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5"/>
  </p:notesMasterIdLst>
  <p:handoutMasterIdLst>
    <p:handoutMasterId r:id="rId6"/>
  </p:handoutMasterIdLst>
  <p:sldIdLst>
    <p:sldId id="404" r:id="rId2"/>
    <p:sldId id="322" r:id="rId3"/>
    <p:sldId id="323" r:id="rId4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" initials="A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DBDBDB"/>
    <a:srgbClr val="6E6E6E"/>
    <a:srgbClr val="91C9C8"/>
    <a:srgbClr val="B40000"/>
    <a:srgbClr val="458B8A"/>
    <a:srgbClr val="C05023"/>
    <a:srgbClr val="F8E1D8"/>
    <a:srgbClr val="F0C1AE"/>
    <a:srgbClr val="45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88" autoAdjust="0"/>
    <p:restoredTop sz="91162" autoAdjust="0"/>
  </p:normalViewPr>
  <p:slideViewPr>
    <p:cSldViewPr>
      <p:cViewPr varScale="1">
        <p:scale>
          <a:sx n="58" d="100"/>
          <a:sy n="58" d="100"/>
        </p:scale>
        <p:origin x="179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98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719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3728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6329-1779-487C-B587-BBABA473AA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7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0" y="2097"/>
            <a:ext cx="9136311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-3845" y="6567983"/>
            <a:ext cx="9144000" cy="321931"/>
          </a:xfrm>
          <a:prstGeom prst="rect">
            <a:avLst/>
          </a:prstGeom>
          <a:solidFill>
            <a:srgbClr val="5C768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789028" y="6567984"/>
            <a:ext cx="533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Copyright © 2018 by The McGraw-Hill Companies, Inc. All rights reserved</a:t>
            </a: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30" name="Rectangle 17"/>
          <p:cNvSpPr>
            <a:spLocks noChangeArrowheads="1"/>
          </p:cNvSpPr>
          <p:nvPr userDrawn="1"/>
        </p:nvSpPr>
        <p:spPr bwMode="auto">
          <a:xfrm>
            <a:off x="292559" y="1043144"/>
            <a:ext cx="3200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4800" b="0" dirty="0">
                <a:solidFill>
                  <a:schemeClr val="tx1"/>
                </a:solidFill>
                <a:latin typeface="Century Gothic" panose="020B0502020202020204" pitchFamily="34" charset="0"/>
              </a:rPr>
              <a:t>Chapter 5</a:t>
            </a:r>
          </a:p>
        </p:txBody>
      </p:sp>
      <p:sp>
        <p:nvSpPr>
          <p:cNvPr id="31" name="Rectangle 19"/>
          <p:cNvSpPr>
            <a:spLocks noChangeArrowheads="1"/>
          </p:cNvSpPr>
          <p:nvPr userDrawn="1"/>
        </p:nvSpPr>
        <p:spPr bwMode="auto">
          <a:xfrm>
            <a:off x="292559" y="2184260"/>
            <a:ext cx="3746041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3600" b="0" dirty="0">
                <a:solidFill>
                  <a:schemeClr val="tx1"/>
                </a:solidFill>
                <a:latin typeface="Century Gothic" panose="020B0502020202020204" pitchFamily="34" charset="0"/>
              </a:rPr>
              <a:t>The Time Value of Money</a:t>
            </a:r>
          </a:p>
        </p:txBody>
      </p: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95300"/>
          </a:xfrm>
          <a:prstGeom prst="rect">
            <a:avLst/>
          </a:prstGeom>
          <a:solidFill>
            <a:srgbClr val="5C768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47943"/>
            <a:ext cx="3412689" cy="43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5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434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53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49654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3276600" y="6553200"/>
            <a:ext cx="533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Copyright © 2018 by The McGraw-Hill Companies, Inc. All rights reserved</a:t>
            </a: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2421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633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>
            <a:extLst>
              <a:ext uri="{FF2B5EF4-FFF2-40B4-BE49-F238E27FC236}">
                <a16:creationId xmlns:a16="http://schemas.microsoft.com/office/drawing/2014/main" id="{E2D8ACCF-E5FC-4FE9-9E84-B2A0A6B1E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2900" y="2095500"/>
            <a:ext cx="3886199" cy="3886199"/>
            <a:chOff x="342900" y="2095500"/>
            <a:chExt cx="3886199" cy="3886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495300" y="2362200"/>
              <a:ext cx="3429000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21792" y="2608290"/>
            <a:ext cx="3035808" cy="13940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1792" y="4069830"/>
            <a:ext cx="3035808" cy="8040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791" y="5096656"/>
            <a:ext cx="3043303" cy="5696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B06C8-11A0-4E73-A5CE-7801EB09116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66688" y="6426200"/>
            <a:ext cx="8505825" cy="311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07727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352800" y="6553200"/>
            <a:ext cx="533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Copyright © 2018 by The McGraw-Hill Companies, Inc. All rights reserved</a:t>
            </a: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71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32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414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49654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97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3276600" y="6553200"/>
            <a:ext cx="533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Copyright © 2018 by The McGraw-Hill Companies, Inc. All rights reserved</a:t>
            </a: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117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03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50" y="11430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1143001"/>
            <a:ext cx="511175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350" y="2305050"/>
            <a:ext cx="3008313" cy="4171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00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1054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371600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6721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212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rgbClr val="992D4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5C768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4965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382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6477000" y="64008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8648860" y="6475412"/>
            <a:ext cx="458788" cy="382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>
              <a:defRPr/>
            </a:pPr>
            <a:r>
              <a:rPr lang="en-US" sz="1000" b="1" dirty="0">
                <a:solidFill>
                  <a:srgbClr val="455EA0"/>
                </a:solidFill>
                <a:latin typeface="Arial" charset="0"/>
              </a:rPr>
              <a:t>5- </a:t>
            </a:r>
            <a:fld id="{E60E7E61-42B9-45CE-A0EE-FB8F7CCA12F2}" type="slidenum">
              <a:rPr lang="en-US" sz="1000" b="1">
                <a:solidFill>
                  <a:srgbClr val="455EA0"/>
                </a:solidFill>
                <a:latin typeface="Arial" charset="0"/>
              </a:rPr>
              <a:pPr algn="r">
                <a:defRPr/>
              </a:pPr>
              <a:t>‹#›</a:t>
            </a:fld>
            <a:endParaRPr lang="en-US" sz="1000" b="1" dirty="0">
              <a:solidFill>
                <a:srgbClr val="455EA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55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9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DFFFF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DFFFF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DFFFF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DFFFF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CCFF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CCFF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CCFF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CCFF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1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1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1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1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1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1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1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1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21791" y="2608290"/>
            <a:ext cx="3325847" cy="1394084"/>
          </a:xfrm>
        </p:spPr>
        <p:txBody>
          <a:bodyPr anchor="t"/>
          <a:lstStyle/>
          <a:p>
            <a:r>
              <a:rPr lang="en-US" altLang="en-US" noProof="0" dirty="0"/>
              <a:t>Fundamentals of Corporate Finance, 11th Edition</a:t>
            </a:r>
            <a:endParaRPr lang="en-US" noProof="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621792" y="4224444"/>
            <a:ext cx="3035808" cy="649480"/>
          </a:xfrm>
        </p:spPr>
        <p:txBody>
          <a:bodyPr/>
          <a:lstStyle/>
          <a:p>
            <a:r>
              <a:rPr lang="en-US" altLang="en-US" noProof="0" dirty="0"/>
              <a:t>CHAPTER 5: </a:t>
            </a:r>
            <a:r>
              <a:rPr lang="en-US" altLang="en-US" dirty="0"/>
              <a:t>The Time Value Of Money</a:t>
            </a:r>
          </a:p>
        </p:txBody>
      </p:sp>
      <p:pic>
        <p:nvPicPr>
          <p:cNvPr id="2" name="Picture 1" descr="Cover page, fundamentals of corporate finance, 11 edition. By, Brealey, Myers and Marcus">
            <a:extLst>
              <a:ext uri="{FF2B5EF4-FFF2-40B4-BE49-F238E27FC236}">
                <a16:creationId xmlns:a16="http://schemas.microsoft.com/office/drawing/2014/main" id="{59479E2C-B230-4BF9-B1C6-34B28C435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363" y="1433845"/>
            <a:ext cx="3551873" cy="4788218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BDFA3B4-AF4E-480A-9543-60CA85EC80B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-48126" y="6538494"/>
            <a:ext cx="9256295" cy="223214"/>
          </a:xfrm>
        </p:spPr>
        <p:txBody>
          <a:bodyPr/>
          <a:lstStyle/>
          <a:p>
            <a:pPr algn="ctr"/>
            <a:r>
              <a:rPr lang="en-US" sz="1200" b="0" i="0" noProof="0" dirty="0">
                <a:solidFill>
                  <a:srgbClr val="172B4D"/>
                </a:solidFill>
                <a:effectLst/>
              </a:rPr>
              <a:t>© McGraw Hill LLC. All rights reserved. No reproduction or distribution without the prior written consent of McGraw Hill LLC.</a:t>
            </a:r>
            <a:endParaRPr lang="en-US" sz="1200" noProof="0" dirty="0"/>
          </a:p>
        </p:txBody>
      </p:sp>
    </p:spTree>
    <p:extLst>
      <p:ext uri="{BB962C8B-B14F-4D97-AF65-F5344CB8AC3E}">
        <p14:creationId xmlns:p14="http://schemas.microsoft.com/office/powerpoint/2010/main" val="25952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Annuities/Loans, see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Loans are Annuities</a:t>
            </a:r>
          </a:p>
          <a:p>
            <a:r>
              <a:rPr lang="en-US" sz="4000" dirty="0"/>
              <a:t>Review payments, Loan Amount (PV), principal vs. interest</a:t>
            </a:r>
          </a:p>
          <a:p>
            <a:r>
              <a:rPr lang="en-US" sz="4000" dirty="0" err="1"/>
              <a:t>i</a:t>
            </a:r>
            <a:r>
              <a:rPr lang="en-US" sz="4000" dirty="0"/>
              <a:t> vs. r </a:t>
            </a:r>
          </a:p>
          <a:p>
            <a:r>
              <a:rPr lang="en-US" sz="4000" dirty="0"/>
              <a:t>Value Destruction, Value Creation</a:t>
            </a:r>
          </a:p>
          <a:p>
            <a:pPr marL="0" indent="0">
              <a:buNone/>
            </a:pPr>
            <a:r>
              <a:rPr lang="en-US" sz="5400" b="1" dirty="0"/>
              <a:t>		 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3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Annuities/Loans, see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Loan Balance; how much (principal) do I owe?: </a:t>
            </a:r>
          </a:p>
          <a:p>
            <a:r>
              <a:rPr lang="en-US" sz="4000" dirty="0"/>
              <a:t>PV of remaining payments discounted at contractual rate of interest</a:t>
            </a:r>
          </a:p>
          <a:p>
            <a:pPr marL="0" indent="0">
              <a:buNone/>
            </a:pPr>
            <a:r>
              <a:rPr lang="en-US" sz="5400" b="1" dirty="0"/>
              <a:t>		 </a:t>
            </a:r>
            <a:r>
              <a:rPr lang="en-US" sz="5400" b="1" dirty="0">
                <a:solidFill>
                  <a:srgbClr val="FF0000"/>
                </a:solidFill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560663524"/>
      </p:ext>
    </p:extLst>
  </p:cSld>
  <p:clrMapOvr>
    <a:masterClrMapping/>
  </p:clrMapOvr>
</p:sld>
</file>

<file path=ppt/theme/theme1.xml><?xml version="1.0" encoding="utf-8"?>
<a:theme xmlns:a="http://schemas.openxmlformats.org/drawingml/2006/main" name="BMM4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MM4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M4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PPT_BMM_9e_TEMPLATE</Template>
  <TotalTime>8975</TotalTime>
  <Pages>8923980</Pages>
  <Words>104</Words>
  <Application>Microsoft Office PowerPoint</Application>
  <PresentationFormat>On-screen Show (4:3)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Narrow</vt:lpstr>
      <vt:lpstr>Calibri</vt:lpstr>
      <vt:lpstr>Century Gothic</vt:lpstr>
      <vt:lpstr>Times New Roman</vt:lpstr>
      <vt:lpstr>Wingdings</vt:lpstr>
      <vt:lpstr>BMM4e</vt:lpstr>
      <vt:lpstr>Fundamentals of Corporate Finance, 11th Edition</vt:lpstr>
      <vt:lpstr>Annuities/Loans, see Excel</vt:lpstr>
      <vt:lpstr>Annuities/Loans, see Excel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Firm and  The Financial Manager</dc:title>
  <dc:creator>Matt Will</dc:creator>
  <cp:lastModifiedBy>Thomas</cp:lastModifiedBy>
  <cp:revision>415</cp:revision>
  <dcterms:created xsi:type="dcterms:W3CDTF">1997-10-06T19:15:22Z</dcterms:created>
  <dcterms:modified xsi:type="dcterms:W3CDTF">2024-01-21T16:34:34Z</dcterms:modified>
</cp:coreProperties>
</file>