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theme/themeOverride2.xml" ContentType="application/vnd.openxmlformats-officedocument.themeOverride+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3.xml" ContentType="application/vnd.openxmlformats-officedocument.themeOverride+xml"/>
  <Override PartName="/ppt/charts/chart5.xml" ContentType="application/vnd.openxmlformats-officedocument.drawingml.chart+xml"/>
  <Override PartName="/ppt/charts/style2.xml" ContentType="application/vnd.ms-office.chartstyle+xml"/>
  <Override PartName="/ppt/charts/colors2.xml" ContentType="application/vnd.ms-office.chartcolorstyle+xml"/>
  <Override PartName="/ppt/charts/chart6.xml" ContentType="application/vnd.openxmlformats-officedocument.drawingml.chart+xml"/>
  <Override PartName="/ppt/charts/style3.xml" ContentType="application/vnd.ms-office.chartstyle+xml"/>
  <Override PartName="/ppt/charts/colors3.xml" ContentType="application/vnd.ms-office.chartcolorstyle+xml"/>
  <Override PartName="/ppt/charts/chart7.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42"/>
  </p:notesMasterIdLst>
  <p:sldIdLst>
    <p:sldId id="256" r:id="rId2"/>
    <p:sldId id="258" r:id="rId3"/>
    <p:sldId id="259" r:id="rId4"/>
    <p:sldId id="348" r:id="rId5"/>
    <p:sldId id="349" r:id="rId6"/>
    <p:sldId id="261" r:id="rId7"/>
    <p:sldId id="263" r:id="rId8"/>
    <p:sldId id="264" r:id="rId9"/>
    <p:sldId id="265" r:id="rId10"/>
    <p:sldId id="269" r:id="rId11"/>
    <p:sldId id="266" r:id="rId12"/>
    <p:sldId id="267" r:id="rId13"/>
    <p:sldId id="323" r:id="rId14"/>
    <p:sldId id="268" r:id="rId15"/>
    <p:sldId id="333" r:id="rId16"/>
    <p:sldId id="305" r:id="rId17"/>
    <p:sldId id="306" r:id="rId18"/>
    <p:sldId id="307" r:id="rId19"/>
    <p:sldId id="308" r:id="rId20"/>
    <p:sldId id="309" r:id="rId21"/>
    <p:sldId id="330" r:id="rId22"/>
    <p:sldId id="310" r:id="rId23"/>
    <p:sldId id="332" r:id="rId24"/>
    <p:sldId id="331" r:id="rId25"/>
    <p:sldId id="328" r:id="rId26"/>
    <p:sldId id="311" r:id="rId27"/>
    <p:sldId id="329" r:id="rId28"/>
    <p:sldId id="312" r:id="rId29"/>
    <p:sldId id="313" r:id="rId30"/>
    <p:sldId id="314" r:id="rId31"/>
    <p:sldId id="318" r:id="rId32"/>
    <p:sldId id="319" r:id="rId33"/>
    <p:sldId id="336" r:id="rId34"/>
    <p:sldId id="337" r:id="rId35"/>
    <p:sldId id="339" r:id="rId36"/>
    <p:sldId id="338" r:id="rId37"/>
    <p:sldId id="340" r:id="rId38"/>
    <p:sldId id="344" r:id="rId39"/>
    <p:sldId id="345" r:id="rId40"/>
    <p:sldId id="341" r:id="rId41"/>
  </p:sldIdLst>
  <p:sldSz cx="9144000" cy="6858000" type="screen4x3"/>
  <p:notesSz cx="7010400" cy="9296400"/>
  <p:custDataLst>
    <p:tags r:id="rId43"/>
  </p:custDataLst>
  <p:defaultTextStyle>
    <a:defPPr>
      <a:defRPr lang="en-US"/>
    </a:defPPr>
    <a:lvl1pPr algn="l" rtl="0" eaLnBrk="0" fontAlgn="base" hangingPunct="0">
      <a:spcBef>
        <a:spcPct val="0"/>
      </a:spcBef>
      <a:spcAft>
        <a:spcPct val="0"/>
      </a:spcAft>
      <a:defRPr sz="2400" i="1" kern="1200">
        <a:solidFill>
          <a:schemeClr val="tx1"/>
        </a:solidFill>
        <a:latin typeface="Arial" charset="0"/>
        <a:ea typeface="ＭＳ Ｐゴシック" pitchFamily="1" charset="-128"/>
        <a:cs typeface="+mn-cs"/>
      </a:defRPr>
    </a:lvl1pPr>
    <a:lvl2pPr marL="457200" algn="l" rtl="0" eaLnBrk="0" fontAlgn="base" hangingPunct="0">
      <a:spcBef>
        <a:spcPct val="0"/>
      </a:spcBef>
      <a:spcAft>
        <a:spcPct val="0"/>
      </a:spcAft>
      <a:defRPr sz="2400" i="1" kern="1200">
        <a:solidFill>
          <a:schemeClr val="tx1"/>
        </a:solidFill>
        <a:latin typeface="Arial" charset="0"/>
        <a:ea typeface="ＭＳ Ｐゴシック" pitchFamily="1" charset="-128"/>
        <a:cs typeface="+mn-cs"/>
      </a:defRPr>
    </a:lvl2pPr>
    <a:lvl3pPr marL="914400" algn="l" rtl="0" eaLnBrk="0" fontAlgn="base" hangingPunct="0">
      <a:spcBef>
        <a:spcPct val="0"/>
      </a:spcBef>
      <a:spcAft>
        <a:spcPct val="0"/>
      </a:spcAft>
      <a:defRPr sz="2400" i="1" kern="1200">
        <a:solidFill>
          <a:schemeClr val="tx1"/>
        </a:solidFill>
        <a:latin typeface="Arial" charset="0"/>
        <a:ea typeface="ＭＳ Ｐゴシック" pitchFamily="1" charset="-128"/>
        <a:cs typeface="+mn-cs"/>
      </a:defRPr>
    </a:lvl3pPr>
    <a:lvl4pPr marL="1371600" algn="l" rtl="0" eaLnBrk="0" fontAlgn="base" hangingPunct="0">
      <a:spcBef>
        <a:spcPct val="0"/>
      </a:spcBef>
      <a:spcAft>
        <a:spcPct val="0"/>
      </a:spcAft>
      <a:defRPr sz="2400" i="1" kern="1200">
        <a:solidFill>
          <a:schemeClr val="tx1"/>
        </a:solidFill>
        <a:latin typeface="Arial" charset="0"/>
        <a:ea typeface="ＭＳ Ｐゴシック" pitchFamily="1" charset="-128"/>
        <a:cs typeface="+mn-cs"/>
      </a:defRPr>
    </a:lvl4pPr>
    <a:lvl5pPr marL="1828800" algn="l" rtl="0" eaLnBrk="0" fontAlgn="base" hangingPunct="0">
      <a:spcBef>
        <a:spcPct val="0"/>
      </a:spcBef>
      <a:spcAft>
        <a:spcPct val="0"/>
      </a:spcAft>
      <a:defRPr sz="2400" i="1" kern="1200">
        <a:solidFill>
          <a:schemeClr val="tx1"/>
        </a:solidFill>
        <a:latin typeface="Arial" charset="0"/>
        <a:ea typeface="ＭＳ Ｐゴシック" pitchFamily="1" charset="-128"/>
        <a:cs typeface="+mn-cs"/>
      </a:defRPr>
    </a:lvl5pPr>
    <a:lvl6pPr marL="2286000" algn="l" defTabSz="914400" rtl="0" eaLnBrk="1" latinLnBrk="0" hangingPunct="1">
      <a:defRPr sz="2400" i="1" kern="1200">
        <a:solidFill>
          <a:schemeClr val="tx1"/>
        </a:solidFill>
        <a:latin typeface="Arial" charset="0"/>
        <a:ea typeface="ＭＳ Ｐゴシック" pitchFamily="1" charset="-128"/>
        <a:cs typeface="+mn-cs"/>
      </a:defRPr>
    </a:lvl6pPr>
    <a:lvl7pPr marL="2743200" algn="l" defTabSz="914400" rtl="0" eaLnBrk="1" latinLnBrk="0" hangingPunct="1">
      <a:defRPr sz="2400" i="1" kern="1200">
        <a:solidFill>
          <a:schemeClr val="tx1"/>
        </a:solidFill>
        <a:latin typeface="Arial" charset="0"/>
        <a:ea typeface="ＭＳ Ｐゴシック" pitchFamily="1" charset="-128"/>
        <a:cs typeface="+mn-cs"/>
      </a:defRPr>
    </a:lvl7pPr>
    <a:lvl8pPr marL="3200400" algn="l" defTabSz="914400" rtl="0" eaLnBrk="1" latinLnBrk="0" hangingPunct="1">
      <a:defRPr sz="2400" i="1" kern="1200">
        <a:solidFill>
          <a:schemeClr val="tx1"/>
        </a:solidFill>
        <a:latin typeface="Arial" charset="0"/>
        <a:ea typeface="ＭＳ Ｐゴシック" pitchFamily="1" charset="-128"/>
        <a:cs typeface="+mn-cs"/>
      </a:defRPr>
    </a:lvl8pPr>
    <a:lvl9pPr marL="3657600" algn="l" defTabSz="914400" rtl="0" eaLnBrk="1" latinLnBrk="0" hangingPunct="1">
      <a:defRPr sz="2400" i="1" kern="1200">
        <a:solidFill>
          <a:schemeClr val="tx1"/>
        </a:solidFill>
        <a:latin typeface="Arial" charset="0"/>
        <a:ea typeface="ＭＳ Ｐゴシック" pitchFamily="1"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D110C"/>
    <a:srgbClr val="6D6E70"/>
    <a:srgbClr val="A9C9FF"/>
    <a:srgbClr val="F3F3F3"/>
    <a:srgbClr val="F8F3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579" autoAdjust="0"/>
    <p:restoredTop sz="90929"/>
  </p:normalViewPr>
  <p:slideViewPr>
    <p:cSldViewPr>
      <p:cViewPr varScale="1">
        <p:scale>
          <a:sx n="162" d="100"/>
          <a:sy n="162" d="100"/>
        </p:scale>
        <p:origin x="4302" y="14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0"/>
    </p:cViewPr>
  </p:sorterViewPr>
  <p:notesViewPr>
    <p:cSldViewPr>
      <p:cViewPr varScale="1">
        <p:scale>
          <a:sx n="66" d="100"/>
          <a:sy n="66" d="100"/>
        </p:scale>
        <p:origin x="0" y="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gs" Target="tags/tag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charts/_rels/chart1.xml.rels><?xml version="1.0" encoding="UTF-8" standalone="yes"?>
<Relationships xmlns="http://schemas.openxmlformats.org/package/2006/relationships"><Relationship Id="rId2" Type="http://schemas.openxmlformats.org/officeDocument/2006/relationships/oleObject" Target="Book1" TargetMode="External"/><Relationship Id="rId1" Type="http://schemas.openxmlformats.org/officeDocument/2006/relationships/themeOverride" Target="../theme/themeOverride2.xml"/></Relationships>
</file>

<file path=ppt/charts/_rels/chart2.xml.rels><?xml version="1.0" encoding="UTF-8" standalone="yes"?>
<Relationships xmlns="http://schemas.openxmlformats.org/package/2006/relationships"><Relationship Id="rId1" Type="http://schemas.openxmlformats.org/officeDocument/2006/relationships/oleObject" Target="file:///C:\Users\millsaf\Documents\My%20Box%20Files\K410-P481\2014.2%20(Fall%202014)\Chapter%207.%20Forecasting\Chapter%207%20Example%201%20(Static)%20Completed.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millsaf\Documents\My%20Box%20Files\K410-P481\2014.2%20(Fall%202014)\Chapter%207.%20Forecasting\Chapter%207%20Example%201%20(Static)%20Completed.xlsx" TargetMode="External"/></Relationships>
</file>

<file path=ppt/charts/_rels/chart4.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xlsx"/></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scatterChart>
        <c:scatterStyle val="lineMarker"/>
        <c:varyColors val="0"/>
        <c:ser>
          <c:idx val="0"/>
          <c:order val="0"/>
          <c:spPr>
            <a:ln w="28575">
              <a:noFill/>
            </a:ln>
          </c:spPr>
          <c:xVal>
            <c:numRef>
              <c:f>Sheet1!$D$27:$D$33</c:f>
              <c:numCache>
                <c:formatCode>General</c:formatCode>
                <c:ptCount val="7"/>
                <c:pt idx="0">
                  <c:v>1</c:v>
                </c:pt>
                <c:pt idx="1">
                  <c:v>2</c:v>
                </c:pt>
                <c:pt idx="2">
                  <c:v>3</c:v>
                </c:pt>
                <c:pt idx="3">
                  <c:v>4</c:v>
                </c:pt>
                <c:pt idx="4">
                  <c:v>5</c:v>
                </c:pt>
                <c:pt idx="5">
                  <c:v>6</c:v>
                </c:pt>
                <c:pt idx="6">
                  <c:v>7</c:v>
                </c:pt>
              </c:numCache>
            </c:numRef>
          </c:xVal>
          <c:yVal>
            <c:numRef>
              <c:f>Sheet1!$C$27:$C$33</c:f>
              <c:numCache>
                <c:formatCode>General</c:formatCode>
                <c:ptCount val="7"/>
                <c:pt idx="0">
                  <c:v>9</c:v>
                </c:pt>
                <c:pt idx="1">
                  <c:v>13</c:v>
                </c:pt>
                <c:pt idx="2">
                  <c:v>15</c:v>
                </c:pt>
                <c:pt idx="3">
                  <c:v>21</c:v>
                </c:pt>
                <c:pt idx="4">
                  <c:v>25</c:v>
                </c:pt>
                <c:pt idx="5">
                  <c:v>31</c:v>
                </c:pt>
                <c:pt idx="6">
                  <c:v>33</c:v>
                </c:pt>
              </c:numCache>
            </c:numRef>
          </c:yVal>
          <c:smooth val="0"/>
          <c:extLst>
            <c:ext xmlns:c16="http://schemas.microsoft.com/office/drawing/2014/chart" uri="{C3380CC4-5D6E-409C-BE32-E72D297353CC}">
              <c16:uniqueId val="{00000000-220A-4837-9052-A639550A20CD}"/>
            </c:ext>
          </c:extLst>
        </c:ser>
        <c:dLbls>
          <c:showLegendKey val="0"/>
          <c:showVal val="0"/>
          <c:showCatName val="0"/>
          <c:showSerName val="0"/>
          <c:showPercent val="0"/>
          <c:showBubbleSize val="0"/>
        </c:dLbls>
        <c:axId val="241421680"/>
        <c:axId val="241422856"/>
      </c:scatterChart>
      <c:valAx>
        <c:axId val="241421680"/>
        <c:scaling>
          <c:orientation val="minMax"/>
        </c:scaling>
        <c:delete val="0"/>
        <c:axPos val="b"/>
        <c:title>
          <c:tx>
            <c:rich>
              <a:bodyPr/>
              <a:lstStyle/>
              <a:p>
                <a:pPr>
                  <a:defRPr/>
                </a:pPr>
                <a:r>
                  <a:rPr lang="en-US"/>
                  <a:t>Independent Variable</a:t>
                </a:r>
              </a:p>
            </c:rich>
          </c:tx>
          <c:overlay val="0"/>
        </c:title>
        <c:numFmt formatCode="General" sourceLinked="1"/>
        <c:majorTickMark val="out"/>
        <c:minorTickMark val="none"/>
        <c:tickLblPos val="nextTo"/>
        <c:crossAx val="241422856"/>
        <c:crosses val="autoZero"/>
        <c:crossBetween val="midCat"/>
      </c:valAx>
      <c:valAx>
        <c:axId val="241422856"/>
        <c:scaling>
          <c:orientation val="minMax"/>
        </c:scaling>
        <c:delete val="0"/>
        <c:axPos val="l"/>
        <c:majorGridlines/>
        <c:title>
          <c:tx>
            <c:rich>
              <a:bodyPr rot="-5400000" vert="horz"/>
              <a:lstStyle/>
              <a:p>
                <a:pPr>
                  <a:defRPr/>
                </a:pPr>
                <a:r>
                  <a:rPr lang="en-US"/>
                  <a:t>Dependent Variable</a:t>
                </a:r>
              </a:p>
            </c:rich>
          </c:tx>
          <c:overlay val="0"/>
        </c:title>
        <c:numFmt formatCode="General" sourceLinked="1"/>
        <c:majorTickMark val="out"/>
        <c:minorTickMark val="none"/>
        <c:tickLblPos val="nextTo"/>
        <c:crossAx val="241421680"/>
        <c:crosses val="autoZero"/>
        <c:crossBetween val="midCat"/>
      </c:valAx>
    </c:plotArea>
    <c:plotVisOnly val="1"/>
    <c:dispBlanksAs val="gap"/>
    <c:showDLblsOverMax val="0"/>
  </c:chart>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000" b="1"/>
            </a:pPr>
            <a:r>
              <a:rPr lang="en-US"/>
              <a:t>Time Series of Enrollment / Data Set #1</a:t>
            </a:r>
          </a:p>
        </c:rich>
      </c:tx>
      <c:overlay val="0"/>
    </c:title>
    <c:autoTitleDeleted val="0"/>
    <c:plotArea>
      <c:layout/>
      <c:lineChart>
        <c:grouping val="standard"/>
        <c:varyColors val="0"/>
        <c:ser>
          <c:idx val="0"/>
          <c:order val="0"/>
          <c:spPr>
            <a:ln>
              <a:solidFill>
                <a:srgbClr val="333399"/>
              </a:solidFill>
              <a:prstDash val="solid"/>
            </a:ln>
          </c:spPr>
          <c:marker>
            <c:symbol val="diamond"/>
            <c:size val="3"/>
          </c:marker>
          <c:cat>
            <c:numRef>
              <c:f>'Static Forecasting'!$B$2:$B$7</c:f>
              <c:numCache>
                <c:formatCode>General</c:formatCode>
                <c:ptCount val="6"/>
                <c:pt idx="0">
                  <c:v>1</c:v>
                </c:pt>
                <c:pt idx="1">
                  <c:v>2</c:v>
                </c:pt>
                <c:pt idx="2">
                  <c:v>3</c:v>
                </c:pt>
                <c:pt idx="3">
                  <c:v>4</c:v>
                </c:pt>
                <c:pt idx="4">
                  <c:v>5</c:v>
                </c:pt>
                <c:pt idx="5">
                  <c:v>6</c:v>
                </c:pt>
              </c:numCache>
            </c:numRef>
          </c:cat>
          <c:val>
            <c:numRef>
              <c:f>'Static Forecasting'!$D$2:$D$7</c:f>
              <c:numCache>
                <c:formatCode>General</c:formatCode>
                <c:ptCount val="6"/>
                <c:pt idx="0">
                  <c:v>30</c:v>
                </c:pt>
                <c:pt idx="1">
                  <c:v>80</c:v>
                </c:pt>
                <c:pt idx="2">
                  <c:v>15</c:v>
                </c:pt>
                <c:pt idx="3">
                  <c:v>40</c:v>
                </c:pt>
                <c:pt idx="4">
                  <c:v>90</c:v>
                </c:pt>
                <c:pt idx="5">
                  <c:v>30</c:v>
                </c:pt>
              </c:numCache>
            </c:numRef>
          </c:val>
          <c:smooth val="0"/>
          <c:extLst>
            <c:ext xmlns:c16="http://schemas.microsoft.com/office/drawing/2014/chart" uri="{C3380CC4-5D6E-409C-BE32-E72D297353CC}">
              <c16:uniqueId val="{00000000-A34C-4E78-9C8C-F6E07707FA4F}"/>
            </c:ext>
          </c:extLst>
        </c:ser>
        <c:dLbls>
          <c:showLegendKey val="0"/>
          <c:showVal val="0"/>
          <c:showCatName val="0"/>
          <c:showSerName val="0"/>
          <c:showPercent val="0"/>
          <c:showBubbleSize val="0"/>
        </c:dLbls>
        <c:marker val="1"/>
        <c:smooth val="0"/>
        <c:axId val="241424032"/>
        <c:axId val="239859992"/>
      </c:lineChart>
      <c:catAx>
        <c:axId val="241424032"/>
        <c:scaling>
          <c:orientation val="minMax"/>
        </c:scaling>
        <c:delete val="0"/>
        <c:axPos val="b"/>
        <c:numFmt formatCode="General" sourceLinked="1"/>
        <c:majorTickMark val="none"/>
        <c:minorTickMark val="none"/>
        <c:tickLblPos val="low"/>
        <c:txPr>
          <a:bodyPr rot="-5400000" vert="horz"/>
          <a:lstStyle/>
          <a:p>
            <a:pPr>
              <a:defRPr sz="800"/>
            </a:pPr>
            <a:endParaRPr lang="en-US"/>
          </a:p>
        </c:txPr>
        <c:crossAx val="239859992"/>
        <c:crosses val="autoZero"/>
        <c:auto val="1"/>
        <c:lblAlgn val="ctr"/>
        <c:lblOffset val="100"/>
        <c:noMultiLvlLbl val="0"/>
      </c:catAx>
      <c:valAx>
        <c:axId val="239859992"/>
        <c:scaling>
          <c:orientation val="minMax"/>
        </c:scaling>
        <c:delete val="0"/>
        <c:axPos val="l"/>
        <c:numFmt formatCode="General" sourceLinked="0"/>
        <c:majorTickMark val="out"/>
        <c:minorTickMark val="none"/>
        <c:tickLblPos val="nextTo"/>
        <c:txPr>
          <a:bodyPr/>
          <a:lstStyle/>
          <a:p>
            <a:pPr>
              <a:defRPr sz="800" b="0"/>
            </a:pPr>
            <a:endParaRPr lang="en-US"/>
          </a:p>
        </c:txPr>
        <c:crossAx val="241424032"/>
        <c:crosses val="autoZero"/>
        <c:crossBetween val="between"/>
      </c:valAx>
    </c:plotArea>
    <c:plotVisOnly val="1"/>
    <c:dispBlanksAs val="gap"/>
    <c:showDLblsOverMax val="0"/>
  </c:chart>
  <c:spPr>
    <a:ln w="9525">
      <a:noFill/>
    </a:ln>
  </c:sp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000" b="1"/>
            </a:pPr>
            <a:r>
              <a:rPr lang="en-US"/>
              <a:t>Time Series of Deseasonalized Demand / Data Set #1</a:t>
            </a:r>
          </a:p>
        </c:rich>
      </c:tx>
      <c:overlay val="0"/>
    </c:title>
    <c:autoTitleDeleted val="0"/>
    <c:plotArea>
      <c:layout/>
      <c:lineChart>
        <c:grouping val="standard"/>
        <c:varyColors val="0"/>
        <c:ser>
          <c:idx val="0"/>
          <c:order val="0"/>
          <c:tx>
            <c:strRef>
              <c:f>'Static Forecasting'!$E$2</c:f>
              <c:strCache>
                <c:ptCount val="1"/>
              </c:strCache>
            </c:strRef>
          </c:tx>
          <c:spPr>
            <a:ln>
              <a:solidFill>
                <a:srgbClr val="333399"/>
              </a:solidFill>
              <a:prstDash val="solid"/>
            </a:ln>
          </c:spPr>
          <c:marker>
            <c:symbol val="diamond"/>
            <c:size val="3"/>
          </c:marker>
          <c:cat>
            <c:numRef>
              <c:f>'Static Forecasting'!$B$2:$B$7</c:f>
              <c:numCache>
                <c:formatCode>General</c:formatCode>
                <c:ptCount val="6"/>
                <c:pt idx="0">
                  <c:v>1</c:v>
                </c:pt>
                <c:pt idx="1">
                  <c:v>2</c:v>
                </c:pt>
                <c:pt idx="2">
                  <c:v>3</c:v>
                </c:pt>
                <c:pt idx="3">
                  <c:v>4</c:v>
                </c:pt>
                <c:pt idx="4">
                  <c:v>5</c:v>
                </c:pt>
                <c:pt idx="5">
                  <c:v>6</c:v>
                </c:pt>
              </c:numCache>
            </c:numRef>
          </c:cat>
          <c:val>
            <c:numRef>
              <c:f>'Static Forecasting'!$E$3:$E$7</c:f>
              <c:numCache>
                <c:formatCode>0.0</c:formatCode>
                <c:ptCount val="5"/>
                <c:pt idx="0">
                  <c:v>41.666666666666664</c:v>
                </c:pt>
                <c:pt idx="1">
                  <c:v>45</c:v>
                </c:pt>
                <c:pt idx="2">
                  <c:v>48.333333333333336</c:v>
                </c:pt>
                <c:pt idx="3">
                  <c:v>53.333333333333336</c:v>
                </c:pt>
              </c:numCache>
            </c:numRef>
          </c:val>
          <c:smooth val="0"/>
          <c:extLst>
            <c:ext xmlns:c16="http://schemas.microsoft.com/office/drawing/2014/chart" uri="{C3380CC4-5D6E-409C-BE32-E72D297353CC}">
              <c16:uniqueId val="{00000000-4739-4640-97DB-2FE0320778CF}"/>
            </c:ext>
          </c:extLst>
        </c:ser>
        <c:dLbls>
          <c:showLegendKey val="0"/>
          <c:showVal val="0"/>
          <c:showCatName val="0"/>
          <c:showSerName val="0"/>
          <c:showPercent val="0"/>
          <c:showBubbleSize val="0"/>
        </c:dLbls>
        <c:marker val="1"/>
        <c:smooth val="0"/>
        <c:axId val="306993040"/>
        <c:axId val="306995392"/>
      </c:lineChart>
      <c:catAx>
        <c:axId val="306993040"/>
        <c:scaling>
          <c:orientation val="minMax"/>
        </c:scaling>
        <c:delete val="0"/>
        <c:axPos val="b"/>
        <c:numFmt formatCode="General" sourceLinked="1"/>
        <c:majorTickMark val="none"/>
        <c:minorTickMark val="none"/>
        <c:tickLblPos val="low"/>
        <c:txPr>
          <a:bodyPr rot="-5400000" vert="horz"/>
          <a:lstStyle/>
          <a:p>
            <a:pPr>
              <a:defRPr sz="800"/>
            </a:pPr>
            <a:endParaRPr lang="en-US"/>
          </a:p>
        </c:txPr>
        <c:crossAx val="306995392"/>
        <c:crosses val="autoZero"/>
        <c:auto val="1"/>
        <c:lblAlgn val="ctr"/>
        <c:lblOffset val="100"/>
        <c:noMultiLvlLbl val="0"/>
      </c:catAx>
      <c:valAx>
        <c:axId val="306995392"/>
        <c:scaling>
          <c:orientation val="minMax"/>
        </c:scaling>
        <c:delete val="0"/>
        <c:axPos val="l"/>
        <c:numFmt formatCode="General" sourceLinked="0"/>
        <c:majorTickMark val="out"/>
        <c:minorTickMark val="none"/>
        <c:tickLblPos val="nextTo"/>
        <c:txPr>
          <a:bodyPr/>
          <a:lstStyle/>
          <a:p>
            <a:pPr>
              <a:defRPr sz="800" b="0"/>
            </a:pPr>
            <a:endParaRPr lang="en-US"/>
          </a:p>
        </c:txPr>
        <c:crossAx val="306993040"/>
        <c:crosses val="autoZero"/>
        <c:crossBetween val="between"/>
      </c:valAx>
    </c:plotArea>
    <c:plotVisOnly val="1"/>
    <c:dispBlanksAs val="gap"/>
    <c:showDLblsOverMax val="0"/>
  </c:chart>
  <c:spPr>
    <a:ln w="9525">
      <a:noFill/>
    </a:ln>
  </c:sp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b="1"/>
              <a:t>Exponential Growth (Multiplicative Seasonal)</a:t>
            </a:r>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autoTitleDeleted val="0"/>
    <c:plotArea>
      <c:layout/>
      <c:lineChart>
        <c:grouping val="standard"/>
        <c:varyColors val="0"/>
        <c:ser>
          <c:idx val="0"/>
          <c:order val="0"/>
          <c:spPr>
            <a:ln w="28575" cap="rnd">
              <a:solidFill>
                <a:srgbClr val="C00000"/>
              </a:solidFill>
              <a:round/>
            </a:ln>
            <a:effectLst/>
          </c:spPr>
          <c:marker>
            <c:symbol val="none"/>
          </c:marker>
          <c:trendline>
            <c:spPr>
              <a:ln w="19050" cap="rnd">
                <a:solidFill>
                  <a:srgbClr val="C00000"/>
                </a:solidFill>
                <a:prstDash val="solid"/>
              </a:ln>
              <a:effectLst/>
            </c:spPr>
            <c:trendlineType val="exp"/>
            <c:dispRSqr val="0"/>
            <c:dispEq val="0"/>
          </c:trendline>
          <c:cat>
            <c:strRef>
              <c:f>Sheet1!$C$2:$C$10</c:f>
              <c:strCache>
                <c:ptCount val="9"/>
                <c:pt idx="0">
                  <c:v>January</c:v>
                </c:pt>
                <c:pt idx="1">
                  <c:v>July</c:v>
                </c:pt>
                <c:pt idx="2">
                  <c:v>January</c:v>
                </c:pt>
                <c:pt idx="3">
                  <c:v>July</c:v>
                </c:pt>
                <c:pt idx="4">
                  <c:v>January</c:v>
                </c:pt>
                <c:pt idx="5">
                  <c:v>July</c:v>
                </c:pt>
                <c:pt idx="6">
                  <c:v>January</c:v>
                </c:pt>
                <c:pt idx="7">
                  <c:v>July</c:v>
                </c:pt>
                <c:pt idx="8">
                  <c:v>January</c:v>
                </c:pt>
              </c:strCache>
            </c:strRef>
          </c:cat>
          <c:val>
            <c:numRef>
              <c:f>Sheet1!$D$2:$D$10</c:f>
              <c:numCache>
                <c:formatCode>General</c:formatCode>
                <c:ptCount val="9"/>
                <c:pt idx="0">
                  <c:v>7.5</c:v>
                </c:pt>
                <c:pt idx="1">
                  <c:v>33.75</c:v>
                </c:pt>
                <c:pt idx="2">
                  <c:v>16.875</c:v>
                </c:pt>
                <c:pt idx="3">
                  <c:v>75.9375</c:v>
                </c:pt>
                <c:pt idx="4">
                  <c:v>37.96875</c:v>
                </c:pt>
                <c:pt idx="5">
                  <c:v>170.859375</c:v>
                </c:pt>
                <c:pt idx="6">
                  <c:v>85.4296875</c:v>
                </c:pt>
                <c:pt idx="7">
                  <c:v>384.43359375</c:v>
                </c:pt>
                <c:pt idx="8">
                  <c:v>192.216796875</c:v>
                </c:pt>
              </c:numCache>
            </c:numRef>
          </c:val>
          <c:smooth val="1"/>
          <c:extLst>
            <c:ext xmlns:c16="http://schemas.microsoft.com/office/drawing/2014/chart" uri="{C3380CC4-5D6E-409C-BE32-E72D297353CC}">
              <c16:uniqueId val="{00000000-7570-4D5E-AD58-8B88FC36545D}"/>
            </c:ext>
          </c:extLst>
        </c:ser>
        <c:dLbls>
          <c:showLegendKey val="0"/>
          <c:showVal val="0"/>
          <c:showCatName val="0"/>
          <c:showSerName val="0"/>
          <c:showPercent val="0"/>
          <c:showBubbleSize val="0"/>
        </c:dLbls>
        <c:smooth val="0"/>
        <c:axId val="376587144"/>
        <c:axId val="376583224"/>
      </c:lineChart>
      <c:catAx>
        <c:axId val="3765871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376583224"/>
        <c:crosses val="autoZero"/>
        <c:auto val="1"/>
        <c:lblAlgn val="ctr"/>
        <c:lblOffset val="100"/>
        <c:noMultiLvlLbl val="0"/>
      </c:catAx>
      <c:valAx>
        <c:axId val="376583224"/>
        <c:scaling>
          <c:orientation val="minMax"/>
        </c:scaling>
        <c:delete val="1"/>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Amount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crossAx val="376587144"/>
        <c:crosses val="autoZero"/>
        <c:crossBetween val="between"/>
      </c:valAx>
      <c:spPr>
        <a:solidFill>
          <a:schemeClr val="accent4">
            <a:lumMod val="40000"/>
            <a:lumOff val="60000"/>
          </a:schemeClr>
        </a:solidFill>
        <a:ln>
          <a:solidFill>
            <a:schemeClr val="tx1"/>
          </a:solidFill>
        </a:ln>
        <a:effectLst/>
      </c:spPr>
    </c:plotArea>
    <c:plotVisOnly val="1"/>
    <c:dispBlanksAs val="gap"/>
    <c:showDLblsOverMax val="0"/>
  </c:chart>
  <c:spPr>
    <a:noFill/>
    <a:ln>
      <a:noFill/>
    </a:ln>
    <a:effectLst/>
  </c:spPr>
  <c:txPr>
    <a:bodyPr/>
    <a:lstStyle/>
    <a:p>
      <a:pPr>
        <a:defRPr>
          <a:latin typeface="Times New Roman" panose="02020603050405020304" pitchFamily="18" charset="0"/>
          <a:cs typeface="Times New Roman" panose="02020603050405020304" pitchFamily="18" charset="0"/>
        </a:defRPr>
      </a:pPr>
      <a:endParaRPr lang="en-US"/>
    </a:p>
  </c:txPr>
  <c:externalData r:id="rId4">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Sales of a New Electronics Product</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'4_Exponential'!$B$3</c:f>
              <c:strCache>
                <c:ptCount val="1"/>
                <c:pt idx="0">
                  <c:v>Cumulative Sales ($)</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'4_Exponential'!$A$4:$A$11</c:f>
              <c:numCache>
                <c:formatCode>General</c:formatCode>
                <c:ptCount val="8"/>
                <c:pt idx="0">
                  <c:v>1</c:v>
                </c:pt>
                <c:pt idx="1">
                  <c:v>2</c:v>
                </c:pt>
                <c:pt idx="2">
                  <c:v>3</c:v>
                </c:pt>
                <c:pt idx="3">
                  <c:v>4</c:v>
                </c:pt>
                <c:pt idx="4">
                  <c:v>5</c:v>
                </c:pt>
                <c:pt idx="5">
                  <c:v>6</c:v>
                </c:pt>
                <c:pt idx="6">
                  <c:v>7</c:v>
                </c:pt>
                <c:pt idx="7">
                  <c:v>8</c:v>
                </c:pt>
              </c:numCache>
            </c:numRef>
          </c:xVal>
          <c:yVal>
            <c:numRef>
              <c:f>'4_Exponential'!$B$4:$B$11</c:f>
              <c:numCache>
                <c:formatCode>_("$"* #,##0.00_);_("$"* \(#,##0.00\);_("$"* "-"??_);_(@_)</c:formatCode>
                <c:ptCount val="8"/>
                <c:pt idx="0">
                  <c:v>1059204.6299999999</c:v>
                </c:pt>
                <c:pt idx="1">
                  <c:v>1874630.54</c:v>
                </c:pt>
                <c:pt idx="2">
                  <c:v>2552518.85</c:v>
                </c:pt>
                <c:pt idx="3">
                  <c:v>3139080.54</c:v>
                </c:pt>
                <c:pt idx="4">
                  <c:v>3631538.93</c:v>
                </c:pt>
                <c:pt idx="5">
                  <c:v>3987823.02</c:v>
                </c:pt>
                <c:pt idx="6">
                  <c:v>4319397.99</c:v>
                </c:pt>
                <c:pt idx="7">
                  <c:v>4609827.33</c:v>
                </c:pt>
              </c:numCache>
            </c:numRef>
          </c:yVal>
          <c:smooth val="0"/>
          <c:extLst>
            <c:ext xmlns:c16="http://schemas.microsoft.com/office/drawing/2014/chart" uri="{C3380CC4-5D6E-409C-BE32-E72D297353CC}">
              <c16:uniqueId val="{00000000-AF4B-43D7-A1FE-4CBA393DAFE3}"/>
            </c:ext>
          </c:extLst>
        </c:ser>
        <c:ser>
          <c:idx val="1"/>
          <c:order val="1"/>
          <c:tx>
            <c:strRef>
              <c:f>'4_Exponential'!$C$3</c:f>
              <c:strCache>
                <c:ptCount val="1"/>
                <c:pt idx="0">
                  <c:v>Weekly Sales</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'4_Exponential'!$A$4:$A$11</c:f>
              <c:numCache>
                <c:formatCode>General</c:formatCode>
                <c:ptCount val="8"/>
                <c:pt idx="0">
                  <c:v>1</c:v>
                </c:pt>
                <c:pt idx="1">
                  <c:v>2</c:v>
                </c:pt>
                <c:pt idx="2">
                  <c:v>3</c:v>
                </c:pt>
                <c:pt idx="3">
                  <c:v>4</c:v>
                </c:pt>
                <c:pt idx="4">
                  <c:v>5</c:v>
                </c:pt>
                <c:pt idx="5">
                  <c:v>6</c:v>
                </c:pt>
                <c:pt idx="6">
                  <c:v>7</c:v>
                </c:pt>
                <c:pt idx="7">
                  <c:v>8</c:v>
                </c:pt>
              </c:numCache>
            </c:numRef>
          </c:xVal>
          <c:yVal>
            <c:numRef>
              <c:f>'4_Exponential'!$C$4:$C$11</c:f>
              <c:numCache>
                <c:formatCode>_("$"* #,##0.00_);_("$"* \(#,##0.00\);_("$"* "-"??_);_(@_)</c:formatCode>
                <c:ptCount val="8"/>
                <c:pt idx="0">
                  <c:v>1059204.6299999999</c:v>
                </c:pt>
                <c:pt idx="1">
                  <c:v>815425.91000000015</c:v>
                </c:pt>
                <c:pt idx="2">
                  <c:v>677888.31</c:v>
                </c:pt>
                <c:pt idx="3">
                  <c:v>586561.68999999994</c:v>
                </c:pt>
                <c:pt idx="4">
                  <c:v>492458.39000000013</c:v>
                </c:pt>
                <c:pt idx="5">
                  <c:v>356284.08999999985</c:v>
                </c:pt>
                <c:pt idx="6">
                  <c:v>331574.9700000002</c:v>
                </c:pt>
                <c:pt idx="7">
                  <c:v>290429.33999999985</c:v>
                </c:pt>
              </c:numCache>
            </c:numRef>
          </c:yVal>
          <c:smooth val="0"/>
          <c:extLst>
            <c:ext xmlns:c16="http://schemas.microsoft.com/office/drawing/2014/chart" uri="{C3380CC4-5D6E-409C-BE32-E72D297353CC}">
              <c16:uniqueId val="{00000001-AF4B-43D7-A1FE-4CBA393DAFE3}"/>
            </c:ext>
          </c:extLst>
        </c:ser>
        <c:dLbls>
          <c:showLegendKey val="0"/>
          <c:showVal val="0"/>
          <c:showCatName val="0"/>
          <c:showSerName val="0"/>
          <c:showPercent val="0"/>
          <c:showBubbleSize val="0"/>
        </c:dLbls>
        <c:axId val="497890536"/>
        <c:axId val="497898408"/>
      </c:scatterChart>
      <c:valAx>
        <c:axId val="497890536"/>
        <c:scaling>
          <c:orientation val="minMax"/>
          <c:max val="8"/>
          <c:min val="1"/>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Week</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7898408"/>
        <c:crosses val="autoZero"/>
        <c:crossBetween val="midCat"/>
      </c:valAx>
      <c:valAx>
        <c:axId val="497898408"/>
        <c:scaling>
          <c:orientation val="minMax"/>
        </c:scaling>
        <c:delete val="0"/>
        <c:axPos val="l"/>
        <c:majorGridlines>
          <c:spPr>
            <a:ln w="9525" cap="flat" cmpd="sng" algn="ctr">
              <a:solidFill>
                <a:schemeClr val="tx1">
                  <a:lumMod val="15000"/>
                  <a:lumOff val="85000"/>
                </a:schemeClr>
              </a:solidFill>
              <a:round/>
            </a:ln>
            <a:effectLst/>
          </c:spPr>
        </c:majorGridlines>
        <c:numFmt formatCode="_(&quot;$&quot;* #,##0.00_);_(&quot;$&quot;* \(#,##0.00\);_(&quot;$&quot;* &quot;-&quot;??_);_(@_)"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7890536"/>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'4_Exponential'!$C$3</c:f>
              <c:strCache>
                <c:ptCount val="1"/>
                <c:pt idx="0">
                  <c:v>Weekly Sales</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'4_Exponential'!$A$4:$A$11</c:f>
              <c:numCache>
                <c:formatCode>General</c:formatCode>
                <c:ptCount val="8"/>
                <c:pt idx="0">
                  <c:v>1</c:v>
                </c:pt>
                <c:pt idx="1">
                  <c:v>2</c:v>
                </c:pt>
                <c:pt idx="2">
                  <c:v>3</c:v>
                </c:pt>
                <c:pt idx="3">
                  <c:v>4</c:v>
                </c:pt>
                <c:pt idx="4">
                  <c:v>5</c:v>
                </c:pt>
                <c:pt idx="5">
                  <c:v>6</c:v>
                </c:pt>
                <c:pt idx="6">
                  <c:v>7</c:v>
                </c:pt>
                <c:pt idx="7">
                  <c:v>8</c:v>
                </c:pt>
              </c:numCache>
            </c:numRef>
          </c:xVal>
          <c:yVal>
            <c:numRef>
              <c:f>'4_Exponential'!$C$4:$C$11</c:f>
              <c:numCache>
                <c:formatCode>_("$"* #,##0.00_);_("$"* \(#,##0.00\);_("$"* "-"??_);_(@_)</c:formatCode>
                <c:ptCount val="8"/>
                <c:pt idx="0">
                  <c:v>1059204.6299999999</c:v>
                </c:pt>
                <c:pt idx="1">
                  <c:v>815425.91000000015</c:v>
                </c:pt>
                <c:pt idx="2">
                  <c:v>677888.31</c:v>
                </c:pt>
                <c:pt idx="3">
                  <c:v>586561.68999999994</c:v>
                </c:pt>
                <c:pt idx="4">
                  <c:v>492458.39000000013</c:v>
                </c:pt>
                <c:pt idx="5">
                  <c:v>356284.08999999985</c:v>
                </c:pt>
                <c:pt idx="6">
                  <c:v>331574.9700000002</c:v>
                </c:pt>
                <c:pt idx="7">
                  <c:v>290429.33999999985</c:v>
                </c:pt>
              </c:numCache>
            </c:numRef>
          </c:yVal>
          <c:smooth val="0"/>
          <c:extLst>
            <c:ext xmlns:c16="http://schemas.microsoft.com/office/drawing/2014/chart" uri="{C3380CC4-5D6E-409C-BE32-E72D297353CC}">
              <c16:uniqueId val="{00000000-2CDA-40EA-A92B-DC9EDC1778E8}"/>
            </c:ext>
          </c:extLst>
        </c:ser>
        <c:dLbls>
          <c:showLegendKey val="0"/>
          <c:showVal val="0"/>
          <c:showCatName val="0"/>
          <c:showSerName val="0"/>
          <c:showPercent val="0"/>
          <c:showBubbleSize val="0"/>
        </c:dLbls>
        <c:axId val="497898080"/>
        <c:axId val="497898736"/>
      </c:scatterChart>
      <c:valAx>
        <c:axId val="49789808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7898736"/>
        <c:crosses val="autoZero"/>
        <c:crossBetween val="midCat"/>
      </c:valAx>
      <c:valAx>
        <c:axId val="497898736"/>
        <c:scaling>
          <c:orientation val="minMax"/>
        </c:scaling>
        <c:delete val="0"/>
        <c:axPos val="l"/>
        <c:majorGridlines>
          <c:spPr>
            <a:ln w="9525" cap="flat" cmpd="sng" algn="ctr">
              <a:solidFill>
                <a:schemeClr val="tx1">
                  <a:lumMod val="15000"/>
                  <a:lumOff val="85000"/>
                </a:schemeClr>
              </a:solidFill>
              <a:round/>
            </a:ln>
            <a:effectLst/>
          </c:spPr>
        </c:majorGridlines>
        <c:numFmt formatCode="_(&quot;$&quot;* #,##0.00_);_(&quot;$&quot;* \(#,##0.00\);_(&quot;$&quot;* &quot;-&quot;??_);_(@_)"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7898080"/>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'4_Exponential'!$D$3</c:f>
              <c:strCache>
                <c:ptCount val="1"/>
                <c:pt idx="0">
                  <c:v>Log(Weekly Sales)</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'4_Exponential'!$A$4:$A$11</c:f>
              <c:numCache>
                <c:formatCode>General</c:formatCode>
                <c:ptCount val="8"/>
                <c:pt idx="0">
                  <c:v>1</c:v>
                </c:pt>
                <c:pt idx="1">
                  <c:v>2</c:v>
                </c:pt>
                <c:pt idx="2">
                  <c:v>3</c:v>
                </c:pt>
                <c:pt idx="3">
                  <c:v>4</c:v>
                </c:pt>
                <c:pt idx="4">
                  <c:v>5</c:v>
                </c:pt>
                <c:pt idx="5">
                  <c:v>6</c:v>
                </c:pt>
                <c:pt idx="6">
                  <c:v>7</c:v>
                </c:pt>
                <c:pt idx="7">
                  <c:v>8</c:v>
                </c:pt>
              </c:numCache>
            </c:numRef>
          </c:xVal>
          <c:yVal>
            <c:numRef>
              <c:f>'4_Exponential'!$D$4:$D$11</c:f>
              <c:numCache>
                <c:formatCode>0.00</c:formatCode>
                <c:ptCount val="8"/>
                <c:pt idx="0">
                  <c:v>13.873028835378891</c:v>
                </c:pt>
                <c:pt idx="1">
                  <c:v>13.611465844678001</c:v>
                </c:pt>
                <c:pt idx="2">
                  <c:v>13.426737818839038</c:v>
                </c:pt>
                <c:pt idx="3">
                  <c:v>13.282033124834999</c:v>
                </c:pt>
                <c:pt idx="4">
                  <c:v>13.107165248715383</c:v>
                </c:pt>
                <c:pt idx="5">
                  <c:v>12.783483697214953</c:v>
                </c:pt>
                <c:pt idx="6">
                  <c:v>12.711609216885282</c:v>
                </c:pt>
                <c:pt idx="7">
                  <c:v>12.579115589887133</c:v>
                </c:pt>
              </c:numCache>
            </c:numRef>
          </c:yVal>
          <c:smooth val="0"/>
          <c:extLst>
            <c:ext xmlns:c16="http://schemas.microsoft.com/office/drawing/2014/chart" uri="{C3380CC4-5D6E-409C-BE32-E72D297353CC}">
              <c16:uniqueId val="{00000000-774F-4D53-BB3C-3C6F797177DD}"/>
            </c:ext>
          </c:extLst>
        </c:ser>
        <c:dLbls>
          <c:showLegendKey val="0"/>
          <c:showVal val="0"/>
          <c:showCatName val="0"/>
          <c:showSerName val="0"/>
          <c:showPercent val="0"/>
          <c:showBubbleSize val="0"/>
        </c:dLbls>
        <c:axId val="495908088"/>
        <c:axId val="495902840"/>
      </c:scatterChart>
      <c:valAx>
        <c:axId val="49590808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5902840"/>
        <c:crosses val="autoZero"/>
        <c:crossBetween val="midCat"/>
      </c:valAx>
      <c:valAx>
        <c:axId val="495902840"/>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5908088"/>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6F35313-36C9-4531-B2D5-B40FC921EFAA}" type="doc">
      <dgm:prSet loTypeId="urn:microsoft.com/office/officeart/2005/8/layout/equation1" loCatId="relationship" qsTypeId="urn:microsoft.com/office/officeart/2005/8/quickstyle/simple3" qsCatId="simple" csTypeId="urn:microsoft.com/office/officeart/2005/8/colors/accent1_2" csCatId="accent1" phldr="1"/>
      <dgm:spPr/>
    </dgm:pt>
    <dgm:pt modelId="{27A7E1A5-AC3F-48F2-A822-76DF244C7E8D}">
      <dgm:prSet phldrT="[Text]"/>
      <dgm:spPr/>
      <dgm:t>
        <a:bodyPr/>
        <a:lstStyle/>
        <a:p>
          <a:r>
            <a:rPr lang="en-US" dirty="0"/>
            <a:t>Random Component</a:t>
          </a:r>
        </a:p>
      </dgm:t>
    </dgm:pt>
    <dgm:pt modelId="{FC5DA909-0ABE-40E5-8D13-963ECEA3C9D0}" type="parTrans" cxnId="{9509A146-07D3-4B2E-B341-37CFDB824427}">
      <dgm:prSet/>
      <dgm:spPr/>
      <dgm:t>
        <a:bodyPr/>
        <a:lstStyle/>
        <a:p>
          <a:endParaRPr lang="en-US"/>
        </a:p>
      </dgm:t>
    </dgm:pt>
    <dgm:pt modelId="{93DAD048-EB40-4F8A-85B8-5ABE0373BD04}" type="sibTrans" cxnId="{9509A146-07D3-4B2E-B341-37CFDB824427}">
      <dgm:prSet/>
      <dgm:spPr/>
      <dgm:t>
        <a:bodyPr/>
        <a:lstStyle/>
        <a:p>
          <a:endParaRPr lang="en-US"/>
        </a:p>
      </dgm:t>
    </dgm:pt>
    <dgm:pt modelId="{33780E93-DD5A-45BA-8B45-0BCE51A0853C}">
      <dgm:prSet phldrT="[Text]"/>
      <dgm:spPr/>
      <dgm:t>
        <a:bodyPr/>
        <a:lstStyle/>
        <a:p>
          <a:r>
            <a:rPr lang="en-US" dirty="0"/>
            <a:t>Systematic Component</a:t>
          </a:r>
        </a:p>
      </dgm:t>
    </dgm:pt>
    <dgm:pt modelId="{5FCF274E-B762-469D-B397-284392756386}" type="parTrans" cxnId="{7E483361-5AA3-4D27-BC38-98523F1DB77A}">
      <dgm:prSet/>
      <dgm:spPr/>
      <dgm:t>
        <a:bodyPr/>
        <a:lstStyle/>
        <a:p>
          <a:endParaRPr lang="en-US"/>
        </a:p>
      </dgm:t>
    </dgm:pt>
    <dgm:pt modelId="{3E5D8345-CF99-4E66-894B-822131016799}" type="sibTrans" cxnId="{7E483361-5AA3-4D27-BC38-98523F1DB77A}">
      <dgm:prSet/>
      <dgm:spPr/>
      <dgm:t>
        <a:bodyPr/>
        <a:lstStyle/>
        <a:p>
          <a:endParaRPr lang="en-US"/>
        </a:p>
      </dgm:t>
    </dgm:pt>
    <dgm:pt modelId="{C8A85574-CD01-4BBA-9319-E1F43DEF9CD8}">
      <dgm:prSet phldrT="[Text]"/>
      <dgm:spPr/>
      <dgm:t>
        <a:bodyPr/>
        <a:lstStyle/>
        <a:p>
          <a:r>
            <a:rPr lang="en-US" dirty="0"/>
            <a:t>Demand</a:t>
          </a:r>
        </a:p>
      </dgm:t>
    </dgm:pt>
    <dgm:pt modelId="{82814216-81E1-4635-A97F-F484017529EA}" type="parTrans" cxnId="{EC7EFCFF-D1D8-4511-8DBA-28074E0721EA}">
      <dgm:prSet/>
      <dgm:spPr/>
      <dgm:t>
        <a:bodyPr/>
        <a:lstStyle/>
        <a:p>
          <a:endParaRPr lang="en-US"/>
        </a:p>
      </dgm:t>
    </dgm:pt>
    <dgm:pt modelId="{41515295-3368-4E96-9B7C-559AD7E23D55}" type="sibTrans" cxnId="{EC7EFCFF-D1D8-4511-8DBA-28074E0721EA}">
      <dgm:prSet/>
      <dgm:spPr/>
      <dgm:t>
        <a:bodyPr/>
        <a:lstStyle/>
        <a:p>
          <a:endParaRPr lang="en-US"/>
        </a:p>
      </dgm:t>
    </dgm:pt>
    <dgm:pt modelId="{1409C4C9-1350-44BD-AE15-50261686347A}" type="pres">
      <dgm:prSet presAssocID="{26F35313-36C9-4531-B2D5-B40FC921EFAA}" presName="linearFlow" presStyleCnt="0">
        <dgm:presLayoutVars>
          <dgm:dir val="rev"/>
          <dgm:resizeHandles val="exact"/>
        </dgm:presLayoutVars>
      </dgm:prSet>
      <dgm:spPr/>
    </dgm:pt>
    <dgm:pt modelId="{18CCC242-C610-45BB-8FCE-973AB8028016}" type="pres">
      <dgm:prSet presAssocID="{27A7E1A5-AC3F-48F2-A822-76DF244C7E8D}" presName="node" presStyleLbl="node1" presStyleIdx="0" presStyleCnt="3">
        <dgm:presLayoutVars>
          <dgm:bulletEnabled val="1"/>
        </dgm:presLayoutVars>
      </dgm:prSet>
      <dgm:spPr/>
    </dgm:pt>
    <dgm:pt modelId="{62D337A6-C607-4F43-A8ED-2DE51E3046D1}" type="pres">
      <dgm:prSet presAssocID="{93DAD048-EB40-4F8A-85B8-5ABE0373BD04}" presName="spacerL" presStyleCnt="0"/>
      <dgm:spPr/>
    </dgm:pt>
    <dgm:pt modelId="{05EEB117-720B-49A4-81D5-546FFA92CD9D}" type="pres">
      <dgm:prSet presAssocID="{93DAD048-EB40-4F8A-85B8-5ABE0373BD04}" presName="sibTrans" presStyleLbl="sibTrans2D1" presStyleIdx="0" presStyleCnt="2"/>
      <dgm:spPr/>
    </dgm:pt>
    <dgm:pt modelId="{AC17CF62-9B17-4335-8DAC-0727317D2F68}" type="pres">
      <dgm:prSet presAssocID="{93DAD048-EB40-4F8A-85B8-5ABE0373BD04}" presName="spacerR" presStyleCnt="0"/>
      <dgm:spPr/>
    </dgm:pt>
    <dgm:pt modelId="{BC7A0CF6-4948-4091-8260-5B5C33C3A00B}" type="pres">
      <dgm:prSet presAssocID="{33780E93-DD5A-45BA-8B45-0BCE51A0853C}" presName="node" presStyleLbl="node1" presStyleIdx="1" presStyleCnt="3">
        <dgm:presLayoutVars>
          <dgm:bulletEnabled val="1"/>
        </dgm:presLayoutVars>
      </dgm:prSet>
      <dgm:spPr/>
    </dgm:pt>
    <dgm:pt modelId="{8950E69B-02F8-4CED-9F8D-92AC79B7E8D5}" type="pres">
      <dgm:prSet presAssocID="{3E5D8345-CF99-4E66-894B-822131016799}" presName="spacerL" presStyleCnt="0"/>
      <dgm:spPr/>
    </dgm:pt>
    <dgm:pt modelId="{72A4381C-9545-4EE2-8DC1-84090B3F74A5}" type="pres">
      <dgm:prSet presAssocID="{3E5D8345-CF99-4E66-894B-822131016799}" presName="sibTrans" presStyleLbl="sibTrans2D1" presStyleIdx="1" presStyleCnt="2"/>
      <dgm:spPr/>
    </dgm:pt>
    <dgm:pt modelId="{D5343A43-44B5-4910-9A93-6B8AB34662A0}" type="pres">
      <dgm:prSet presAssocID="{3E5D8345-CF99-4E66-894B-822131016799}" presName="spacerR" presStyleCnt="0"/>
      <dgm:spPr/>
    </dgm:pt>
    <dgm:pt modelId="{B44AF9DB-16C1-4FA9-B24B-DA97E08985DA}" type="pres">
      <dgm:prSet presAssocID="{C8A85574-CD01-4BBA-9319-E1F43DEF9CD8}" presName="node" presStyleLbl="node1" presStyleIdx="2" presStyleCnt="3">
        <dgm:presLayoutVars>
          <dgm:bulletEnabled val="1"/>
        </dgm:presLayoutVars>
      </dgm:prSet>
      <dgm:spPr/>
    </dgm:pt>
  </dgm:ptLst>
  <dgm:cxnLst>
    <dgm:cxn modelId="{E7B8731B-1F91-4BEC-890A-F37EE482E8D9}" type="presOf" srcId="{C8A85574-CD01-4BBA-9319-E1F43DEF9CD8}" destId="{B44AF9DB-16C1-4FA9-B24B-DA97E08985DA}" srcOrd="0" destOrd="0" presId="urn:microsoft.com/office/officeart/2005/8/layout/equation1"/>
    <dgm:cxn modelId="{7E483361-5AA3-4D27-BC38-98523F1DB77A}" srcId="{26F35313-36C9-4531-B2D5-B40FC921EFAA}" destId="{33780E93-DD5A-45BA-8B45-0BCE51A0853C}" srcOrd="1" destOrd="0" parTransId="{5FCF274E-B762-469D-B397-284392756386}" sibTransId="{3E5D8345-CF99-4E66-894B-822131016799}"/>
    <dgm:cxn modelId="{D43F3D61-C832-4ED8-B2F5-93E6F448B768}" type="presOf" srcId="{93DAD048-EB40-4F8A-85B8-5ABE0373BD04}" destId="{05EEB117-720B-49A4-81D5-546FFA92CD9D}" srcOrd="0" destOrd="0" presId="urn:microsoft.com/office/officeart/2005/8/layout/equation1"/>
    <dgm:cxn modelId="{9509A146-07D3-4B2E-B341-37CFDB824427}" srcId="{26F35313-36C9-4531-B2D5-B40FC921EFAA}" destId="{27A7E1A5-AC3F-48F2-A822-76DF244C7E8D}" srcOrd="0" destOrd="0" parTransId="{FC5DA909-0ABE-40E5-8D13-963ECEA3C9D0}" sibTransId="{93DAD048-EB40-4F8A-85B8-5ABE0373BD04}"/>
    <dgm:cxn modelId="{E087CA6E-1719-43AA-8C77-AE27C542B327}" type="presOf" srcId="{3E5D8345-CF99-4E66-894B-822131016799}" destId="{72A4381C-9545-4EE2-8DC1-84090B3F74A5}" srcOrd="0" destOrd="0" presId="urn:microsoft.com/office/officeart/2005/8/layout/equation1"/>
    <dgm:cxn modelId="{0C490E7F-4112-4C83-AEC8-86C55D6B2C6B}" type="presOf" srcId="{27A7E1A5-AC3F-48F2-A822-76DF244C7E8D}" destId="{18CCC242-C610-45BB-8FCE-973AB8028016}" srcOrd="0" destOrd="0" presId="urn:microsoft.com/office/officeart/2005/8/layout/equation1"/>
    <dgm:cxn modelId="{3BAB358E-21E7-4774-BFF1-54053FA6C42C}" type="presOf" srcId="{33780E93-DD5A-45BA-8B45-0BCE51A0853C}" destId="{BC7A0CF6-4948-4091-8260-5B5C33C3A00B}" srcOrd="0" destOrd="0" presId="urn:microsoft.com/office/officeart/2005/8/layout/equation1"/>
    <dgm:cxn modelId="{0BC01A99-7696-4443-9B95-11BC56E7AE32}" type="presOf" srcId="{26F35313-36C9-4531-B2D5-B40FC921EFAA}" destId="{1409C4C9-1350-44BD-AE15-50261686347A}" srcOrd="0" destOrd="0" presId="urn:microsoft.com/office/officeart/2005/8/layout/equation1"/>
    <dgm:cxn modelId="{EC7EFCFF-D1D8-4511-8DBA-28074E0721EA}" srcId="{26F35313-36C9-4531-B2D5-B40FC921EFAA}" destId="{C8A85574-CD01-4BBA-9319-E1F43DEF9CD8}" srcOrd="2" destOrd="0" parTransId="{82814216-81E1-4635-A97F-F484017529EA}" sibTransId="{41515295-3368-4E96-9B7C-559AD7E23D55}"/>
    <dgm:cxn modelId="{ADA87E92-3773-4E1D-A805-31FE00A75DC0}" type="presParOf" srcId="{1409C4C9-1350-44BD-AE15-50261686347A}" destId="{18CCC242-C610-45BB-8FCE-973AB8028016}" srcOrd="0" destOrd="0" presId="urn:microsoft.com/office/officeart/2005/8/layout/equation1"/>
    <dgm:cxn modelId="{48748A31-86E2-40F8-B6C4-076C869EF479}" type="presParOf" srcId="{1409C4C9-1350-44BD-AE15-50261686347A}" destId="{62D337A6-C607-4F43-A8ED-2DE51E3046D1}" srcOrd="1" destOrd="0" presId="urn:microsoft.com/office/officeart/2005/8/layout/equation1"/>
    <dgm:cxn modelId="{DC6B2E77-1B1F-4D68-A522-568B5CD2CF5F}" type="presParOf" srcId="{1409C4C9-1350-44BD-AE15-50261686347A}" destId="{05EEB117-720B-49A4-81D5-546FFA92CD9D}" srcOrd="2" destOrd="0" presId="urn:microsoft.com/office/officeart/2005/8/layout/equation1"/>
    <dgm:cxn modelId="{6B44CD05-22CD-44CF-AC33-22BCFB854717}" type="presParOf" srcId="{1409C4C9-1350-44BD-AE15-50261686347A}" destId="{AC17CF62-9B17-4335-8DAC-0727317D2F68}" srcOrd="3" destOrd="0" presId="urn:microsoft.com/office/officeart/2005/8/layout/equation1"/>
    <dgm:cxn modelId="{13A9EB05-6E85-48B1-ABAF-667AD4EF0D4B}" type="presParOf" srcId="{1409C4C9-1350-44BD-AE15-50261686347A}" destId="{BC7A0CF6-4948-4091-8260-5B5C33C3A00B}" srcOrd="4" destOrd="0" presId="urn:microsoft.com/office/officeart/2005/8/layout/equation1"/>
    <dgm:cxn modelId="{B8706E32-3E46-4315-B41D-8FE349144219}" type="presParOf" srcId="{1409C4C9-1350-44BD-AE15-50261686347A}" destId="{8950E69B-02F8-4CED-9F8D-92AC79B7E8D5}" srcOrd="5" destOrd="0" presId="urn:microsoft.com/office/officeart/2005/8/layout/equation1"/>
    <dgm:cxn modelId="{4EC7755D-56CD-45E2-B177-069FA7482B93}" type="presParOf" srcId="{1409C4C9-1350-44BD-AE15-50261686347A}" destId="{72A4381C-9545-4EE2-8DC1-84090B3F74A5}" srcOrd="6" destOrd="0" presId="urn:microsoft.com/office/officeart/2005/8/layout/equation1"/>
    <dgm:cxn modelId="{EABB347E-35B1-4B0D-B309-BCA56FE41403}" type="presParOf" srcId="{1409C4C9-1350-44BD-AE15-50261686347A}" destId="{D5343A43-44B5-4910-9A93-6B8AB34662A0}" srcOrd="7" destOrd="0" presId="urn:microsoft.com/office/officeart/2005/8/layout/equation1"/>
    <dgm:cxn modelId="{15049DD2-A6EF-406C-92FC-944A59DDC7B2}" type="presParOf" srcId="{1409C4C9-1350-44BD-AE15-50261686347A}" destId="{B44AF9DB-16C1-4FA9-B24B-DA97E08985DA}" srcOrd="8" destOrd="0" presId="urn:microsoft.com/office/officeart/2005/8/layout/equati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CCC242-C610-45BB-8FCE-973AB8028016}">
      <dsp:nvSpPr>
        <dsp:cNvPr id="0" name=""/>
        <dsp:cNvSpPr/>
      </dsp:nvSpPr>
      <dsp:spPr>
        <a:xfrm>
          <a:off x="4736174" y="222299"/>
          <a:ext cx="1358800" cy="1358800"/>
        </a:xfrm>
        <a:prstGeom prst="ellips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Random Component</a:t>
          </a:r>
        </a:p>
      </dsp:txBody>
      <dsp:txXfrm>
        <a:off x="4935166" y="421291"/>
        <a:ext cx="960816" cy="960816"/>
      </dsp:txXfrm>
    </dsp:sp>
    <dsp:sp modelId="{05EEB117-720B-49A4-81D5-546FFA92CD9D}">
      <dsp:nvSpPr>
        <dsp:cNvPr id="0" name=""/>
        <dsp:cNvSpPr/>
      </dsp:nvSpPr>
      <dsp:spPr>
        <a:xfrm>
          <a:off x="3837735" y="507647"/>
          <a:ext cx="788104" cy="788104"/>
        </a:xfrm>
        <a:prstGeom prst="mathPlus">
          <a:avLst/>
        </a:prstGeom>
        <a:gradFill rotWithShape="0">
          <a:gsLst>
            <a:gs pos="0">
              <a:schemeClr val="accent1">
                <a:tint val="60000"/>
                <a:hueOff val="0"/>
                <a:satOff val="0"/>
                <a:lumOff val="0"/>
                <a:alphaOff val="0"/>
                <a:tint val="50000"/>
                <a:satMod val="300000"/>
              </a:schemeClr>
            </a:gs>
            <a:gs pos="35000">
              <a:schemeClr val="accent1">
                <a:tint val="60000"/>
                <a:hueOff val="0"/>
                <a:satOff val="0"/>
                <a:lumOff val="0"/>
                <a:alphaOff val="0"/>
                <a:tint val="37000"/>
                <a:satMod val="300000"/>
              </a:schemeClr>
            </a:gs>
            <a:gs pos="100000">
              <a:schemeClr val="accent1">
                <a:tint val="6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3942198" y="809018"/>
        <a:ext cx="579178" cy="185362"/>
      </dsp:txXfrm>
    </dsp:sp>
    <dsp:sp modelId="{BC7A0CF6-4948-4091-8260-5B5C33C3A00B}">
      <dsp:nvSpPr>
        <dsp:cNvPr id="0" name=""/>
        <dsp:cNvSpPr/>
      </dsp:nvSpPr>
      <dsp:spPr>
        <a:xfrm>
          <a:off x="2368599" y="222299"/>
          <a:ext cx="1358800" cy="1358800"/>
        </a:xfrm>
        <a:prstGeom prst="ellips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Systematic Component</a:t>
          </a:r>
        </a:p>
      </dsp:txBody>
      <dsp:txXfrm>
        <a:off x="2567591" y="421291"/>
        <a:ext cx="960816" cy="960816"/>
      </dsp:txXfrm>
    </dsp:sp>
    <dsp:sp modelId="{72A4381C-9545-4EE2-8DC1-84090B3F74A5}">
      <dsp:nvSpPr>
        <dsp:cNvPr id="0" name=""/>
        <dsp:cNvSpPr/>
      </dsp:nvSpPr>
      <dsp:spPr>
        <a:xfrm>
          <a:off x="1470160" y="507647"/>
          <a:ext cx="788104" cy="788104"/>
        </a:xfrm>
        <a:prstGeom prst="mathEqual">
          <a:avLst/>
        </a:prstGeom>
        <a:gradFill rotWithShape="0">
          <a:gsLst>
            <a:gs pos="0">
              <a:schemeClr val="accent1">
                <a:tint val="60000"/>
                <a:hueOff val="0"/>
                <a:satOff val="0"/>
                <a:lumOff val="0"/>
                <a:alphaOff val="0"/>
                <a:tint val="50000"/>
                <a:satMod val="300000"/>
              </a:schemeClr>
            </a:gs>
            <a:gs pos="35000">
              <a:schemeClr val="accent1">
                <a:tint val="60000"/>
                <a:hueOff val="0"/>
                <a:satOff val="0"/>
                <a:lumOff val="0"/>
                <a:alphaOff val="0"/>
                <a:tint val="37000"/>
                <a:satMod val="300000"/>
              </a:schemeClr>
            </a:gs>
            <a:gs pos="100000">
              <a:schemeClr val="accent1">
                <a:tint val="6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1574623" y="669996"/>
        <a:ext cx="579178" cy="463406"/>
      </dsp:txXfrm>
    </dsp:sp>
    <dsp:sp modelId="{B44AF9DB-16C1-4FA9-B24B-DA97E08985DA}">
      <dsp:nvSpPr>
        <dsp:cNvPr id="0" name=""/>
        <dsp:cNvSpPr/>
      </dsp:nvSpPr>
      <dsp:spPr>
        <a:xfrm>
          <a:off x="1025" y="222299"/>
          <a:ext cx="1358800" cy="1358800"/>
        </a:xfrm>
        <a:prstGeom prst="ellips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Demand</a:t>
          </a:r>
        </a:p>
      </dsp:txBody>
      <dsp:txXfrm>
        <a:off x="200017" y="421291"/>
        <a:ext cx="960816" cy="960816"/>
      </dsp:txXfrm>
    </dsp:sp>
  </dsp:spTree>
</dsp:drawing>
</file>

<file path=ppt/diagrams/layout1.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3037840" cy="4648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3177" tIns="46589" rIns="93177" bIns="46589" numCol="1" anchor="t" anchorCtr="0" compatLnSpc="1">
            <a:prstTxWarp prst="textNoShape">
              <a:avLst/>
            </a:prstTxWarp>
          </a:bodyPr>
          <a:lstStyle>
            <a:lvl1pPr>
              <a:defRPr sz="1200" i="0"/>
            </a:lvl1pPr>
          </a:lstStyle>
          <a:p>
            <a:endParaRPr lang="en-US"/>
          </a:p>
        </p:txBody>
      </p:sp>
      <p:sp>
        <p:nvSpPr>
          <p:cNvPr id="7171" name="Rectangle 3"/>
          <p:cNvSpPr>
            <a:spLocks noGrp="1" noChangeArrowheads="1"/>
          </p:cNvSpPr>
          <p:nvPr>
            <p:ph type="dt" idx="1"/>
          </p:nvPr>
        </p:nvSpPr>
        <p:spPr bwMode="auto">
          <a:xfrm>
            <a:off x="3972560" y="0"/>
            <a:ext cx="3037840" cy="4648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3177" tIns="46589" rIns="93177" bIns="46589" numCol="1" anchor="t" anchorCtr="0" compatLnSpc="1">
            <a:prstTxWarp prst="textNoShape">
              <a:avLst/>
            </a:prstTxWarp>
          </a:bodyPr>
          <a:lstStyle>
            <a:lvl1pPr algn="r">
              <a:defRPr sz="1200" i="0"/>
            </a:lvl1pPr>
          </a:lstStyle>
          <a:p>
            <a:endParaRPr lang="en-US"/>
          </a:p>
        </p:txBody>
      </p:sp>
      <p:sp>
        <p:nvSpPr>
          <p:cNvPr id="7172"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173" name="Rectangle 5"/>
          <p:cNvSpPr>
            <a:spLocks noGrp="1" noChangeArrowheads="1"/>
          </p:cNvSpPr>
          <p:nvPr>
            <p:ph type="body" sz="quarter" idx="3"/>
          </p:nvPr>
        </p:nvSpPr>
        <p:spPr bwMode="auto">
          <a:xfrm>
            <a:off x="934720" y="4415790"/>
            <a:ext cx="5140960" cy="41833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3177" tIns="46589" rIns="93177" bIns="46589"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174" name="Rectangle 6"/>
          <p:cNvSpPr>
            <a:spLocks noGrp="1" noChangeArrowheads="1"/>
          </p:cNvSpPr>
          <p:nvPr>
            <p:ph type="ftr" sz="quarter" idx="4"/>
          </p:nvPr>
        </p:nvSpPr>
        <p:spPr bwMode="auto">
          <a:xfrm>
            <a:off x="0" y="8831580"/>
            <a:ext cx="3037840" cy="4648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3177" tIns="46589" rIns="93177" bIns="46589" numCol="1" anchor="b" anchorCtr="0" compatLnSpc="1">
            <a:prstTxWarp prst="textNoShape">
              <a:avLst/>
            </a:prstTxWarp>
          </a:bodyPr>
          <a:lstStyle>
            <a:lvl1pPr>
              <a:defRPr sz="1200" i="0"/>
            </a:lvl1pPr>
          </a:lstStyle>
          <a:p>
            <a:endParaRPr lang="en-US"/>
          </a:p>
        </p:txBody>
      </p:sp>
      <p:sp>
        <p:nvSpPr>
          <p:cNvPr id="7175" name="Rectangle 7"/>
          <p:cNvSpPr>
            <a:spLocks noGrp="1" noChangeArrowheads="1"/>
          </p:cNvSpPr>
          <p:nvPr>
            <p:ph type="sldNum" sz="quarter" idx="5"/>
          </p:nvPr>
        </p:nvSpPr>
        <p:spPr bwMode="auto">
          <a:xfrm>
            <a:off x="3972560" y="8831580"/>
            <a:ext cx="3037840" cy="4648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3177" tIns="46589" rIns="93177" bIns="46589" numCol="1" anchor="b" anchorCtr="0" compatLnSpc="1">
            <a:prstTxWarp prst="textNoShape">
              <a:avLst/>
            </a:prstTxWarp>
          </a:bodyPr>
          <a:lstStyle>
            <a:lvl1pPr algn="r">
              <a:defRPr sz="1200" i="0"/>
            </a:lvl1pPr>
          </a:lstStyle>
          <a:p>
            <a:fld id="{DB96D492-B6F3-4442-A219-C4ED272207E3}" type="slidenum">
              <a:rPr lang="en-US"/>
              <a:pPr/>
              <a:t>‹#›</a:t>
            </a:fld>
            <a:endParaRPr lang="en-US"/>
          </a:p>
        </p:txBody>
      </p:sp>
    </p:spTree>
    <p:extLst>
      <p:ext uri="{BB962C8B-B14F-4D97-AF65-F5344CB8AC3E}">
        <p14:creationId xmlns:p14="http://schemas.microsoft.com/office/powerpoint/2010/main" val="66882350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ＭＳ Ｐゴシック" pitchFamily="1" charset="-128"/>
        <a:cs typeface="+mn-cs"/>
      </a:defRPr>
    </a:lvl1pPr>
    <a:lvl2pPr marL="457200" algn="l" rtl="0" fontAlgn="base">
      <a:spcBef>
        <a:spcPct val="30000"/>
      </a:spcBef>
      <a:spcAft>
        <a:spcPct val="0"/>
      </a:spcAft>
      <a:defRPr sz="1200" kern="1200">
        <a:solidFill>
          <a:schemeClr val="tx1"/>
        </a:solidFill>
        <a:latin typeface="Arial" charset="0"/>
        <a:ea typeface="ＭＳ Ｐゴシック" pitchFamily="1" charset="-128"/>
        <a:cs typeface="+mn-cs"/>
      </a:defRPr>
    </a:lvl2pPr>
    <a:lvl3pPr marL="914400" algn="l" rtl="0" fontAlgn="base">
      <a:spcBef>
        <a:spcPct val="30000"/>
      </a:spcBef>
      <a:spcAft>
        <a:spcPct val="0"/>
      </a:spcAft>
      <a:defRPr sz="1200" kern="1200">
        <a:solidFill>
          <a:schemeClr val="tx1"/>
        </a:solidFill>
        <a:latin typeface="Arial" charset="0"/>
        <a:ea typeface="ＭＳ Ｐゴシック" pitchFamily="1" charset="-128"/>
        <a:cs typeface="+mn-cs"/>
      </a:defRPr>
    </a:lvl3pPr>
    <a:lvl4pPr marL="1371600" algn="l" rtl="0" fontAlgn="base">
      <a:spcBef>
        <a:spcPct val="30000"/>
      </a:spcBef>
      <a:spcAft>
        <a:spcPct val="0"/>
      </a:spcAft>
      <a:defRPr sz="1200" kern="1200">
        <a:solidFill>
          <a:schemeClr val="tx1"/>
        </a:solidFill>
        <a:latin typeface="Arial" charset="0"/>
        <a:ea typeface="ＭＳ Ｐゴシック" pitchFamily="1" charset="-128"/>
        <a:cs typeface="+mn-cs"/>
      </a:defRPr>
    </a:lvl4pPr>
    <a:lvl5pPr marL="1828800" algn="l" rtl="0" fontAlgn="base">
      <a:spcBef>
        <a:spcPct val="30000"/>
      </a:spcBef>
      <a:spcAft>
        <a:spcPct val="0"/>
      </a:spcAft>
      <a:defRPr sz="1200" kern="1200">
        <a:solidFill>
          <a:schemeClr val="tx1"/>
        </a:solidFill>
        <a:latin typeface="Arial" charset="0"/>
        <a:ea typeface="ＭＳ Ｐゴシック" pitchFamily="1"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0FF3A15-AE03-4DD1-993D-018FDF9661D4}" type="slidenum">
              <a:rPr lang="en-US"/>
              <a:pPr/>
              <a:t>1</a:t>
            </a:fld>
            <a:endParaRPr lang="en-US"/>
          </a:p>
        </p:txBody>
      </p:sp>
      <p:sp>
        <p:nvSpPr>
          <p:cNvPr id="8194" name="Rectangle 2"/>
          <p:cNvSpPr>
            <a:spLocks noGrp="1" noRot="1" noChangeAspect="1" noChangeArrowheads="1" noTextEdit="1"/>
          </p:cNvSpPr>
          <p:nvPr>
            <p:ph type="sldImg"/>
          </p:nvPr>
        </p:nvSpPr>
        <p:spPr>
          <a:ln/>
        </p:spPr>
      </p:sp>
      <p:sp>
        <p:nvSpPr>
          <p:cNvPr id="81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7216117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B96D492-B6F3-4442-A219-C4ED272207E3}" type="slidenum">
              <a:rPr lang="en-US" smtClean="0"/>
              <a:pPr/>
              <a:t>2</a:t>
            </a:fld>
            <a:endParaRPr lang="en-US"/>
          </a:p>
        </p:txBody>
      </p:sp>
    </p:spTree>
    <p:extLst>
      <p:ext uri="{BB962C8B-B14F-4D97-AF65-F5344CB8AC3E}">
        <p14:creationId xmlns:p14="http://schemas.microsoft.com/office/powerpoint/2010/main" val="28410497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124" name="Rectangle 52"/>
          <p:cNvSpPr>
            <a:spLocks noChangeArrowheads="1"/>
          </p:cNvSpPr>
          <p:nvPr/>
        </p:nvSpPr>
        <p:spPr bwMode="auto">
          <a:xfrm>
            <a:off x="0" y="0"/>
            <a:ext cx="9144000" cy="4648200"/>
          </a:xfrm>
          <a:prstGeom prst="rect">
            <a:avLst/>
          </a:prstGeom>
          <a:solidFill>
            <a:schemeClr val="accent1"/>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3075" name="Rectangle 3"/>
          <p:cNvSpPr>
            <a:spLocks noGrp="1" noChangeArrowheads="1"/>
          </p:cNvSpPr>
          <p:nvPr>
            <p:ph type="subTitle" idx="1"/>
          </p:nvPr>
        </p:nvSpPr>
        <p:spPr>
          <a:xfrm>
            <a:off x="457200" y="1763713"/>
            <a:ext cx="8226425" cy="508000"/>
          </a:xfrm>
        </p:spPr>
        <p:txBody>
          <a:bodyPr anchor="ctr"/>
          <a:lstStyle>
            <a:lvl1pPr marL="0" indent="0" algn="ctr">
              <a:buFontTx/>
              <a:buNone/>
              <a:defRPr>
                <a:solidFill>
                  <a:schemeClr val="bg1"/>
                </a:solidFill>
                <a:latin typeface="Calibri" pitchFamily="34" charset="0"/>
                <a:cs typeface="Calibri" pitchFamily="34" charset="0"/>
              </a:defRPr>
            </a:lvl1pPr>
          </a:lstStyle>
          <a:p>
            <a:pPr lvl="0"/>
            <a:r>
              <a:rPr lang="en-US" noProof="0"/>
              <a:t>Click to edit Master subtitle style</a:t>
            </a:r>
          </a:p>
        </p:txBody>
      </p:sp>
      <p:sp>
        <p:nvSpPr>
          <p:cNvPr id="3091" name="Rectangle 19"/>
          <p:cNvSpPr>
            <a:spLocks noGrp="1" noChangeArrowheads="1"/>
          </p:cNvSpPr>
          <p:nvPr>
            <p:ph type="ctrTitle" sz="quarter"/>
          </p:nvPr>
        </p:nvSpPr>
        <p:spPr>
          <a:xfrm>
            <a:off x="455613" y="1014413"/>
            <a:ext cx="8226425" cy="776287"/>
          </a:xfrm>
        </p:spPr>
        <p:txBody>
          <a:bodyPr/>
          <a:lstStyle>
            <a:lvl1pPr algn="ctr">
              <a:defRPr sz="4200" b="0">
                <a:solidFill>
                  <a:schemeClr val="bg1"/>
                </a:solidFill>
                <a:latin typeface="Calibri" pitchFamily="34" charset="0"/>
                <a:cs typeface="Calibri" pitchFamily="34" charset="0"/>
              </a:defRPr>
            </a:lvl1pPr>
          </a:lstStyle>
          <a:p>
            <a:pPr lvl="0"/>
            <a:r>
              <a:rPr lang="en-US" noProof="0"/>
              <a:t>Click to edit Master title style</a:t>
            </a:r>
          </a:p>
        </p:txBody>
      </p:sp>
      <p:sp>
        <p:nvSpPr>
          <p:cNvPr id="3096" name="Line 24"/>
          <p:cNvSpPr>
            <a:spLocks noChangeShapeType="1"/>
          </p:cNvSpPr>
          <p:nvPr/>
        </p:nvSpPr>
        <p:spPr bwMode="auto">
          <a:xfrm>
            <a:off x="2106613" y="2551113"/>
            <a:ext cx="4903787" cy="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Calibri" pitchFamily="34" charset="0"/>
              <a:cs typeface="Calibri" pitchFamily="34" charset="0"/>
            </a:endParaRPr>
          </a:p>
        </p:txBody>
      </p:sp>
      <p:sp>
        <p:nvSpPr>
          <p:cNvPr id="3125" name="Line 53"/>
          <p:cNvSpPr>
            <a:spLocks noChangeShapeType="1"/>
          </p:cNvSpPr>
          <p:nvPr/>
        </p:nvSpPr>
        <p:spPr bwMode="auto">
          <a:xfrm>
            <a:off x="0" y="4648200"/>
            <a:ext cx="9144000" cy="0"/>
          </a:xfrm>
          <a:prstGeom prst="line">
            <a:avLst/>
          </a:prstGeom>
          <a:noFill/>
          <a:ln w="476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pic>
        <p:nvPicPr>
          <p:cNvPr id="3133" name="Picture 61" descr="http://kelley.iu.edu/signatures/KSB/KSBB.V.P2.201.gi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162300" y="4876800"/>
            <a:ext cx="2743200" cy="181847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sz="1400" i="1"/>
          </a:p>
        </p:txBody>
      </p:sp>
      <p:sp>
        <p:nvSpPr>
          <p:cNvPr id="5" name="Footer Placeholder 4"/>
          <p:cNvSpPr>
            <a:spLocks noGrp="1"/>
          </p:cNvSpPr>
          <p:nvPr>
            <p:ph type="ftr" sz="quarter" idx="11"/>
          </p:nvPr>
        </p:nvSpPr>
        <p:spPr/>
        <p:txBody>
          <a:bodyPr/>
          <a:lstStyle>
            <a:lvl1pPr>
              <a:defRPr/>
            </a:lvl1pPr>
          </a:lstStyle>
          <a:p>
            <a:r>
              <a:rPr lang="en-US" sz="1400" i="1"/>
              <a:t>Forecasting</a:t>
            </a:r>
          </a:p>
        </p:txBody>
      </p:sp>
    </p:spTree>
    <p:extLst>
      <p:ext uri="{BB962C8B-B14F-4D97-AF65-F5344CB8AC3E}">
        <p14:creationId xmlns:p14="http://schemas.microsoft.com/office/powerpoint/2010/main" val="37738429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811213"/>
            <a:ext cx="1778000" cy="5080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0" y="811213"/>
            <a:ext cx="5181600" cy="5080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sz="1400" i="1"/>
          </a:p>
        </p:txBody>
      </p:sp>
      <p:sp>
        <p:nvSpPr>
          <p:cNvPr id="5" name="Footer Placeholder 4"/>
          <p:cNvSpPr>
            <a:spLocks noGrp="1"/>
          </p:cNvSpPr>
          <p:nvPr>
            <p:ph type="ftr" sz="quarter" idx="11"/>
          </p:nvPr>
        </p:nvSpPr>
        <p:spPr/>
        <p:txBody>
          <a:bodyPr/>
          <a:lstStyle>
            <a:lvl1pPr>
              <a:defRPr/>
            </a:lvl1pPr>
          </a:lstStyle>
          <a:p>
            <a:r>
              <a:rPr lang="en-US" sz="1400" i="1"/>
              <a:t>Forecasting</a:t>
            </a:r>
          </a:p>
        </p:txBody>
      </p:sp>
    </p:spTree>
    <p:extLst>
      <p:ext uri="{BB962C8B-B14F-4D97-AF65-F5344CB8AC3E}">
        <p14:creationId xmlns:p14="http://schemas.microsoft.com/office/powerpoint/2010/main" val="8528177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533400"/>
            <a:ext cx="8405813" cy="533400"/>
          </a:xfrm>
        </p:spPr>
        <p:txBody>
          <a:bodyPr/>
          <a:lstStyle>
            <a:lvl1pPr>
              <a:defRPr sz="2800">
                <a:latin typeface="Calibri" pitchFamily="34" charset="0"/>
                <a:cs typeface="Calibri" pitchFamily="34" charset="0"/>
              </a:defRPr>
            </a:lvl1pPr>
          </a:lstStyle>
          <a:p>
            <a:r>
              <a:rPr lang="en-US" dirty="0"/>
              <a:t>Click to edit Master title style</a:t>
            </a:r>
          </a:p>
        </p:txBody>
      </p:sp>
      <p:sp>
        <p:nvSpPr>
          <p:cNvPr id="3" name="Content Placeholder 2"/>
          <p:cNvSpPr>
            <a:spLocks noGrp="1"/>
          </p:cNvSpPr>
          <p:nvPr>
            <p:ph idx="1"/>
          </p:nvPr>
        </p:nvSpPr>
        <p:spPr>
          <a:xfrm>
            <a:off x="228600" y="1143000"/>
            <a:ext cx="8407400" cy="4748213"/>
          </a:xfrm>
        </p:spPr>
        <p:txBody>
          <a:bodyPr/>
          <a:lstStyle>
            <a:lvl1pPr marL="342900" indent="-342900">
              <a:defRPr sz="2200">
                <a:latin typeface="Calibri" pitchFamily="34" charset="0"/>
                <a:cs typeface="Calibri" pitchFamily="34" charset="0"/>
              </a:defRPr>
            </a:lvl1pPr>
            <a:lvl2pPr marL="685800" indent="-342900">
              <a:buFont typeface="Arial" pitchFamily="34" charset="0"/>
              <a:buChar char="•"/>
              <a:tabLst/>
              <a:defRPr sz="2000">
                <a:latin typeface="Calibri" pitchFamily="34" charset="0"/>
                <a:cs typeface="Calibri" pitchFamily="34" charset="0"/>
              </a:defRPr>
            </a:lvl2pPr>
            <a:lvl3pPr marL="1028700" indent="-342900">
              <a:buFont typeface="Arial" pitchFamily="34" charset="0"/>
              <a:buChar char="•"/>
              <a:defRPr sz="1800">
                <a:latin typeface="Calibri" pitchFamily="34" charset="0"/>
                <a:cs typeface="Calibri" pitchFamily="34" charset="0"/>
              </a:defRPr>
            </a:lvl3pPr>
            <a:lvl4pPr marL="1314450" indent="-285750">
              <a:buFont typeface="Arial" pitchFamily="34" charset="0"/>
              <a:buChar char="•"/>
              <a:defRPr sz="1600">
                <a:latin typeface="Calibri" pitchFamily="34" charset="0"/>
                <a:cs typeface="Calibri" pitchFamily="34" charset="0"/>
              </a:defRPr>
            </a:lvl4pPr>
            <a:lvl5pPr marL="2114550" indent="-285750">
              <a:buFont typeface="Arial" pitchFamily="34" charset="0"/>
              <a:buChar char="•"/>
              <a:defRPr sz="1600">
                <a:latin typeface="Calibri" pitchFamily="34" charset="0"/>
                <a:cs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atin typeface="Calibri" pitchFamily="34" charset="0"/>
                <a:cs typeface="Calibri" pitchFamily="34" charset="0"/>
              </a:defRPr>
            </a:lvl1pPr>
          </a:lstStyle>
          <a:p>
            <a:pPr algn="r"/>
            <a:endParaRPr lang="en-US" sz="1400" i="1" dirty="0"/>
          </a:p>
        </p:txBody>
      </p:sp>
      <p:sp>
        <p:nvSpPr>
          <p:cNvPr id="5" name="Footer Placeholder 4"/>
          <p:cNvSpPr>
            <a:spLocks noGrp="1"/>
          </p:cNvSpPr>
          <p:nvPr>
            <p:ph type="ftr" sz="quarter" idx="11"/>
          </p:nvPr>
        </p:nvSpPr>
        <p:spPr/>
        <p:txBody>
          <a:bodyPr/>
          <a:lstStyle>
            <a:lvl1pPr>
              <a:defRPr>
                <a:latin typeface="Calibri" pitchFamily="34" charset="0"/>
                <a:cs typeface="Calibri" pitchFamily="34" charset="0"/>
              </a:defRPr>
            </a:lvl1pPr>
          </a:lstStyle>
          <a:p>
            <a:r>
              <a:rPr lang="en-US" sz="1400" i="1"/>
              <a:t>Forecasting</a:t>
            </a:r>
          </a:p>
        </p:txBody>
      </p:sp>
    </p:spTree>
    <p:extLst>
      <p:ext uri="{BB962C8B-B14F-4D97-AF65-F5344CB8AC3E}">
        <p14:creationId xmlns:p14="http://schemas.microsoft.com/office/powerpoint/2010/main" val="203784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sz="1400" i="1"/>
          </a:p>
        </p:txBody>
      </p:sp>
      <p:sp>
        <p:nvSpPr>
          <p:cNvPr id="5" name="Footer Placeholder 4"/>
          <p:cNvSpPr>
            <a:spLocks noGrp="1"/>
          </p:cNvSpPr>
          <p:nvPr>
            <p:ph type="ftr" sz="quarter" idx="11"/>
          </p:nvPr>
        </p:nvSpPr>
        <p:spPr/>
        <p:txBody>
          <a:bodyPr/>
          <a:lstStyle>
            <a:lvl1pPr>
              <a:defRPr/>
            </a:lvl1pPr>
          </a:lstStyle>
          <a:p>
            <a:r>
              <a:rPr lang="en-US" sz="1400" i="1"/>
              <a:t>Forecasting</a:t>
            </a:r>
          </a:p>
        </p:txBody>
      </p:sp>
    </p:spTree>
    <p:extLst>
      <p:ext uri="{BB962C8B-B14F-4D97-AF65-F5344CB8AC3E}">
        <p14:creationId xmlns:p14="http://schemas.microsoft.com/office/powerpoint/2010/main" val="29334473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5588" y="1852613"/>
            <a:ext cx="3478212" cy="4038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56200" y="1852613"/>
            <a:ext cx="3479800" cy="4038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sz="1400" i="1"/>
          </a:p>
        </p:txBody>
      </p:sp>
      <p:sp>
        <p:nvSpPr>
          <p:cNvPr id="6" name="Footer Placeholder 5"/>
          <p:cNvSpPr>
            <a:spLocks noGrp="1"/>
          </p:cNvSpPr>
          <p:nvPr>
            <p:ph type="ftr" sz="quarter" idx="11"/>
          </p:nvPr>
        </p:nvSpPr>
        <p:spPr/>
        <p:txBody>
          <a:bodyPr/>
          <a:lstStyle>
            <a:lvl1pPr>
              <a:defRPr/>
            </a:lvl1pPr>
          </a:lstStyle>
          <a:p>
            <a:r>
              <a:rPr lang="en-US" sz="1400" i="1"/>
              <a:t>Forecasting</a:t>
            </a:r>
          </a:p>
        </p:txBody>
      </p:sp>
    </p:spTree>
    <p:extLst>
      <p:ext uri="{BB962C8B-B14F-4D97-AF65-F5344CB8AC3E}">
        <p14:creationId xmlns:p14="http://schemas.microsoft.com/office/powerpoint/2010/main" val="6627156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sz="1400" i="1"/>
          </a:p>
        </p:txBody>
      </p:sp>
      <p:sp>
        <p:nvSpPr>
          <p:cNvPr id="8" name="Footer Placeholder 7"/>
          <p:cNvSpPr>
            <a:spLocks noGrp="1"/>
          </p:cNvSpPr>
          <p:nvPr>
            <p:ph type="ftr" sz="quarter" idx="11"/>
          </p:nvPr>
        </p:nvSpPr>
        <p:spPr/>
        <p:txBody>
          <a:bodyPr/>
          <a:lstStyle>
            <a:lvl1pPr>
              <a:defRPr/>
            </a:lvl1pPr>
          </a:lstStyle>
          <a:p>
            <a:r>
              <a:rPr lang="en-US" sz="1400" i="1"/>
              <a:t>Forecasting</a:t>
            </a:r>
          </a:p>
        </p:txBody>
      </p:sp>
    </p:spTree>
    <p:extLst>
      <p:ext uri="{BB962C8B-B14F-4D97-AF65-F5344CB8AC3E}">
        <p14:creationId xmlns:p14="http://schemas.microsoft.com/office/powerpoint/2010/main" val="9515824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sz="1400" i="1"/>
          </a:p>
        </p:txBody>
      </p:sp>
      <p:sp>
        <p:nvSpPr>
          <p:cNvPr id="4" name="Footer Placeholder 3"/>
          <p:cNvSpPr>
            <a:spLocks noGrp="1"/>
          </p:cNvSpPr>
          <p:nvPr>
            <p:ph type="ftr" sz="quarter" idx="11"/>
          </p:nvPr>
        </p:nvSpPr>
        <p:spPr/>
        <p:txBody>
          <a:bodyPr/>
          <a:lstStyle>
            <a:lvl1pPr>
              <a:defRPr/>
            </a:lvl1pPr>
          </a:lstStyle>
          <a:p>
            <a:r>
              <a:rPr lang="en-US" sz="1400" i="1"/>
              <a:t>Forecasting</a:t>
            </a:r>
          </a:p>
        </p:txBody>
      </p:sp>
    </p:spTree>
    <p:extLst>
      <p:ext uri="{BB962C8B-B14F-4D97-AF65-F5344CB8AC3E}">
        <p14:creationId xmlns:p14="http://schemas.microsoft.com/office/powerpoint/2010/main" val="38226769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sz="1400" i="1"/>
          </a:p>
        </p:txBody>
      </p:sp>
      <p:sp>
        <p:nvSpPr>
          <p:cNvPr id="3" name="Footer Placeholder 2"/>
          <p:cNvSpPr>
            <a:spLocks noGrp="1"/>
          </p:cNvSpPr>
          <p:nvPr>
            <p:ph type="ftr" sz="quarter" idx="11"/>
          </p:nvPr>
        </p:nvSpPr>
        <p:spPr/>
        <p:txBody>
          <a:bodyPr/>
          <a:lstStyle>
            <a:lvl1pPr>
              <a:defRPr/>
            </a:lvl1pPr>
          </a:lstStyle>
          <a:p>
            <a:r>
              <a:rPr lang="en-US" sz="1400" i="1"/>
              <a:t>Forecasting</a:t>
            </a:r>
          </a:p>
        </p:txBody>
      </p:sp>
    </p:spTree>
    <p:extLst>
      <p:ext uri="{BB962C8B-B14F-4D97-AF65-F5344CB8AC3E}">
        <p14:creationId xmlns:p14="http://schemas.microsoft.com/office/powerpoint/2010/main" val="12146488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sz="1400" i="1"/>
          </a:p>
        </p:txBody>
      </p:sp>
      <p:sp>
        <p:nvSpPr>
          <p:cNvPr id="6" name="Footer Placeholder 5"/>
          <p:cNvSpPr>
            <a:spLocks noGrp="1"/>
          </p:cNvSpPr>
          <p:nvPr>
            <p:ph type="ftr" sz="quarter" idx="11"/>
          </p:nvPr>
        </p:nvSpPr>
        <p:spPr/>
        <p:txBody>
          <a:bodyPr/>
          <a:lstStyle>
            <a:lvl1pPr>
              <a:defRPr/>
            </a:lvl1pPr>
          </a:lstStyle>
          <a:p>
            <a:r>
              <a:rPr lang="en-US" sz="1400" i="1"/>
              <a:t>Forecasting</a:t>
            </a:r>
          </a:p>
        </p:txBody>
      </p:sp>
    </p:spTree>
    <p:extLst>
      <p:ext uri="{BB962C8B-B14F-4D97-AF65-F5344CB8AC3E}">
        <p14:creationId xmlns:p14="http://schemas.microsoft.com/office/powerpoint/2010/main" val="21704257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sz="1400" i="1"/>
          </a:p>
        </p:txBody>
      </p:sp>
      <p:sp>
        <p:nvSpPr>
          <p:cNvPr id="6" name="Footer Placeholder 5"/>
          <p:cNvSpPr>
            <a:spLocks noGrp="1"/>
          </p:cNvSpPr>
          <p:nvPr>
            <p:ph type="ftr" sz="quarter" idx="11"/>
          </p:nvPr>
        </p:nvSpPr>
        <p:spPr/>
        <p:txBody>
          <a:bodyPr/>
          <a:lstStyle>
            <a:lvl1pPr>
              <a:defRPr/>
            </a:lvl1pPr>
          </a:lstStyle>
          <a:p>
            <a:r>
              <a:rPr lang="en-US" sz="1400" i="1"/>
              <a:t>Forecasting</a:t>
            </a:r>
          </a:p>
        </p:txBody>
      </p:sp>
    </p:spTree>
    <p:extLst>
      <p:ext uri="{BB962C8B-B14F-4D97-AF65-F5344CB8AC3E}">
        <p14:creationId xmlns:p14="http://schemas.microsoft.com/office/powerpoint/2010/main" val="23287234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63" name="Rectangle 39"/>
          <p:cNvSpPr>
            <a:spLocks noChangeArrowheads="1"/>
          </p:cNvSpPr>
          <p:nvPr/>
        </p:nvSpPr>
        <p:spPr bwMode="auto">
          <a:xfrm>
            <a:off x="0" y="6172200"/>
            <a:ext cx="9144000" cy="685800"/>
          </a:xfrm>
          <a:prstGeom prst="rect">
            <a:avLst/>
          </a:prstGeom>
          <a:solidFill>
            <a:schemeClr val="accent1"/>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1026" name="Rectangle 2"/>
          <p:cNvSpPr>
            <a:spLocks noGrp="1" noChangeArrowheads="1"/>
          </p:cNvSpPr>
          <p:nvPr>
            <p:ph type="title"/>
          </p:nvPr>
        </p:nvSpPr>
        <p:spPr bwMode="auto">
          <a:xfrm>
            <a:off x="1524000" y="811213"/>
            <a:ext cx="7110413"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1525588" y="1852613"/>
            <a:ext cx="7110412" cy="4038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2" name="Rectangle 18"/>
          <p:cNvSpPr>
            <a:spLocks noGrp="1" noChangeArrowheads="1"/>
          </p:cNvSpPr>
          <p:nvPr>
            <p:ph type="dt" sz="half" idx="2"/>
          </p:nvPr>
        </p:nvSpPr>
        <p:spPr bwMode="auto">
          <a:xfrm>
            <a:off x="7315200" y="152400"/>
            <a:ext cx="1600200"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1200" i="0"/>
            </a:lvl1pPr>
          </a:lstStyle>
          <a:p>
            <a:endParaRPr lang="en-US" sz="1400" i="1"/>
          </a:p>
        </p:txBody>
      </p:sp>
      <p:sp>
        <p:nvSpPr>
          <p:cNvPr id="1043" name="Rectangle 19"/>
          <p:cNvSpPr>
            <a:spLocks noGrp="1" noChangeArrowheads="1"/>
          </p:cNvSpPr>
          <p:nvPr>
            <p:ph type="ftr" sz="quarter" idx="3"/>
          </p:nvPr>
        </p:nvSpPr>
        <p:spPr bwMode="auto">
          <a:xfrm>
            <a:off x="228600" y="152400"/>
            <a:ext cx="4953000"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1200" i="0"/>
            </a:lvl1pPr>
          </a:lstStyle>
          <a:p>
            <a:r>
              <a:rPr lang="en-US" sz="1400" i="1"/>
              <a:t>Forecasting</a:t>
            </a:r>
          </a:p>
        </p:txBody>
      </p:sp>
      <p:sp>
        <p:nvSpPr>
          <p:cNvPr id="1060" name="Line 36"/>
          <p:cNvSpPr>
            <a:spLocks noChangeShapeType="1"/>
          </p:cNvSpPr>
          <p:nvPr/>
        </p:nvSpPr>
        <p:spPr bwMode="auto">
          <a:xfrm>
            <a:off x="0" y="442913"/>
            <a:ext cx="9144000"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1" name="Line 37"/>
          <p:cNvSpPr>
            <a:spLocks noChangeShapeType="1"/>
          </p:cNvSpPr>
          <p:nvPr/>
        </p:nvSpPr>
        <p:spPr bwMode="auto">
          <a:xfrm>
            <a:off x="0" y="6156325"/>
            <a:ext cx="9144000" cy="0"/>
          </a:xfrm>
          <a:prstGeom prst="line">
            <a:avLst/>
          </a:prstGeom>
          <a:noFill/>
          <a:ln w="476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pic>
        <p:nvPicPr>
          <p:cNvPr id="1064" name="Picture 40" descr="iu_h_wh"/>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381000" y="6324600"/>
            <a:ext cx="2209800" cy="368300"/>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rtl="0" fontAlgn="base">
        <a:spcBef>
          <a:spcPct val="0"/>
        </a:spcBef>
        <a:spcAft>
          <a:spcPct val="0"/>
        </a:spcAft>
        <a:defRPr sz="3400" b="1">
          <a:solidFill>
            <a:schemeClr val="accent1"/>
          </a:solidFill>
          <a:latin typeface="+mj-lt"/>
          <a:ea typeface="+mj-ea"/>
          <a:cs typeface="+mj-cs"/>
        </a:defRPr>
      </a:lvl1pPr>
      <a:lvl2pPr algn="l" rtl="0" fontAlgn="base">
        <a:spcBef>
          <a:spcPct val="0"/>
        </a:spcBef>
        <a:spcAft>
          <a:spcPct val="0"/>
        </a:spcAft>
        <a:defRPr sz="3400" b="1">
          <a:solidFill>
            <a:schemeClr val="accent1"/>
          </a:solidFill>
          <a:latin typeface="Arial" charset="0"/>
          <a:ea typeface="ＭＳ Ｐゴシック" pitchFamily="1" charset="-128"/>
        </a:defRPr>
      </a:lvl2pPr>
      <a:lvl3pPr algn="l" rtl="0" fontAlgn="base">
        <a:spcBef>
          <a:spcPct val="0"/>
        </a:spcBef>
        <a:spcAft>
          <a:spcPct val="0"/>
        </a:spcAft>
        <a:defRPr sz="3400" b="1">
          <a:solidFill>
            <a:schemeClr val="accent1"/>
          </a:solidFill>
          <a:latin typeface="Arial" charset="0"/>
          <a:ea typeface="ＭＳ Ｐゴシック" pitchFamily="1" charset="-128"/>
        </a:defRPr>
      </a:lvl3pPr>
      <a:lvl4pPr algn="l" rtl="0" fontAlgn="base">
        <a:spcBef>
          <a:spcPct val="0"/>
        </a:spcBef>
        <a:spcAft>
          <a:spcPct val="0"/>
        </a:spcAft>
        <a:defRPr sz="3400" b="1">
          <a:solidFill>
            <a:schemeClr val="accent1"/>
          </a:solidFill>
          <a:latin typeface="Arial" charset="0"/>
          <a:ea typeface="ＭＳ Ｐゴシック" pitchFamily="1" charset="-128"/>
        </a:defRPr>
      </a:lvl4pPr>
      <a:lvl5pPr algn="l" rtl="0" fontAlgn="base">
        <a:spcBef>
          <a:spcPct val="0"/>
        </a:spcBef>
        <a:spcAft>
          <a:spcPct val="0"/>
        </a:spcAft>
        <a:defRPr sz="3400" b="1">
          <a:solidFill>
            <a:schemeClr val="accent1"/>
          </a:solidFill>
          <a:latin typeface="Arial" charset="0"/>
          <a:ea typeface="ＭＳ Ｐゴシック" pitchFamily="1" charset="-128"/>
        </a:defRPr>
      </a:lvl5pPr>
      <a:lvl6pPr marL="457200" algn="l" rtl="0" fontAlgn="base">
        <a:spcBef>
          <a:spcPct val="0"/>
        </a:spcBef>
        <a:spcAft>
          <a:spcPct val="0"/>
        </a:spcAft>
        <a:defRPr sz="3400" b="1">
          <a:solidFill>
            <a:schemeClr val="accent1"/>
          </a:solidFill>
          <a:latin typeface="Arial" charset="0"/>
          <a:ea typeface="ＭＳ Ｐゴシック" pitchFamily="1" charset="-128"/>
        </a:defRPr>
      </a:lvl6pPr>
      <a:lvl7pPr marL="914400" algn="l" rtl="0" fontAlgn="base">
        <a:spcBef>
          <a:spcPct val="0"/>
        </a:spcBef>
        <a:spcAft>
          <a:spcPct val="0"/>
        </a:spcAft>
        <a:defRPr sz="3400" b="1">
          <a:solidFill>
            <a:schemeClr val="accent1"/>
          </a:solidFill>
          <a:latin typeface="Arial" charset="0"/>
          <a:ea typeface="ＭＳ Ｐゴシック" pitchFamily="1" charset="-128"/>
        </a:defRPr>
      </a:lvl7pPr>
      <a:lvl8pPr marL="1371600" algn="l" rtl="0" fontAlgn="base">
        <a:spcBef>
          <a:spcPct val="0"/>
        </a:spcBef>
        <a:spcAft>
          <a:spcPct val="0"/>
        </a:spcAft>
        <a:defRPr sz="3400" b="1">
          <a:solidFill>
            <a:schemeClr val="accent1"/>
          </a:solidFill>
          <a:latin typeface="Arial" charset="0"/>
          <a:ea typeface="ＭＳ Ｐゴシック" pitchFamily="1" charset="-128"/>
        </a:defRPr>
      </a:lvl8pPr>
      <a:lvl9pPr marL="1828800" algn="l" rtl="0" fontAlgn="base">
        <a:spcBef>
          <a:spcPct val="0"/>
        </a:spcBef>
        <a:spcAft>
          <a:spcPct val="0"/>
        </a:spcAft>
        <a:defRPr sz="3400" b="1">
          <a:solidFill>
            <a:schemeClr val="accent1"/>
          </a:solidFill>
          <a:latin typeface="Arial" charset="0"/>
          <a:ea typeface="ＭＳ Ｐゴシック" pitchFamily="1" charset="-128"/>
        </a:defRPr>
      </a:lvl9pPr>
    </p:titleStyle>
    <p:bodyStyle>
      <a:lvl1pPr marL="342900" indent="-342900" algn="l" rtl="0" fontAlgn="base">
        <a:spcBef>
          <a:spcPct val="20000"/>
        </a:spcBef>
        <a:spcAft>
          <a:spcPct val="0"/>
        </a:spcAft>
        <a:buChar char="•"/>
        <a:defRPr sz="2800">
          <a:solidFill>
            <a:schemeClr val="tx1"/>
          </a:solidFill>
          <a:latin typeface="+mn-lt"/>
          <a:ea typeface="+mn-ea"/>
          <a:cs typeface="+mn-cs"/>
        </a:defRPr>
      </a:lvl1pPr>
      <a:lvl2pPr marL="742950" indent="-285750" algn="l" rtl="0" fontAlgn="base">
        <a:spcBef>
          <a:spcPct val="20000"/>
        </a:spcBef>
        <a:spcAft>
          <a:spcPct val="0"/>
        </a:spcAft>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
          <p:cNvSpPr>
            <a:spLocks noGrp="1" noChangeArrowheads="1"/>
          </p:cNvSpPr>
          <p:nvPr>
            <p:ph type="subTitle" idx="1"/>
          </p:nvPr>
        </p:nvSpPr>
        <p:spPr>
          <a:xfrm>
            <a:off x="458788" y="1763713"/>
            <a:ext cx="8226425" cy="508000"/>
          </a:xfrm>
        </p:spPr>
        <p:txBody>
          <a:bodyPr/>
          <a:lstStyle/>
          <a:p>
            <a:r>
              <a:rPr lang="en-US" dirty="0"/>
              <a:t>Supply Chain Management, Chapter 7</a:t>
            </a:r>
            <a:endParaRPr lang="en-US" i="1" dirty="0"/>
          </a:p>
        </p:txBody>
      </p:sp>
      <p:sp>
        <p:nvSpPr>
          <p:cNvPr id="2055" name="Text Box 7"/>
          <p:cNvSpPr txBox="1">
            <a:spLocks noGrp="1" noChangeArrowheads="1"/>
          </p:cNvSpPr>
          <p:nvPr>
            <p:ph type="ctrTitle"/>
          </p:nvPr>
        </p:nvSpPr>
        <p:spPr>
          <a:noFill/>
          <a:ln/>
        </p:spPr>
        <p:txBody>
          <a:bodyPr/>
          <a:lstStyle/>
          <a:p>
            <a:pPr eaLnBrk="0" hangingPunct="0"/>
            <a:r>
              <a:rPr lang="en-US" dirty="0"/>
              <a:t>Forecasting</a:t>
            </a:r>
            <a:endParaRPr lang="en-US" sz="2000" dirty="0">
              <a:solidFill>
                <a:schemeClr val="tx1"/>
              </a:solidFill>
            </a:endParaRPr>
          </a:p>
        </p:txBody>
      </p:sp>
      <p:sp>
        <p:nvSpPr>
          <p:cNvPr id="2058" name="Text Box 10"/>
          <p:cNvSpPr txBox="1">
            <a:spLocks noChangeArrowheads="1"/>
          </p:cNvSpPr>
          <p:nvPr/>
        </p:nvSpPr>
        <p:spPr bwMode="auto">
          <a:xfrm>
            <a:off x="455613" y="2868612"/>
            <a:ext cx="8226425" cy="7127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en-US" sz="2000" i="0" dirty="0">
                <a:solidFill>
                  <a:schemeClr val="bg1"/>
                </a:solidFill>
              </a:rPr>
              <a:t>Christopher J Chen</a:t>
            </a:r>
          </a:p>
          <a:p>
            <a:pPr algn="ctr"/>
            <a:r>
              <a:rPr lang="en-US" sz="2000" i="0" dirty="0">
                <a:solidFill>
                  <a:schemeClr val="bg1"/>
                </a:solidFill>
              </a:rPr>
              <a:t>Department of Operations and Decision Technologies</a:t>
            </a:r>
            <a:endParaRPr lang="en-US" sz="2800" i="0" dirty="0"/>
          </a:p>
        </p:txBody>
      </p:sp>
    </p:spTree>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Time-Series Components</a:t>
            </a:r>
          </a:p>
        </p:txBody>
      </p:sp>
      <p:sp>
        <p:nvSpPr>
          <p:cNvPr id="14" name="TextBox 13"/>
          <p:cNvSpPr txBox="1"/>
          <p:nvPr/>
        </p:nvSpPr>
        <p:spPr>
          <a:xfrm>
            <a:off x="367639" y="1323945"/>
            <a:ext cx="5875326"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mj-lt"/>
              </a:rPr>
              <a:t>Consider the monthly demand for diapers at a grocery store.</a:t>
            </a:r>
          </a:p>
        </p:txBody>
      </p:sp>
      <p:cxnSp>
        <p:nvCxnSpPr>
          <p:cNvPr id="15" name="Straight Connector 14"/>
          <p:cNvCxnSpPr/>
          <p:nvPr/>
        </p:nvCxnSpPr>
        <p:spPr bwMode="auto">
          <a:xfrm rot="5400000">
            <a:off x="-164640" y="3762345"/>
            <a:ext cx="3048000" cy="0"/>
          </a:xfrm>
          <a:prstGeom prst="line">
            <a:avLst/>
          </a:prstGeom>
          <a:solidFill>
            <a:srgbClr val="00CC99"/>
          </a:solidFill>
          <a:ln w="9525" cap="flat" cmpd="sng" algn="ctr">
            <a:solidFill>
              <a:srgbClr val="000000"/>
            </a:solidFill>
            <a:prstDash val="solid"/>
            <a:round/>
            <a:headEnd type="none" w="med" len="med"/>
            <a:tailEnd type="none" w="med" len="med"/>
          </a:ln>
          <a:effectLst/>
        </p:spPr>
      </p:cxnSp>
      <p:cxnSp>
        <p:nvCxnSpPr>
          <p:cNvPr id="16" name="Straight Connector 15"/>
          <p:cNvCxnSpPr/>
          <p:nvPr/>
        </p:nvCxnSpPr>
        <p:spPr bwMode="auto">
          <a:xfrm>
            <a:off x="1359360" y="5286345"/>
            <a:ext cx="4953000" cy="0"/>
          </a:xfrm>
          <a:prstGeom prst="line">
            <a:avLst/>
          </a:prstGeom>
          <a:solidFill>
            <a:srgbClr val="00CC99"/>
          </a:solidFill>
          <a:ln w="9525" cap="flat" cmpd="sng" algn="ctr">
            <a:solidFill>
              <a:srgbClr val="000000"/>
            </a:solidFill>
            <a:prstDash val="solid"/>
            <a:round/>
            <a:headEnd type="none" w="med" len="med"/>
            <a:tailEnd type="none" w="med" len="med"/>
          </a:ln>
          <a:effectLst/>
        </p:spPr>
      </p:cxnSp>
      <p:sp>
        <p:nvSpPr>
          <p:cNvPr id="17" name="TextBox 16"/>
          <p:cNvSpPr txBox="1"/>
          <p:nvPr/>
        </p:nvSpPr>
        <p:spPr>
          <a:xfrm>
            <a:off x="6540960" y="5057745"/>
            <a:ext cx="914033"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mj-lt"/>
              </a:rPr>
              <a:t>Months</a:t>
            </a:r>
          </a:p>
        </p:txBody>
      </p:sp>
      <p:sp>
        <p:nvSpPr>
          <p:cNvPr id="18" name="TextBox 17"/>
          <p:cNvSpPr txBox="1"/>
          <p:nvPr/>
        </p:nvSpPr>
        <p:spPr>
          <a:xfrm>
            <a:off x="901039" y="1857345"/>
            <a:ext cx="981359"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mj-lt"/>
              </a:rPr>
              <a:t>Demand</a:t>
            </a:r>
          </a:p>
        </p:txBody>
      </p:sp>
      <p:sp>
        <p:nvSpPr>
          <p:cNvPr id="19" name="Freeform 18"/>
          <p:cNvSpPr/>
          <p:nvPr/>
        </p:nvSpPr>
        <p:spPr bwMode="auto">
          <a:xfrm>
            <a:off x="1815439" y="3766658"/>
            <a:ext cx="4097547" cy="136585"/>
          </a:xfrm>
          <a:custGeom>
            <a:avLst/>
            <a:gdLst>
              <a:gd name="connsiteX0" fmla="*/ 0 w 4097547"/>
              <a:gd name="connsiteY0" fmla="*/ 69012 h 136585"/>
              <a:gd name="connsiteX1" fmla="*/ 258792 w 4097547"/>
              <a:gd name="connsiteY1" fmla="*/ 25879 h 136585"/>
              <a:gd name="connsiteX2" fmla="*/ 517585 w 4097547"/>
              <a:gd name="connsiteY2" fmla="*/ 129396 h 136585"/>
              <a:gd name="connsiteX3" fmla="*/ 819509 w 4097547"/>
              <a:gd name="connsiteY3" fmla="*/ 69012 h 136585"/>
              <a:gd name="connsiteX4" fmla="*/ 1112807 w 4097547"/>
              <a:gd name="connsiteY4" fmla="*/ 69012 h 136585"/>
              <a:gd name="connsiteX5" fmla="*/ 1483743 w 4097547"/>
              <a:gd name="connsiteY5" fmla="*/ 43132 h 136585"/>
              <a:gd name="connsiteX6" fmla="*/ 1716656 w 4097547"/>
              <a:gd name="connsiteY6" fmla="*/ 112144 h 136585"/>
              <a:gd name="connsiteX7" fmla="*/ 2078966 w 4097547"/>
              <a:gd name="connsiteY7" fmla="*/ 51759 h 136585"/>
              <a:gd name="connsiteX8" fmla="*/ 2467154 w 4097547"/>
              <a:gd name="connsiteY8" fmla="*/ 60385 h 136585"/>
              <a:gd name="connsiteX9" fmla="*/ 2924354 w 4097547"/>
              <a:gd name="connsiteY9" fmla="*/ 0 h 136585"/>
              <a:gd name="connsiteX10" fmla="*/ 3390181 w 4097547"/>
              <a:gd name="connsiteY10" fmla="*/ 60385 h 136585"/>
              <a:gd name="connsiteX11" fmla="*/ 3761117 w 4097547"/>
              <a:gd name="connsiteY11" fmla="*/ 51759 h 136585"/>
              <a:gd name="connsiteX12" fmla="*/ 4097547 w 4097547"/>
              <a:gd name="connsiteY12" fmla="*/ 34506 h 1365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97547" h="136585">
                <a:moveTo>
                  <a:pt x="0" y="69012"/>
                </a:moveTo>
                <a:cubicBezTo>
                  <a:pt x="86264" y="42413"/>
                  <a:pt x="172528" y="15815"/>
                  <a:pt x="258792" y="25879"/>
                </a:cubicBezTo>
                <a:cubicBezTo>
                  <a:pt x="345056" y="35943"/>
                  <a:pt x="424132" y="122207"/>
                  <a:pt x="517585" y="129396"/>
                </a:cubicBezTo>
                <a:cubicBezTo>
                  <a:pt x="611038" y="136585"/>
                  <a:pt x="720305" y="79076"/>
                  <a:pt x="819509" y="69012"/>
                </a:cubicBezTo>
                <a:cubicBezTo>
                  <a:pt x="918713" y="58948"/>
                  <a:pt x="1002101" y="73325"/>
                  <a:pt x="1112807" y="69012"/>
                </a:cubicBezTo>
                <a:cubicBezTo>
                  <a:pt x="1223513" y="64699"/>
                  <a:pt x="1383102" y="35943"/>
                  <a:pt x="1483743" y="43132"/>
                </a:cubicBezTo>
                <a:cubicBezTo>
                  <a:pt x="1584385" y="50321"/>
                  <a:pt x="1617452" y="110706"/>
                  <a:pt x="1716656" y="112144"/>
                </a:cubicBezTo>
                <a:cubicBezTo>
                  <a:pt x="1815860" y="113582"/>
                  <a:pt x="1953883" y="60385"/>
                  <a:pt x="2078966" y="51759"/>
                </a:cubicBezTo>
                <a:cubicBezTo>
                  <a:pt x="2204049" y="43133"/>
                  <a:pt x="2326256" y="69011"/>
                  <a:pt x="2467154" y="60385"/>
                </a:cubicBezTo>
                <a:cubicBezTo>
                  <a:pt x="2608052" y="51759"/>
                  <a:pt x="2770516" y="0"/>
                  <a:pt x="2924354" y="0"/>
                </a:cubicBezTo>
                <a:cubicBezTo>
                  <a:pt x="3078192" y="0"/>
                  <a:pt x="3250720" y="51758"/>
                  <a:pt x="3390181" y="60385"/>
                </a:cubicBezTo>
                <a:cubicBezTo>
                  <a:pt x="3529642" y="69012"/>
                  <a:pt x="3643223" y="56072"/>
                  <a:pt x="3761117" y="51759"/>
                </a:cubicBezTo>
                <a:cubicBezTo>
                  <a:pt x="3879011" y="47446"/>
                  <a:pt x="4097547" y="34506"/>
                  <a:pt x="4097547" y="34506"/>
                </a:cubicBezTo>
              </a:path>
            </a:pathLst>
          </a:custGeom>
          <a:noFill/>
          <a:ln w="1905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mj-lt"/>
            </a:endParaRPr>
          </a:p>
        </p:txBody>
      </p:sp>
      <p:cxnSp>
        <p:nvCxnSpPr>
          <p:cNvPr id="20" name="Straight Connector 19"/>
          <p:cNvCxnSpPr/>
          <p:nvPr/>
        </p:nvCxnSpPr>
        <p:spPr bwMode="auto">
          <a:xfrm>
            <a:off x="1510639" y="3838545"/>
            <a:ext cx="4801721" cy="0"/>
          </a:xfrm>
          <a:prstGeom prst="line">
            <a:avLst/>
          </a:prstGeom>
          <a:solidFill>
            <a:srgbClr val="00CC99"/>
          </a:solidFill>
          <a:ln w="19050" cap="flat" cmpd="sng" algn="ctr">
            <a:solidFill>
              <a:srgbClr val="C00000"/>
            </a:solidFill>
            <a:prstDash val="dash"/>
            <a:round/>
            <a:headEnd type="none" w="med" len="med"/>
            <a:tailEnd type="none" w="med" len="med"/>
          </a:ln>
          <a:effectLst/>
        </p:spPr>
      </p:cxnSp>
      <p:sp>
        <p:nvSpPr>
          <p:cNvPr id="21" name="TextBox 20"/>
          <p:cNvSpPr txBox="1"/>
          <p:nvPr/>
        </p:nvSpPr>
        <p:spPr>
          <a:xfrm>
            <a:off x="5777840" y="2521059"/>
            <a:ext cx="2584680" cy="64633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ysClr val="windowText" lastClr="000000"/>
                </a:solidFill>
                <a:effectLst/>
                <a:uLnTx/>
                <a:uFillTx/>
                <a:latin typeface="+mj-lt"/>
              </a:rPr>
              <a:t>“Level” </a:t>
            </a:r>
            <a:r>
              <a:rPr kumimoji="0" lang="en-US" sz="1800" b="0" i="0" u="none" strike="noStrike" kern="0" cap="none" spc="0" normalizeH="0" baseline="0" noProof="0" dirty="0">
                <a:ln>
                  <a:noFill/>
                </a:ln>
                <a:solidFill>
                  <a:sysClr val="windowText" lastClr="000000"/>
                </a:solidFill>
                <a:effectLst/>
                <a:uLnTx/>
                <a:uFillTx/>
                <a:latin typeface="+mj-lt"/>
              </a:rPr>
              <a:t>captures the average demand.</a:t>
            </a:r>
          </a:p>
        </p:txBody>
      </p:sp>
      <p:cxnSp>
        <p:nvCxnSpPr>
          <p:cNvPr id="22" name="Straight Arrow Connector 21"/>
          <p:cNvCxnSpPr/>
          <p:nvPr/>
        </p:nvCxnSpPr>
        <p:spPr bwMode="auto">
          <a:xfrm rot="5400000">
            <a:off x="6291316" y="3275053"/>
            <a:ext cx="512650" cy="470561"/>
          </a:xfrm>
          <a:prstGeom prst="straightConnector1">
            <a:avLst/>
          </a:prstGeom>
          <a:solidFill>
            <a:srgbClr val="00CC99"/>
          </a:solidFill>
          <a:ln w="9525" cap="flat" cmpd="sng" algn="ctr">
            <a:solidFill>
              <a:srgbClr val="000000"/>
            </a:solidFill>
            <a:prstDash val="solid"/>
            <a:round/>
            <a:headEnd type="none" w="med" len="med"/>
            <a:tailEnd type="arrow"/>
          </a:ln>
          <a:effectLst/>
        </p:spPr>
      </p:cxnSp>
      <p:sp>
        <p:nvSpPr>
          <p:cNvPr id="3" name="Footer Placeholder 2"/>
          <p:cNvSpPr>
            <a:spLocks noGrp="1"/>
          </p:cNvSpPr>
          <p:nvPr>
            <p:ph type="ftr" sz="quarter" idx="11"/>
          </p:nvPr>
        </p:nvSpPr>
        <p:spPr/>
        <p:txBody>
          <a:bodyPr/>
          <a:lstStyle/>
          <a:p>
            <a:r>
              <a:rPr lang="en-US" sz="1400" i="1"/>
              <a:t>Forecasting</a:t>
            </a:r>
          </a:p>
        </p:txBody>
      </p:sp>
    </p:spTree>
    <p:extLst>
      <p:ext uri="{BB962C8B-B14F-4D97-AF65-F5344CB8AC3E}">
        <p14:creationId xmlns:p14="http://schemas.microsoft.com/office/powerpoint/2010/main" val="18178866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Time-Series Components</a:t>
            </a:r>
          </a:p>
        </p:txBody>
      </p:sp>
      <p:sp>
        <p:nvSpPr>
          <p:cNvPr id="28" name="TextBox 27"/>
          <p:cNvSpPr txBox="1"/>
          <p:nvPr/>
        </p:nvSpPr>
        <p:spPr>
          <a:xfrm>
            <a:off x="381000" y="1190655"/>
            <a:ext cx="7205819"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mn-lt"/>
              </a:rPr>
              <a:t>Imagine this diaper uses a new technology so the demand for it is growing.</a:t>
            </a:r>
          </a:p>
        </p:txBody>
      </p:sp>
      <p:cxnSp>
        <p:nvCxnSpPr>
          <p:cNvPr id="29" name="Straight Connector 28"/>
          <p:cNvCxnSpPr/>
          <p:nvPr/>
        </p:nvCxnSpPr>
        <p:spPr bwMode="auto">
          <a:xfrm rot="5400000">
            <a:off x="-151279" y="3629055"/>
            <a:ext cx="3048000" cy="0"/>
          </a:xfrm>
          <a:prstGeom prst="line">
            <a:avLst/>
          </a:prstGeom>
          <a:solidFill>
            <a:srgbClr val="00CC99"/>
          </a:solidFill>
          <a:ln w="9525" cap="flat" cmpd="sng" algn="ctr">
            <a:solidFill>
              <a:srgbClr val="000000"/>
            </a:solidFill>
            <a:prstDash val="solid"/>
            <a:round/>
            <a:headEnd type="none" w="med" len="med"/>
            <a:tailEnd type="none" w="med" len="med"/>
          </a:ln>
          <a:effectLst/>
        </p:spPr>
      </p:cxnSp>
      <p:cxnSp>
        <p:nvCxnSpPr>
          <p:cNvPr id="30" name="Straight Connector 29"/>
          <p:cNvCxnSpPr/>
          <p:nvPr/>
        </p:nvCxnSpPr>
        <p:spPr bwMode="auto">
          <a:xfrm>
            <a:off x="1372721" y="5153055"/>
            <a:ext cx="4953000" cy="0"/>
          </a:xfrm>
          <a:prstGeom prst="line">
            <a:avLst/>
          </a:prstGeom>
          <a:solidFill>
            <a:srgbClr val="00CC99"/>
          </a:solidFill>
          <a:ln w="9525" cap="flat" cmpd="sng" algn="ctr">
            <a:solidFill>
              <a:srgbClr val="000000"/>
            </a:solidFill>
            <a:prstDash val="solid"/>
            <a:round/>
            <a:headEnd type="none" w="med" len="med"/>
            <a:tailEnd type="none" w="med" len="med"/>
          </a:ln>
          <a:effectLst/>
        </p:spPr>
      </p:cxnSp>
      <p:sp>
        <p:nvSpPr>
          <p:cNvPr id="31" name="TextBox 30"/>
          <p:cNvSpPr txBox="1"/>
          <p:nvPr/>
        </p:nvSpPr>
        <p:spPr>
          <a:xfrm>
            <a:off x="6554321" y="4924455"/>
            <a:ext cx="914033"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mn-lt"/>
              </a:rPr>
              <a:t>Months</a:t>
            </a:r>
          </a:p>
        </p:txBody>
      </p:sp>
      <p:sp>
        <p:nvSpPr>
          <p:cNvPr id="32" name="TextBox 31"/>
          <p:cNvSpPr txBox="1"/>
          <p:nvPr/>
        </p:nvSpPr>
        <p:spPr>
          <a:xfrm>
            <a:off x="914400" y="1724055"/>
            <a:ext cx="981359"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mn-lt"/>
              </a:rPr>
              <a:t>Demand</a:t>
            </a:r>
          </a:p>
        </p:txBody>
      </p:sp>
      <p:sp>
        <p:nvSpPr>
          <p:cNvPr id="33" name="Freeform 32"/>
          <p:cNvSpPr/>
          <p:nvPr/>
        </p:nvSpPr>
        <p:spPr bwMode="auto">
          <a:xfrm rot="-900000">
            <a:off x="1828800" y="3633369"/>
            <a:ext cx="4097547" cy="136584"/>
          </a:xfrm>
          <a:custGeom>
            <a:avLst/>
            <a:gdLst>
              <a:gd name="connsiteX0" fmla="*/ 0 w 4097547"/>
              <a:gd name="connsiteY0" fmla="*/ 69012 h 136585"/>
              <a:gd name="connsiteX1" fmla="*/ 258792 w 4097547"/>
              <a:gd name="connsiteY1" fmla="*/ 25879 h 136585"/>
              <a:gd name="connsiteX2" fmla="*/ 517585 w 4097547"/>
              <a:gd name="connsiteY2" fmla="*/ 129396 h 136585"/>
              <a:gd name="connsiteX3" fmla="*/ 819509 w 4097547"/>
              <a:gd name="connsiteY3" fmla="*/ 69012 h 136585"/>
              <a:gd name="connsiteX4" fmla="*/ 1112807 w 4097547"/>
              <a:gd name="connsiteY4" fmla="*/ 69012 h 136585"/>
              <a:gd name="connsiteX5" fmla="*/ 1483743 w 4097547"/>
              <a:gd name="connsiteY5" fmla="*/ 43132 h 136585"/>
              <a:gd name="connsiteX6" fmla="*/ 1716656 w 4097547"/>
              <a:gd name="connsiteY6" fmla="*/ 112144 h 136585"/>
              <a:gd name="connsiteX7" fmla="*/ 2078966 w 4097547"/>
              <a:gd name="connsiteY7" fmla="*/ 51759 h 136585"/>
              <a:gd name="connsiteX8" fmla="*/ 2467154 w 4097547"/>
              <a:gd name="connsiteY8" fmla="*/ 60385 h 136585"/>
              <a:gd name="connsiteX9" fmla="*/ 2924354 w 4097547"/>
              <a:gd name="connsiteY9" fmla="*/ 0 h 136585"/>
              <a:gd name="connsiteX10" fmla="*/ 3390181 w 4097547"/>
              <a:gd name="connsiteY10" fmla="*/ 60385 h 136585"/>
              <a:gd name="connsiteX11" fmla="*/ 3761117 w 4097547"/>
              <a:gd name="connsiteY11" fmla="*/ 51759 h 136585"/>
              <a:gd name="connsiteX12" fmla="*/ 4097547 w 4097547"/>
              <a:gd name="connsiteY12" fmla="*/ 34506 h 1365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97547" h="136585">
                <a:moveTo>
                  <a:pt x="0" y="69012"/>
                </a:moveTo>
                <a:cubicBezTo>
                  <a:pt x="86264" y="42413"/>
                  <a:pt x="172528" y="15815"/>
                  <a:pt x="258792" y="25879"/>
                </a:cubicBezTo>
                <a:cubicBezTo>
                  <a:pt x="345056" y="35943"/>
                  <a:pt x="424132" y="122207"/>
                  <a:pt x="517585" y="129396"/>
                </a:cubicBezTo>
                <a:cubicBezTo>
                  <a:pt x="611038" y="136585"/>
                  <a:pt x="720305" y="79076"/>
                  <a:pt x="819509" y="69012"/>
                </a:cubicBezTo>
                <a:cubicBezTo>
                  <a:pt x="918713" y="58948"/>
                  <a:pt x="1002101" y="73325"/>
                  <a:pt x="1112807" y="69012"/>
                </a:cubicBezTo>
                <a:cubicBezTo>
                  <a:pt x="1223513" y="64699"/>
                  <a:pt x="1383102" y="35943"/>
                  <a:pt x="1483743" y="43132"/>
                </a:cubicBezTo>
                <a:cubicBezTo>
                  <a:pt x="1584385" y="50321"/>
                  <a:pt x="1617452" y="110706"/>
                  <a:pt x="1716656" y="112144"/>
                </a:cubicBezTo>
                <a:cubicBezTo>
                  <a:pt x="1815860" y="113582"/>
                  <a:pt x="1953883" y="60385"/>
                  <a:pt x="2078966" y="51759"/>
                </a:cubicBezTo>
                <a:cubicBezTo>
                  <a:pt x="2204049" y="43133"/>
                  <a:pt x="2326256" y="69011"/>
                  <a:pt x="2467154" y="60385"/>
                </a:cubicBezTo>
                <a:cubicBezTo>
                  <a:pt x="2608052" y="51759"/>
                  <a:pt x="2770516" y="0"/>
                  <a:pt x="2924354" y="0"/>
                </a:cubicBezTo>
                <a:cubicBezTo>
                  <a:pt x="3078192" y="0"/>
                  <a:pt x="3250720" y="51758"/>
                  <a:pt x="3390181" y="60385"/>
                </a:cubicBezTo>
                <a:cubicBezTo>
                  <a:pt x="3529642" y="69012"/>
                  <a:pt x="3643223" y="56072"/>
                  <a:pt x="3761117" y="51759"/>
                </a:cubicBezTo>
                <a:cubicBezTo>
                  <a:pt x="3879011" y="47446"/>
                  <a:pt x="4097547" y="34506"/>
                  <a:pt x="4097547" y="34506"/>
                </a:cubicBezTo>
              </a:path>
            </a:pathLst>
          </a:custGeom>
          <a:noFill/>
          <a:ln w="1905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mn-lt"/>
            </a:endParaRPr>
          </a:p>
        </p:txBody>
      </p:sp>
      <p:cxnSp>
        <p:nvCxnSpPr>
          <p:cNvPr id="34" name="Straight Connector 33"/>
          <p:cNvCxnSpPr/>
          <p:nvPr/>
        </p:nvCxnSpPr>
        <p:spPr bwMode="auto">
          <a:xfrm flipV="1">
            <a:off x="1602442" y="3078688"/>
            <a:ext cx="4493558" cy="1219200"/>
          </a:xfrm>
          <a:prstGeom prst="line">
            <a:avLst/>
          </a:prstGeom>
          <a:solidFill>
            <a:srgbClr val="00CC99"/>
          </a:solidFill>
          <a:ln w="19050" cap="flat" cmpd="sng" algn="ctr">
            <a:solidFill>
              <a:srgbClr val="C00000"/>
            </a:solidFill>
            <a:prstDash val="dash"/>
            <a:round/>
            <a:headEnd type="none" w="med" len="med"/>
            <a:tailEnd type="none" w="med" len="med"/>
          </a:ln>
          <a:effectLst/>
        </p:spPr>
      </p:cxnSp>
      <p:sp>
        <p:nvSpPr>
          <p:cNvPr id="35" name="TextBox 34"/>
          <p:cNvSpPr txBox="1"/>
          <p:nvPr/>
        </p:nvSpPr>
        <p:spPr>
          <a:xfrm>
            <a:off x="6408041" y="3095655"/>
            <a:ext cx="2050159" cy="92333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ysClr val="windowText" lastClr="000000"/>
                </a:solidFill>
                <a:effectLst/>
                <a:uLnTx/>
                <a:uFillTx/>
                <a:latin typeface="+mn-lt"/>
              </a:rPr>
              <a:t>“Trend”</a:t>
            </a:r>
            <a:r>
              <a:rPr kumimoji="0" lang="en-US" sz="1800" b="0" i="0" u="none" strike="noStrike" kern="0" cap="none" spc="0" normalizeH="0" baseline="0" noProof="0" dirty="0">
                <a:ln>
                  <a:noFill/>
                </a:ln>
                <a:solidFill>
                  <a:sysClr val="windowText" lastClr="000000"/>
                </a:solidFill>
                <a:effectLst/>
                <a:uLnTx/>
                <a:uFillTx/>
                <a:latin typeface="+mn-lt"/>
              </a:rPr>
              <a:t> captures the rate of demand change.</a:t>
            </a:r>
          </a:p>
        </p:txBody>
      </p:sp>
      <p:cxnSp>
        <p:nvCxnSpPr>
          <p:cNvPr id="36" name="Straight Arrow Connector 35"/>
          <p:cNvCxnSpPr/>
          <p:nvPr/>
        </p:nvCxnSpPr>
        <p:spPr bwMode="auto">
          <a:xfrm rot="10800000">
            <a:off x="5179361" y="3476921"/>
            <a:ext cx="1146360" cy="75937"/>
          </a:xfrm>
          <a:prstGeom prst="straightConnector1">
            <a:avLst/>
          </a:prstGeom>
          <a:solidFill>
            <a:srgbClr val="00CC99"/>
          </a:solidFill>
          <a:ln w="9525" cap="flat" cmpd="sng" algn="ctr">
            <a:solidFill>
              <a:srgbClr val="000000"/>
            </a:solidFill>
            <a:prstDash val="solid"/>
            <a:round/>
            <a:headEnd type="none" w="med" len="med"/>
            <a:tailEnd type="arrow"/>
          </a:ln>
          <a:effectLst/>
        </p:spPr>
      </p:cxnSp>
      <p:cxnSp>
        <p:nvCxnSpPr>
          <p:cNvPr id="37" name="Straight Connector 36"/>
          <p:cNvCxnSpPr/>
          <p:nvPr/>
        </p:nvCxnSpPr>
        <p:spPr bwMode="auto">
          <a:xfrm>
            <a:off x="4419600" y="3552855"/>
            <a:ext cx="759758" cy="0"/>
          </a:xfrm>
          <a:prstGeom prst="line">
            <a:avLst/>
          </a:prstGeom>
          <a:solidFill>
            <a:srgbClr val="00CC99"/>
          </a:solidFill>
          <a:ln w="19050" cap="flat" cmpd="sng" algn="ctr">
            <a:solidFill>
              <a:srgbClr val="C00000"/>
            </a:solidFill>
            <a:prstDash val="dash"/>
            <a:round/>
            <a:headEnd type="none" w="med" len="med"/>
            <a:tailEnd type="none" w="med" len="med"/>
          </a:ln>
          <a:effectLst/>
        </p:spPr>
      </p:cxnSp>
      <p:cxnSp>
        <p:nvCxnSpPr>
          <p:cNvPr id="38" name="Straight Connector 37"/>
          <p:cNvCxnSpPr>
            <a:endCxn id="33" idx="10"/>
          </p:cNvCxnSpPr>
          <p:nvPr/>
        </p:nvCxnSpPr>
        <p:spPr bwMode="auto">
          <a:xfrm rot="16200000" flipV="1">
            <a:off x="5072288" y="3445782"/>
            <a:ext cx="206013" cy="8133"/>
          </a:xfrm>
          <a:prstGeom prst="line">
            <a:avLst/>
          </a:prstGeom>
          <a:solidFill>
            <a:srgbClr val="00CC99"/>
          </a:solidFill>
          <a:ln w="19050" cap="flat" cmpd="sng" algn="ctr">
            <a:solidFill>
              <a:srgbClr val="C00000"/>
            </a:solidFill>
            <a:prstDash val="dash"/>
            <a:round/>
            <a:headEnd type="none" w="med" len="med"/>
            <a:tailEnd type="none" w="med" len="med"/>
          </a:ln>
          <a:effectLst/>
        </p:spPr>
      </p:cxnSp>
      <p:sp>
        <p:nvSpPr>
          <p:cNvPr id="3" name="Footer Placeholder 2"/>
          <p:cNvSpPr>
            <a:spLocks noGrp="1"/>
          </p:cNvSpPr>
          <p:nvPr>
            <p:ph type="ftr" sz="quarter" idx="11"/>
          </p:nvPr>
        </p:nvSpPr>
        <p:spPr/>
        <p:txBody>
          <a:bodyPr/>
          <a:lstStyle/>
          <a:p>
            <a:r>
              <a:rPr lang="en-US" sz="1400" i="1"/>
              <a:t>Forecasting</a:t>
            </a:r>
          </a:p>
        </p:txBody>
      </p:sp>
    </p:spTree>
    <p:extLst>
      <p:ext uri="{BB962C8B-B14F-4D97-AF65-F5344CB8AC3E}">
        <p14:creationId xmlns:p14="http://schemas.microsoft.com/office/powerpoint/2010/main" val="21462119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Time-Series Components</a:t>
            </a:r>
          </a:p>
        </p:txBody>
      </p:sp>
      <p:sp>
        <p:nvSpPr>
          <p:cNvPr id="31" name="TextBox 30"/>
          <p:cNvSpPr txBox="1"/>
          <p:nvPr/>
        </p:nvSpPr>
        <p:spPr>
          <a:xfrm>
            <a:off x="345427" y="1108501"/>
            <a:ext cx="6934200" cy="64633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mn-lt"/>
              </a:rPr>
              <a:t>Imagine this store is in a resort town, and the demand is much higher in the summer months.</a:t>
            </a:r>
          </a:p>
        </p:txBody>
      </p:sp>
      <p:cxnSp>
        <p:nvCxnSpPr>
          <p:cNvPr id="32" name="Straight Connector 31"/>
          <p:cNvCxnSpPr/>
          <p:nvPr/>
        </p:nvCxnSpPr>
        <p:spPr bwMode="auto">
          <a:xfrm rot="5400000">
            <a:off x="-186852" y="3775501"/>
            <a:ext cx="3048000" cy="0"/>
          </a:xfrm>
          <a:prstGeom prst="line">
            <a:avLst/>
          </a:prstGeom>
          <a:solidFill>
            <a:srgbClr val="00CC99"/>
          </a:solidFill>
          <a:ln w="9525" cap="flat" cmpd="sng" algn="ctr">
            <a:solidFill>
              <a:srgbClr val="000000"/>
            </a:solidFill>
            <a:prstDash val="solid"/>
            <a:round/>
            <a:headEnd type="none" w="med" len="med"/>
            <a:tailEnd type="none" w="med" len="med"/>
          </a:ln>
          <a:effectLst/>
        </p:spPr>
      </p:cxnSp>
      <p:cxnSp>
        <p:nvCxnSpPr>
          <p:cNvPr id="33" name="Straight Connector 32"/>
          <p:cNvCxnSpPr/>
          <p:nvPr/>
        </p:nvCxnSpPr>
        <p:spPr bwMode="auto">
          <a:xfrm>
            <a:off x="1337148" y="5299501"/>
            <a:ext cx="4953000" cy="0"/>
          </a:xfrm>
          <a:prstGeom prst="line">
            <a:avLst/>
          </a:prstGeom>
          <a:solidFill>
            <a:srgbClr val="00CC99"/>
          </a:solidFill>
          <a:ln w="9525" cap="flat" cmpd="sng" algn="ctr">
            <a:solidFill>
              <a:srgbClr val="000000"/>
            </a:solidFill>
            <a:prstDash val="solid"/>
            <a:round/>
            <a:headEnd type="none" w="med" len="med"/>
            <a:tailEnd type="none" w="med" len="med"/>
          </a:ln>
          <a:effectLst/>
        </p:spPr>
      </p:cxnSp>
      <p:sp>
        <p:nvSpPr>
          <p:cNvPr id="34" name="TextBox 33"/>
          <p:cNvSpPr txBox="1"/>
          <p:nvPr/>
        </p:nvSpPr>
        <p:spPr>
          <a:xfrm>
            <a:off x="6518748" y="5070901"/>
            <a:ext cx="914033"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mn-lt"/>
              </a:rPr>
              <a:t>Months</a:t>
            </a:r>
          </a:p>
        </p:txBody>
      </p:sp>
      <p:sp>
        <p:nvSpPr>
          <p:cNvPr id="35" name="TextBox 34"/>
          <p:cNvSpPr txBox="1"/>
          <p:nvPr/>
        </p:nvSpPr>
        <p:spPr>
          <a:xfrm>
            <a:off x="878827" y="1870501"/>
            <a:ext cx="981359"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mn-lt"/>
              </a:rPr>
              <a:t>Demand</a:t>
            </a:r>
          </a:p>
        </p:txBody>
      </p:sp>
      <p:sp>
        <p:nvSpPr>
          <p:cNvPr id="36" name="Freeform 35"/>
          <p:cNvSpPr/>
          <p:nvPr/>
        </p:nvSpPr>
        <p:spPr bwMode="auto">
          <a:xfrm rot="-900000">
            <a:off x="1701602" y="3038869"/>
            <a:ext cx="4097547" cy="934582"/>
          </a:xfrm>
          <a:custGeom>
            <a:avLst/>
            <a:gdLst>
              <a:gd name="connsiteX0" fmla="*/ 0 w 4097547"/>
              <a:gd name="connsiteY0" fmla="*/ 69012 h 136585"/>
              <a:gd name="connsiteX1" fmla="*/ 258792 w 4097547"/>
              <a:gd name="connsiteY1" fmla="*/ 25879 h 136585"/>
              <a:gd name="connsiteX2" fmla="*/ 517585 w 4097547"/>
              <a:gd name="connsiteY2" fmla="*/ 129396 h 136585"/>
              <a:gd name="connsiteX3" fmla="*/ 819509 w 4097547"/>
              <a:gd name="connsiteY3" fmla="*/ 69012 h 136585"/>
              <a:gd name="connsiteX4" fmla="*/ 1112807 w 4097547"/>
              <a:gd name="connsiteY4" fmla="*/ 69012 h 136585"/>
              <a:gd name="connsiteX5" fmla="*/ 1483743 w 4097547"/>
              <a:gd name="connsiteY5" fmla="*/ 43132 h 136585"/>
              <a:gd name="connsiteX6" fmla="*/ 1716656 w 4097547"/>
              <a:gd name="connsiteY6" fmla="*/ 112144 h 136585"/>
              <a:gd name="connsiteX7" fmla="*/ 2078966 w 4097547"/>
              <a:gd name="connsiteY7" fmla="*/ 51759 h 136585"/>
              <a:gd name="connsiteX8" fmla="*/ 2467154 w 4097547"/>
              <a:gd name="connsiteY8" fmla="*/ 60385 h 136585"/>
              <a:gd name="connsiteX9" fmla="*/ 2924354 w 4097547"/>
              <a:gd name="connsiteY9" fmla="*/ 0 h 136585"/>
              <a:gd name="connsiteX10" fmla="*/ 3390181 w 4097547"/>
              <a:gd name="connsiteY10" fmla="*/ 60385 h 136585"/>
              <a:gd name="connsiteX11" fmla="*/ 3761117 w 4097547"/>
              <a:gd name="connsiteY11" fmla="*/ 51759 h 136585"/>
              <a:gd name="connsiteX12" fmla="*/ 4097547 w 4097547"/>
              <a:gd name="connsiteY12" fmla="*/ 34506 h 136585"/>
              <a:gd name="connsiteX0" fmla="*/ 0 w 4097547"/>
              <a:gd name="connsiteY0" fmla="*/ 470251 h 547428"/>
              <a:gd name="connsiteX1" fmla="*/ 258792 w 4097547"/>
              <a:gd name="connsiteY1" fmla="*/ 427118 h 547428"/>
              <a:gd name="connsiteX2" fmla="*/ 603828 w 4097547"/>
              <a:gd name="connsiteY2" fmla="*/ 7189 h 547428"/>
              <a:gd name="connsiteX3" fmla="*/ 819509 w 4097547"/>
              <a:gd name="connsiteY3" fmla="*/ 470251 h 547428"/>
              <a:gd name="connsiteX4" fmla="*/ 1112807 w 4097547"/>
              <a:gd name="connsiteY4" fmla="*/ 470251 h 547428"/>
              <a:gd name="connsiteX5" fmla="*/ 1483743 w 4097547"/>
              <a:gd name="connsiteY5" fmla="*/ 444371 h 547428"/>
              <a:gd name="connsiteX6" fmla="*/ 1716656 w 4097547"/>
              <a:gd name="connsiteY6" fmla="*/ 513383 h 547428"/>
              <a:gd name="connsiteX7" fmla="*/ 2078966 w 4097547"/>
              <a:gd name="connsiteY7" fmla="*/ 452998 h 547428"/>
              <a:gd name="connsiteX8" fmla="*/ 2467154 w 4097547"/>
              <a:gd name="connsiteY8" fmla="*/ 461624 h 547428"/>
              <a:gd name="connsiteX9" fmla="*/ 2924354 w 4097547"/>
              <a:gd name="connsiteY9" fmla="*/ 401239 h 547428"/>
              <a:gd name="connsiteX10" fmla="*/ 3390181 w 4097547"/>
              <a:gd name="connsiteY10" fmla="*/ 461624 h 547428"/>
              <a:gd name="connsiteX11" fmla="*/ 3761117 w 4097547"/>
              <a:gd name="connsiteY11" fmla="*/ 452998 h 547428"/>
              <a:gd name="connsiteX12" fmla="*/ 4097547 w 4097547"/>
              <a:gd name="connsiteY12" fmla="*/ 435745 h 547428"/>
              <a:gd name="connsiteX0" fmla="*/ 0 w 4097547"/>
              <a:gd name="connsiteY0" fmla="*/ 683896 h 778948"/>
              <a:gd name="connsiteX1" fmla="*/ 258792 w 4097547"/>
              <a:gd name="connsiteY1" fmla="*/ 640763 h 778948"/>
              <a:gd name="connsiteX2" fmla="*/ 603828 w 4097547"/>
              <a:gd name="connsiteY2" fmla="*/ 220834 h 778948"/>
              <a:gd name="connsiteX3" fmla="*/ 819509 w 4097547"/>
              <a:gd name="connsiteY3" fmla="*/ 683896 h 778948"/>
              <a:gd name="connsiteX4" fmla="*/ 1112807 w 4097547"/>
              <a:gd name="connsiteY4" fmla="*/ 683896 h 778948"/>
              <a:gd name="connsiteX5" fmla="*/ 1483743 w 4097547"/>
              <a:gd name="connsiteY5" fmla="*/ 658016 h 778948"/>
              <a:gd name="connsiteX6" fmla="*/ 1845935 w 4097547"/>
              <a:gd name="connsiteY6" fmla="*/ 1438 h 778948"/>
              <a:gd name="connsiteX7" fmla="*/ 2078966 w 4097547"/>
              <a:gd name="connsiteY7" fmla="*/ 666643 h 778948"/>
              <a:gd name="connsiteX8" fmla="*/ 2467154 w 4097547"/>
              <a:gd name="connsiteY8" fmla="*/ 675269 h 778948"/>
              <a:gd name="connsiteX9" fmla="*/ 2924354 w 4097547"/>
              <a:gd name="connsiteY9" fmla="*/ 614884 h 778948"/>
              <a:gd name="connsiteX10" fmla="*/ 3390181 w 4097547"/>
              <a:gd name="connsiteY10" fmla="*/ 675269 h 778948"/>
              <a:gd name="connsiteX11" fmla="*/ 3761117 w 4097547"/>
              <a:gd name="connsiteY11" fmla="*/ 666643 h 778948"/>
              <a:gd name="connsiteX12" fmla="*/ 4097547 w 4097547"/>
              <a:gd name="connsiteY12" fmla="*/ 649390 h 778948"/>
              <a:gd name="connsiteX0" fmla="*/ 0 w 4097547"/>
              <a:gd name="connsiteY0" fmla="*/ 822026 h 934589"/>
              <a:gd name="connsiteX1" fmla="*/ 258792 w 4097547"/>
              <a:gd name="connsiteY1" fmla="*/ 778893 h 934589"/>
              <a:gd name="connsiteX2" fmla="*/ 603828 w 4097547"/>
              <a:gd name="connsiteY2" fmla="*/ 358964 h 934589"/>
              <a:gd name="connsiteX3" fmla="*/ 819509 w 4097547"/>
              <a:gd name="connsiteY3" fmla="*/ 822026 h 934589"/>
              <a:gd name="connsiteX4" fmla="*/ 1112807 w 4097547"/>
              <a:gd name="connsiteY4" fmla="*/ 822026 h 934589"/>
              <a:gd name="connsiteX5" fmla="*/ 1483743 w 4097547"/>
              <a:gd name="connsiteY5" fmla="*/ 796146 h 934589"/>
              <a:gd name="connsiteX6" fmla="*/ 1845935 w 4097547"/>
              <a:gd name="connsiteY6" fmla="*/ 139568 h 934589"/>
              <a:gd name="connsiteX7" fmla="*/ 2078966 w 4097547"/>
              <a:gd name="connsiteY7" fmla="*/ 804773 h 934589"/>
              <a:gd name="connsiteX8" fmla="*/ 2467154 w 4097547"/>
              <a:gd name="connsiteY8" fmla="*/ 813399 h 934589"/>
              <a:gd name="connsiteX9" fmla="*/ 2924354 w 4097547"/>
              <a:gd name="connsiteY9" fmla="*/ 753014 h 934589"/>
              <a:gd name="connsiteX10" fmla="*/ 3614239 w 4097547"/>
              <a:gd name="connsiteY10" fmla="*/ 8627 h 934589"/>
              <a:gd name="connsiteX11" fmla="*/ 3761117 w 4097547"/>
              <a:gd name="connsiteY11" fmla="*/ 804773 h 934589"/>
              <a:gd name="connsiteX12" fmla="*/ 4097547 w 4097547"/>
              <a:gd name="connsiteY12" fmla="*/ 787520 h 934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97547" h="934589">
                <a:moveTo>
                  <a:pt x="0" y="822026"/>
                </a:moveTo>
                <a:cubicBezTo>
                  <a:pt x="86264" y="795427"/>
                  <a:pt x="158154" y="856070"/>
                  <a:pt x="258792" y="778893"/>
                </a:cubicBezTo>
                <a:cubicBezTo>
                  <a:pt x="359430" y="701716"/>
                  <a:pt x="510375" y="351775"/>
                  <a:pt x="603828" y="358964"/>
                </a:cubicBezTo>
                <a:cubicBezTo>
                  <a:pt x="697281" y="366153"/>
                  <a:pt x="734679" y="744849"/>
                  <a:pt x="819509" y="822026"/>
                </a:cubicBezTo>
                <a:cubicBezTo>
                  <a:pt x="904339" y="899203"/>
                  <a:pt x="1002101" y="826339"/>
                  <a:pt x="1112807" y="822026"/>
                </a:cubicBezTo>
                <a:cubicBezTo>
                  <a:pt x="1223513" y="817713"/>
                  <a:pt x="1361555" y="909889"/>
                  <a:pt x="1483743" y="796146"/>
                </a:cubicBezTo>
                <a:cubicBezTo>
                  <a:pt x="1605931" y="682403"/>
                  <a:pt x="1746731" y="138130"/>
                  <a:pt x="1845935" y="139568"/>
                </a:cubicBezTo>
                <a:cubicBezTo>
                  <a:pt x="1945139" y="141006"/>
                  <a:pt x="1975430" y="692468"/>
                  <a:pt x="2078966" y="804773"/>
                </a:cubicBezTo>
                <a:cubicBezTo>
                  <a:pt x="2182502" y="917078"/>
                  <a:pt x="2326256" y="822025"/>
                  <a:pt x="2467154" y="813399"/>
                </a:cubicBezTo>
                <a:cubicBezTo>
                  <a:pt x="2608052" y="804773"/>
                  <a:pt x="2733173" y="887143"/>
                  <a:pt x="2924354" y="753014"/>
                </a:cubicBezTo>
                <a:cubicBezTo>
                  <a:pt x="3115535" y="618885"/>
                  <a:pt x="3474778" y="0"/>
                  <a:pt x="3614239" y="8627"/>
                </a:cubicBezTo>
                <a:cubicBezTo>
                  <a:pt x="3753700" y="17254"/>
                  <a:pt x="3680566" y="674958"/>
                  <a:pt x="3761117" y="804773"/>
                </a:cubicBezTo>
                <a:cubicBezTo>
                  <a:pt x="3841668" y="934589"/>
                  <a:pt x="4097547" y="787520"/>
                  <a:pt x="4097547" y="787520"/>
                </a:cubicBezTo>
              </a:path>
            </a:pathLst>
          </a:custGeom>
          <a:noFill/>
          <a:ln w="1905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mn-lt"/>
            </a:endParaRPr>
          </a:p>
        </p:txBody>
      </p:sp>
      <p:sp>
        <p:nvSpPr>
          <p:cNvPr id="37" name="TextBox 36"/>
          <p:cNvSpPr txBox="1"/>
          <p:nvPr/>
        </p:nvSpPr>
        <p:spPr>
          <a:xfrm>
            <a:off x="6517627" y="3089701"/>
            <a:ext cx="2050159" cy="120032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ysClr val="windowText" lastClr="000000"/>
                </a:solidFill>
                <a:effectLst/>
                <a:uLnTx/>
                <a:uFillTx/>
                <a:latin typeface="+mn-lt"/>
              </a:rPr>
              <a:t>“Seasonal factors”</a:t>
            </a:r>
            <a:r>
              <a:rPr kumimoji="0" lang="en-US" sz="1800" b="0" i="0" u="none" strike="noStrike" kern="0" cap="none" spc="0" normalizeH="0" baseline="0" noProof="0" dirty="0">
                <a:ln>
                  <a:noFill/>
                </a:ln>
                <a:solidFill>
                  <a:sysClr val="windowText" lastClr="000000"/>
                </a:solidFill>
                <a:effectLst/>
                <a:uLnTx/>
                <a:uFillTx/>
                <a:latin typeface="+mn-lt"/>
              </a:rPr>
              <a:t> capture the relative size of demand at different times.</a:t>
            </a:r>
          </a:p>
        </p:txBody>
      </p:sp>
      <p:cxnSp>
        <p:nvCxnSpPr>
          <p:cNvPr id="38" name="Straight Connector 37"/>
          <p:cNvCxnSpPr/>
          <p:nvPr/>
        </p:nvCxnSpPr>
        <p:spPr bwMode="auto">
          <a:xfrm flipV="1">
            <a:off x="1650468" y="2403901"/>
            <a:ext cx="4409959" cy="1707416"/>
          </a:xfrm>
          <a:prstGeom prst="line">
            <a:avLst/>
          </a:prstGeom>
          <a:solidFill>
            <a:srgbClr val="00CC99"/>
          </a:solidFill>
          <a:ln w="19050" cap="flat" cmpd="sng" algn="ctr">
            <a:solidFill>
              <a:srgbClr val="C00000"/>
            </a:solidFill>
            <a:prstDash val="dash"/>
            <a:round/>
            <a:headEnd type="none" w="med" len="med"/>
            <a:tailEnd type="none" w="med" len="med"/>
          </a:ln>
          <a:effectLst/>
        </p:spPr>
      </p:cxnSp>
      <p:cxnSp>
        <p:nvCxnSpPr>
          <p:cNvPr id="39" name="Straight Connector 38"/>
          <p:cNvCxnSpPr/>
          <p:nvPr/>
        </p:nvCxnSpPr>
        <p:spPr bwMode="auto">
          <a:xfrm flipV="1">
            <a:off x="1650468" y="3013501"/>
            <a:ext cx="4409959" cy="1707416"/>
          </a:xfrm>
          <a:prstGeom prst="line">
            <a:avLst/>
          </a:prstGeom>
          <a:solidFill>
            <a:srgbClr val="00CC99"/>
          </a:solidFill>
          <a:ln w="19050" cap="flat" cmpd="sng" algn="ctr">
            <a:solidFill>
              <a:srgbClr val="000099"/>
            </a:solidFill>
            <a:prstDash val="dash"/>
            <a:round/>
            <a:headEnd type="none" w="med" len="med"/>
            <a:tailEnd type="none" w="med" len="med"/>
          </a:ln>
          <a:effectLst/>
        </p:spPr>
      </p:cxnSp>
      <p:sp>
        <p:nvSpPr>
          <p:cNvPr id="40" name="TextBox 39"/>
          <p:cNvSpPr txBox="1"/>
          <p:nvPr/>
        </p:nvSpPr>
        <p:spPr>
          <a:xfrm>
            <a:off x="5603227" y="1870501"/>
            <a:ext cx="914399" cy="58477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C00000"/>
                </a:solidFill>
                <a:effectLst/>
                <a:uLnTx/>
                <a:uFillTx/>
                <a:latin typeface="+mn-lt"/>
              </a:rPr>
              <a:t>Summer demand</a:t>
            </a:r>
          </a:p>
        </p:txBody>
      </p:sp>
      <p:sp>
        <p:nvSpPr>
          <p:cNvPr id="41" name="TextBox 40"/>
          <p:cNvSpPr txBox="1"/>
          <p:nvPr/>
        </p:nvSpPr>
        <p:spPr>
          <a:xfrm>
            <a:off x="2098027" y="4486126"/>
            <a:ext cx="1447800" cy="58477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99"/>
                </a:solidFill>
                <a:effectLst/>
                <a:uLnTx/>
                <a:uFillTx/>
                <a:latin typeface="+mn-lt"/>
              </a:rPr>
              <a:t>Non-summer demand</a:t>
            </a:r>
          </a:p>
        </p:txBody>
      </p:sp>
      <p:cxnSp>
        <p:nvCxnSpPr>
          <p:cNvPr id="42" name="Straight Arrow Connector 41"/>
          <p:cNvCxnSpPr/>
          <p:nvPr/>
        </p:nvCxnSpPr>
        <p:spPr bwMode="auto">
          <a:xfrm rot="10800000">
            <a:off x="5850284" y="3165901"/>
            <a:ext cx="667343" cy="457200"/>
          </a:xfrm>
          <a:prstGeom prst="straightConnector1">
            <a:avLst/>
          </a:prstGeom>
          <a:solidFill>
            <a:srgbClr val="00CC99"/>
          </a:solidFill>
          <a:ln w="9525" cap="flat" cmpd="sng" algn="ctr">
            <a:solidFill>
              <a:srgbClr val="000000"/>
            </a:solidFill>
            <a:prstDash val="solid"/>
            <a:round/>
            <a:headEnd type="none" w="med" len="med"/>
            <a:tailEnd type="arrow"/>
          </a:ln>
          <a:effectLst/>
        </p:spPr>
      </p:cxnSp>
      <p:cxnSp>
        <p:nvCxnSpPr>
          <p:cNvPr id="43" name="Straight Arrow Connector 42"/>
          <p:cNvCxnSpPr/>
          <p:nvPr/>
        </p:nvCxnSpPr>
        <p:spPr bwMode="auto">
          <a:xfrm rot="16200000" flipV="1">
            <a:off x="5635230" y="2739582"/>
            <a:ext cx="1098572" cy="668465"/>
          </a:xfrm>
          <a:prstGeom prst="straightConnector1">
            <a:avLst/>
          </a:prstGeom>
          <a:solidFill>
            <a:srgbClr val="00CC99"/>
          </a:solidFill>
          <a:ln w="9525" cap="flat" cmpd="sng" algn="ctr">
            <a:solidFill>
              <a:srgbClr val="000000"/>
            </a:solidFill>
            <a:prstDash val="solid"/>
            <a:round/>
            <a:headEnd type="none" w="med" len="med"/>
            <a:tailEnd type="arrow"/>
          </a:ln>
          <a:effectLst/>
        </p:spPr>
      </p:cxnSp>
      <p:sp>
        <p:nvSpPr>
          <p:cNvPr id="3" name="Footer Placeholder 2"/>
          <p:cNvSpPr>
            <a:spLocks noGrp="1"/>
          </p:cNvSpPr>
          <p:nvPr>
            <p:ph type="ftr" sz="quarter" idx="11"/>
          </p:nvPr>
        </p:nvSpPr>
        <p:spPr/>
        <p:txBody>
          <a:bodyPr/>
          <a:lstStyle/>
          <a:p>
            <a:r>
              <a:rPr lang="en-US" sz="1400" i="1"/>
              <a:t>Forecasting</a:t>
            </a:r>
          </a:p>
        </p:txBody>
      </p:sp>
    </p:spTree>
    <p:extLst>
      <p:ext uri="{BB962C8B-B14F-4D97-AF65-F5344CB8AC3E}">
        <p14:creationId xmlns:p14="http://schemas.microsoft.com/office/powerpoint/2010/main" val="18178866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Time-Series Components</a:t>
            </a:r>
          </a:p>
        </p:txBody>
      </p:sp>
      <p:sp>
        <p:nvSpPr>
          <p:cNvPr id="3" name="Content Placeholder 2"/>
          <p:cNvSpPr>
            <a:spLocks noGrp="1"/>
          </p:cNvSpPr>
          <p:nvPr>
            <p:ph idx="1"/>
          </p:nvPr>
        </p:nvSpPr>
        <p:spPr/>
        <p:txBody>
          <a:bodyPr/>
          <a:lstStyle/>
          <a:p>
            <a:r>
              <a:rPr lang="en-US" dirty="0"/>
              <a:t>Demand must have a level (this is the amount of demand).</a:t>
            </a:r>
          </a:p>
          <a:p>
            <a:r>
              <a:rPr lang="en-US" b="1" dirty="0"/>
              <a:t>Trend</a:t>
            </a:r>
            <a:r>
              <a:rPr lang="en-US" dirty="0"/>
              <a:t> and </a:t>
            </a:r>
            <a:r>
              <a:rPr lang="en-US" b="1" dirty="0"/>
              <a:t>seasonal factor</a:t>
            </a:r>
            <a:r>
              <a:rPr lang="en-US" dirty="0"/>
              <a:t> may or may not be present.</a:t>
            </a:r>
            <a:endParaRPr lang="en-US" b="1" dirty="0"/>
          </a:p>
          <a:p>
            <a:r>
              <a:rPr lang="en-US" u="sng" dirty="0"/>
              <a:t>Example</a:t>
            </a:r>
            <a:r>
              <a:rPr lang="en-US" dirty="0"/>
              <a:t>: Toothpaste</a:t>
            </a:r>
          </a:p>
          <a:p>
            <a:pPr lvl="1"/>
            <a:r>
              <a:rPr lang="en-US" dirty="0"/>
              <a:t>Expect level only</a:t>
            </a:r>
          </a:p>
          <a:p>
            <a:r>
              <a:rPr lang="en-US" u="sng" dirty="0"/>
              <a:t>Example</a:t>
            </a:r>
            <a:r>
              <a:rPr lang="en-US" dirty="0"/>
              <a:t>: Pool toys</a:t>
            </a:r>
          </a:p>
          <a:p>
            <a:pPr lvl="1"/>
            <a:r>
              <a:rPr lang="en-US" dirty="0"/>
              <a:t>Expect level and seasonal factor; might have trend.</a:t>
            </a:r>
          </a:p>
          <a:p>
            <a:r>
              <a:rPr lang="en-US" u="sng" dirty="0"/>
              <a:t>Example</a:t>
            </a:r>
            <a:r>
              <a:rPr lang="en-US" dirty="0"/>
              <a:t>: New video game</a:t>
            </a:r>
          </a:p>
          <a:p>
            <a:pPr lvl="1"/>
            <a:r>
              <a:rPr lang="en-US" dirty="0"/>
              <a:t>Expect level and trend; might have seasonal factor.</a:t>
            </a:r>
          </a:p>
        </p:txBody>
      </p:sp>
      <p:sp>
        <p:nvSpPr>
          <p:cNvPr id="5" name="Footer Placeholder 4"/>
          <p:cNvSpPr>
            <a:spLocks noGrp="1"/>
          </p:cNvSpPr>
          <p:nvPr>
            <p:ph type="ftr" sz="quarter" idx="11"/>
          </p:nvPr>
        </p:nvSpPr>
        <p:spPr/>
        <p:txBody>
          <a:bodyPr/>
          <a:lstStyle/>
          <a:p>
            <a:r>
              <a:rPr lang="en-US" sz="1400" i="1"/>
              <a:t>Forecasting</a:t>
            </a:r>
          </a:p>
        </p:txBody>
      </p:sp>
    </p:spTree>
    <p:extLst>
      <p:ext uri="{BB962C8B-B14F-4D97-AF65-F5344CB8AC3E}">
        <p14:creationId xmlns:p14="http://schemas.microsoft.com/office/powerpoint/2010/main" val="35065560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Time-Series Forecasting Methods: Classification</a:t>
            </a:r>
          </a:p>
        </p:txBody>
      </p:sp>
      <p:sp>
        <p:nvSpPr>
          <p:cNvPr id="17" name="TextBox 16"/>
          <p:cNvSpPr txBox="1"/>
          <p:nvPr/>
        </p:nvSpPr>
        <p:spPr>
          <a:xfrm>
            <a:off x="2669279" y="986135"/>
            <a:ext cx="3248005"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mn-lt"/>
              </a:rPr>
              <a:t>Time-series forecasting methods</a:t>
            </a:r>
          </a:p>
        </p:txBody>
      </p:sp>
      <p:sp>
        <p:nvSpPr>
          <p:cNvPr id="18" name="TextBox 17"/>
          <p:cNvSpPr txBox="1"/>
          <p:nvPr/>
        </p:nvSpPr>
        <p:spPr>
          <a:xfrm>
            <a:off x="723900" y="1710869"/>
            <a:ext cx="3505200" cy="1631216"/>
          </a:xfrm>
          <a:prstGeom prst="rect">
            <a:avLst/>
          </a:prstGeom>
          <a:noFill/>
          <a:ln>
            <a:solidFill>
              <a:srgbClr val="000099"/>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sng" strike="noStrike" kern="0" cap="none" spc="0" normalizeH="0" baseline="0" noProof="0" dirty="0">
                <a:ln>
                  <a:noFill/>
                </a:ln>
                <a:solidFill>
                  <a:sysClr val="windowText" lastClr="000000"/>
                </a:solidFill>
                <a:effectLst/>
                <a:uLnTx/>
                <a:uFillTx/>
                <a:latin typeface="+mn-lt"/>
              </a:rPr>
              <a:t>Static</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mn-lt"/>
              </a:rPr>
              <a:t>1. Estimate the level, the trend and the seasonal factors of demand.</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mn-lt"/>
              </a:rPr>
              <a:t>2. Use those estimates to forecast future demand.</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mn-lt"/>
              </a:rPr>
              <a:t>3. Stop.</a:t>
            </a:r>
          </a:p>
        </p:txBody>
      </p:sp>
      <p:sp>
        <p:nvSpPr>
          <p:cNvPr id="19" name="TextBox 18"/>
          <p:cNvSpPr txBox="1"/>
          <p:nvPr/>
        </p:nvSpPr>
        <p:spPr>
          <a:xfrm>
            <a:off x="4762500" y="1728490"/>
            <a:ext cx="3505200" cy="1384995"/>
          </a:xfrm>
          <a:prstGeom prst="rect">
            <a:avLst/>
          </a:prstGeom>
          <a:noFill/>
          <a:ln>
            <a:solidFill>
              <a:srgbClr val="000099"/>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sng" strike="noStrike" kern="0" cap="none" spc="0" normalizeH="0" baseline="0" noProof="0" dirty="0">
                <a:ln>
                  <a:noFill/>
                </a:ln>
                <a:solidFill>
                  <a:sysClr val="windowText" lastClr="000000"/>
                </a:solidFill>
                <a:effectLst/>
                <a:uLnTx/>
                <a:uFillTx/>
                <a:latin typeface="+mn-lt"/>
              </a:rPr>
              <a:t>Adaptive</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mn-lt"/>
              </a:rPr>
              <a:t>Do the same as static, but update the level, trend and seasonal factor estimates every time new demand is observed.</a:t>
            </a:r>
          </a:p>
        </p:txBody>
      </p:sp>
      <p:cxnSp>
        <p:nvCxnSpPr>
          <p:cNvPr id="20" name="Straight Arrow Connector 19"/>
          <p:cNvCxnSpPr/>
          <p:nvPr/>
        </p:nvCxnSpPr>
        <p:spPr bwMode="auto">
          <a:xfrm rot="10800000" flipV="1">
            <a:off x="2705100" y="1344513"/>
            <a:ext cx="990600" cy="213955"/>
          </a:xfrm>
          <a:prstGeom prst="straightConnector1">
            <a:avLst/>
          </a:prstGeom>
          <a:solidFill>
            <a:srgbClr val="00CC99"/>
          </a:solidFill>
          <a:ln w="9525" cap="flat" cmpd="sng" algn="ctr">
            <a:solidFill>
              <a:srgbClr val="000000"/>
            </a:solidFill>
            <a:prstDash val="solid"/>
            <a:round/>
            <a:headEnd type="none" w="med" len="med"/>
            <a:tailEnd type="arrow"/>
          </a:ln>
          <a:effectLst/>
        </p:spPr>
      </p:cxnSp>
      <p:cxnSp>
        <p:nvCxnSpPr>
          <p:cNvPr id="21" name="Straight Arrow Connector 20"/>
          <p:cNvCxnSpPr/>
          <p:nvPr/>
        </p:nvCxnSpPr>
        <p:spPr bwMode="auto">
          <a:xfrm>
            <a:off x="4991100" y="1344514"/>
            <a:ext cx="1066800" cy="213954"/>
          </a:xfrm>
          <a:prstGeom prst="straightConnector1">
            <a:avLst/>
          </a:prstGeom>
          <a:solidFill>
            <a:srgbClr val="00CC99"/>
          </a:solidFill>
          <a:ln w="9525" cap="flat" cmpd="sng" algn="ctr">
            <a:solidFill>
              <a:srgbClr val="000000"/>
            </a:solidFill>
            <a:prstDash val="solid"/>
            <a:round/>
            <a:headEnd type="none" w="med" len="med"/>
            <a:tailEnd type="arrow"/>
          </a:ln>
          <a:effectLst/>
        </p:spPr>
      </p:cxnSp>
      <p:sp>
        <p:nvSpPr>
          <p:cNvPr id="22" name="TextBox 21"/>
          <p:cNvSpPr txBox="1"/>
          <p:nvPr/>
        </p:nvSpPr>
        <p:spPr>
          <a:xfrm>
            <a:off x="2755004" y="3481387"/>
            <a:ext cx="3248005"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mn-lt"/>
              </a:rPr>
              <a:t>Time-series forecasting methods</a:t>
            </a:r>
          </a:p>
        </p:txBody>
      </p:sp>
      <p:sp>
        <p:nvSpPr>
          <p:cNvPr id="23" name="TextBox 22"/>
          <p:cNvSpPr txBox="1"/>
          <p:nvPr/>
        </p:nvSpPr>
        <p:spPr>
          <a:xfrm>
            <a:off x="238124" y="4247852"/>
            <a:ext cx="3990975" cy="615553"/>
          </a:xfrm>
          <a:prstGeom prst="rect">
            <a:avLst/>
          </a:prstGeom>
          <a:noFill/>
          <a:ln>
            <a:solidFill>
              <a:srgbClr val="000099"/>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sng" strike="noStrike" kern="0" cap="none" spc="0" normalizeH="0" baseline="0" noProof="0" dirty="0">
                <a:ln>
                  <a:noFill/>
                </a:ln>
                <a:solidFill>
                  <a:sysClr val="windowText" lastClr="000000"/>
                </a:solidFill>
                <a:effectLst/>
                <a:uLnTx/>
                <a:uFillTx/>
                <a:latin typeface="+mn-lt"/>
              </a:rPr>
              <a:t>Multiplicative</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mn-lt"/>
              </a:rPr>
              <a:t>Forecast = Level × Trend</a:t>
            </a:r>
            <a:r>
              <a:rPr lang="en-US" sz="1600" i="0" kern="0" baseline="30000" dirty="0">
                <a:solidFill>
                  <a:sysClr val="windowText" lastClr="000000"/>
                </a:solidFill>
                <a:latin typeface="+mn-lt"/>
              </a:rPr>
              <a:t>T</a:t>
            </a:r>
            <a:r>
              <a:rPr kumimoji="0" lang="en-US" sz="1600" b="0" i="0" u="none" strike="noStrike" kern="0" cap="none" spc="0" normalizeH="0" baseline="0" noProof="0" dirty="0">
                <a:ln>
                  <a:noFill/>
                </a:ln>
                <a:solidFill>
                  <a:sysClr val="windowText" lastClr="000000"/>
                </a:solidFill>
                <a:effectLst/>
                <a:uLnTx/>
                <a:uFillTx/>
                <a:latin typeface="+mn-lt"/>
              </a:rPr>
              <a:t> × Seasonal Factor</a:t>
            </a:r>
          </a:p>
        </p:txBody>
      </p:sp>
      <p:sp>
        <p:nvSpPr>
          <p:cNvPr id="24" name="TextBox 23"/>
          <p:cNvSpPr txBox="1"/>
          <p:nvPr/>
        </p:nvSpPr>
        <p:spPr>
          <a:xfrm>
            <a:off x="1691278" y="5498068"/>
            <a:ext cx="5632652" cy="615553"/>
          </a:xfrm>
          <a:prstGeom prst="rect">
            <a:avLst/>
          </a:prstGeom>
          <a:noFill/>
          <a:ln>
            <a:solidFill>
              <a:srgbClr val="000099"/>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sng" strike="noStrike" kern="0" cap="none" spc="0" normalizeH="0" baseline="0" noProof="0" dirty="0">
                <a:ln>
                  <a:noFill/>
                </a:ln>
                <a:solidFill>
                  <a:sysClr val="windowText" lastClr="000000"/>
                </a:solidFill>
                <a:effectLst/>
                <a:uLnTx/>
                <a:uFillTx/>
                <a:latin typeface="+mn-lt"/>
              </a:rPr>
              <a:t>Mixed</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mn-lt"/>
              </a:rPr>
              <a:t>Forecast = (Level + T</a:t>
            </a:r>
            <a:r>
              <a:rPr lang="en-US" sz="1600" i="0" kern="0" dirty="0">
                <a:solidFill>
                  <a:sysClr val="windowText" lastClr="000000"/>
                </a:solidFill>
              </a:rPr>
              <a:t> × </a:t>
            </a:r>
            <a:r>
              <a:rPr kumimoji="0" lang="en-US" sz="1600" b="0" i="0" u="none" strike="noStrike" kern="0" cap="none" spc="0" normalizeH="0" baseline="0" noProof="0" dirty="0">
                <a:ln>
                  <a:noFill/>
                </a:ln>
                <a:solidFill>
                  <a:sysClr val="windowText" lastClr="000000"/>
                </a:solidFill>
                <a:effectLst/>
                <a:uLnTx/>
                <a:uFillTx/>
                <a:latin typeface="+mn-lt"/>
              </a:rPr>
              <a:t>Trend) × Seasonal Factor</a:t>
            </a:r>
            <a:endParaRPr kumimoji="0" lang="en-US" sz="1800" b="0" i="0" u="sng" strike="noStrike" kern="0" cap="none" spc="0" normalizeH="0" baseline="0" noProof="0" dirty="0">
              <a:ln>
                <a:noFill/>
              </a:ln>
              <a:solidFill>
                <a:sysClr val="windowText" lastClr="000000"/>
              </a:solidFill>
              <a:effectLst/>
              <a:uLnTx/>
              <a:uFillTx/>
              <a:latin typeface="+mn-lt"/>
            </a:endParaRPr>
          </a:p>
        </p:txBody>
      </p:sp>
      <p:cxnSp>
        <p:nvCxnSpPr>
          <p:cNvPr id="25" name="Straight Arrow Connector 24"/>
          <p:cNvCxnSpPr/>
          <p:nvPr/>
        </p:nvCxnSpPr>
        <p:spPr bwMode="auto">
          <a:xfrm rot="10800000" flipV="1">
            <a:off x="2066925" y="3881495"/>
            <a:ext cx="1676400" cy="213955"/>
          </a:xfrm>
          <a:prstGeom prst="straightConnector1">
            <a:avLst/>
          </a:prstGeom>
          <a:solidFill>
            <a:srgbClr val="00CC99"/>
          </a:solidFill>
          <a:ln w="9525" cap="flat" cmpd="sng" algn="ctr">
            <a:solidFill>
              <a:srgbClr val="000000"/>
            </a:solidFill>
            <a:prstDash val="solid"/>
            <a:round/>
            <a:headEnd type="none" w="med" len="med"/>
            <a:tailEnd type="arrow"/>
          </a:ln>
          <a:effectLst/>
        </p:spPr>
      </p:cxnSp>
      <p:cxnSp>
        <p:nvCxnSpPr>
          <p:cNvPr id="26" name="Straight Arrow Connector 25"/>
          <p:cNvCxnSpPr/>
          <p:nvPr/>
        </p:nvCxnSpPr>
        <p:spPr bwMode="auto">
          <a:xfrm rot="5400000">
            <a:off x="3735140" y="4651682"/>
            <a:ext cx="1540371" cy="1588"/>
          </a:xfrm>
          <a:prstGeom prst="straightConnector1">
            <a:avLst/>
          </a:prstGeom>
          <a:solidFill>
            <a:srgbClr val="00CC99"/>
          </a:solidFill>
          <a:ln w="9525" cap="flat" cmpd="sng" algn="ctr">
            <a:solidFill>
              <a:srgbClr val="000000"/>
            </a:solidFill>
            <a:prstDash val="solid"/>
            <a:round/>
            <a:headEnd type="none" w="med" len="med"/>
            <a:tailEnd type="arrow"/>
          </a:ln>
          <a:effectLst/>
        </p:spPr>
      </p:cxnSp>
      <p:cxnSp>
        <p:nvCxnSpPr>
          <p:cNvPr id="27" name="Straight Arrow Connector 26"/>
          <p:cNvCxnSpPr/>
          <p:nvPr/>
        </p:nvCxnSpPr>
        <p:spPr bwMode="auto">
          <a:xfrm>
            <a:off x="5419725" y="3836313"/>
            <a:ext cx="1904205" cy="259137"/>
          </a:xfrm>
          <a:prstGeom prst="straightConnector1">
            <a:avLst/>
          </a:prstGeom>
          <a:solidFill>
            <a:srgbClr val="00CC99"/>
          </a:solidFill>
          <a:ln w="9525" cap="flat" cmpd="sng" algn="ctr">
            <a:solidFill>
              <a:srgbClr val="000000"/>
            </a:solidFill>
            <a:prstDash val="solid"/>
            <a:round/>
            <a:headEnd type="none" w="med" len="med"/>
            <a:tailEnd type="arrow"/>
          </a:ln>
          <a:effectLst/>
        </p:spPr>
      </p:cxnSp>
      <p:sp>
        <p:nvSpPr>
          <p:cNvPr id="28" name="TextBox 27"/>
          <p:cNvSpPr txBox="1"/>
          <p:nvPr/>
        </p:nvSpPr>
        <p:spPr>
          <a:xfrm>
            <a:off x="4876800" y="4202668"/>
            <a:ext cx="4124325" cy="615553"/>
          </a:xfrm>
          <a:prstGeom prst="rect">
            <a:avLst/>
          </a:prstGeom>
          <a:noFill/>
          <a:ln>
            <a:solidFill>
              <a:srgbClr val="000099"/>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sng" strike="noStrike" kern="0" cap="none" spc="0" normalizeH="0" baseline="0" noProof="0" dirty="0">
                <a:ln>
                  <a:noFill/>
                </a:ln>
                <a:solidFill>
                  <a:sysClr val="windowText" lastClr="000000"/>
                </a:solidFill>
                <a:effectLst/>
                <a:uLnTx/>
                <a:uFillTx/>
                <a:latin typeface="+mn-lt"/>
              </a:rPr>
              <a:t>Additive</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mn-lt"/>
              </a:rPr>
              <a:t>Forecast = Level + </a:t>
            </a:r>
            <a:r>
              <a:rPr lang="en-US" sz="1600" i="0" kern="0" dirty="0">
                <a:solidFill>
                  <a:sysClr val="windowText" lastClr="000000"/>
                </a:solidFill>
                <a:latin typeface="+mn-lt"/>
              </a:rPr>
              <a:t>T ×Trend </a:t>
            </a:r>
            <a:r>
              <a:rPr kumimoji="0" lang="en-US" sz="1600" b="0" i="0" u="none" strike="noStrike" kern="0" cap="none" spc="0" normalizeH="0" baseline="0" noProof="0" dirty="0">
                <a:ln>
                  <a:noFill/>
                </a:ln>
                <a:solidFill>
                  <a:sysClr val="windowText" lastClr="000000"/>
                </a:solidFill>
                <a:effectLst/>
                <a:uLnTx/>
                <a:uFillTx/>
                <a:latin typeface="+mn-lt"/>
              </a:rPr>
              <a:t>+ Seasonal Factor</a:t>
            </a:r>
          </a:p>
        </p:txBody>
      </p:sp>
      <p:sp>
        <p:nvSpPr>
          <p:cNvPr id="3" name="Footer Placeholder 2"/>
          <p:cNvSpPr>
            <a:spLocks noGrp="1"/>
          </p:cNvSpPr>
          <p:nvPr>
            <p:ph type="ftr" sz="quarter" idx="11"/>
          </p:nvPr>
        </p:nvSpPr>
        <p:spPr/>
        <p:txBody>
          <a:bodyPr/>
          <a:lstStyle/>
          <a:p>
            <a:r>
              <a:rPr lang="en-US" sz="1400" i="1"/>
              <a:t>Forecasting</a:t>
            </a:r>
          </a:p>
        </p:txBody>
      </p:sp>
    </p:spTree>
    <p:extLst>
      <p:ext uri="{BB962C8B-B14F-4D97-AF65-F5344CB8AC3E}">
        <p14:creationId xmlns:p14="http://schemas.microsoft.com/office/powerpoint/2010/main" val="18178866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dirty="0"/>
          </a:p>
        </p:txBody>
      </p:sp>
      <p:sp>
        <p:nvSpPr>
          <p:cNvPr id="3" name="Title 2"/>
          <p:cNvSpPr>
            <a:spLocks noGrp="1"/>
          </p:cNvSpPr>
          <p:nvPr>
            <p:ph type="ctrTitle" sz="quarter"/>
          </p:nvPr>
        </p:nvSpPr>
        <p:spPr/>
        <p:txBody>
          <a:bodyPr/>
          <a:lstStyle/>
          <a:p>
            <a:r>
              <a:rPr lang="en-US" dirty="0"/>
              <a:t>Static Forecasting</a:t>
            </a:r>
          </a:p>
        </p:txBody>
      </p:sp>
    </p:spTree>
    <p:extLst>
      <p:ext uri="{BB962C8B-B14F-4D97-AF65-F5344CB8AC3E}">
        <p14:creationId xmlns:p14="http://schemas.microsoft.com/office/powerpoint/2010/main" val="29840666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Forecast</a:t>
            </a:r>
          </a:p>
        </p:txBody>
      </p:sp>
      <p:sp>
        <p:nvSpPr>
          <p:cNvPr id="3" name="Content Placeholder 2"/>
          <p:cNvSpPr>
            <a:spLocks noGrp="1"/>
          </p:cNvSpPr>
          <p:nvPr>
            <p:ph idx="1"/>
          </p:nvPr>
        </p:nvSpPr>
        <p:spPr/>
        <p:txBody>
          <a:bodyPr/>
          <a:lstStyle/>
          <a:p>
            <a:r>
              <a:rPr lang="en-US" dirty="0"/>
              <a:t>Obtaining a </a:t>
            </a:r>
            <a:r>
              <a:rPr lang="en-US" b="1" dirty="0"/>
              <a:t>static forecast</a:t>
            </a:r>
            <a:r>
              <a:rPr lang="en-US" dirty="0"/>
              <a:t> gives us estimates of the level, trend, and seasonal factor.</a:t>
            </a:r>
          </a:p>
          <a:p>
            <a:r>
              <a:rPr lang="en-US" dirty="0"/>
              <a:t>A </a:t>
            </a:r>
            <a:r>
              <a:rPr lang="en-US" b="1" dirty="0"/>
              <a:t>static forecast</a:t>
            </a:r>
            <a:r>
              <a:rPr lang="en-US" dirty="0"/>
              <a:t> is used as </a:t>
            </a:r>
            <a:r>
              <a:rPr lang="en-US" b="1" dirty="0"/>
              <a:t>input</a:t>
            </a:r>
            <a:r>
              <a:rPr lang="en-US" dirty="0"/>
              <a:t> for the adaptive forecast.</a:t>
            </a:r>
          </a:p>
          <a:p>
            <a:endParaRPr lang="en-US" dirty="0"/>
          </a:p>
          <a:p>
            <a:pPr marL="457200" indent="-457200">
              <a:buFont typeface="+mj-lt"/>
              <a:buAutoNum type="arabicPeriod"/>
            </a:pPr>
            <a:r>
              <a:rPr lang="en-US" dirty="0" err="1"/>
              <a:t>Deseasonalize</a:t>
            </a:r>
            <a:r>
              <a:rPr lang="en-US" dirty="0"/>
              <a:t> the demand data.</a:t>
            </a:r>
          </a:p>
          <a:p>
            <a:pPr marL="457200" indent="-457200">
              <a:buFont typeface="+mj-lt"/>
              <a:buAutoNum type="arabicPeriod"/>
            </a:pPr>
            <a:r>
              <a:rPr lang="en-US" dirty="0"/>
              <a:t>Obtain level and trend by applying linear regression to </a:t>
            </a:r>
            <a:r>
              <a:rPr lang="en-US" dirty="0" err="1"/>
              <a:t>deseasonalized</a:t>
            </a:r>
            <a:r>
              <a:rPr lang="en-US" dirty="0"/>
              <a:t> demand data.</a:t>
            </a:r>
          </a:p>
          <a:p>
            <a:pPr marL="457200" indent="-457200">
              <a:buFont typeface="+mj-lt"/>
              <a:buAutoNum type="arabicPeriod"/>
            </a:pPr>
            <a:r>
              <a:rPr lang="en-US" dirty="0"/>
              <a:t>Obtain estimates of the seasonal factors, using </a:t>
            </a:r>
            <a:r>
              <a:rPr lang="en-US" dirty="0" err="1"/>
              <a:t>deseasonalized</a:t>
            </a:r>
            <a:r>
              <a:rPr lang="en-US" dirty="0"/>
              <a:t> demand data and the estimates of trend and level.</a:t>
            </a:r>
          </a:p>
        </p:txBody>
      </p:sp>
      <p:sp>
        <p:nvSpPr>
          <p:cNvPr id="5" name="Footer Placeholder 4"/>
          <p:cNvSpPr>
            <a:spLocks noGrp="1"/>
          </p:cNvSpPr>
          <p:nvPr>
            <p:ph type="ftr" sz="quarter" idx="11"/>
          </p:nvPr>
        </p:nvSpPr>
        <p:spPr/>
        <p:txBody>
          <a:bodyPr/>
          <a:lstStyle/>
          <a:p>
            <a:r>
              <a:rPr lang="en-US" sz="1400" i="1"/>
              <a:t>Forecasting</a:t>
            </a:r>
          </a:p>
        </p:txBody>
      </p:sp>
    </p:spTree>
    <p:extLst>
      <p:ext uri="{BB962C8B-B14F-4D97-AF65-F5344CB8AC3E}">
        <p14:creationId xmlns:p14="http://schemas.microsoft.com/office/powerpoint/2010/main" val="15305667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Estimating level, trend, and seasonal factors</a:t>
            </a:r>
          </a:p>
        </p:txBody>
      </p:sp>
      <p:sp>
        <p:nvSpPr>
          <p:cNvPr id="3" name="Content Placeholder 2"/>
          <p:cNvSpPr>
            <a:spLocks noGrp="1"/>
          </p:cNvSpPr>
          <p:nvPr>
            <p:ph idx="1"/>
          </p:nvPr>
        </p:nvSpPr>
        <p:spPr/>
        <p:txBody>
          <a:bodyPr/>
          <a:lstStyle/>
          <a:p>
            <a:r>
              <a:rPr lang="en-US" sz="2000" dirty="0"/>
              <a:t>“Introduction to the Principles of Big </a:t>
            </a:r>
            <a:r>
              <a:rPr lang="en-US" sz="2000" dirty="0" err="1"/>
              <a:t>Lebowski</a:t>
            </a:r>
            <a:r>
              <a:rPr lang="en-US" sz="2000" dirty="0"/>
              <a:t>” is a course taught by the English department at IU (not true, for the record). The course has been taught in Fall, Spring and Summer for the last two years. The enrollments are shown below.</a:t>
            </a:r>
          </a:p>
          <a:p>
            <a:endParaRPr lang="en-US" sz="2000" dirty="0"/>
          </a:p>
        </p:txBody>
      </p:sp>
      <p:graphicFrame>
        <p:nvGraphicFramePr>
          <p:cNvPr id="5" name="Table 4"/>
          <p:cNvGraphicFramePr>
            <a:graphicFrameLocks noGrp="1"/>
          </p:cNvGraphicFramePr>
          <p:nvPr>
            <p:extLst>
              <p:ext uri="{D42A27DB-BD31-4B8C-83A1-F6EECF244321}">
                <p14:modId xmlns:p14="http://schemas.microsoft.com/office/powerpoint/2010/main" val="389093001"/>
              </p:ext>
            </p:extLst>
          </p:nvPr>
        </p:nvGraphicFramePr>
        <p:xfrm>
          <a:off x="3048000" y="2438400"/>
          <a:ext cx="2971800" cy="1975148"/>
        </p:xfrm>
        <a:graphic>
          <a:graphicData uri="http://schemas.openxmlformats.org/drawingml/2006/table">
            <a:tbl>
              <a:tblPr firstRow="1">
                <a:tableStyleId>{BC89EF96-8CEA-46FF-86C4-4CE0E7609802}</a:tableStyleId>
              </a:tblPr>
              <a:tblGrid>
                <a:gridCol w="990600">
                  <a:extLst>
                    <a:ext uri="{9D8B030D-6E8A-4147-A177-3AD203B41FA5}">
                      <a16:colId xmlns:a16="http://schemas.microsoft.com/office/drawing/2014/main" val="20000"/>
                    </a:ext>
                  </a:extLst>
                </a:gridCol>
                <a:gridCol w="990600">
                  <a:extLst>
                    <a:ext uri="{9D8B030D-6E8A-4147-A177-3AD203B41FA5}">
                      <a16:colId xmlns:a16="http://schemas.microsoft.com/office/drawing/2014/main" val="20001"/>
                    </a:ext>
                  </a:extLst>
                </a:gridCol>
                <a:gridCol w="990600">
                  <a:extLst>
                    <a:ext uri="{9D8B030D-6E8A-4147-A177-3AD203B41FA5}">
                      <a16:colId xmlns:a16="http://schemas.microsoft.com/office/drawing/2014/main" val="20002"/>
                    </a:ext>
                  </a:extLst>
                </a:gridCol>
              </a:tblGrid>
              <a:tr h="454958">
                <a:tc>
                  <a:txBody>
                    <a:bodyPr/>
                    <a:lstStyle/>
                    <a:p>
                      <a:pPr algn="l" fontAlgn="b"/>
                      <a:r>
                        <a:rPr lang="en-US" sz="1600" u="none" strike="noStrike" dirty="0"/>
                        <a:t>Year</a:t>
                      </a:r>
                      <a:endParaRPr lang="en-US" sz="1600" b="0" i="0" u="none" strike="noStrike" dirty="0">
                        <a:solidFill>
                          <a:srgbClr val="000000"/>
                        </a:solidFill>
                        <a:latin typeface="Calibri"/>
                      </a:endParaRPr>
                    </a:p>
                  </a:txBody>
                  <a:tcPr marL="9525" marR="9525" marT="9525" marB="0" anchor="b"/>
                </a:tc>
                <a:tc>
                  <a:txBody>
                    <a:bodyPr/>
                    <a:lstStyle/>
                    <a:p>
                      <a:pPr algn="l" fontAlgn="b"/>
                      <a:r>
                        <a:rPr lang="en-US" sz="1600" u="none" strike="noStrike" dirty="0"/>
                        <a:t>Period</a:t>
                      </a:r>
                      <a:endParaRPr lang="en-US" sz="1600" b="0" i="0" u="none" strike="noStrike" dirty="0">
                        <a:solidFill>
                          <a:srgbClr val="000000"/>
                        </a:solidFill>
                        <a:latin typeface="Calibri"/>
                      </a:endParaRPr>
                    </a:p>
                  </a:txBody>
                  <a:tcPr marL="9525" marR="9525" marT="9525" marB="0" anchor="b"/>
                </a:tc>
                <a:tc>
                  <a:txBody>
                    <a:bodyPr/>
                    <a:lstStyle/>
                    <a:p>
                      <a:pPr algn="ctr" fontAlgn="b"/>
                      <a:r>
                        <a:rPr lang="en-US" sz="1600" u="none" strike="noStrike" dirty="0"/>
                        <a:t>Enrollment</a:t>
                      </a:r>
                      <a:endParaRPr lang="en-US" sz="1600" b="0" i="0" u="none" strike="noStrike" dirty="0">
                        <a:solidFill>
                          <a:srgbClr val="000000"/>
                        </a:solidFill>
                        <a:latin typeface="Calibri"/>
                      </a:endParaRPr>
                    </a:p>
                  </a:txBody>
                  <a:tcPr marL="9525" marR="9525" marT="9525" marB="0" anchor="b"/>
                </a:tc>
                <a:extLst>
                  <a:ext uri="{0D108BD9-81ED-4DB2-BD59-A6C34878D82A}">
                    <a16:rowId xmlns:a16="http://schemas.microsoft.com/office/drawing/2014/main" val="10000"/>
                  </a:ext>
                </a:extLst>
              </a:tr>
              <a:tr h="251358">
                <a:tc>
                  <a:txBody>
                    <a:bodyPr/>
                    <a:lstStyle/>
                    <a:p>
                      <a:pPr algn="l" fontAlgn="b"/>
                      <a:r>
                        <a:rPr lang="en-US" sz="1600" u="none" strike="noStrike" dirty="0"/>
                        <a:t>1</a:t>
                      </a:r>
                      <a:endParaRPr lang="en-US" sz="1600" b="0" i="0" u="none" strike="noStrike" dirty="0">
                        <a:solidFill>
                          <a:srgbClr val="000000"/>
                        </a:solidFill>
                        <a:latin typeface="Calibri"/>
                      </a:endParaRPr>
                    </a:p>
                  </a:txBody>
                  <a:tcPr marL="9525" marR="9525" marT="9525" marB="0" anchor="b"/>
                </a:tc>
                <a:tc>
                  <a:txBody>
                    <a:bodyPr/>
                    <a:lstStyle/>
                    <a:p>
                      <a:pPr algn="l" fontAlgn="b"/>
                      <a:r>
                        <a:rPr lang="en-US" sz="1600" u="none" strike="noStrike" dirty="0"/>
                        <a:t>Fall</a:t>
                      </a:r>
                      <a:endParaRPr lang="en-US" sz="1600" b="0" i="0" u="none" strike="noStrike" dirty="0">
                        <a:solidFill>
                          <a:srgbClr val="000000"/>
                        </a:solidFill>
                        <a:latin typeface="Calibri"/>
                      </a:endParaRPr>
                    </a:p>
                  </a:txBody>
                  <a:tcPr marL="9525" marR="9525" marT="9525" marB="0" anchor="b"/>
                </a:tc>
                <a:tc>
                  <a:txBody>
                    <a:bodyPr/>
                    <a:lstStyle/>
                    <a:p>
                      <a:pPr algn="r" fontAlgn="b"/>
                      <a:r>
                        <a:rPr lang="en-US" sz="1600" u="none" strike="noStrike"/>
                        <a:t>30</a:t>
                      </a:r>
                      <a:endParaRPr lang="en-US" sz="1600" b="0" i="0" u="none" strike="noStrike">
                        <a:solidFill>
                          <a:srgbClr val="000000"/>
                        </a:solidFill>
                        <a:latin typeface="Calibri"/>
                      </a:endParaRPr>
                    </a:p>
                  </a:txBody>
                  <a:tcPr marL="9525" marR="9525" marT="9525" marB="0" anchor="b"/>
                </a:tc>
                <a:extLst>
                  <a:ext uri="{0D108BD9-81ED-4DB2-BD59-A6C34878D82A}">
                    <a16:rowId xmlns:a16="http://schemas.microsoft.com/office/drawing/2014/main" val="10001"/>
                  </a:ext>
                </a:extLst>
              </a:tr>
              <a:tr h="251358">
                <a:tc>
                  <a:txBody>
                    <a:bodyPr/>
                    <a:lstStyle/>
                    <a:p>
                      <a:pPr algn="l" fontAlgn="b"/>
                      <a:r>
                        <a:rPr lang="en-US" sz="1600" u="none" strike="noStrike" dirty="0"/>
                        <a:t>1</a:t>
                      </a:r>
                      <a:endParaRPr lang="en-US" sz="1600" b="0" i="0" u="none" strike="noStrike" dirty="0">
                        <a:solidFill>
                          <a:srgbClr val="000000"/>
                        </a:solidFill>
                        <a:latin typeface="Calibri"/>
                      </a:endParaRPr>
                    </a:p>
                  </a:txBody>
                  <a:tcPr marL="9525" marR="9525" marT="9525" marB="0" anchor="b"/>
                </a:tc>
                <a:tc>
                  <a:txBody>
                    <a:bodyPr/>
                    <a:lstStyle/>
                    <a:p>
                      <a:pPr algn="l" fontAlgn="b"/>
                      <a:r>
                        <a:rPr lang="en-US" sz="1600" u="none" strike="noStrike" dirty="0"/>
                        <a:t>Spring</a:t>
                      </a:r>
                      <a:endParaRPr lang="en-US" sz="1600" b="0" i="0" u="none" strike="noStrike" dirty="0">
                        <a:solidFill>
                          <a:srgbClr val="000000"/>
                        </a:solidFill>
                        <a:latin typeface="Calibri"/>
                      </a:endParaRPr>
                    </a:p>
                  </a:txBody>
                  <a:tcPr marL="9525" marR="9525" marT="9525" marB="0" anchor="b"/>
                </a:tc>
                <a:tc>
                  <a:txBody>
                    <a:bodyPr/>
                    <a:lstStyle/>
                    <a:p>
                      <a:pPr algn="r" fontAlgn="b"/>
                      <a:r>
                        <a:rPr lang="en-US" sz="1600" u="none" strike="noStrike" dirty="0"/>
                        <a:t>80</a:t>
                      </a:r>
                      <a:endParaRPr lang="en-US" sz="1600" b="0" i="0" u="none" strike="noStrike" dirty="0">
                        <a:solidFill>
                          <a:srgbClr val="000000"/>
                        </a:solidFill>
                        <a:latin typeface="Calibri"/>
                      </a:endParaRPr>
                    </a:p>
                  </a:txBody>
                  <a:tcPr marL="9525" marR="9525" marT="9525" marB="0" anchor="b"/>
                </a:tc>
                <a:extLst>
                  <a:ext uri="{0D108BD9-81ED-4DB2-BD59-A6C34878D82A}">
                    <a16:rowId xmlns:a16="http://schemas.microsoft.com/office/drawing/2014/main" val="10002"/>
                  </a:ext>
                </a:extLst>
              </a:tr>
              <a:tr h="251358">
                <a:tc>
                  <a:txBody>
                    <a:bodyPr/>
                    <a:lstStyle/>
                    <a:p>
                      <a:pPr algn="l" fontAlgn="b"/>
                      <a:r>
                        <a:rPr lang="en-US" sz="1600" u="none" strike="noStrike" dirty="0"/>
                        <a:t>1</a:t>
                      </a:r>
                      <a:endParaRPr lang="en-US" sz="1600" b="0" i="0" u="none" strike="noStrike" dirty="0">
                        <a:solidFill>
                          <a:srgbClr val="000000"/>
                        </a:solidFill>
                        <a:latin typeface="Calibri"/>
                      </a:endParaRPr>
                    </a:p>
                  </a:txBody>
                  <a:tcPr marL="9525" marR="9525" marT="9525" marB="0" anchor="b"/>
                </a:tc>
                <a:tc>
                  <a:txBody>
                    <a:bodyPr/>
                    <a:lstStyle/>
                    <a:p>
                      <a:pPr algn="l" fontAlgn="b"/>
                      <a:r>
                        <a:rPr lang="en-US" sz="1600" u="none" strike="noStrike" dirty="0"/>
                        <a:t>Summer</a:t>
                      </a:r>
                      <a:endParaRPr lang="en-US" sz="1600" b="0" i="0" u="none" strike="noStrike" dirty="0">
                        <a:solidFill>
                          <a:srgbClr val="000000"/>
                        </a:solidFill>
                        <a:latin typeface="Calibri"/>
                      </a:endParaRPr>
                    </a:p>
                  </a:txBody>
                  <a:tcPr marL="9525" marR="9525" marT="9525" marB="0" anchor="b"/>
                </a:tc>
                <a:tc>
                  <a:txBody>
                    <a:bodyPr/>
                    <a:lstStyle/>
                    <a:p>
                      <a:pPr algn="r" fontAlgn="b"/>
                      <a:r>
                        <a:rPr lang="en-US" sz="1600" u="none" strike="noStrike" dirty="0"/>
                        <a:t>15</a:t>
                      </a:r>
                      <a:endParaRPr lang="en-US" sz="1600" b="0" i="0" u="none" strike="noStrike" dirty="0">
                        <a:solidFill>
                          <a:srgbClr val="000000"/>
                        </a:solidFill>
                        <a:latin typeface="Calibri"/>
                      </a:endParaRPr>
                    </a:p>
                  </a:txBody>
                  <a:tcPr marL="9525" marR="9525" marT="9525" marB="0" anchor="b"/>
                </a:tc>
                <a:extLst>
                  <a:ext uri="{0D108BD9-81ED-4DB2-BD59-A6C34878D82A}">
                    <a16:rowId xmlns:a16="http://schemas.microsoft.com/office/drawing/2014/main" val="10003"/>
                  </a:ext>
                </a:extLst>
              </a:tr>
              <a:tr h="251358">
                <a:tc>
                  <a:txBody>
                    <a:bodyPr/>
                    <a:lstStyle/>
                    <a:p>
                      <a:pPr algn="l" fontAlgn="b"/>
                      <a:r>
                        <a:rPr lang="en-US" sz="1600" u="none" strike="noStrike" dirty="0"/>
                        <a:t>2</a:t>
                      </a:r>
                      <a:endParaRPr lang="en-US" sz="1600" b="0" i="0" u="none" strike="noStrike" dirty="0">
                        <a:solidFill>
                          <a:srgbClr val="000000"/>
                        </a:solidFill>
                        <a:latin typeface="Calibri"/>
                      </a:endParaRPr>
                    </a:p>
                  </a:txBody>
                  <a:tcPr marL="9525" marR="9525" marT="9525" marB="0" anchor="b"/>
                </a:tc>
                <a:tc>
                  <a:txBody>
                    <a:bodyPr/>
                    <a:lstStyle/>
                    <a:p>
                      <a:pPr algn="l" fontAlgn="b"/>
                      <a:r>
                        <a:rPr lang="en-US" sz="1600" u="none" strike="noStrike" dirty="0"/>
                        <a:t>Fall</a:t>
                      </a:r>
                      <a:endParaRPr lang="en-US" sz="1600" b="0" i="0" u="none" strike="noStrike" dirty="0">
                        <a:solidFill>
                          <a:srgbClr val="000000"/>
                        </a:solidFill>
                        <a:latin typeface="Calibri"/>
                      </a:endParaRPr>
                    </a:p>
                  </a:txBody>
                  <a:tcPr marL="9525" marR="9525" marT="9525" marB="0" anchor="b"/>
                </a:tc>
                <a:tc>
                  <a:txBody>
                    <a:bodyPr/>
                    <a:lstStyle/>
                    <a:p>
                      <a:pPr algn="r" fontAlgn="b"/>
                      <a:r>
                        <a:rPr lang="en-US" sz="1600" u="none" strike="noStrike" dirty="0"/>
                        <a:t>40</a:t>
                      </a:r>
                      <a:endParaRPr lang="en-US" sz="1600" b="0" i="0" u="none" strike="noStrike" dirty="0">
                        <a:solidFill>
                          <a:srgbClr val="000000"/>
                        </a:solidFill>
                        <a:latin typeface="Calibri"/>
                      </a:endParaRPr>
                    </a:p>
                  </a:txBody>
                  <a:tcPr marL="9525" marR="9525" marT="9525" marB="0" anchor="b"/>
                </a:tc>
                <a:extLst>
                  <a:ext uri="{0D108BD9-81ED-4DB2-BD59-A6C34878D82A}">
                    <a16:rowId xmlns:a16="http://schemas.microsoft.com/office/drawing/2014/main" val="10004"/>
                  </a:ext>
                </a:extLst>
              </a:tr>
              <a:tr h="251358">
                <a:tc>
                  <a:txBody>
                    <a:bodyPr/>
                    <a:lstStyle/>
                    <a:p>
                      <a:pPr algn="l" fontAlgn="b"/>
                      <a:r>
                        <a:rPr lang="en-US" sz="1600" u="none" strike="noStrike" dirty="0"/>
                        <a:t>2</a:t>
                      </a:r>
                      <a:endParaRPr lang="en-US" sz="1600" b="0" i="0" u="none" strike="noStrike" dirty="0">
                        <a:solidFill>
                          <a:srgbClr val="000000"/>
                        </a:solidFill>
                        <a:latin typeface="Calibri"/>
                      </a:endParaRPr>
                    </a:p>
                  </a:txBody>
                  <a:tcPr marL="9525" marR="9525" marT="9525" marB="0" anchor="b"/>
                </a:tc>
                <a:tc>
                  <a:txBody>
                    <a:bodyPr/>
                    <a:lstStyle/>
                    <a:p>
                      <a:pPr algn="l" fontAlgn="b"/>
                      <a:r>
                        <a:rPr lang="en-US" sz="1600" u="none" strike="noStrike" dirty="0"/>
                        <a:t>Spring</a:t>
                      </a:r>
                      <a:endParaRPr lang="en-US" sz="1600" b="0" i="0" u="none" strike="noStrike" dirty="0">
                        <a:solidFill>
                          <a:srgbClr val="000000"/>
                        </a:solidFill>
                        <a:latin typeface="Calibri"/>
                      </a:endParaRPr>
                    </a:p>
                  </a:txBody>
                  <a:tcPr marL="9525" marR="9525" marT="9525" marB="0" anchor="b"/>
                </a:tc>
                <a:tc>
                  <a:txBody>
                    <a:bodyPr/>
                    <a:lstStyle/>
                    <a:p>
                      <a:pPr algn="r" fontAlgn="b"/>
                      <a:r>
                        <a:rPr lang="en-US" sz="1600" u="none" strike="noStrike" dirty="0"/>
                        <a:t>90</a:t>
                      </a:r>
                      <a:endParaRPr lang="en-US" sz="1600" b="0" i="0" u="none" strike="noStrike" dirty="0">
                        <a:solidFill>
                          <a:srgbClr val="000000"/>
                        </a:solidFill>
                        <a:latin typeface="Calibri"/>
                      </a:endParaRPr>
                    </a:p>
                  </a:txBody>
                  <a:tcPr marL="9525" marR="9525" marT="9525" marB="0" anchor="b"/>
                </a:tc>
                <a:extLst>
                  <a:ext uri="{0D108BD9-81ED-4DB2-BD59-A6C34878D82A}">
                    <a16:rowId xmlns:a16="http://schemas.microsoft.com/office/drawing/2014/main" val="10005"/>
                  </a:ext>
                </a:extLst>
              </a:tr>
              <a:tr h="251358">
                <a:tc>
                  <a:txBody>
                    <a:bodyPr/>
                    <a:lstStyle/>
                    <a:p>
                      <a:pPr algn="l" fontAlgn="b"/>
                      <a:r>
                        <a:rPr lang="en-US" sz="1600" u="none" strike="noStrike" dirty="0"/>
                        <a:t>2</a:t>
                      </a:r>
                      <a:endParaRPr lang="en-US" sz="1600" b="0" i="0" u="none" strike="noStrike" dirty="0">
                        <a:solidFill>
                          <a:srgbClr val="000000"/>
                        </a:solidFill>
                        <a:latin typeface="Calibri"/>
                      </a:endParaRPr>
                    </a:p>
                  </a:txBody>
                  <a:tcPr marL="9525" marR="9525" marT="9525" marB="0" anchor="b"/>
                </a:tc>
                <a:tc>
                  <a:txBody>
                    <a:bodyPr/>
                    <a:lstStyle/>
                    <a:p>
                      <a:pPr algn="l" fontAlgn="b"/>
                      <a:r>
                        <a:rPr lang="en-US" sz="1600" u="none" strike="noStrike" dirty="0"/>
                        <a:t>Summer</a:t>
                      </a:r>
                      <a:endParaRPr lang="en-US" sz="1600" b="0" i="0" u="none" strike="noStrike" dirty="0">
                        <a:solidFill>
                          <a:srgbClr val="000000"/>
                        </a:solidFill>
                        <a:latin typeface="Calibri"/>
                      </a:endParaRPr>
                    </a:p>
                  </a:txBody>
                  <a:tcPr marL="9525" marR="9525" marT="9525" marB="0" anchor="b"/>
                </a:tc>
                <a:tc>
                  <a:txBody>
                    <a:bodyPr/>
                    <a:lstStyle/>
                    <a:p>
                      <a:pPr algn="r" fontAlgn="b"/>
                      <a:r>
                        <a:rPr lang="en-US" sz="1600" u="none" strike="noStrike" dirty="0"/>
                        <a:t>30</a:t>
                      </a:r>
                      <a:endParaRPr lang="en-US" sz="1600" b="0" i="0" u="none" strike="noStrike" dirty="0">
                        <a:solidFill>
                          <a:srgbClr val="000000"/>
                        </a:solidFill>
                        <a:latin typeface="Calibri"/>
                      </a:endParaRPr>
                    </a:p>
                  </a:txBody>
                  <a:tcPr marL="9525" marR="9525" marT="9525" marB="0" anchor="b"/>
                </a:tc>
                <a:extLst>
                  <a:ext uri="{0D108BD9-81ED-4DB2-BD59-A6C34878D82A}">
                    <a16:rowId xmlns:a16="http://schemas.microsoft.com/office/drawing/2014/main" val="10006"/>
                  </a:ext>
                </a:extLst>
              </a:tr>
            </a:tbl>
          </a:graphicData>
        </a:graphic>
      </p:graphicFrame>
      <p:sp>
        <p:nvSpPr>
          <p:cNvPr id="6" name="TextBox 5"/>
          <p:cNvSpPr txBox="1"/>
          <p:nvPr/>
        </p:nvSpPr>
        <p:spPr>
          <a:xfrm>
            <a:off x="6705600" y="533400"/>
            <a:ext cx="2057400" cy="461665"/>
          </a:xfrm>
          <a:prstGeom prst="rect">
            <a:avLst/>
          </a:prstGeom>
          <a:noFill/>
        </p:spPr>
        <p:txBody>
          <a:bodyPr wrap="square" rtlCol="0">
            <a:spAutoFit/>
          </a:bodyPr>
          <a:lstStyle/>
          <a:p>
            <a:pPr algn="r"/>
            <a:r>
              <a:rPr lang="en-US" dirty="0">
                <a:latin typeface="+mn-lt"/>
              </a:rPr>
              <a:t>Example 1</a:t>
            </a:r>
          </a:p>
        </p:txBody>
      </p:sp>
      <p:sp>
        <p:nvSpPr>
          <p:cNvPr id="7" name="Footer Placeholder 6"/>
          <p:cNvSpPr>
            <a:spLocks noGrp="1"/>
          </p:cNvSpPr>
          <p:nvPr>
            <p:ph type="ftr" sz="quarter" idx="11"/>
          </p:nvPr>
        </p:nvSpPr>
        <p:spPr/>
        <p:txBody>
          <a:bodyPr/>
          <a:lstStyle/>
          <a:p>
            <a:r>
              <a:rPr lang="en-US" sz="1400" i="1"/>
              <a:t>Forecasting</a:t>
            </a:r>
          </a:p>
        </p:txBody>
      </p:sp>
    </p:spTree>
    <p:extLst>
      <p:ext uri="{BB962C8B-B14F-4D97-AF65-F5344CB8AC3E}">
        <p14:creationId xmlns:p14="http://schemas.microsoft.com/office/powerpoint/2010/main" val="35094098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1: </a:t>
            </a:r>
            <a:r>
              <a:rPr lang="en-US" dirty="0" err="1"/>
              <a:t>Deseasonalize</a:t>
            </a:r>
            <a:r>
              <a:rPr lang="en-US" dirty="0"/>
              <a:t> the demand data</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sz="2000" dirty="0"/>
                  <a:t>Assume there are </a:t>
                </a:r>
                <a14:m>
                  <m:oMath xmlns:m="http://schemas.openxmlformats.org/officeDocument/2006/math">
                    <m:r>
                      <a:rPr lang="en-US" sz="2000" b="0" i="1" smtClean="0">
                        <a:latin typeface="Cambria Math"/>
                      </a:rPr>
                      <m:t>𝑃</m:t>
                    </m:r>
                  </m:oMath>
                </a14:m>
                <a:r>
                  <a:rPr lang="en-US" sz="2000" dirty="0"/>
                  <a:t> types of periods.  </a:t>
                </a:r>
              </a:p>
              <a:p>
                <a:r>
                  <a:rPr lang="en-US" sz="2000" b="1" dirty="0"/>
                  <a:t>Key idea:</a:t>
                </a:r>
                <a:r>
                  <a:rPr lang="en-US" sz="2000" dirty="0"/>
                  <a:t> each average should contain </a:t>
                </a:r>
                <a:r>
                  <a:rPr lang="en-US" sz="2000" b="1" dirty="0"/>
                  <a:t>1</a:t>
                </a:r>
                <a:r>
                  <a:rPr lang="en-US" sz="2000" dirty="0"/>
                  <a:t> of each type of period.</a:t>
                </a:r>
                <a:endParaRPr lang="en-US" sz="2000" b="1" dirty="0"/>
              </a:p>
              <a:p>
                <a:r>
                  <a:rPr lang="en-US" sz="2000" dirty="0"/>
                  <a:t>In this example, </a:t>
                </a:r>
                <a14:m>
                  <m:oMath xmlns:m="http://schemas.openxmlformats.org/officeDocument/2006/math">
                    <m:r>
                      <a:rPr lang="en-US" sz="2000" b="0" i="1" smtClean="0">
                        <a:latin typeface="Cambria Math"/>
                      </a:rPr>
                      <m:t>𝑃</m:t>
                    </m:r>
                    <m:r>
                      <a:rPr lang="en-US" sz="2000" b="0" i="1" smtClean="0">
                        <a:latin typeface="Cambria Math"/>
                      </a:rPr>
                      <m:t>=3</m:t>
                    </m:r>
                  </m:oMath>
                </a14:m>
                <a:r>
                  <a:rPr lang="en-US" sz="2000" dirty="0"/>
                  <a:t>.</a:t>
                </a:r>
              </a:p>
              <a:p>
                <a:endParaRPr lang="en-US" sz="2000" dirty="0"/>
              </a:p>
              <a:p>
                <a:endParaRPr lang="en-US" sz="2000" dirty="0"/>
              </a:p>
              <a:p>
                <a:endParaRPr lang="en-US" sz="2000" dirty="0"/>
              </a:p>
              <a:p>
                <a:endParaRPr lang="en-US" sz="2000" dirty="0"/>
              </a:p>
              <a:p>
                <a:endParaRPr lang="en-US" sz="2000" dirty="0"/>
              </a:p>
              <a:p>
                <a:endParaRPr lang="en-US" sz="2000" dirty="0"/>
              </a:p>
              <a:p>
                <a:r>
                  <a:rPr lang="en-US" sz="2000" dirty="0"/>
                  <a:t>If </a:t>
                </a:r>
                <a14:m>
                  <m:oMath xmlns:m="http://schemas.openxmlformats.org/officeDocument/2006/math">
                    <m:r>
                      <a:rPr lang="en-US" sz="2000" i="1">
                        <a:latin typeface="Cambria Math"/>
                      </a:rPr>
                      <m:t>𝑃</m:t>
                    </m:r>
                  </m:oMath>
                </a14:m>
                <a:r>
                  <a:rPr lang="en-US" sz="2000" dirty="0"/>
                  <a:t> is </a:t>
                </a:r>
                <a:r>
                  <a:rPr lang="en-US" sz="2000" b="1" dirty="0"/>
                  <a:t>odd</a:t>
                </a:r>
                <a:r>
                  <a:rPr lang="en-US" sz="2000" dirty="0"/>
                  <a:t>, take the moving average of the </a:t>
                </a:r>
                <a14:m>
                  <m:oMath xmlns:m="http://schemas.openxmlformats.org/officeDocument/2006/math">
                    <m:r>
                      <a:rPr lang="en-US" sz="2000" i="1">
                        <a:latin typeface="Cambria Math"/>
                      </a:rPr>
                      <m:t>𝑃</m:t>
                    </m:r>
                  </m:oMath>
                </a14:m>
                <a:r>
                  <a:rPr lang="en-US" sz="2000" dirty="0"/>
                  <a:t> periods centered around the period of interest (above).</a:t>
                </a:r>
              </a:p>
              <a:p>
                <a:r>
                  <a:rPr lang="en-US" sz="2000" dirty="0"/>
                  <a:t>If </a:t>
                </a:r>
                <a14:m>
                  <m:oMath xmlns:m="http://schemas.openxmlformats.org/officeDocument/2006/math">
                    <m:r>
                      <a:rPr lang="en-US" sz="2000" b="0" i="1" smtClean="0">
                        <a:latin typeface="Cambria Math"/>
                      </a:rPr>
                      <m:t>𝑃</m:t>
                    </m:r>
                  </m:oMath>
                </a14:m>
                <a:r>
                  <a:rPr lang="en-US" sz="2000" dirty="0"/>
                  <a:t> is </a:t>
                </a:r>
                <a:r>
                  <a:rPr lang="en-US" sz="2000" b="1" dirty="0"/>
                  <a:t>even</a:t>
                </a:r>
                <a:r>
                  <a:rPr lang="en-US" sz="2000" dirty="0"/>
                  <a:t>, we cannot center our moving average around the period of interest; we would have to take two moving averages of order </a:t>
                </a:r>
                <a14:m>
                  <m:oMath xmlns:m="http://schemas.openxmlformats.org/officeDocument/2006/math">
                    <m:r>
                      <a:rPr lang="en-US" sz="2000" b="0" i="1" smtClean="0">
                        <a:latin typeface="Cambria Math"/>
                      </a:rPr>
                      <m:t>𝑃</m:t>
                    </m:r>
                  </m:oMath>
                </a14:m>
                <a:r>
                  <a:rPr lang="en-US" sz="2000" dirty="0"/>
                  <a:t> and take </a:t>
                </a:r>
                <a:r>
                  <a:rPr lang="en-US" sz="2000" b="1" dirty="0"/>
                  <a:t>their </a:t>
                </a:r>
                <a:r>
                  <a:rPr lang="en-US" sz="2000" dirty="0"/>
                  <a:t>average.</a:t>
                </a:r>
              </a:p>
              <a:p>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798" t="-771" b="-6941"/>
                </a:stretch>
              </a:blipFill>
            </p:spPr>
            <p:txBody>
              <a:bodyPr/>
              <a:lstStyle/>
              <a:p>
                <a:r>
                  <a:rPr lang="en-US">
                    <a:noFill/>
                  </a:rPr>
                  <a:t> </a:t>
                </a:r>
              </a:p>
            </p:txBody>
          </p:sp>
        </mc:Fallback>
      </mc:AlternateContent>
      <p:graphicFrame>
        <p:nvGraphicFramePr>
          <p:cNvPr id="5" name="Table 4"/>
          <p:cNvGraphicFramePr>
            <a:graphicFrameLocks noGrp="1"/>
          </p:cNvGraphicFramePr>
          <p:nvPr>
            <p:extLst>
              <p:ext uri="{D42A27DB-BD31-4B8C-83A1-F6EECF244321}">
                <p14:modId xmlns:p14="http://schemas.microsoft.com/office/powerpoint/2010/main" val="2790807914"/>
              </p:ext>
            </p:extLst>
          </p:nvPr>
        </p:nvGraphicFramePr>
        <p:xfrm>
          <a:off x="1676400" y="2286000"/>
          <a:ext cx="5410200" cy="2017395"/>
        </p:xfrm>
        <a:graphic>
          <a:graphicData uri="http://schemas.openxmlformats.org/drawingml/2006/table">
            <a:tbl>
              <a:tblPr firstRow="1">
                <a:tableStyleId>{BC89EF96-8CEA-46FF-86C4-4CE0E7609802}</a:tableStyleId>
              </a:tblPr>
              <a:tblGrid>
                <a:gridCol w="1082040">
                  <a:extLst>
                    <a:ext uri="{9D8B030D-6E8A-4147-A177-3AD203B41FA5}">
                      <a16:colId xmlns:a16="http://schemas.microsoft.com/office/drawing/2014/main" val="20000"/>
                    </a:ext>
                  </a:extLst>
                </a:gridCol>
                <a:gridCol w="1082040">
                  <a:extLst>
                    <a:ext uri="{9D8B030D-6E8A-4147-A177-3AD203B41FA5}">
                      <a16:colId xmlns:a16="http://schemas.microsoft.com/office/drawing/2014/main" val="20001"/>
                    </a:ext>
                  </a:extLst>
                </a:gridCol>
                <a:gridCol w="577088">
                  <a:extLst>
                    <a:ext uri="{9D8B030D-6E8A-4147-A177-3AD203B41FA5}">
                      <a16:colId xmlns:a16="http://schemas.microsoft.com/office/drawing/2014/main" val="20002"/>
                    </a:ext>
                  </a:extLst>
                </a:gridCol>
                <a:gridCol w="1082040">
                  <a:extLst>
                    <a:ext uri="{9D8B030D-6E8A-4147-A177-3AD203B41FA5}">
                      <a16:colId xmlns:a16="http://schemas.microsoft.com/office/drawing/2014/main" val="20003"/>
                    </a:ext>
                  </a:extLst>
                </a:gridCol>
                <a:gridCol w="1586992">
                  <a:extLst>
                    <a:ext uri="{9D8B030D-6E8A-4147-A177-3AD203B41FA5}">
                      <a16:colId xmlns:a16="http://schemas.microsoft.com/office/drawing/2014/main" val="20004"/>
                    </a:ext>
                  </a:extLst>
                </a:gridCol>
              </a:tblGrid>
              <a:tr h="454958">
                <a:tc>
                  <a:txBody>
                    <a:bodyPr/>
                    <a:lstStyle/>
                    <a:p>
                      <a:pPr algn="l" fontAlgn="b"/>
                      <a:r>
                        <a:rPr lang="en-US" sz="1600" u="none" strike="noStrike" dirty="0"/>
                        <a:t>Year</a:t>
                      </a:r>
                      <a:endParaRPr lang="en-US" sz="1600" b="0" i="0" u="none" strike="noStrike" dirty="0">
                        <a:solidFill>
                          <a:srgbClr val="000000"/>
                        </a:solidFill>
                        <a:latin typeface="Calibri"/>
                      </a:endParaRPr>
                    </a:p>
                  </a:txBody>
                  <a:tcPr marL="9525" marR="9525" marT="9525" marB="0" anchor="b"/>
                </a:tc>
                <a:tc>
                  <a:txBody>
                    <a:bodyPr/>
                    <a:lstStyle/>
                    <a:p>
                      <a:pPr algn="l" fontAlgn="b"/>
                      <a:r>
                        <a:rPr lang="en-US" sz="1600" u="none" strike="noStrike" dirty="0"/>
                        <a:t>Period</a:t>
                      </a:r>
                      <a:endParaRPr lang="en-US" sz="1600" b="0" i="0" u="none" strike="noStrike" dirty="0">
                        <a:solidFill>
                          <a:srgbClr val="000000"/>
                        </a:solidFill>
                        <a:latin typeface="Calibri"/>
                      </a:endParaRPr>
                    </a:p>
                  </a:txBody>
                  <a:tcPr marL="9525" marR="9525" marT="9525" marB="0" anchor="b"/>
                </a:tc>
                <a:tc>
                  <a:txBody>
                    <a:bodyPr/>
                    <a:lstStyle/>
                    <a:p>
                      <a:pPr algn="ctr" fontAlgn="b"/>
                      <a:r>
                        <a:rPr lang="en-US" sz="1600" u="none" strike="noStrike" dirty="0"/>
                        <a:t>Time</a:t>
                      </a:r>
                      <a:endParaRPr lang="en-US" sz="1600" b="0" i="0" u="none" strike="noStrike" dirty="0">
                        <a:solidFill>
                          <a:srgbClr val="000000"/>
                        </a:solidFill>
                        <a:latin typeface="Calibri"/>
                      </a:endParaRPr>
                    </a:p>
                  </a:txBody>
                  <a:tcPr marL="9525" marR="9525" marT="9525" marB="0" anchor="b"/>
                </a:tc>
                <a:tc>
                  <a:txBody>
                    <a:bodyPr/>
                    <a:lstStyle/>
                    <a:p>
                      <a:pPr algn="ctr" fontAlgn="b"/>
                      <a:r>
                        <a:rPr lang="en-US" sz="1600" u="none" strike="noStrike" dirty="0"/>
                        <a:t>Enrollment</a:t>
                      </a:r>
                      <a:endParaRPr lang="en-US" sz="1600" b="0" i="0" u="none" strike="noStrike" dirty="0">
                        <a:solidFill>
                          <a:srgbClr val="000000"/>
                        </a:solidFill>
                        <a:latin typeface="Calibri"/>
                      </a:endParaRPr>
                    </a:p>
                  </a:txBody>
                  <a:tcPr marL="9525" marR="9525" marT="9525" marB="0" anchor="b"/>
                </a:tc>
                <a:tc>
                  <a:txBody>
                    <a:bodyPr/>
                    <a:lstStyle/>
                    <a:p>
                      <a:pPr algn="ctr" fontAlgn="b"/>
                      <a:r>
                        <a:rPr lang="en-US" sz="1600" u="none" strike="noStrike" dirty="0" err="1"/>
                        <a:t>Deseasonalized</a:t>
                      </a:r>
                      <a:r>
                        <a:rPr lang="en-US" sz="1600" u="none" strike="noStrike" baseline="0" dirty="0"/>
                        <a:t> Demand</a:t>
                      </a:r>
                      <a:endParaRPr lang="en-US" sz="1600" b="0" i="0" u="none" strike="noStrike" dirty="0">
                        <a:solidFill>
                          <a:srgbClr val="000000"/>
                        </a:solidFill>
                        <a:latin typeface="Calibri"/>
                      </a:endParaRPr>
                    </a:p>
                  </a:txBody>
                  <a:tcPr marL="9525" marR="9525" marT="9525" marB="0" anchor="b"/>
                </a:tc>
                <a:extLst>
                  <a:ext uri="{0D108BD9-81ED-4DB2-BD59-A6C34878D82A}">
                    <a16:rowId xmlns:a16="http://schemas.microsoft.com/office/drawing/2014/main" val="10000"/>
                  </a:ext>
                </a:extLst>
              </a:tr>
              <a:tr h="251358">
                <a:tc>
                  <a:txBody>
                    <a:bodyPr/>
                    <a:lstStyle/>
                    <a:p>
                      <a:pPr algn="l" fontAlgn="b"/>
                      <a:r>
                        <a:rPr lang="en-US" sz="1600" u="none" strike="noStrike" dirty="0"/>
                        <a:t>1</a:t>
                      </a:r>
                      <a:endParaRPr lang="en-US" sz="1600" b="0" i="0" u="none" strike="noStrike" dirty="0">
                        <a:solidFill>
                          <a:srgbClr val="000000"/>
                        </a:solidFill>
                        <a:latin typeface="Calibri"/>
                      </a:endParaRPr>
                    </a:p>
                  </a:txBody>
                  <a:tcPr marL="9525" marR="9525" marT="9525" marB="0" anchor="b"/>
                </a:tc>
                <a:tc>
                  <a:txBody>
                    <a:bodyPr/>
                    <a:lstStyle/>
                    <a:p>
                      <a:pPr algn="l" fontAlgn="b"/>
                      <a:r>
                        <a:rPr lang="en-US" sz="1600" u="none" strike="noStrike" dirty="0"/>
                        <a:t>Fall</a:t>
                      </a:r>
                      <a:endParaRPr lang="en-US" sz="1600" b="0" i="0" u="none" strike="noStrike" dirty="0">
                        <a:solidFill>
                          <a:srgbClr val="000000"/>
                        </a:solidFill>
                        <a:latin typeface="Calibri"/>
                      </a:endParaRPr>
                    </a:p>
                  </a:txBody>
                  <a:tcPr marL="9525" marR="9525" marT="9525" marB="0" anchor="b"/>
                </a:tc>
                <a:tc>
                  <a:txBody>
                    <a:bodyPr/>
                    <a:lstStyle/>
                    <a:p>
                      <a:pPr algn="r" fontAlgn="b"/>
                      <a:r>
                        <a:rPr lang="en-US" sz="1600" u="none" strike="noStrike" dirty="0"/>
                        <a:t>1</a:t>
                      </a:r>
                      <a:endParaRPr lang="en-US" sz="1600" b="0" i="0" u="none" strike="noStrike" dirty="0">
                        <a:solidFill>
                          <a:srgbClr val="000000"/>
                        </a:solidFill>
                        <a:latin typeface="Calibri"/>
                      </a:endParaRPr>
                    </a:p>
                  </a:txBody>
                  <a:tcPr marL="9525" marR="9525" marT="9525" marB="0" anchor="b"/>
                </a:tc>
                <a:tc>
                  <a:txBody>
                    <a:bodyPr/>
                    <a:lstStyle/>
                    <a:p>
                      <a:pPr algn="r" fontAlgn="b"/>
                      <a:r>
                        <a:rPr lang="en-US" sz="1600" u="none" strike="noStrike"/>
                        <a:t>30</a:t>
                      </a:r>
                      <a:endParaRPr lang="en-US" sz="1600" b="0" i="0" u="none" strike="noStrike">
                        <a:solidFill>
                          <a:srgbClr val="000000"/>
                        </a:solidFill>
                        <a:latin typeface="Calibri"/>
                      </a:endParaRPr>
                    </a:p>
                  </a:txBody>
                  <a:tcPr marL="9525" marR="9525" marT="9525" marB="0" anchor="b"/>
                </a:tc>
                <a:tc>
                  <a:txBody>
                    <a:bodyPr/>
                    <a:lstStyle/>
                    <a:p>
                      <a:pPr algn="r" fontAlgn="b"/>
                      <a:endParaRPr lang="en-US" sz="1600" b="0" i="0" u="none" strike="noStrike" dirty="0">
                        <a:solidFill>
                          <a:srgbClr val="000000"/>
                        </a:solidFill>
                        <a:latin typeface="Calibri"/>
                      </a:endParaRPr>
                    </a:p>
                  </a:txBody>
                  <a:tcPr marL="9525" marR="9525" marT="9525" marB="0" anchor="b"/>
                </a:tc>
                <a:extLst>
                  <a:ext uri="{0D108BD9-81ED-4DB2-BD59-A6C34878D82A}">
                    <a16:rowId xmlns:a16="http://schemas.microsoft.com/office/drawing/2014/main" val="10001"/>
                  </a:ext>
                </a:extLst>
              </a:tr>
              <a:tr h="251358">
                <a:tc>
                  <a:txBody>
                    <a:bodyPr/>
                    <a:lstStyle/>
                    <a:p>
                      <a:pPr algn="l" fontAlgn="b"/>
                      <a:r>
                        <a:rPr lang="en-US" sz="1600" u="none" strike="noStrike" dirty="0"/>
                        <a:t>1</a:t>
                      </a:r>
                      <a:endParaRPr lang="en-US" sz="1600" b="0" i="0" u="none" strike="noStrike" dirty="0">
                        <a:solidFill>
                          <a:srgbClr val="000000"/>
                        </a:solidFill>
                        <a:latin typeface="Calibri"/>
                      </a:endParaRPr>
                    </a:p>
                  </a:txBody>
                  <a:tcPr marL="9525" marR="9525" marT="9525" marB="0" anchor="b"/>
                </a:tc>
                <a:tc>
                  <a:txBody>
                    <a:bodyPr/>
                    <a:lstStyle/>
                    <a:p>
                      <a:pPr algn="l" fontAlgn="b"/>
                      <a:r>
                        <a:rPr lang="en-US" sz="1600" u="none" strike="noStrike" dirty="0"/>
                        <a:t>Spring</a:t>
                      </a:r>
                      <a:endParaRPr lang="en-US" sz="1600" b="0" i="0" u="none" strike="noStrike" dirty="0">
                        <a:solidFill>
                          <a:srgbClr val="000000"/>
                        </a:solidFill>
                        <a:latin typeface="Calibri"/>
                      </a:endParaRPr>
                    </a:p>
                  </a:txBody>
                  <a:tcPr marL="9525" marR="9525" marT="9525" marB="0" anchor="b"/>
                </a:tc>
                <a:tc>
                  <a:txBody>
                    <a:bodyPr/>
                    <a:lstStyle/>
                    <a:p>
                      <a:pPr algn="r" fontAlgn="b"/>
                      <a:r>
                        <a:rPr lang="en-US" sz="1600" u="none" strike="noStrike" dirty="0"/>
                        <a:t>2</a:t>
                      </a:r>
                      <a:endParaRPr lang="en-US" sz="1600" b="0" i="0" u="none" strike="noStrike" dirty="0">
                        <a:solidFill>
                          <a:srgbClr val="000000"/>
                        </a:solidFill>
                        <a:latin typeface="Calibri"/>
                      </a:endParaRPr>
                    </a:p>
                  </a:txBody>
                  <a:tcPr marL="9525" marR="9525" marT="9525" marB="0" anchor="b"/>
                </a:tc>
                <a:tc>
                  <a:txBody>
                    <a:bodyPr/>
                    <a:lstStyle/>
                    <a:p>
                      <a:pPr algn="r" fontAlgn="b"/>
                      <a:r>
                        <a:rPr lang="en-US" sz="1600" u="none" strike="noStrike" dirty="0"/>
                        <a:t>80</a:t>
                      </a:r>
                      <a:endParaRPr lang="en-US" sz="1600" b="0" i="0" u="none" strike="noStrike" dirty="0">
                        <a:solidFill>
                          <a:srgbClr val="000000"/>
                        </a:solidFill>
                        <a:latin typeface="Calibri"/>
                      </a:endParaRPr>
                    </a:p>
                  </a:txBody>
                  <a:tcPr marL="9525" marR="9525" marT="9525" marB="0" anchor="b"/>
                </a:tc>
                <a:tc>
                  <a:txBody>
                    <a:bodyPr/>
                    <a:lstStyle/>
                    <a:p>
                      <a:pPr algn="r" fontAlgn="b"/>
                      <a:r>
                        <a:rPr lang="en-US" sz="1600" u="none" strike="noStrike" dirty="0"/>
                        <a:t>41.7</a:t>
                      </a:r>
                      <a:endParaRPr lang="en-US" sz="1600" b="0" i="0" u="none" strike="noStrike" dirty="0">
                        <a:solidFill>
                          <a:srgbClr val="000000"/>
                        </a:solidFill>
                        <a:latin typeface="Calibri"/>
                      </a:endParaRPr>
                    </a:p>
                  </a:txBody>
                  <a:tcPr marL="9525" marR="9525" marT="9525" marB="0" anchor="b"/>
                </a:tc>
                <a:extLst>
                  <a:ext uri="{0D108BD9-81ED-4DB2-BD59-A6C34878D82A}">
                    <a16:rowId xmlns:a16="http://schemas.microsoft.com/office/drawing/2014/main" val="10002"/>
                  </a:ext>
                </a:extLst>
              </a:tr>
              <a:tr h="251358">
                <a:tc>
                  <a:txBody>
                    <a:bodyPr/>
                    <a:lstStyle/>
                    <a:p>
                      <a:pPr algn="l" fontAlgn="b"/>
                      <a:r>
                        <a:rPr lang="en-US" sz="1600" u="none" strike="noStrike" dirty="0"/>
                        <a:t>1</a:t>
                      </a:r>
                      <a:endParaRPr lang="en-US" sz="1600" b="0" i="0" u="none" strike="noStrike" dirty="0">
                        <a:solidFill>
                          <a:srgbClr val="000000"/>
                        </a:solidFill>
                        <a:latin typeface="Calibri"/>
                      </a:endParaRPr>
                    </a:p>
                  </a:txBody>
                  <a:tcPr marL="9525" marR="9525" marT="9525" marB="0" anchor="b"/>
                </a:tc>
                <a:tc>
                  <a:txBody>
                    <a:bodyPr/>
                    <a:lstStyle/>
                    <a:p>
                      <a:pPr algn="l" fontAlgn="b"/>
                      <a:r>
                        <a:rPr lang="en-US" sz="1600" u="none" strike="noStrike" dirty="0"/>
                        <a:t>Summer</a:t>
                      </a:r>
                      <a:endParaRPr lang="en-US" sz="1600" b="0" i="0" u="none" strike="noStrike" dirty="0">
                        <a:solidFill>
                          <a:srgbClr val="000000"/>
                        </a:solidFill>
                        <a:latin typeface="Calibri"/>
                      </a:endParaRPr>
                    </a:p>
                  </a:txBody>
                  <a:tcPr marL="9525" marR="9525" marT="9525" marB="0" anchor="b"/>
                </a:tc>
                <a:tc>
                  <a:txBody>
                    <a:bodyPr/>
                    <a:lstStyle/>
                    <a:p>
                      <a:pPr algn="r" fontAlgn="b"/>
                      <a:r>
                        <a:rPr lang="en-US" sz="1600" u="none" strike="noStrike" dirty="0"/>
                        <a:t>3</a:t>
                      </a:r>
                      <a:endParaRPr lang="en-US" sz="1600" b="0" i="0" u="none" strike="noStrike" dirty="0">
                        <a:solidFill>
                          <a:srgbClr val="000000"/>
                        </a:solidFill>
                        <a:latin typeface="Calibri"/>
                      </a:endParaRPr>
                    </a:p>
                  </a:txBody>
                  <a:tcPr marL="9525" marR="9525" marT="9525" marB="0" anchor="b"/>
                </a:tc>
                <a:tc>
                  <a:txBody>
                    <a:bodyPr/>
                    <a:lstStyle/>
                    <a:p>
                      <a:pPr algn="r" fontAlgn="b"/>
                      <a:r>
                        <a:rPr lang="en-US" sz="1600" u="none" strike="noStrike"/>
                        <a:t>15</a:t>
                      </a:r>
                      <a:endParaRPr lang="en-US" sz="1600" b="0" i="0" u="none" strike="noStrike">
                        <a:solidFill>
                          <a:srgbClr val="000000"/>
                        </a:solidFill>
                        <a:latin typeface="Calibri"/>
                      </a:endParaRPr>
                    </a:p>
                  </a:txBody>
                  <a:tcPr marL="9525" marR="9525" marT="9525" marB="0" anchor="b"/>
                </a:tc>
                <a:tc>
                  <a:txBody>
                    <a:bodyPr/>
                    <a:lstStyle/>
                    <a:p>
                      <a:pPr algn="r" fontAlgn="b"/>
                      <a:r>
                        <a:rPr lang="en-US" sz="1600" u="none" strike="noStrike" dirty="0"/>
                        <a:t>45.0</a:t>
                      </a:r>
                      <a:endParaRPr lang="en-US" sz="1600" b="0" i="0" u="none" strike="noStrike" dirty="0">
                        <a:solidFill>
                          <a:srgbClr val="000000"/>
                        </a:solidFill>
                        <a:latin typeface="Calibri"/>
                      </a:endParaRPr>
                    </a:p>
                  </a:txBody>
                  <a:tcPr marL="9525" marR="9525" marT="9525" marB="0" anchor="b"/>
                </a:tc>
                <a:extLst>
                  <a:ext uri="{0D108BD9-81ED-4DB2-BD59-A6C34878D82A}">
                    <a16:rowId xmlns:a16="http://schemas.microsoft.com/office/drawing/2014/main" val="10003"/>
                  </a:ext>
                </a:extLst>
              </a:tr>
              <a:tr h="251358">
                <a:tc>
                  <a:txBody>
                    <a:bodyPr/>
                    <a:lstStyle/>
                    <a:p>
                      <a:pPr algn="l" fontAlgn="b"/>
                      <a:r>
                        <a:rPr lang="en-US" sz="1600" u="none" strike="noStrike" dirty="0"/>
                        <a:t>2</a:t>
                      </a:r>
                      <a:endParaRPr lang="en-US" sz="1600" b="0" i="0" u="none" strike="noStrike" dirty="0">
                        <a:solidFill>
                          <a:srgbClr val="000000"/>
                        </a:solidFill>
                        <a:latin typeface="Calibri"/>
                      </a:endParaRPr>
                    </a:p>
                  </a:txBody>
                  <a:tcPr marL="9525" marR="9525" marT="9525" marB="0" anchor="b"/>
                </a:tc>
                <a:tc>
                  <a:txBody>
                    <a:bodyPr/>
                    <a:lstStyle/>
                    <a:p>
                      <a:pPr algn="l" fontAlgn="b"/>
                      <a:r>
                        <a:rPr lang="en-US" sz="1600" u="none" strike="noStrike" dirty="0"/>
                        <a:t>Fall</a:t>
                      </a:r>
                      <a:endParaRPr lang="en-US" sz="1600" b="0" i="0" u="none" strike="noStrike" dirty="0">
                        <a:solidFill>
                          <a:srgbClr val="000000"/>
                        </a:solidFill>
                        <a:latin typeface="Calibri"/>
                      </a:endParaRPr>
                    </a:p>
                  </a:txBody>
                  <a:tcPr marL="9525" marR="9525" marT="9525" marB="0" anchor="b"/>
                </a:tc>
                <a:tc>
                  <a:txBody>
                    <a:bodyPr/>
                    <a:lstStyle/>
                    <a:p>
                      <a:pPr algn="r" fontAlgn="b"/>
                      <a:r>
                        <a:rPr lang="en-US" sz="1600" u="none" strike="noStrike" dirty="0"/>
                        <a:t>4</a:t>
                      </a:r>
                      <a:endParaRPr lang="en-US" sz="1600" b="0" i="0" u="none" strike="noStrike" dirty="0">
                        <a:solidFill>
                          <a:srgbClr val="000000"/>
                        </a:solidFill>
                        <a:latin typeface="Calibri"/>
                      </a:endParaRPr>
                    </a:p>
                  </a:txBody>
                  <a:tcPr marL="9525" marR="9525" marT="9525" marB="0" anchor="b"/>
                </a:tc>
                <a:tc>
                  <a:txBody>
                    <a:bodyPr/>
                    <a:lstStyle/>
                    <a:p>
                      <a:pPr algn="r" fontAlgn="b"/>
                      <a:r>
                        <a:rPr lang="en-US" sz="1600" u="none" strike="noStrike" dirty="0"/>
                        <a:t>40</a:t>
                      </a:r>
                      <a:endParaRPr lang="en-US" sz="1600" b="0" i="0" u="none" strike="noStrike" dirty="0">
                        <a:solidFill>
                          <a:srgbClr val="000000"/>
                        </a:solidFill>
                        <a:latin typeface="Calibri"/>
                      </a:endParaRPr>
                    </a:p>
                  </a:txBody>
                  <a:tcPr marL="9525" marR="9525" marT="9525" marB="0" anchor="b"/>
                </a:tc>
                <a:tc>
                  <a:txBody>
                    <a:bodyPr/>
                    <a:lstStyle/>
                    <a:p>
                      <a:pPr algn="r" fontAlgn="b"/>
                      <a:r>
                        <a:rPr lang="en-US" sz="1600" b="0" i="0" u="none" strike="noStrike" dirty="0">
                          <a:solidFill>
                            <a:schemeClr val="tx1"/>
                          </a:solidFill>
                          <a:latin typeface="+mn-lt"/>
                        </a:rPr>
                        <a:t>48.3</a:t>
                      </a:r>
                      <a:endParaRPr lang="en-US" sz="1600" b="0" i="0" u="none" strike="noStrike" dirty="0">
                        <a:solidFill>
                          <a:srgbClr val="000000"/>
                        </a:solidFill>
                        <a:latin typeface="Calibri"/>
                      </a:endParaRPr>
                    </a:p>
                  </a:txBody>
                  <a:tcPr marL="9525" marR="9525" marT="9525" marB="0" anchor="b"/>
                </a:tc>
                <a:extLst>
                  <a:ext uri="{0D108BD9-81ED-4DB2-BD59-A6C34878D82A}">
                    <a16:rowId xmlns:a16="http://schemas.microsoft.com/office/drawing/2014/main" val="10004"/>
                  </a:ext>
                </a:extLst>
              </a:tr>
              <a:tr h="251358">
                <a:tc>
                  <a:txBody>
                    <a:bodyPr/>
                    <a:lstStyle/>
                    <a:p>
                      <a:pPr algn="l" fontAlgn="b"/>
                      <a:r>
                        <a:rPr lang="en-US" sz="1600" u="none" strike="noStrike" dirty="0"/>
                        <a:t>2</a:t>
                      </a:r>
                      <a:endParaRPr lang="en-US" sz="1600" b="0" i="0" u="none" strike="noStrike" dirty="0">
                        <a:solidFill>
                          <a:srgbClr val="000000"/>
                        </a:solidFill>
                        <a:latin typeface="Calibri"/>
                      </a:endParaRPr>
                    </a:p>
                  </a:txBody>
                  <a:tcPr marL="9525" marR="9525" marT="9525" marB="0" anchor="b"/>
                </a:tc>
                <a:tc>
                  <a:txBody>
                    <a:bodyPr/>
                    <a:lstStyle/>
                    <a:p>
                      <a:pPr algn="l" fontAlgn="b"/>
                      <a:r>
                        <a:rPr lang="en-US" sz="1600" u="none" strike="noStrike" dirty="0"/>
                        <a:t>Spring</a:t>
                      </a:r>
                      <a:endParaRPr lang="en-US" sz="1600" b="0" i="0" u="none" strike="noStrike" dirty="0">
                        <a:solidFill>
                          <a:srgbClr val="000000"/>
                        </a:solidFill>
                        <a:latin typeface="Calibri"/>
                      </a:endParaRPr>
                    </a:p>
                  </a:txBody>
                  <a:tcPr marL="9525" marR="9525" marT="9525" marB="0" anchor="b"/>
                </a:tc>
                <a:tc>
                  <a:txBody>
                    <a:bodyPr/>
                    <a:lstStyle/>
                    <a:p>
                      <a:pPr algn="r" fontAlgn="b"/>
                      <a:r>
                        <a:rPr lang="en-US" sz="1600" u="none" strike="noStrike" dirty="0"/>
                        <a:t>5</a:t>
                      </a:r>
                      <a:endParaRPr lang="en-US" sz="1600" b="0" i="0" u="none" strike="noStrike" dirty="0">
                        <a:solidFill>
                          <a:srgbClr val="000000"/>
                        </a:solidFill>
                        <a:latin typeface="Calibri"/>
                      </a:endParaRPr>
                    </a:p>
                  </a:txBody>
                  <a:tcPr marL="9525" marR="9525" marT="9525" marB="0" anchor="b"/>
                </a:tc>
                <a:tc>
                  <a:txBody>
                    <a:bodyPr/>
                    <a:lstStyle/>
                    <a:p>
                      <a:pPr algn="r" fontAlgn="b"/>
                      <a:r>
                        <a:rPr lang="en-US" sz="1600" u="none" strike="noStrike"/>
                        <a:t>90</a:t>
                      </a:r>
                      <a:endParaRPr lang="en-US" sz="1600" b="0" i="0" u="none" strike="noStrike">
                        <a:solidFill>
                          <a:srgbClr val="000000"/>
                        </a:solidFill>
                        <a:latin typeface="Calibri"/>
                      </a:endParaRPr>
                    </a:p>
                  </a:txBody>
                  <a:tcPr marL="9525" marR="9525" marT="9525" marB="0" anchor="b"/>
                </a:tc>
                <a:tc>
                  <a:txBody>
                    <a:bodyPr/>
                    <a:lstStyle/>
                    <a:p>
                      <a:pPr algn="r" fontAlgn="b"/>
                      <a:r>
                        <a:rPr lang="en-US" sz="1600" u="none" strike="noStrike" dirty="0"/>
                        <a:t>53.3</a:t>
                      </a:r>
                      <a:endParaRPr lang="en-US" sz="1600" b="0" i="0" u="none" strike="noStrike" dirty="0">
                        <a:solidFill>
                          <a:srgbClr val="000000"/>
                        </a:solidFill>
                        <a:latin typeface="Calibri"/>
                      </a:endParaRPr>
                    </a:p>
                  </a:txBody>
                  <a:tcPr marL="9525" marR="9525" marT="9525" marB="0" anchor="b"/>
                </a:tc>
                <a:extLst>
                  <a:ext uri="{0D108BD9-81ED-4DB2-BD59-A6C34878D82A}">
                    <a16:rowId xmlns:a16="http://schemas.microsoft.com/office/drawing/2014/main" val="10005"/>
                  </a:ext>
                </a:extLst>
              </a:tr>
              <a:tr h="251358">
                <a:tc>
                  <a:txBody>
                    <a:bodyPr/>
                    <a:lstStyle/>
                    <a:p>
                      <a:pPr algn="l" fontAlgn="b"/>
                      <a:r>
                        <a:rPr lang="en-US" sz="1600" u="none" strike="noStrike" dirty="0"/>
                        <a:t>2</a:t>
                      </a:r>
                      <a:endParaRPr lang="en-US" sz="1600" b="0" i="0" u="none" strike="noStrike" dirty="0">
                        <a:solidFill>
                          <a:srgbClr val="000000"/>
                        </a:solidFill>
                        <a:latin typeface="Calibri"/>
                      </a:endParaRPr>
                    </a:p>
                  </a:txBody>
                  <a:tcPr marL="9525" marR="9525" marT="9525" marB="0" anchor="b"/>
                </a:tc>
                <a:tc>
                  <a:txBody>
                    <a:bodyPr/>
                    <a:lstStyle/>
                    <a:p>
                      <a:pPr algn="l" fontAlgn="b"/>
                      <a:r>
                        <a:rPr lang="en-US" sz="1600" u="none" strike="noStrike" dirty="0"/>
                        <a:t>Summer</a:t>
                      </a:r>
                      <a:endParaRPr lang="en-US" sz="1600" b="0" i="0" u="none" strike="noStrike" dirty="0">
                        <a:solidFill>
                          <a:srgbClr val="000000"/>
                        </a:solidFill>
                        <a:latin typeface="Calibri"/>
                      </a:endParaRPr>
                    </a:p>
                  </a:txBody>
                  <a:tcPr marL="9525" marR="9525" marT="9525" marB="0" anchor="b"/>
                </a:tc>
                <a:tc>
                  <a:txBody>
                    <a:bodyPr/>
                    <a:lstStyle/>
                    <a:p>
                      <a:pPr algn="r" fontAlgn="b"/>
                      <a:r>
                        <a:rPr lang="en-US" sz="1600" u="none" strike="noStrike" dirty="0"/>
                        <a:t>6</a:t>
                      </a:r>
                      <a:endParaRPr lang="en-US" sz="1600" b="0" i="0" u="none" strike="noStrike" dirty="0">
                        <a:solidFill>
                          <a:srgbClr val="000000"/>
                        </a:solidFill>
                        <a:latin typeface="Calibri"/>
                      </a:endParaRPr>
                    </a:p>
                  </a:txBody>
                  <a:tcPr marL="9525" marR="9525" marT="9525" marB="0" anchor="b"/>
                </a:tc>
                <a:tc>
                  <a:txBody>
                    <a:bodyPr/>
                    <a:lstStyle/>
                    <a:p>
                      <a:pPr algn="r" fontAlgn="b"/>
                      <a:r>
                        <a:rPr lang="en-US" sz="1600" u="none" strike="noStrike" dirty="0"/>
                        <a:t>30</a:t>
                      </a:r>
                      <a:endParaRPr lang="en-US" sz="1600" b="0" i="0" u="none" strike="noStrike" dirty="0">
                        <a:solidFill>
                          <a:srgbClr val="000000"/>
                        </a:solidFill>
                        <a:latin typeface="Calibri"/>
                      </a:endParaRPr>
                    </a:p>
                  </a:txBody>
                  <a:tcPr marL="9525" marR="9525" marT="9525" marB="0" anchor="b"/>
                </a:tc>
                <a:tc>
                  <a:txBody>
                    <a:bodyPr/>
                    <a:lstStyle/>
                    <a:p>
                      <a:pPr algn="r" fontAlgn="b"/>
                      <a:endParaRPr lang="en-US" sz="1600" b="0" i="0" u="none" strike="noStrike" dirty="0">
                        <a:solidFill>
                          <a:srgbClr val="000000"/>
                        </a:solidFill>
                        <a:latin typeface="Calibri"/>
                      </a:endParaRPr>
                    </a:p>
                  </a:txBody>
                  <a:tcPr marL="9525" marR="9525" marT="9525" marB="0" anchor="b"/>
                </a:tc>
                <a:extLst>
                  <a:ext uri="{0D108BD9-81ED-4DB2-BD59-A6C34878D82A}">
                    <a16:rowId xmlns:a16="http://schemas.microsoft.com/office/drawing/2014/main" val="10006"/>
                  </a:ext>
                </a:extLst>
              </a:tr>
            </a:tbl>
          </a:graphicData>
        </a:graphic>
      </p:graphicFrame>
      <p:sp>
        <p:nvSpPr>
          <p:cNvPr id="6" name="TextBox 5"/>
          <p:cNvSpPr txBox="1"/>
          <p:nvPr/>
        </p:nvSpPr>
        <p:spPr>
          <a:xfrm>
            <a:off x="6705600" y="533400"/>
            <a:ext cx="2057400" cy="461665"/>
          </a:xfrm>
          <a:prstGeom prst="rect">
            <a:avLst/>
          </a:prstGeom>
          <a:noFill/>
        </p:spPr>
        <p:txBody>
          <a:bodyPr wrap="square" rtlCol="0">
            <a:spAutoFit/>
          </a:bodyPr>
          <a:lstStyle/>
          <a:p>
            <a:pPr algn="r"/>
            <a:r>
              <a:rPr lang="en-US" dirty="0">
                <a:latin typeface="+mn-lt"/>
              </a:rPr>
              <a:t>Example 1</a:t>
            </a:r>
          </a:p>
        </p:txBody>
      </p:sp>
      <p:sp>
        <p:nvSpPr>
          <p:cNvPr id="14" name="Right Brace 13"/>
          <p:cNvSpPr/>
          <p:nvPr/>
        </p:nvSpPr>
        <p:spPr bwMode="auto">
          <a:xfrm>
            <a:off x="5486400" y="2819400"/>
            <a:ext cx="228600" cy="685800"/>
          </a:xfrm>
          <a:prstGeom prst="rightBrace">
            <a:avLst/>
          </a:prstGeom>
          <a:ln>
            <a:headEnd type="none" w="med" len="med"/>
            <a:tailEnd type="none" w="med" len="med"/>
          </a:ln>
        </p:spPr>
        <p:style>
          <a:lnRef idx="3">
            <a:schemeClr val="dk1"/>
          </a:lnRef>
          <a:fillRef idx="0">
            <a:schemeClr val="dk1"/>
          </a:fillRef>
          <a:effectRef idx="2">
            <a:schemeClr val="dk1"/>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1" u="none" strike="noStrike" cap="none" normalizeH="0" baseline="0">
              <a:ln>
                <a:noFill/>
              </a:ln>
              <a:solidFill>
                <a:schemeClr val="tx1"/>
              </a:solidFill>
              <a:effectLst/>
              <a:latin typeface="Arial" charset="0"/>
              <a:ea typeface="ＭＳ Ｐゴシック" pitchFamily="1" charset="-128"/>
            </a:endParaRPr>
          </a:p>
        </p:txBody>
      </p:sp>
      <p:sp>
        <p:nvSpPr>
          <p:cNvPr id="7" name="Footer Placeholder 6"/>
          <p:cNvSpPr>
            <a:spLocks noGrp="1"/>
          </p:cNvSpPr>
          <p:nvPr>
            <p:ph type="ftr" sz="quarter" idx="11"/>
          </p:nvPr>
        </p:nvSpPr>
        <p:spPr/>
        <p:txBody>
          <a:bodyPr/>
          <a:lstStyle/>
          <a:p>
            <a:r>
              <a:rPr lang="en-US" sz="1400" i="1"/>
              <a:t>Forecasting</a:t>
            </a:r>
          </a:p>
        </p:txBody>
      </p:sp>
    </p:spTree>
    <p:extLst>
      <p:ext uri="{BB962C8B-B14F-4D97-AF65-F5344CB8AC3E}">
        <p14:creationId xmlns:p14="http://schemas.microsoft.com/office/powerpoint/2010/main" val="40546453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2: Estimate the level and trend</a:t>
            </a:r>
          </a:p>
        </p:txBody>
      </p:sp>
      <p:sp>
        <p:nvSpPr>
          <p:cNvPr id="3" name="Content Placeholder 2"/>
          <p:cNvSpPr>
            <a:spLocks noGrp="1"/>
          </p:cNvSpPr>
          <p:nvPr>
            <p:ph idx="1"/>
          </p:nvPr>
        </p:nvSpPr>
        <p:spPr/>
        <p:txBody>
          <a:bodyPr/>
          <a:lstStyle/>
          <a:p>
            <a:r>
              <a:rPr lang="en-US" dirty="0"/>
              <a:t>Recall that linear regression fits a line to data in the following format:</a:t>
            </a:r>
          </a:p>
        </p:txBody>
      </p:sp>
      <p:sp>
        <p:nvSpPr>
          <p:cNvPr id="23" name="TextBox 22"/>
          <p:cNvSpPr txBox="1"/>
          <p:nvPr/>
        </p:nvSpPr>
        <p:spPr>
          <a:xfrm>
            <a:off x="1595039" y="1701969"/>
            <a:ext cx="1820694" cy="64633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mn-lt"/>
              </a:rPr>
              <a:t>Dependent Variable</a:t>
            </a:r>
          </a:p>
        </p:txBody>
      </p:sp>
      <p:sp>
        <p:nvSpPr>
          <p:cNvPr id="24" name="TextBox 23"/>
          <p:cNvSpPr txBox="1"/>
          <p:nvPr/>
        </p:nvSpPr>
        <p:spPr>
          <a:xfrm>
            <a:off x="2966638" y="1854369"/>
            <a:ext cx="415359"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mn-lt"/>
              </a:rPr>
              <a:t>=</a:t>
            </a:r>
          </a:p>
        </p:txBody>
      </p:sp>
      <p:sp>
        <p:nvSpPr>
          <p:cNvPr id="25" name="TextBox 24"/>
          <p:cNvSpPr txBox="1"/>
          <p:nvPr/>
        </p:nvSpPr>
        <p:spPr>
          <a:xfrm>
            <a:off x="3355745" y="1854369"/>
            <a:ext cx="1168630"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mn-lt"/>
              </a:rPr>
              <a:t>Intercept</a:t>
            </a:r>
          </a:p>
        </p:txBody>
      </p:sp>
      <p:sp>
        <p:nvSpPr>
          <p:cNvPr id="26" name="TextBox 25"/>
          <p:cNvSpPr txBox="1"/>
          <p:nvPr/>
        </p:nvSpPr>
        <p:spPr>
          <a:xfrm>
            <a:off x="4566216" y="1854369"/>
            <a:ext cx="415359"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mn-lt"/>
              </a:rPr>
              <a:t>+</a:t>
            </a:r>
          </a:p>
        </p:txBody>
      </p:sp>
      <p:sp>
        <p:nvSpPr>
          <p:cNvPr id="27" name="TextBox 26"/>
          <p:cNvSpPr txBox="1"/>
          <p:nvPr/>
        </p:nvSpPr>
        <p:spPr>
          <a:xfrm>
            <a:off x="4985628" y="1854369"/>
            <a:ext cx="1112646"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mn-lt"/>
              </a:rPr>
              <a:t>Slope</a:t>
            </a:r>
          </a:p>
        </p:txBody>
      </p:sp>
      <p:sp>
        <p:nvSpPr>
          <p:cNvPr id="28" name="TextBox 27"/>
          <p:cNvSpPr txBox="1"/>
          <p:nvPr/>
        </p:nvSpPr>
        <p:spPr>
          <a:xfrm>
            <a:off x="5667374" y="1854369"/>
            <a:ext cx="415359"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mn-lt"/>
              </a:rPr>
              <a:t>×</a:t>
            </a:r>
          </a:p>
        </p:txBody>
      </p:sp>
      <p:sp>
        <p:nvSpPr>
          <p:cNvPr id="29" name="TextBox 28"/>
          <p:cNvSpPr txBox="1"/>
          <p:nvPr/>
        </p:nvSpPr>
        <p:spPr>
          <a:xfrm>
            <a:off x="6082733" y="1715869"/>
            <a:ext cx="1820694" cy="64633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mn-lt"/>
              </a:rPr>
              <a:t>Independent Variable</a:t>
            </a:r>
          </a:p>
        </p:txBody>
      </p:sp>
      <p:graphicFrame>
        <p:nvGraphicFramePr>
          <p:cNvPr id="30" name="Chart 29"/>
          <p:cNvGraphicFramePr/>
          <p:nvPr>
            <p:extLst>
              <p:ext uri="{D42A27DB-BD31-4B8C-83A1-F6EECF244321}">
                <p14:modId xmlns:p14="http://schemas.microsoft.com/office/powerpoint/2010/main" val="3207670317"/>
              </p:ext>
            </p:extLst>
          </p:nvPr>
        </p:nvGraphicFramePr>
        <p:xfrm>
          <a:off x="3300412" y="2683044"/>
          <a:ext cx="4500563" cy="2371725"/>
        </p:xfrm>
        <a:graphic>
          <a:graphicData uri="http://schemas.openxmlformats.org/drawingml/2006/chart">
            <c:chart xmlns:c="http://schemas.openxmlformats.org/drawingml/2006/chart" xmlns:r="http://schemas.openxmlformats.org/officeDocument/2006/relationships" r:id="rId2"/>
          </a:graphicData>
        </a:graphic>
      </p:graphicFrame>
      <p:sp>
        <p:nvSpPr>
          <p:cNvPr id="31" name="TextBox 30"/>
          <p:cNvSpPr txBox="1"/>
          <p:nvPr/>
        </p:nvSpPr>
        <p:spPr>
          <a:xfrm>
            <a:off x="409575" y="2883099"/>
            <a:ext cx="2638026"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mn-lt"/>
              </a:rPr>
              <a:t>“Visually speaking:”</a:t>
            </a:r>
          </a:p>
        </p:txBody>
      </p:sp>
      <p:cxnSp>
        <p:nvCxnSpPr>
          <p:cNvPr id="32" name="Straight Connector 31"/>
          <p:cNvCxnSpPr/>
          <p:nvPr/>
        </p:nvCxnSpPr>
        <p:spPr bwMode="auto">
          <a:xfrm flipV="1">
            <a:off x="3914775" y="2759244"/>
            <a:ext cx="3733800" cy="1371600"/>
          </a:xfrm>
          <a:prstGeom prst="line">
            <a:avLst/>
          </a:prstGeom>
          <a:solidFill>
            <a:srgbClr val="00CC99"/>
          </a:solidFill>
          <a:ln w="19050" cap="flat" cmpd="sng" algn="ctr">
            <a:solidFill>
              <a:srgbClr val="C00000"/>
            </a:solidFill>
            <a:prstDash val="solid"/>
            <a:round/>
            <a:headEnd type="none" w="med" len="med"/>
            <a:tailEnd type="none" w="med" len="med"/>
          </a:ln>
          <a:effectLst/>
        </p:spPr>
      </p:cxnSp>
      <p:sp>
        <p:nvSpPr>
          <p:cNvPr id="33" name="Oval 32"/>
          <p:cNvSpPr/>
          <p:nvPr/>
        </p:nvSpPr>
        <p:spPr bwMode="auto">
          <a:xfrm>
            <a:off x="3838575" y="4054644"/>
            <a:ext cx="152400" cy="152400"/>
          </a:xfrm>
          <a:prstGeom prst="ellipse">
            <a:avLst/>
          </a:prstGeom>
          <a:no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mn-lt"/>
            </a:endParaRPr>
          </a:p>
        </p:txBody>
      </p:sp>
      <p:cxnSp>
        <p:nvCxnSpPr>
          <p:cNvPr id="34" name="Straight Arrow Connector 33"/>
          <p:cNvCxnSpPr/>
          <p:nvPr/>
        </p:nvCxnSpPr>
        <p:spPr bwMode="auto">
          <a:xfrm rot="10800000" flipV="1">
            <a:off x="2390775" y="4130844"/>
            <a:ext cx="1524000" cy="228600"/>
          </a:xfrm>
          <a:prstGeom prst="straightConnector1">
            <a:avLst/>
          </a:prstGeom>
          <a:solidFill>
            <a:srgbClr val="00CC99"/>
          </a:solidFill>
          <a:ln w="9525" cap="flat" cmpd="sng" algn="ctr">
            <a:solidFill>
              <a:srgbClr val="000000"/>
            </a:solidFill>
            <a:prstDash val="solid"/>
            <a:round/>
            <a:headEnd type="none" w="med" len="med"/>
            <a:tailEnd type="arrow"/>
          </a:ln>
          <a:effectLst/>
        </p:spPr>
      </p:cxnSp>
      <p:sp>
        <p:nvSpPr>
          <p:cNvPr id="35" name="TextBox 34"/>
          <p:cNvSpPr txBox="1"/>
          <p:nvPr/>
        </p:nvSpPr>
        <p:spPr>
          <a:xfrm>
            <a:off x="1330574" y="4130844"/>
            <a:ext cx="1048685"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mn-lt"/>
              </a:rPr>
              <a:t>Intercept</a:t>
            </a:r>
          </a:p>
        </p:txBody>
      </p:sp>
      <p:cxnSp>
        <p:nvCxnSpPr>
          <p:cNvPr id="36" name="Straight Connector 35"/>
          <p:cNvCxnSpPr/>
          <p:nvPr/>
        </p:nvCxnSpPr>
        <p:spPr bwMode="auto">
          <a:xfrm>
            <a:off x="5438775" y="3597444"/>
            <a:ext cx="1447800" cy="0"/>
          </a:xfrm>
          <a:prstGeom prst="line">
            <a:avLst/>
          </a:prstGeom>
          <a:solidFill>
            <a:srgbClr val="00CC99"/>
          </a:solidFill>
          <a:ln w="9525" cap="flat" cmpd="sng" algn="ctr">
            <a:solidFill>
              <a:srgbClr val="000000"/>
            </a:solidFill>
            <a:prstDash val="dash"/>
            <a:round/>
            <a:headEnd type="none" w="med" len="med"/>
            <a:tailEnd type="none" w="med" len="med"/>
          </a:ln>
          <a:effectLst/>
        </p:spPr>
      </p:cxnSp>
      <p:cxnSp>
        <p:nvCxnSpPr>
          <p:cNvPr id="37" name="Straight Connector 36"/>
          <p:cNvCxnSpPr/>
          <p:nvPr/>
        </p:nvCxnSpPr>
        <p:spPr bwMode="auto">
          <a:xfrm rot="5400000" flipH="1" flipV="1">
            <a:off x="6619875" y="3330744"/>
            <a:ext cx="533400" cy="0"/>
          </a:xfrm>
          <a:prstGeom prst="line">
            <a:avLst/>
          </a:prstGeom>
          <a:solidFill>
            <a:srgbClr val="00CC99"/>
          </a:solidFill>
          <a:ln w="9525" cap="flat" cmpd="sng" algn="ctr">
            <a:solidFill>
              <a:srgbClr val="000000"/>
            </a:solidFill>
            <a:prstDash val="dash"/>
            <a:round/>
            <a:headEnd type="none" w="med" len="med"/>
            <a:tailEnd type="none" w="med" len="med"/>
          </a:ln>
          <a:effectLst/>
        </p:spPr>
      </p:cxnSp>
      <p:sp>
        <p:nvSpPr>
          <p:cNvPr id="38" name="TextBox 37"/>
          <p:cNvSpPr txBox="1"/>
          <p:nvPr/>
        </p:nvSpPr>
        <p:spPr>
          <a:xfrm>
            <a:off x="7800975" y="3083154"/>
            <a:ext cx="702436"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mn-lt"/>
              </a:rPr>
              <a:t>Slope</a:t>
            </a:r>
          </a:p>
        </p:txBody>
      </p:sp>
      <p:sp>
        <p:nvSpPr>
          <p:cNvPr id="39" name="Freeform 38"/>
          <p:cNvSpPr/>
          <p:nvPr/>
        </p:nvSpPr>
        <p:spPr bwMode="auto">
          <a:xfrm>
            <a:off x="5661624" y="3488176"/>
            <a:ext cx="103517" cy="112143"/>
          </a:xfrm>
          <a:custGeom>
            <a:avLst/>
            <a:gdLst>
              <a:gd name="connsiteX0" fmla="*/ 0 w 103517"/>
              <a:gd name="connsiteY0" fmla="*/ 0 h 112143"/>
              <a:gd name="connsiteX1" fmla="*/ 86264 w 103517"/>
              <a:gd name="connsiteY1" fmla="*/ 34506 h 112143"/>
              <a:gd name="connsiteX2" fmla="*/ 103517 w 103517"/>
              <a:gd name="connsiteY2" fmla="*/ 112143 h 112143"/>
            </a:gdLst>
            <a:ahLst/>
            <a:cxnLst>
              <a:cxn ang="0">
                <a:pos x="connsiteX0" y="connsiteY0"/>
              </a:cxn>
              <a:cxn ang="0">
                <a:pos x="connsiteX1" y="connsiteY1"/>
              </a:cxn>
              <a:cxn ang="0">
                <a:pos x="connsiteX2" y="connsiteY2"/>
              </a:cxn>
            </a:cxnLst>
            <a:rect l="l" t="t" r="r" b="b"/>
            <a:pathLst>
              <a:path w="103517" h="112143">
                <a:moveTo>
                  <a:pt x="0" y="0"/>
                </a:moveTo>
                <a:cubicBezTo>
                  <a:pt x="34505" y="7908"/>
                  <a:pt x="69011" y="15816"/>
                  <a:pt x="86264" y="34506"/>
                </a:cubicBezTo>
                <a:cubicBezTo>
                  <a:pt x="103517" y="53196"/>
                  <a:pt x="102079" y="99204"/>
                  <a:pt x="103517" y="112143"/>
                </a:cubicBezTo>
              </a:path>
            </a:pathLst>
          </a:custGeom>
          <a:no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mn-lt"/>
            </a:endParaRPr>
          </a:p>
        </p:txBody>
      </p:sp>
      <p:cxnSp>
        <p:nvCxnSpPr>
          <p:cNvPr id="40" name="Straight Arrow Connector 39"/>
          <p:cNvCxnSpPr/>
          <p:nvPr/>
        </p:nvCxnSpPr>
        <p:spPr bwMode="auto">
          <a:xfrm flipV="1">
            <a:off x="5765141" y="3283209"/>
            <a:ext cx="2035834" cy="204967"/>
          </a:xfrm>
          <a:prstGeom prst="straightConnector1">
            <a:avLst/>
          </a:prstGeom>
          <a:solidFill>
            <a:srgbClr val="00CC99"/>
          </a:solidFill>
          <a:ln w="9525" cap="flat" cmpd="sng" algn="ctr">
            <a:solidFill>
              <a:srgbClr val="000000"/>
            </a:solidFill>
            <a:prstDash val="solid"/>
            <a:round/>
            <a:headEnd type="none" w="med" len="med"/>
            <a:tailEnd type="arrow"/>
          </a:ln>
          <a:effectLst/>
        </p:spPr>
      </p:cxnSp>
      <p:sp>
        <p:nvSpPr>
          <p:cNvPr id="41" name="TextBox 40"/>
          <p:cNvSpPr txBox="1"/>
          <p:nvPr/>
        </p:nvSpPr>
        <p:spPr>
          <a:xfrm>
            <a:off x="654811" y="5105400"/>
            <a:ext cx="7848600" cy="92333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mn-lt"/>
              </a:rPr>
              <a:t>Given several values of the independent variable and the corresponding values of the dependent variable, linear regression finds the value of intercept and slope that match the data best</a:t>
            </a:r>
            <a:r>
              <a:rPr kumimoji="0" lang="en-US" sz="1800" b="0" i="0" u="none" strike="noStrike" kern="0" cap="none" spc="0" normalizeH="0" noProof="0" dirty="0">
                <a:ln>
                  <a:noFill/>
                </a:ln>
                <a:solidFill>
                  <a:sysClr val="windowText" lastClr="000000"/>
                </a:solidFill>
                <a:effectLst/>
                <a:uLnTx/>
                <a:uFillTx/>
                <a:latin typeface="+mn-lt"/>
              </a:rPr>
              <a:t> (for least-squares, by minimizing the </a:t>
            </a:r>
            <a:r>
              <a:rPr lang="en-US" sz="1800" i="0" kern="0" dirty="0">
                <a:solidFill>
                  <a:sysClr val="windowText" lastClr="000000"/>
                </a:solidFill>
                <a:latin typeface="+mn-lt"/>
              </a:rPr>
              <a:t>squared error).</a:t>
            </a:r>
            <a:endParaRPr kumimoji="0" lang="en-US" sz="1800" b="0" i="0" u="none" strike="noStrike" kern="0" cap="none" spc="0" normalizeH="0" baseline="0" noProof="0" dirty="0">
              <a:ln>
                <a:noFill/>
              </a:ln>
              <a:solidFill>
                <a:sysClr val="windowText" lastClr="000000"/>
              </a:solidFill>
              <a:effectLst/>
              <a:uLnTx/>
              <a:uFillTx/>
              <a:latin typeface="+mn-lt"/>
            </a:endParaRPr>
          </a:p>
        </p:txBody>
      </p:sp>
      <p:sp>
        <p:nvSpPr>
          <p:cNvPr id="42" name="TextBox 41"/>
          <p:cNvSpPr txBox="1"/>
          <p:nvPr/>
        </p:nvSpPr>
        <p:spPr>
          <a:xfrm>
            <a:off x="6705600" y="533400"/>
            <a:ext cx="2057400" cy="461665"/>
          </a:xfrm>
          <a:prstGeom prst="rect">
            <a:avLst/>
          </a:prstGeom>
          <a:noFill/>
        </p:spPr>
        <p:txBody>
          <a:bodyPr wrap="square" rtlCol="0">
            <a:spAutoFit/>
          </a:bodyPr>
          <a:lstStyle/>
          <a:p>
            <a:pPr algn="r"/>
            <a:r>
              <a:rPr lang="en-US" dirty="0">
                <a:latin typeface="+mn-lt"/>
              </a:rPr>
              <a:t>Example 1</a:t>
            </a:r>
          </a:p>
        </p:txBody>
      </p:sp>
      <p:sp>
        <p:nvSpPr>
          <p:cNvPr id="5" name="Footer Placeholder 4"/>
          <p:cNvSpPr>
            <a:spLocks noGrp="1"/>
          </p:cNvSpPr>
          <p:nvPr>
            <p:ph type="ftr" sz="quarter" idx="11"/>
          </p:nvPr>
        </p:nvSpPr>
        <p:spPr/>
        <p:txBody>
          <a:bodyPr/>
          <a:lstStyle/>
          <a:p>
            <a:r>
              <a:rPr lang="en-US" sz="1400" i="1"/>
              <a:t>Forecasting</a:t>
            </a:r>
          </a:p>
        </p:txBody>
      </p:sp>
    </p:spTree>
    <p:extLst>
      <p:ext uri="{BB962C8B-B14F-4D97-AF65-F5344CB8AC3E}">
        <p14:creationId xmlns:p14="http://schemas.microsoft.com/office/powerpoint/2010/main" val="1098921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lstStyle/>
          <a:p>
            <a:r>
              <a:rPr lang="en-US" dirty="0"/>
              <a:t>Introduction</a:t>
            </a:r>
          </a:p>
          <a:p>
            <a:r>
              <a:rPr lang="en-US" dirty="0"/>
              <a:t>Time-series forecasting</a:t>
            </a:r>
          </a:p>
          <a:p>
            <a:pPr lvl="1"/>
            <a:r>
              <a:rPr lang="en-US" dirty="0"/>
              <a:t>Static forecasting</a:t>
            </a:r>
          </a:p>
          <a:p>
            <a:pPr lvl="1"/>
            <a:r>
              <a:rPr lang="en-US" dirty="0"/>
              <a:t>Adaptive forecasting</a:t>
            </a:r>
          </a:p>
          <a:p>
            <a:pPr lvl="1"/>
            <a:r>
              <a:rPr lang="en-US" dirty="0"/>
              <a:t>Estimating the level, trend and seasonal factors</a:t>
            </a:r>
          </a:p>
          <a:p>
            <a:r>
              <a:rPr lang="en-US" dirty="0"/>
              <a:t>Spreadsheet application</a:t>
            </a:r>
          </a:p>
          <a:p>
            <a:pPr lvl="1"/>
            <a:r>
              <a:rPr lang="en-US" dirty="0"/>
              <a:t>Using </a:t>
            </a:r>
            <a:r>
              <a:rPr lang="en-US" dirty="0" err="1"/>
              <a:t>StatTools</a:t>
            </a:r>
            <a:r>
              <a:rPr lang="en-US" dirty="0"/>
              <a:t> for linear regression</a:t>
            </a:r>
          </a:p>
          <a:p>
            <a:pPr lvl="1"/>
            <a:r>
              <a:rPr lang="en-US" dirty="0"/>
              <a:t>Using </a:t>
            </a:r>
            <a:r>
              <a:rPr lang="en-US" dirty="0" err="1"/>
              <a:t>StatTools</a:t>
            </a:r>
            <a:r>
              <a:rPr lang="en-US" dirty="0"/>
              <a:t> for adaptive methods</a:t>
            </a:r>
          </a:p>
          <a:p>
            <a:r>
              <a:rPr lang="en-US" dirty="0"/>
              <a:t>Measures of forecast error</a:t>
            </a:r>
          </a:p>
          <a:p>
            <a:r>
              <a:rPr lang="en-US" dirty="0"/>
              <a:t>Conclusion</a:t>
            </a:r>
          </a:p>
          <a:p>
            <a:endParaRPr lang="en-US" dirty="0"/>
          </a:p>
        </p:txBody>
      </p:sp>
      <p:sp>
        <p:nvSpPr>
          <p:cNvPr id="4" name="Footer Placeholder 3"/>
          <p:cNvSpPr>
            <a:spLocks noGrp="1"/>
          </p:cNvSpPr>
          <p:nvPr>
            <p:ph type="ftr" sz="quarter" idx="11"/>
          </p:nvPr>
        </p:nvSpPr>
        <p:spPr/>
        <p:txBody>
          <a:bodyPr/>
          <a:lstStyle/>
          <a:p>
            <a:r>
              <a:rPr lang="en-US" sz="1400" i="1"/>
              <a:t>Forecasting</a:t>
            </a:r>
          </a:p>
        </p:txBody>
      </p:sp>
    </p:spTree>
    <p:extLst>
      <p:ext uri="{BB962C8B-B14F-4D97-AF65-F5344CB8AC3E}">
        <p14:creationId xmlns:p14="http://schemas.microsoft.com/office/powerpoint/2010/main" val="12530149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2: Estimate the level and trend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When we apply linear regression to </a:t>
                </a:r>
                <a:r>
                  <a:rPr lang="en-US" dirty="0" err="1"/>
                  <a:t>deseasonalized</a:t>
                </a:r>
                <a:r>
                  <a:rPr lang="en-US" dirty="0"/>
                  <a:t> demand data:</a:t>
                </a:r>
              </a:p>
              <a:p>
                <a:pPr marL="0" indent="0">
                  <a:buNone/>
                </a:pPr>
                <a:r>
                  <a:rPr lang="en-US" dirty="0"/>
                  <a:t>	Demand = Intercept + Slope</a:t>
                </a:r>
                <a14:m>
                  <m:oMath xmlns:m="http://schemas.openxmlformats.org/officeDocument/2006/math">
                    <m:r>
                      <a:rPr lang="en-US" b="0" i="0" smtClean="0">
                        <a:latin typeface="Cambria Math"/>
                      </a:rPr>
                      <m:t> </m:t>
                    </m:r>
                    <m:r>
                      <a:rPr lang="en-US" b="0" i="1" smtClean="0">
                        <a:latin typeface="Cambria Math"/>
                      </a:rPr>
                      <m:t>×</m:t>
                    </m:r>
                  </m:oMath>
                </a14:m>
                <a:r>
                  <a:rPr lang="en-US" dirty="0"/>
                  <a:t> Time</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r>
                  <a:rPr lang="en-US" dirty="0"/>
                  <a:t>We can use the </a:t>
                </a:r>
                <a:r>
                  <a:rPr lang="en-US" b="1" dirty="0"/>
                  <a:t>Analysis </a:t>
                </a:r>
                <a:r>
                  <a:rPr lang="en-US" b="1" dirty="0" err="1"/>
                  <a:t>Toolpak</a:t>
                </a:r>
                <a:r>
                  <a:rPr lang="en-US" b="1" dirty="0"/>
                  <a:t> </a:t>
                </a:r>
                <a:r>
                  <a:rPr lang="en-US" dirty="0"/>
                  <a:t>or the more powerful add-in </a:t>
                </a:r>
                <a:r>
                  <a:rPr lang="en-US" b="1" dirty="0" err="1"/>
                  <a:t>StatTools</a:t>
                </a:r>
                <a:r>
                  <a:rPr lang="en-US" dirty="0"/>
                  <a:t> to do linear regression.</a:t>
                </a:r>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015" t="-1028"/>
                </a:stretch>
              </a:blipFill>
            </p:spPr>
            <p:txBody>
              <a:bodyPr/>
              <a:lstStyle/>
              <a:p>
                <a:r>
                  <a:rPr lang="en-US">
                    <a:noFill/>
                  </a:rPr>
                  <a:t> </a:t>
                </a:r>
              </a:p>
            </p:txBody>
          </p:sp>
        </mc:Fallback>
      </mc:AlternateContent>
      <p:graphicFrame>
        <p:nvGraphicFramePr>
          <p:cNvPr id="5" name="Table 4"/>
          <p:cNvGraphicFramePr>
            <a:graphicFrameLocks noGrp="1"/>
          </p:cNvGraphicFramePr>
          <p:nvPr>
            <p:extLst>
              <p:ext uri="{D42A27DB-BD31-4B8C-83A1-F6EECF244321}">
                <p14:modId xmlns:p14="http://schemas.microsoft.com/office/powerpoint/2010/main" val="3446998846"/>
              </p:ext>
            </p:extLst>
          </p:nvPr>
        </p:nvGraphicFramePr>
        <p:xfrm>
          <a:off x="914400" y="2743200"/>
          <a:ext cx="3219332" cy="1640205"/>
        </p:xfrm>
        <a:graphic>
          <a:graphicData uri="http://schemas.openxmlformats.org/drawingml/2006/table">
            <a:tbl>
              <a:tblPr firstRow="1">
                <a:tableStyleId>{BC89EF96-8CEA-46FF-86C4-4CE0E7609802}</a:tableStyleId>
              </a:tblPr>
              <a:tblGrid>
                <a:gridCol w="1092481">
                  <a:extLst>
                    <a:ext uri="{9D8B030D-6E8A-4147-A177-3AD203B41FA5}">
                      <a16:colId xmlns:a16="http://schemas.microsoft.com/office/drawing/2014/main" val="20000"/>
                    </a:ext>
                  </a:extLst>
                </a:gridCol>
                <a:gridCol w="2126851">
                  <a:extLst>
                    <a:ext uri="{9D8B030D-6E8A-4147-A177-3AD203B41FA5}">
                      <a16:colId xmlns:a16="http://schemas.microsoft.com/office/drawing/2014/main" val="20001"/>
                    </a:ext>
                  </a:extLst>
                </a:gridCol>
              </a:tblGrid>
              <a:tr h="285750">
                <a:tc>
                  <a:txBody>
                    <a:bodyPr/>
                    <a:lstStyle/>
                    <a:p>
                      <a:pPr algn="l" fontAlgn="b"/>
                      <a:r>
                        <a:rPr lang="en-US" sz="1600" u="none" strike="noStrike" baseline="0" dirty="0"/>
                        <a:t>“Time”</a:t>
                      </a:r>
                    </a:p>
                    <a:p>
                      <a:pPr algn="l" fontAlgn="b"/>
                      <a:r>
                        <a:rPr lang="en-US" sz="1600" u="none" strike="noStrike" baseline="0" dirty="0"/>
                        <a:t>(</a:t>
                      </a:r>
                      <a:r>
                        <a:rPr lang="en-US" sz="1600" u="none" strike="noStrike" baseline="0" dirty="0" err="1"/>
                        <a:t>Indep</a:t>
                      </a:r>
                      <a:r>
                        <a:rPr lang="en-US" sz="1600" u="none" strike="noStrike" baseline="0" dirty="0"/>
                        <a:t>. Var.)</a:t>
                      </a:r>
                      <a:endParaRPr lang="en-US" sz="1600" b="0" i="0" u="none" strike="noStrike" dirty="0">
                        <a:solidFill>
                          <a:srgbClr val="000000"/>
                        </a:solidFill>
                        <a:latin typeface="Calibri"/>
                      </a:endParaRPr>
                    </a:p>
                  </a:txBody>
                  <a:tcPr marL="9525" marR="9525" marT="9525" marB="0" anchor="ctr"/>
                </a:tc>
                <a:tc>
                  <a:txBody>
                    <a:bodyPr/>
                    <a:lstStyle/>
                    <a:p>
                      <a:pPr algn="l" fontAlgn="b"/>
                      <a:r>
                        <a:rPr lang="en-US" sz="1600" u="none" strike="noStrike" dirty="0" err="1"/>
                        <a:t>Deseasonalized</a:t>
                      </a:r>
                      <a:r>
                        <a:rPr lang="en-US" sz="1600" u="none" strike="noStrike" baseline="0" dirty="0"/>
                        <a:t> demand (Dependent Var.)</a:t>
                      </a:r>
                      <a:endParaRPr lang="en-US" sz="1600" b="0" i="0" u="none" strike="noStrike" dirty="0">
                        <a:solidFill>
                          <a:srgbClr val="000000"/>
                        </a:solidFill>
                        <a:latin typeface="Calibri"/>
                      </a:endParaRPr>
                    </a:p>
                  </a:txBody>
                  <a:tcPr marL="9525" marR="9525" marT="9525" marB="0" anchor="ctr"/>
                </a:tc>
                <a:extLst>
                  <a:ext uri="{0D108BD9-81ED-4DB2-BD59-A6C34878D82A}">
                    <a16:rowId xmlns:a16="http://schemas.microsoft.com/office/drawing/2014/main" val="10000"/>
                  </a:ext>
                </a:extLst>
              </a:tr>
              <a:tr h="285750">
                <a:tc>
                  <a:txBody>
                    <a:bodyPr/>
                    <a:lstStyle/>
                    <a:p>
                      <a:pPr algn="l" fontAlgn="b"/>
                      <a:r>
                        <a:rPr lang="en-US" sz="1600" u="none" strike="noStrike" dirty="0"/>
                        <a:t>2</a:t>
                      </a:r>
                      <a:endParaRPr lang="en-US" sz="1600" b="0" i="0" u="none" strike="noStrike" dirty="0">
                        <a:solidFill>
                          <a:srgbClr val="000000"/>
                        </a:solidFill>
                        <a:latin typeface="Calibri"/>
                      </a:endParaRPr>
                    </a:p>
                  </a:txBody>
                  <a:tcPr marL="9525" marR="9525" marT="9525" marB="0" anchor="ctr"/>
                </a:tc>
                <a:tc>
                  <a:txBody>
                    <a:bodyPr/>
                    <a:lstStyle/>
                    <a:p>
                      <a:pPr algn="r" fontAlgn="b"/>
                      <a:r>
                        <a:rPr lang="en-US" sz="1600" u="none" strike="noStrike" dirty="0"/>
                        <a:t>41.7</a:t>
                      </a:r>
                      <a:endParaRPr lang="en-US" sz="1600" b="0" i="0" u="none" strike="noStrike" dirty="0">
                        <a:solidFill>
                          <a:srgbClr val="000000"/>
                        </a:solidFill>
                        <a:latin typeface="Calibri"/>
                      </a:endParaRPr>
                    </a:p>
                  </a:txBody>
                  <a:tcPr marL="9525" marR="9525" marT="9525" marB="0" anchor="ctr"/>
                </a:tc>
                <a:extLst>
                  <a:ext uri="{0D108BD9-81ED-4DB2-BD59-A6C34878D82A}">
                    <a16:rowId xmlns:a16="http://schemas.microsoft.com/office/drawing/2014/main" val="10001"/>
                  </a:ext>
                </a:extLst>
              </a:tr>
              <a:tr h="285750">
                <a:tc>
                  <a:txBody>
                    <a:bodyPr/>
                    <a:lstStyle/>
                    <a:p>
                      <a:pPr algn="l" fontAlgn="b"/>
                      <a:r>
                        <a:rPr lang="en-US" sz="1600" u="none" strike="noStrike" dirty="0"/>
                        <a:t>3</a:t>
                      </a:r>
                      <a:endParaRPr lang="en-US" sz="1600" b="0" i="0" u="none" strike="noStrike" dirty="0">
                        <a:solidFill>
                          <a:srgbClr val="000000"/>
                        </a:solidFill>
                        <a:latin typeface="Calibri"/>
                      </a:endParaRPr>
                    </a:p>
                  </a:txBody>
                  <a:tcPr marL="9525" marR="9525" marT="9525" marB="0" anchor="ctr"/>
                </a:tc>
                <a:tc>
                  <a:txBody>
                    <a:bodyPr/>
                    <a:lstStyle/>
                    <a:p>
                      <a:pPr algn="r" fontAlgn="b"/>
                      <a:r>
                        <a:rPr lang="en-US" sz="1600" b="0" i="0" u="none" strike="noStrike" dirty="0">
                          <a:solidFill>
                            <a:schemeClr val="tx1"/>
                          </a:solidFill>
                          <a:latin typeface="+mn-lt"/>
                        </a:rPr>
                        <a:t>45.0</a:t>
                      </a:r>
                      <a:endParaRPr lang="en-US" sz="1600" b="0" i="0" u="none" strike="noStrike" dirty="0">
                        <a:solidFill>
                          <a:srgbClr val="000000"/>
                        </a:solidFill>
                        <a:latin typeface="Calibri"/>
                      </a:endParaRPr>
                    </a:p>
                  </a:txBody>
                  <a:tcPr marL="9525" marR="9525" marT="9525" marB="0" anchor="ctr"/>
                </a:tc>
                <a:extLst>
                  <a:ext uri="{0D108BD9-81ED-4DB2-BD59-A6C34878D82A}">
                    <a16:rowId xmlns:a16="http://schemas.microsoft.com/office/drawing/2014/main" val="10002"/>
                  </a:ext>
                </a:extLst>
              </a:tr>
              <a:tr h="285750">
                <a:tc>
                  <a:txBody>
                    <a:bodyPr/>
                    <a:lstStyle/>
                    <a:p>
                      <a:pPr algn="l" fontAlgn="b"/>
                      <a:r>
                        <a:rPr lang="en-US" sz="1600" u="none" strike="noStrike" dirty="0"/>
                        <a:t>4</a:t>
                      </a:r>
                      <a:endParaRPr lang="en-US" sz="1600" b="0" i="0" u="none" strike="noStrike" dirty="0">
                        <a:solidFill>
                          <a:srgbClr val="000000"/>
                        </a:solidFill>
                        <a:latin typeface="Calibri"/>
                      </a:endParaRPr>
                    </a:p>
                  </a:txBody>
                  <a:tcPr marL="9525" marR="9525" marT="9525" marB="0" anchor="ctr"/>
                </a:tc>
                <a:tc>
                  <a:txBody>
                    <a:bodyPr/>
                    <a:lstStyle/>
                    <a:p>
                      <a:pPr algn="r" fontAlgn="b"/>
                      <a:r>
                        <a:rPr lang="en-US" sz="1600" b="0" i="0" u="none" strike="noStrike" dirty="0">
                          <a:solidFill>
                            <a:schemeClr val="tx1"/>
                          </a:solidFill>
                          <a:latin typeface="+mn-lt"/>
                        </a:rPr>
                        <a:t>48.3</a:t>
                      </a:r>
                      <a:endParaRPr lang="en-US" sz="1600" b="0" i="0" u="none" strike="noStrike" dirty="0">
                        <a:solidFill>
                          <a:srgbClr val="000000"/>
                        </a:solidFill>
                        <a:latin typeface="Calibri"/>
                      </a:endParaRPr>
                    </a:p>
                  </a:txBody>
                  <a:tcPr marL="9525" marR="9525" marT="9525" marB="0" anchor="ctr"/>
                </a:tc>
                <a:extLst>
                  <a:ext uri="{0D108BD9-81ED-4DB2-BD59-A6C34878D82A}">
                    <a16:rowId xmlns:a16="http://schemas.microsoft.com/office/drawing/2014/main" val="10003"/>
                  </a:ext>
                </a:extLst>
              </a:tr>
              <a:tr h="285750">
                <a:tc>
                  <a:txBody>
                    <a:bodyPr/>
                    <a:lstStyle/>
                    <a:p>
                      <a:pPr algn="l" fontAlgn="b"/>
                      <a:r>
                        <a:rPr lang="en-US" sz="1600" u="none" strike="noStrike" dirty="0"/>
                        <a:t>5</a:t>
                      </a:r>
                      <a:endParaRPr lang="en-US" sz="1600" b="0" i="0" u="none" strike="noStrike" dirty="0">
                        <a:solidFill>
                          <a:srgbClr val="000000"/>
                        </a:solidFill>
                        <a:latin typeface="Calibri"/>
                      </a:endParaRPr>
                    </a:p>
                  </a:txBody>
                  <a:tcPr marL="9525" marR="9525" marT="9525" marB="0" anchor="ctr"/>
                </a:tc>
                <a:tc>
                  <a:txBody>
                    <a:bodyPr/>
                    <a:lstStyle/>
                    <a:p>
                      <a:pPr algn="r" fontAlgn="b"/>
                      <a:r>
                        <a:rPr lang="en-US" sz="1600" b="0" i="0" u="none" strike="noStrike" dirty="0">
                          <a:solidFill>
                            <a:schemeClr val="tx1"/>
                          </a:solidFill>
                          <a:latin typeface="+mn-lt"/>
                        </a:rPr>
                        <a:t>53.5</a:t>
                      </a:r>
                      <a:endParaRPr lang="en-US" sz="1600" b="0" i="0" u="none" strike="noStrike" dirty="0">
                        <a:solidFill>
                          <a:srgbClr val="000000"/>
                        </a:solidFill>
                        <a:latin typeface="Calibri"/>
                      </a:endParaRPr>
                    </a:p>
                  </a:txBody>
                  <a:tcPr marL="9525" marR="9525" marT="9525" marB="0" anchor="ctr"/>
                </a:tc>
                <a:extLst>
                  <a:ext uri="{0D108BD9-81ED-4DB2-BD59-A6C34878D82A}">
                    <a16:rowId xmlns:a16="http://schemas.microsoft.com/office/drawing/2014/main" val="10004"/>
                  </a:ext>
                </a:extLst>
              </a:tr>
            </a:tbl>
          </a:graphicData>
        </a:graphic>
      </p:graphicFrame>
      <p:sp>
        <p:nvSpPr>
          <p:cNvPr id="6" name="Right Brace 5"/>
          <p:cNvSpPr/>
          <p:nvPr/>
        </p:nvSpPr>
        <p:spPr bwMode="auto">
          <a:xfrm rot="5400000">
            <a:off x="2895770" y="1400889"/>
            <a:ext cx="114303" cy="1122528"/>
          </a:xfrm>
          <a:prstGeom prst="rightBrace">
            <a:avLst/>
          </a:prstGeom>
          <a:no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pitchFamily="34" charset="0"/>
            </a:endParaRPr>
          </a:p>
        </p:txBody>
      </p:sp>
      <p:sp>
        <p:nvSpPr>
          <p:cNvPr id="7" name="Right Brace 6"/>
          <p:cNvSpPr/>
          <p:nvPr/>
        </p:nvSpPr>
        <p:spPr bwMode="auto">
          <a:xfrm rot="5400000">
            <a:off x="4029619" y="1492625"/>
            <a:ext cx="114303" cy="958110"/>
          </a:xfrm>
          <a:prstGeom prst="rightBrace">
            <a:avLst/>
          </a:prstGeom>
          <a:no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pitchFamily="34" charset="0"/>
            </a:endParaRPr>
          </a:p>
        </p:txBody>
      </p:sp>
      <p:sp>
        <p:nvSpPr>
          <p:cNvPr id="8" name="TextBox 7"/>
          <p:cNvSpPr txBox="1"/>
          <p:nvPr/>
        </p:nvSpPr>
        <p:spPr>
          <a:xfrm>
            <a:off x="2481465" y="2066926"/>
            <a:ext cx="942912" cy="36933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rgbClr val="C00000"/>
                </a:solidFill>
                <a:effectLst/>
                <a:uLnTx/>
                <a:uFillTx/>
                <a:latin typeface="+mn-lt"/>
              </a:rPr>
              <a:t>Level</a:t>
            </a:r>
          </a:p>
        </p:txBody>
      </p:sp>
      <p:sp>
        <p:nvSpPr>
          <p:cNvPr id="9" name="TextBox 8"/>
          <p:cNvSpPr txBox="1"/>
          <p:nvPr/>
        </p:nvSpPr>
        <p:spPr>
          <a:xfrm>
            <a:off x="3674765" y="2066926"/>
            <a:ext cx="888084" cy="36933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rgbClr val="C00000"/>
                </a:solidFill>
                <a:effectLst/>
                <a:uLnTx/>
                <a:uFillTx/>
                <a:latin typeface="+mn-lt"/>
              </a:rPr>
              <a:t>Trend</a:t>
            </a:r>
          </a:p>
        </p:txBody>
      </p:sp>
      <p:sp>
        <p:nvSpPr>
          <p:cNvPr id="10" name="TextBox 9"/>
          <p:cNvSpPr txBox="1"/>
          <p:nvPr/>
        </p:nvSpPr>
        <p:spPr>
          <a:xfrm>
            <a:off x="6705600" y="533400"/>
            <a:ext cx="2057400" cy="461665"/>
          </a:xfrm>
          <a:prstGeom prst="rect">
            <a:avLst/>
          </a:prstGeom>
          <a:noFill/>
        </p:spPr>
        <p:txBody>
          <a:bodyPr wrap="square" rtlCol="0">
            <a:spAutoFit/>
          </a:bodyPr>
          <a:lstStyle/>
          <a:p>
            <a:pPr algn="r"/>
            <a:r>
              <a:rPr lang="en-US" dirty="0">
                <a:latin typeface="+mn-lt"/>
              </a:rPr>
              <a:t>Example 1</a:t>
            </a:r>
          </a:p>
        </p:txBody>
      </p:sp>
      <p:sp>
        <p:nvSpPr>
          <p:cNvPr id="11" name="Footer Placeholder 10"/>
          <p:cNvSpPr>
            <a:spLocks noGrp="1"/>
          </p:cNvSpPr>
          <p:nvPr>
            <p:ph type="ftr" sz="quarter" idx="11"/>
          </p:nvPr>
        </p:nvSpPr>
        <p:spPr/>
        <p:txBody>
          <a:bodyPr/>
          <a:lstStyle/>
          <a:p>
            <a:r>
              <a:rPr lang="en-US" sz="1400" i="1"/>
              <a:t>Forecasting</a:t>
            </a:r>
          </a:p>
        </p:txBody>
      </p:sp>
    </p:spTree>
    <p:extLst>
      <p:ext uri="{BB962C8B-B14F-4D97-AF65-F5344CB8AC3E}">
        <p14:creationId xmlns:p14="http://schemas.microsoft.com/office/powerpoint/2010/main" val="37958511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2: Estimate the level and trend</a:t>
            </a:r>
          </a:p>
        </p:txBody>
      </p:sp>
      <p:sp>
        <p:nvSpPr>
          <p:cNvPr id="9" name="TextBox 8"/>
          <p:cNvSpPr txBox="1"/>
          <p:nvPr/>
        </p:nvSpPr>
        <p:spPr>
          <a:xfrm>
            <a:off x="6705600" y="533400"/>
            <a:ext cx="2057400" cy="461665"/>
          </a:xfrm>
          <a:prstGeom prst="rect">
            <a:avLst/>
          </a:prstGeom>
          <a:noFill/>
        </p:spPr>
        <p:txBody>
          <a:bodyPr wrap="square" rtlCol="0">
            <a:spAutoFit/>
          </a:bodyPr>
          <a:lstStyle/>
          <a:p>
            <a:pPr algn="r"/>
            <a:r>
              <a:rPr lang="en-US" dirty="0">
                <a:latin typeface="+mn-lt"/>
              </a:rPr>
              <a:t>Example 1</a:t>
            </a:r>
          </a:p>
        </p:txBody>
      </p:sp>
      <p:sp>
        <p:nvSpPr>
          <p:cNvPr id="10" name="Content Placeholder 2"/>
          <p:cNvSpPr>
            <a:spLocks noGrp="1"/>
          </p:cNvSpPr>
          <p:nvPr>
            <p:ph idx="1"/>
          </p:nvPr>
        </p:nvSpPr>
        <p:spPr>
          <a:xfrm>
            <a:off x="228600" y="1143000"/>
            <a:ext cx="8407400" cy="4748213"/>
          </a:xfrm>
        </p:spPr>
        <p:txBody>
          <a:bodyPr/>
          <a:lstStyle/>
          <a:p>
            <a:r>
              <a:rPr lang="en-US" dirty="0"/>
              <a:t>Use </a:t>
            </a:r>
            <a:r>
              <a:rPr lang="en-US" dirty="0" err="1"/>
              <a:t>StatTools</a:t>
            </a:r>
            <a:r>
              <a:rPr lang="en-US" dirty="0"/>
              <a:t> to define a data set.</a:t>
            </a:r>
          </a:p>
          <a:p>
            <a:endParaRPr lang="en-US" dirty="0"/>
          </a:p>
          <a:p>
            <a:endParaRPr lang="en-US" dirty="0"/>
          </a:p>
          <a:p>
            <a:endParaRPr lang="en-US" dirty="0"/>
          </a:p>
          <a:p>
            <a:endParaRPr lang="en-US" dirty="0"/>
          </a:p>
        </p:txBody>
      </p:sp>
      <p:pic>
        <p:nvPicPr>
          <p:cNvPr id="3" name="Picture 2"/>
          <p:cNvPicPr>
            <a:picLocks noChangeAspect="1"/>
          </p:cNvPicPr>
          <p:nvPr/>
        </p:nvPicPr>
        <p:blipFill>
          <a:blip r:embed="rId2"/>
          <a:stretch>
            <a:fillRect/>
          </a:stretch>
        </p:blipFill>
        <p:spPr>
          <a:xfrm>
            <a:off x="685800" y="1600200"/>
            <a:ext cx="1104900" cy="1152525"/>
          </a:xfrm>
          <a:prstGeom prst="rect">
            <a:avLst/>
          </a:prstGeom>
        </p:spPr>
      </p:pic>
      <p:sp>
        <p:nvSpPr>
          <p:cNvPr id="5" name="Footer Placeholder 4"/>
          <p:cNvSpPr>
            <a:spLocks noGrp="1"/>
          </p:cNvSpPr>
          <p:nvPr>
            <p:ph type="ftr" sz="quarter" idx="11"/>
          </p:nvPr>
        </p:nvSpPr>
        <p:spPr/>
        <p:txBody>
          <a:bodyPr/>
          <a:lstStyle/>
          <a:p>
            <a:r>
              <a:rPr lang="en-US" sz="1400" i="1"/>
              <a:t>Forecasting</a:t>
            </a:r>
          </a:p>
        </p:txBody>
      </p:sp>
    </p:spTree>
    <p:extLst>
      <p:ext uri="{BB962C8B-B14F-4D97-AF65-F5344CB8AC3E}">
        <p14:creationId xmlns:p14="http://schemas.microsoft.com/office/powerpoint/2010/main" val="38367224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2: Estimate the level and trend</a:t>
            </a:r>
          </a:p>
        </p:txBody>
      </p:sp>
      <p:sp>
        <p:nvSpPr>
          <p:cNvPr id="9" name="TextBox 8"/>
          <p:cNvSpPr txBox="1"/>
          <p:nvPr/>
        </p:nvSpPr>
        <p:spPr>
          <a:xfrm>
            <a:off x="6705600" y="533400"/>
            <a:ext cx="2057400" cy="461665"/>
          </a:xfrm>
          <a:prstGeom prst="rect">
            <a:avLst/>
          </a:prstGeom>
          <a:noFill/>
        </p:spPr>
        <p:txBody>
          <a:bodyPr wrap="square" rtlCol="0">
            <a:spAutoFit/>
          </a:bodyPr>
          <a:lstStyle/>
          <a:p>
            <a:pPr algn="r"/>
            <a:r>
              <a:rPr lang="en-US" dirty="0">
                <a:latin typeface="+mn-lt"/>
              </a:rPr>
              <a:t>Example 1</a:t>
            </a:r>
          </a:p>
        </p:txBody>
      </p:sp>
      <p:sp>
        <p:nvSpPr>
          <p:cNvPr id="10" name="Content Placeholder 2"/>
          <p:cNvSpPr>
            <a:spLocks noGrp="1"/>
          </p:cNvSpPr>
          <p:nvPr>
            <p:ph idx="1"/>
          </p:nvPr>
        </p:nvSpPr>
        <p:spPr>
          <a:xfrm>
            <a:off x="228600" y="1143000"/>
            <a:ext cx="8407400" cy="4748213"/>
          </a:xfrm>
        </p:spPr>
        <p:txBody>
          <a:bodyPr/>
          <a:lstStyle/>
          <a:p>
            <a:r>
              <a:rPr lang="en-US" dirty="0"/>
              <a:t>Before running </a:t>
            </a:r>
            <a:r>
              <a:rPr lang="en-US" b="1" dirty="0"/>
              <a:t>ANY</a:t>
            </a:r>
            <a:r>
              <a:rPr lang="en-US" dirty="0"/>
              <a:t> analysis, always plot the data!</a:t>
            </a:r>
          </a:p>
          <a:p>
            <a:r>
              <a:rPr lang="en-US" dirty="0"/>
              <a:t>Use the “Time Series Graph” function in </a:t>
            </a:r>
            <a:r>
              <a:rPr lang="en-US" dirty="0" err="1"/>
              <a:t>StatTools</a:t>
            </a:r>
            <a:r>
              <a:rPr lang="en-US" dirty="0"/>
              <a:t>.</a:t>
            </a:r>
          </a:p>
          <a:p>
            <a:r>
              <a:rPr lang="en-US" dirty="0"/>
              <a:t>Select (with label).</a:t>
            </a:r>
          </a:p>
          <a:p>
            <a:r>
              <a:rPr lang="en-US" dirty="0"/>
              <a:t>Plot both </a:t>
            </a:r>
            <a:r>
              <a:rPr lang="en-US" b="1" dirty="0"/>
              <a:t>demand</a:t>
            </a:r>
            <a:r>
              <a:rPr lang="en-US" dirty="0"/>
              <a:t> and </a:t>
            </a:r>
            <a:r>
              <a:rPr lang="en-US" b="1" dirty="0" err="1"/>
              <a:t>deseasonalized</a:t>
            </a:r>
            <a:r>
              <a:rPr lang="en-US" b="1" dirty="0"/>
              <a:t> demand</a:t>
            </a:r>
            <a:r>
              <a:rPr lang="en-US" dirty="0"/>
              <a:t> with </a:t>
            </a:r>
            <a:r>
              <a:rPr lang="en-US" b="1" dirty="0"/>
              <a:t>time</a:t>
            </a:r>
            <a:r>
              <a:rPr lang="en-US" dirty="0"/>
              <a:t> as label.</a:t>
            </a:r>
          </a:p>
          <a:p>
            <a:endParaRPr lang="en-US" dirty="0"/>
          </a:p>
          <a:p>
            <a:endParaRPr lang="en-US" dirty="0"/>
          </a:p>
          <a:p>
            <a:endParaRPr lang="en-US" dirty="0"/>
          </a:p>
        </p:txBody>
      </p:sp>
      <p:pic>
        <p:nvPicPr>
          <p:cNvPr id="17" name="Picture 16"/>
          <p:cNvPicPr>
            <a:picLocks noChangeAspect="1"/>
          </p:cNvPicPr>
          <p:nvPr/>
        </p:nvPicPr>
        <p:blipFill>
          <a:blip r:embed="rId2"/>
          <a:stretch>
            <a:fillRect/>
          </a:stretch>
        </p:blipFill>
        <p:spPr>
          <a:xfrm>
            <a:off x="1897856" y="2819400"/>
            <a:ext cx="5067300" cy="3486150"/>
          </a:xfrm>
          <a:prstGeom prst="rect">
            <a:avLst/>
          </a:prstGeom>
        </p:spPr>
      </p:pic>
      <p:sp>
        <p:nvSpPr>
          <p:cNvPr id="3" name="Footer Placeholder 2"/>
          <p:cNvSpPr>
            <a:spLocks noGrp="1"/>
          </p:cNvSpPr>
          <p:nvPr>
            <p:ph type="ftr" sz="quarter" idx="11"/>
          </p:nvPr>
        </p:nvSpPr>
        <p:spPr/>
        <p:txBody>
          <a:bodyPr/>
          <a:lstStyle/>
          <a:p>
            <a:r>
              <a:rPr lang="en-US" sz="1400" i="1"/>
              <a:t>Forecasting</a:t>
            </a:r>
          </a:p>
        </p:txBody>
      </p:sp>
    </p:spTree>
    <p:extLst>
      <p:ext uri="{BB962C8B-B14F-4D97-AF65-F5344CB8AC3E}">
        <p14:creationId xmlns:p14="http://schemas.microsoft.com/office/powerpoint/2010/main" val="21299127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2: Estimate the level and trend</a:t>
            </a:r>
          </a:p>
        </p:txBody>
      </p:sp>
      <p:sp>
        <p:nvSpPr>
          <p:cNvPr id="9" name="TextBox 8"/>
          <p:cNvSpPr txBox="1"/>
          <p:nvPr/>
        </p:nvSpPr>
        <p:spPr>
          <a:xfrm>
            <a:off x="6705600" y="533400"/>
            <a:ext cx="2057400" cy="461665"/>
          </a:xfrm>
          <a:prstGeom prst="rect">
            <a:avLst/>
          </a:prstGeom>
          <a:noFill/>
        </p:spPr>
        <p:txBody>
          <a:bodyPr wrap="square" rtlCol="0">
            <a:spAutoFit/>
          </a:bodyPr>
          <a:lstStyle/>
          <a:p>
            <a:pPr algn="r"/>
            <a:r>
              <a:rPr lang="en-US" dirty="0">
                <a:latin typeface="+mn-lt"/>
              </a:rPr>
              <a:t>Example 1</a:t>
            </a:r>
          </a:p>
        </p:txBody>
      </p:sp>
      <p:sp>
        <p:nvSpPr>
          <p:cNvPr id="10" name="Content Placeholder 2"/>
          <p:cNvSpPr>
            <a:spLocks noGrp="1"/>
          </p:cNvSpPr>
          <p:nvPr>
            <p:ph idx="1"/>
          </p:nvPr>
        </p:nvSpPr>
        <p:spPr>
          <a:xfrm>
            <a:off x="228600" y="1143000"/>
            <a:ext cx="8407400" cy="4748213"/>
          </a:xfrm>
        </p:spPr>
        <p:txBody>
          <a:bodyPr/>
          <a:lstStyle/>
          <a:p>
            <a:endParaRPr lang="en-US" dirty="0"/>
          </a:p>
          <a:p>
            <a:endParaRPr lang="en-US" dirty="0"/>
          </a:p>
        </p:txBody>
      </p:sp>
      <p:graphicFrame>
        <p:nvGraphicFramePr>
          <p:cNvPr id="7" name="Chart 6"/>
          <p:cNvGraphicFramePr>
            <a:graphicFrameLocks/>
          </p:cNvGraphicFramePr>
          <p:nvPr>
            <p:extLst>
              <p:ext uri="{D42A27DB-BD31-4B8C-83A1-F6EECF244321}">
                <p14:modId xmlns:p14="http://schemas.microsoft.com/office/powerpoint/2010/main" val="4094198384"/>
              </p:ext>
            </p:extLst>
          </p:nvPr>
        </p:nvGraphicFramePr>
        <p:xfrm>
          <a:off x="0" y="1828800"/>
          <a:ext cx="4114800" cy="26670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hart 7"/>
          <p:cNvGraphicFramePr>
            <a:graphicFrameLocks/>
          </p:cNvGraphicFramePr>
          <p:nvPr>
            <p:extLst>
              <p:ext uri="{D42A27DB-BD31-4B8C-83A1-F6EECF244321}">
                <p14:modId xmlns:p14="http://schemas.microsoft.com/office/powerpoint/2010/main" val="240500075"/>
              </p:ext>
            </p:extLst>
          </p:nvPr>
        </p:nvGraphicFramePr>
        <p:xfrm>
          <a:off x="4800600" y="1752600"/>
          <a:ext cx="4089400" cy="2882900"/>
        </p:xfrm>
        <a:graphic>
          <a:graphicData uri="http://schemas.openxmlformats.org/drawingml/2006/chart">
            <c:chart xmlns:c="http://schemas.openxmlformats.org/drawingml/2006/chart" xmlns:r="http://schemas.openxmlformats.org/officeDocument/2006/relationships" r:id="rId3"/>
          </a:graphicData>
        </a:graphic>
      </p:graphicFrame>
      <p:sp>
        <p:nvSpPr>
          <p:cNvPr id="3" name="Footer Placeholder 2"/>
          <p:cNvSpPr>
            <a:spLocks noGrp="1"/>
          </p:cNvSpPr>
          <p:nvPr>
            <p:ph type="ftr" sz="quarter" idx="11"/>
          </p:nvPr>
        </p:nvSpPr>
        <p:spPr/>
        <p:txBody>
          <a:bodyPr/>
          <a:lstStyle/>
          <a:p>
            <a:r>
              <a:rPr lang="en-US" sz="1400" i="1"/>
              <a:t>Forecasting</a:t>
            </a:r>
          </a:p>
        </p:txBody>
      </p:sp>
    </p:spTree>
    <p:extLst>
      <p:ext uri="{BB962C8B-B14F-4D97-AF65-F5344CB8AC3E}">
        <p14:creationId xmlns:p14="http://schemas.microsoft.com/office/powerpoint/2010/main" val="39741369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2: Estimate the level and trend</a:t>
            </a:r>
          </a:p>
        </p:txBody>
      </p:sp>
      <p:sp>
        <p:nvSpPr>
          <p:cNvPr id="9" name="TextBox 8"/>
          <p:cNvSpPr txBox="1"/>
          <p:nvPr/>
        </p:nvSpPr>
        <p:spPr>
          <a:xfrm>
            <a:off x="6705600" y="533400"/>
            <a:ext cx="2057400" cy="461665"/>
          </a:xfrm>
          <a:prstGeom prst="rect">
            <a:avLst/>
          </a:prstGeom>
          <a:noFill/>
        </p:spPr>
        <p:txBody>
          <a:bodyPr wrap="square" rtlCol="0">
            <a:spAutoFit/>
          </a:bodyPr>
          <a:lstStyle/>
          <a:p>
            <a:pPr algn="r"/>
            <a:r>
              <a:rPr lang="en-US" dirty="0">
                <a:latin typeface="+mn-lt"/>
              </a:rPr>
              <a:t>Example 1</a:t>
            </a:r>
          </a:p>
        </p:txBody>
      </p:sp>
      <p:sp>
        <p:nvSpPr>
          <p:cNvPr id="10" name="Content Placeholder 2"/>
          <p:cNvSpPr>
            <a:spLocks noGrp="1"/>
          </p:cNvSpPr>
          <p:nvPr>
            <p:ph idx="1"/>
          </p:nvPr>
        </p:nvSpPr>
        <p:spPr>
          <a:xfrm>
            <a:off x="228600" y="1143000"/>
            <a:ext cx="8407400" cy="4748213"/>
          </a:xfrm>
        </p:spPr>
        <p:txBody>
          <a:bodyPr/>
          <a:lstStyle/>
          <a:p>
            <a:r>
              <a:rPr lang="en-US" dirty="0"/>
              <a:t>Run a regression with </a:t>
            </a:r>
            <a:r>
              <a:rPr lang="en-US" b="1" dirty="0"/>
              <a:t>time</a:t>
            </a:r>
            <a:r>
              <a:rPr lang="en-US" dirty="0"/>
              <a:t> as the independent variable and </a:t>
            </a:r>
            <a:r>
              <a:rPr lang="en-US" b="1" dirty="0" err="1"/>
              <a:t>deseasonalized</a:t>
            </a:r>
            <a:r>
              <a:rPr lang="en-US" b="1" dirty="0"/>
              <a:t> demand</a:t>
            </a:r>
            <a:r>
              <a:rPr lang="en-US" dirty="0"/>
              <a:t> as the dependent variable.</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You must have a </a:t>
            </a:r>
            <a:r>
              <a:rPr lang="en-US" b="1" dirty="0"/>
              <a:t>line</a:t>
            </a:r>
            <a:r>
              <a:rPr lang="en-US" dirty="0"/>
              <a:t> to use </a:t>
            </a:r>
            <a:r>
              <a:rPr lang="en-US" b="1" dirty="0"/>
              <a:t>linear regression.</a:t>
            </a:r>
            <a:r>
              <a:rPr lang="en-US" dirty="0"/>
              <a:t>  Do not run linear regression directly on data that has any clear seasonal pattern!</a:t>
            </a:r>
          </a:p>
          <a:p>
            <a:endParaRPr lang="en-US" dirty="0"/>
          </a:p>
        </p:txBody>
      </p:sp>
      <p:pic>
        <p:nvPicPr>
          <p:cNvPr id="11" name="Picture 10"/>
          <p:cNvPicPr>
            <a:picLocks noChangeAspect="1"/>
          </p:cNvPicPr>
          <p:nvPr/>
        </p:nvPicPr>
        <p:blipFill>
          <a:blip r:embed="rId2"/>
          <a:stretch>
            <a:fillRect/>
          </a:stretch>
        </p:blipFill>
        <p:spPr>
          <a:xfrm>
            <a:off x="2133600" y="2286000"/>
            <a:ext cx="5086350" cy="2314575"/>
          </a:xfrm>
          <a:prstGeom prst="rect">
            <a:avLst/>
          </a:prstGeom>
        </p:spPr>
      </p:pic>
      <p:cxnSp>
        <p:nvCxnSpPr>
          <p:cNvPr id="13" name="Straight Arrow Connector 12"/>
          <p:cNvCxnSpPr/>
          <p:nvPr/>
        </p:nvCxnSpPr>
        <p:spPr bwMode="auto">
          <a:xfrm>
            <a:off x="1315497" y="3763945"/>
            <a:ext cx="990600" cy="0"/>
          </a:xfrm>
          <a:prstGeom prst="straightConnector1">
            <a:avLst/>
          </a:prstGeom>
          <a:ln>
            <a:headEnd type="none" w="med" len="med"/>
            <a:tailEnd type="triangle"/>
          </a:ln>
        </p:spPr>
        <p:style>
          <a:lnRef idx="3">
            <a:schemeClr val="accent1"/>
          </a:lnRef>
          <a:fillRef idx="0">
            <a:schemeClr val="accent1"/>
          </a:fillRef>
          <a:effectRef idx="2">
            <a:schemeClr val="accent1"/>
          </a:effectRef>
          <a:fontRef idx="minor">
            <a:schemeClr val="tx1"/>
          </a:fontRef>
        </p:style>
      </p:cxnSp>
      <p:cxnSp>
        <p:nvCxnSpPr>
          <p:cNvPr id="14" name="Straight Arrow Connector 13"/>
          <p:cNvCxnSpPr/>
          <p:nvPr/>
        </p:nvCxnSpPr>
        <p:spPr bwMode="auto">
          <a:xfrm flipV="1">
            <a:off x="1524000" y="4252913"/>
            <a:ext cx="984250" cy="19050"/>
          </a:xfrm>
          <a:prstGeom prst="straightConnector1">
            <a:avLst/>
          </a:prstGeom>
          <a:ln>
            <a:headEnd type="none" w="med" len="med"/>
            <a:tailEnd type="triangle"/>
          </a:ln>
        </p:spPr>
        <p:style>
          <a:lnRef idx="3">
            <a:schemeClr val="accent1"/>
          </a:lnRef>
          <a:fillRef idx="0">
            <a:schemeClr val="accent1"/>
          </a:fillRef>
          <a:effectRef idx="2">
            <a:schemeClr val="accent1"/>
          </a:effectRef>
          <a:fontRef idx="minor">
            <a:schemeClr val="tx1"/>
          </a:fontRef>
        </p:style>
      </p:cxnSp>
      <p:sp>
        <p:nvSpPr>
          <p:cNvPr id="3" name="Footer Placeholder 2"/>
          <p:cNvSpPr>
            <a:spLocks noGrp="1"/>
          </p:cNvSpPr>
          <p:nvPr>
            <p:ph type="ftr" sz="quarter" idx="11"/>
          </p:nvPr>
        </p:nvSpPr>
        <p:spPr/>
        <p:txBody>
          <a:bodyPr/>
          <a:lstStyle/>
          <a:p>
            <a:r>
              <a:rPr lang="en-US" sz="1400" i="1"/>
              <a:t>Forecasting</a:t>
            </a:r>
          </a:p>
        </p:txBody>
      </p:sp>
    </p:spTree>
    <p:extLst>
      <p:ext uri="{BB962C8B-B14F-4D97-AF65-F5344CB8AC3E}">
        <p14:creationId xmlns:p14="http://schemas.microsoft.com/office/powerpoint/2010/main" val="38536521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2: Estimate the level and trend</a:t>
            </a:r>
          </a:p>
        </p:txBody>
      </p:sp>
      <p:sp>
        <p:nvSpPr>
          <p:cNvPr id="9" name="TextBox 8"/>
          <p:cNvSpPr txBox="1"/>
          <p:nvPr/>
        </p:nvSpPr>
        <p:spPr>
          <a:xfrm>
            <a:off x="6705600" y="533400"/>
            <a:ext cx="2057400" cy="461665"/>
          </a:xfrm>
          <a:prstGeom prst="rect">
            <a:avLst/>
          </a:prstGeom>
          <a:noFill/>
        </p:spPr>
        <p:txBody>
          <a:bodyPr wrap="square" rtlCol="0">
            <a:spAutoFit/>
          </a:bodyPr>
          <a:lstStyle/>
          <a:p>
            <a:pPr algn="r"/>
            <a:r>
              <a:rPr lang="en-US" dirty="0">
                <a:latin typeface="+mn-lt"/>
              </a:rPr>
              <a:t>Example 1</a:t>
            </a:r>
          </a:p>
        </p:txBody>
      </p:sp>
      <p:sp>
        <p:nvSpPr>
          <p:cNvPr id="10" name="Content Placeholder 2"/>
          <p:cNvSpPr>
            <a:spLocks noGrp="1"/>
          </p:cNvSpPr>
          <p:nvPr>
            <p:ph idx="1"/>
          </p:nvPr>
        </p:nvSpPr>
        <p:spPr>
          <a:xfrm>
            <a:off x="228600" y="1143000"/>
            <a:ext cx="8407400" cy="4748213"/>
          </a:xfrm>
        </p:spPr>
        <p:txBody>
          <a:bodyPr/>
          <a:lstStyle/>
          <a:p>
            <a:r>
              <a:rPr lang="en-US" dirty="0"/>
              <a:t>In the resulting report, we obtain two coefficients: </a:t>
            </a:r>
            <a:r>
              <a:rPr lang="en-US" b="1" dirty="0"/>
              <a:t>constant</a:t>
            </a:r>
            <a:r>
              <a:rPr lang="en-US" dirty="0"/>
              <a:t> and </a:t>
            </a:r>
            <a:r>
              <a:rPr lang="en-US" b="1" dirty="0"/>
              <a:t>time</a:t>
            </a:r>
            <a:r>
              <a:rPr lang="en-US" dirty="0"/>
              <a:t>.</a:t>
            </a:r>
          </a:p>
          <a:p>
            <a:r>
              <a:rPr lang="en-US" dirty="0"/>
              <a:t>The </a:t>
            </a:r>
            <a:r>
              <a:rPr lang="en-US" b="1" dirty="0"/>
              <a:t>constant</a:t>
            </a:r>
            <a:r>
              <a:rPr lang="en-US" dirty="0"/>
              <a:t> coefficient is the level at time </a:t>
            </a:r>
            <a:r>
              <a:rPr lang="en-US" b="1" dirty="0"/>
              <a:t>0</a:t>
            </a:r>
            <a:r>
              <a:rPr lang="en-US" dirty="0"/>
              <a:t>.</a:t>
            </a:r>
          </a:p>
          <a:p>
            <a:r>
              <a:rPr lang="en-US" dirty="0"/>
              <a:t>The </a:t>
            </a:r>
            <a:r>
              <a:rPr lang="en-US" b="1" dirty="0"/>
              <a:t>time</a:t>
            </a:r>
            <a:r>
              <a:rPr lang="en-US" dirty="0"/>
              <a:t> coefficient is the trend.</a:t>
            </a:r>
          </a:p>
        </p:txBody>
      </p:sp>
      <p:pic>
        <p:nvPicPr>
          <p:cNvPr id="5" name="Picture 4"/>
          <p:cNvPicPr>
            <a:picLocks noChangeAspect="1"/>
          </p:cNvPicPr>
          <p:nvPr/>
        </p:nvPicPr>
        <p:blipFill>
          <a:blip r:embed="rId2"/>
          <a:stretch>
            <a:fillRect/>
          </a:stretch>
        </p:blipFill>
        <p:spPr>
          <a:xfrm>
            <a:off x="957263" y="3200400"/>
            <a:ext cx="7677150" cy="2505075"/>
          </a:xfrm>
          <a:prstGeom prst="rect">
            <a:avLst/>
          </a:prstGeom>
        </p:spPr>
      </p:pic>
      <p:cxnSp>
        <p:nvCxnSpPr>
          <p:cNvPr id="12" name="Straight Arrow Connector 11"/>
          <p:cNvCxnSpPr/>
          <p:nvPr/>
        </p:nvCxnSpPr>
        <p:spPr bwMode="auto">
          <a:xfrm>
            <a:off x="2438400" y="5410200"/>
            <a:ext cx="990600" cy="0"/>
          </a:xfrm>
          <a:prstGeom prst="straightConnector1">
            <a:avLst/>
          </a:prstGeom>
          <a:ln>
            <a:headEnd type="none" w="med" len="med"/>
            <a:tailEnd type="triangle"/>
          </a:ln>
        </p:spPr>
        <p:style>
          <a:lnRef idx="3">
            <a:schemeClr val="accent1"/>
          </a:lnRef>
          <a:fillRef idx="0">
            <a:schemeClr val="accent1"/>
          </a:fillRef>
          <a:effectRef idx="2">
            <a:schemeClr val="accent1"/>
          </a:effectRef>
          <a:fontRef idx="minor">
            <a:schemeClr val="tx1"/>
          </a:fontRef>
        </p:style>
      </p:cxnSp>
      <p:cxnSp>
        <p:nvCxnSpPr>
          <p:cNvPr id="15" name="Straight Arrow Connector 14"/>
          <p:cNvCxnSpPr/>
          <p:nvPr/>
        </p:nvCxnSpPr>
        <p:spPr bwMode="auto">
          <a:xfrm>
            <a:off x="2438400" y="5608655"/>
            <a:ext cx="990600" cy="0"/>
          </a:xfrm>
          <a:prstGeom prst="straightConnector1">
            <a:avLst/>
          </a:prstGeom>
          <a:ln>
            <a:headEnd type="none" w="med" len="med"/>
            <a:tailEnd type="triangle"/>
          </a:ln>
        </p:spPr>
        <p:style>
          <a:lnRef idx="3">
            <a:schemeClr val="accent1"/>
          </a:lnRef>
          <a:fillRef idx="0">
            <a:schemeClr val="accent1"/>
          </a:fillRef>
          <a:effectRef idx="2">
            <a:schemeClr val="accent1"/>
          </a:effectRef>
          <a:fontRef idx="minor">
            <a:schemeClr val="tx1"/>
          </a:fontRef>
        </p:style>
      </p:cxnSp>
      <p:sp>
        <p:nvSpPr>
          <p:cNvPr id="3" name="Footer Placeholder 2"/>
          <p:cNvSpPr>
            <a:spLocks noGrp="1"/>
          </p:cNvSpPr>
          <p:nvPr>
            <p:ph type="ftr" sz="quarter" idx="11"/>
          </p:nvPr>
        </p:nvSpPr>
        <p:spPr/>
        <p:txBody>
          <a:bodyPr/>
          <a:lstStyle/>
          <a:p>
            <a:r>
              <a:rPr lang="en-US" sz="1400" i="1"/>
              <a:t>Forecasting</a:t>
            </a:r>
          </a:p>
        </p:txBody>
      </p:sp>
    </p:spTree>
    <p:extLst>
      <p:ext uri="{BB962C8B-B14F-4D97-AF65-F5344CB8AC3E}">
        <p14:creationId xmlns:p14="http://schemas.microsoft.com/office/powerpoint/2010/main" val="15329306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3: Estimate the seasonal factor</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755805944"/>
              </p:ext>
            </p:extLst>
          </p:nvPr>
        </p:nvGraphicFramePr>
        <p:xfrm>
          <a:off x="457200" y="1628835"/>
          <a:ext cx="7924801" cy="2211705"/>
        </p:xfrm>
        <a:graphic>
          <a:graphicData uri="http://schemas.openxmlformats.org/drawingml/2006/table">
            <a:tbl>
              <a:tblPr firstRow="1">
                <a:tableStyleId>{BC89EF96-8CEA-46FF-86C4-4CE0E7609802}</a:tableStyleId>
              </a:tblPr>
              <a:tblGrid>
                <a:gridCol w="760234">
                  <a:extLst>
                    <a:ext uri="{9D8B030D-6E8A-4147-A177-3AD203B41FA5}">
                      <a16:colId xmlns:a16="http://schemas.microsoft.com/office/drawing/2014/main" val="20000"/>
                    </a:ext>
                  </a:extLst>
                </a:gridCol>
                <a:gridCol w="760234">
                  <a:extLst>
                    <a:ext uri="{9D8B030D-6E8A-4147-A177-3AD203B41FA5}">
                      <a16:colId xmlns:a16="http://schemas.microsoft.com/office/drawing/2014/main" val="20001"/>
                    </a:ext>
                  </a:extLst>
                </a:gridCol>
                <a:gridCol w="709552">
                  <a:extLst>
                    <a:ext uri="{9D8B030D-6E8A-4147-A177-3AD203B41FA5}">
                      <a16:colId xmlns:a16="http://schemas.microsoft.com/office/drawing/2014/main" val="20002"/>
                    </a:ext>
                  </a:extLst>
                </a:gridCol>
                <a:gridCol w="1021180">
                  <a:extLst>
                    <a:ext uri="{9D8B030D-6E8A-4147-A177-3AD203B41FA5}">
                      <a16:colId xmlns:a16="http://schemas.microsoft.com/office/drawing/2014/main" val="20003"/>
                    </a:ext>
                  </a:extLst>
                </a:gridCol>
                <a:gridCol w="1397000">
                  <a:extLst>
                    <a:ext uri="{9D8B030D-6E8A-4147-A177-3AD203B41FA5}">
                      <a16:colId xmlns:a16="http://schemas.microsoft.com/office/drawing/2014/main" val="20004"/>
                    </a:ext>
                  </a:extLst>
                </a:gridCol>
                <a:gridCol w="1583267">
                  <a:extLst>
                    <a:ext uri="{9D8B030D-6E8A-4147-A177-3AD203B41FA5}">
                      <a16:colId xmlns:a16="http://schemas.microsoft.com/office/drawing/2014/main" val="20005"/>
                    </a:ext>
                  </a:extLst>
                </a:gridCol>
                <a:gridCol w="1693334">
                  <a:extLst>
                    <a:ext uri="{9D8B030D-6E8A-4147-A177-3AD203B41FA5}">
                      <a16:colId xmlns:a16="http://schemas.microsoft.com/office/drawing/2014/main" val="20006"/>
                    </a:ext>
                  </a:extLst>
                </a:gridCol>
              </a:tblGrid>
              <a:tr h="285750">
                <a:tc>
                  <a:txBody>
                    <a:bodyPr/>
                    <a:lstStyle/>
                    <a:p>
                      <a:pPr algn="l" fontAlgn="b"/>
                      <a:r>
                        <a:rPr lang="en-US" sz="1600" u="none" strike="noStrike" dirty="0"/>
                        <a:t>Year</a:t>
                      </a:r>
                      <a:endParaRPr lang="en-US" sz="1600" b="0" i="0" u="none" strike="noStrike" dirty="0">
                        <a:solidFill>
                          <a:srgbClr val="000000"/>
                        </a:solidFill>
                        <a:latin typeface="Calibri"/>
                      </a:endParaRPr>
                    </a:p>
                  </a:txBody>
                  <a:tcPr marL="9525" marR="9525" marT="9525" marB="0" anchor="b"/>
                </a:tc>
                <a:tc>
                  <a:txBody>
                    <a:bodyPr/>
                    <a:lstStyle/>
                    <a:p>
                      <a:pPr algn="l" fontAlgn="b"/>
                      <a:r>
                        <a:rPr lang="en-US" sz="1600" u="none" strike="noStrike" dirty="0"/>
                        <a:t>Period</a:t>
                      </a:r>
                      <a:endParaRPr lang="en-US" sz="1600" b="0" i="0" u="none" strike="noStrike" dirty="0">
                        <a:solidFill>
                          <a:srgbClr val="000000"/>
                        </a:solidFill>
                        <a:latin typeface="Calibri"/>
                      </a:endParaRPr>
                    </a:p>
                  </a:txBody>
                  <a:tcPr marL="9525" marR="9525" marT="9525" marB="0" anchor="b"/>
                </a:tc>
                <a:tc>
                  <a:txBody>
                    <a:bodyPr/>
                    <a:lstStyle/>
                    <a:p>
                      <a:pPr algn="l" fontAlgn="b"/>
                      <a:r>
                        <a:rPr lang="en-US" sz="1600" u="none" strike="noStrike" dirty="0"/>
                        <a:t>“Time”</a:t>
                      </a:r>
                      <a:endParaRPr lang="en-US" sz="1600" b="0" i="0" u="none" strike="noStrike" dirty="0">
                        <a:solidFill>
                          <a:srgbClr val="000000"/>
                        </a:solidFill>
                        <a:latin typeface="Calibri"/>
                      </a:endParaRPr>
                    </a:p>
                  </a:txBody>
                  <a:tcPr marL="9525" marR="9525" marT="9525" marB="0" anchor="b"/>
                </a:tc>
                <a:tc>
                  <a:txBody>
                    <a:bodyPr/>
                    <a:lstStyle/>
                    <a:p>
                      <a:pPr algn="l" fontAlgn="b"/>
                      <a:r>
                        <a:rPr lang="en-US" sz="1600" u="none" strike="noStrike" dirty="0"/>
                        <a:t>Enrollment</a:t>
                      </a:r>
                      <a:endParaRPr lang="en-US" sz="1600" b="0" i="0" u="none" strike="noStrike" dirty="0">
                        <a:solidFill>
                          <a:srgbClr val="000000"/>
                        </a:solidFill>
                        <a:latin typeface="Calibri"/>
                      </a:endParaRPr>
                    </a:p>
                  </a:txBody>
                  <a:tcPr marL="9525" marR="9525" marT="9525" marB="0" anchor="b"/>
                </a:tc>
                <a:tc>
                  <a:txBody>
                    <a:bodyPr/>
                    <a:lstStyle/>
                    <a:p>
                      <a:pPr algn="r" fontAlgn="b"/>
                      <a:r>
                        <a:rPr lang="en-US" sz="1600" u="none" strike="noStrike" dirty="0" err="1"/>
                        <a:t>Deseasonalized</a:t>
                      </a:r>
                      <a:r>
                        <a:rPr lang="en-US" sz="1600" u="none" strike="noStrike" baseline="0" dirty="0"/>
                        <a:t> Data</a:t>
                      </a:r>
                      <a:endParaRPr lang="en-US" sz="1600" b="0" i="0" u="none" strike="noStrike" dirty="0">
                        <a:solidFill>
                          <a:srgbClr val="000000"/>
                        </a:solidFill>
                        <a:latin typeface="Calibri"/>
                      </a:endParaRPr>
                    </a:p>
                  </a:txBody>
                  <a:tcPr marL="9525" marR="9525" marT="9525" marB="0" anchor="b"/>
                </a:tc>
                <a:tc>
                  <a:txBody>
                    <a:bodyPr/>
                    <a:lstStyle/>
                    <a:p>
                      <a:pPr algn="ctr" fontAlgn="b"/>
                      <a:r>
                        <a:rPr lang="en-US" sz="1600" b="1" i="0" u="none" strike="noStrike" dirty="0">
                          <a:solidFill>
                            <a:srgbClr val="000000"/>
                          </a:solidFill>
                          <a:latin typeface="Calibri"/>
                        </a:rPr>
                        <a:t>Level</a:t>
                      </a:r>
                    </a:p>
                  </a:txBody>
                  <a:tcPr marL="9525" marR="9525" marT="9525" marB="0" anchor="b"/>
                </a:tc>
                <a:tc>
                  <a:txBody>
                    <a:bodyPr/>
                    <a:lstStyle/>
                    <a:p>
                      <a:pPr algn="ctr" fontAlgn="b"/>
                      <a:r>
                        <a:rPr lang="en-US" sz="1600" u="none" strike="noStrike" dirty="0"/>
                        <a:t>Seasonal</a:t>
                      </a:r>
                      <a:r>
                        <a:rPr lang="en-US" sz="1600" u="none" strike="noStrike" baseline="0" dirty="0"/>
                        <a:t> Factor Estimate</a:t>
                      </a:r>
                      <a:endParaRPr lang="en-US" sz="1600" b="0" i="0" u="none" strike="noStrike" dirty="0">
                        <a:solidFill>
                          <a:srgbClr val="000000"/>
                        </a:solidFill>
                        <a:latin typeface="Calibri"/>
                      </a:endParaRPr>
                    </a:p>
                  </a:txBody>
                  <a:tcPr marL="9525" marR="9525" marT="9525" marB="0" anchor="b"/>
                </a:tc>
                <a:extLst>
                  <a:ext uri="{0D108BD9-81ED-4DB2-BD59-A6C34878D82A}">
                    <a16:rowId xmlns:a16="http://schemas.microsoft.com/office/drawing/2014/main" val="10000"/>
                  </a:ext>
                </a:extLst>
              </a:tr>
              <a:tr h="285750">
                <a:tc>
                  <a:txBody>
                    <a:bodyPr/>
                    <a:lstStyle/>
                    <a:p>
                      <a:pPr algn="l" fontAlgn="b"/>
                      <a:r>
                        <a:rPr lang="en-US" sz="1600" u="none" strike="noStrike" dirty="0"/>
                        <a:t>1</a:t>
                      </a:r>
                      <a:endParaRPr lang="en-US" sz="1600" b="0" i="0" u="none" strike="noStrike" dirty="0">
                        <a:solidFill>
                          <a:srgbClr val="000000"/>
                        </a:solidFill>
                        <a:latin typeface="Calibri"/>
                      </a:endParaRPr>
                    </a:p>
                  </a:txBody>
                  <a:tcPr marL="9525" marR="9525" marT="9525" marB="0" anchor="b"/>
                </a:tc>
                <a:tc>
                  <a:txBody>
                    <a:bodyPr/>
                    <a:lstStyle/>
                    <a:p>
                      <a:pPr algn="l" fontAlgn="b"/>
                      <a:r>
                        <a:rPr lang="en-US" sz="1600" u="none" strike="noStrike" dirty="0"/>
                        <a:t>Fall</a:t>
                      </a:r>
                      <a:endParaRPr lang="en-US" sz="1600" b="0" i="0" u="none" strike="noStrike" dirty="0">
                        <a:solidFill>
                          <a:srgbClr val="000000"/>
                        </a:solidFill>
                        <a:latin typeface="Calibri"/>
                      </a:endParaRPr>
                    </a:p>
                  </a:txBody>
                  <a:tcPr marL="9525" marR="9525" marT="9525" marB="0" anchor="b"/>
                </a:tc>
                <a:tc>
                  <a:txBody>
                    <a:bodyPr/>
                    <a:lstStyle/>
                    <a:p>
                      <a:pPr algn="l" fontAlgn="b"/>
                      <a:r>
                        <a:rPr lang="en-US" sz="1600" u="none" strike="noStrike" dirty="0"/>
                        <a:t>1</a:t>
                      </a:r>
                      <a:endParaRPr lang="en-US" sz="1600" b="0" i="0" u="none" strike="noStrike" dirty="0">
                        <a:solidFill>
                          <a:srgbClr val="000000"/>
                        </a:solidFill>
                        <a:latin typeface="Calibri"/>
                      </a:endParaRPr>
                    </a:p>
                  </a:txBody>
                  <a:tcPr marL="9525" marR="9525" marT="9525" marB="0" anchor="b"/>
                </a:tc>
                <a:tc>
                  <a:txBody>
                    <a:bodyPr/>
                    <a:lstStyle/>
                    <a:p>
                      <a:pPr algn="l" fontAlgn="b"/>
                      <a:r>
                        <a:rPr lang="en-US" sz="1600" u="none" strike="noStrike"/>
                        <a:t>30</a:t>
                      </a:r>
                      <a:endParaRPr lang="en-US" sz="1600" b="0" i="0" u="none" strike="noStrike" dirty="0">
                        <a:solidFill>
                          <a:srgbClr val="000000"/>
                        </a:solidFill>
                        <a:latin typeface="Calibri"/>
                      </a:endParaRPr>
                    </a:p>
                  </a:txBody>
                  <a:tcPr marL="9525" marR="9525" marT="9525" marB="0" anchor="b"/>
                </a:tc>
                <a:tc>
                  <a:txBody>
                    <a:bodyPr/>
                    <a:lstStyle/>
                    <a:p>
                      <a:pPr algn="r" fontAlgn="b"/>
                      <a:endParaRPr lang="en-US" sz="1600" b="1" i="0" u="none" strike="noStrike" dirty="0">
                        <a:solidFill>
                          <a:srgbClr val="000000"/>
                        </a:solidFill>
                        <a:latin typeface="Calibri"/>
                      </a:endParaRPr>
                    </a:p>
                  </a:txBody>
                  <a:tcPr marL="9525" marR="9525" marT="9525" marB="0" anchor="b"/>
                </a:tc>
                <a:tc>
                  <a:txBody>
                    <a:bodyPr/>
                    <a:lstStyle/>
                    <a:p>
                      <a:pPr algn="r" fontAlgn="b"/>
                      <a:r>
                        <a:rPr lang="en-US" sz="1600" b="0" i="0" u="none" strike="noStrike" dirty="0">
                          <a:solidFill>
                            <a:srgbClr val="000000"/>
                          </a:solidFill>
                          <a:latin typeface="Calibri"/>
                        </a:rPr>
                        <a:t>33.7+3.8*1 = 37.5</a:t>
                      </a:r>
                    </a:p>
                  </a:txBody>
                  <a:tcPr marL="0" marR="0" marT="0" marB="0" anchor="b"/>
                </a:tc>
                <a:tc>
                  <a:txBody>
                    <a:bodyPr/>
                    <a:lstStyle/>
                    <a:p>
                      <a:pPr algn="r" fontAlgn="b"/>
                      <a:r>
                        <a:rPr lang="en-US" sz="1600" b="0" i="0" u="none" strike="noStrike" dirty="0">
                          <a:solidFill>
                            <a:srgbClr val="000000"/>
                          </a:solidFill>
                          <a:effectLst/>
                          <a:latin typeface="Calibri" panose="020F0502020204030204" pitchFamily="34" charset="0"/>
                        </a:rPr>
                        <a:t>30/37.5</a:t>
                      </a:r>
                      <a:r>
                        <a:rPr lang="en-US" sz="1600" b="0" i="0" u="none" strike="noStrike" baseline="0" dirty="0">
                          <a:solidFill>
                            <a:srgbClr val="000000"/>
                          </a:solidFill>
                          <a:effectLst/>
                          <a:latin typeface="Calibri" panose="020F0502020204030204" pitchFamily="34" charset="0"/>
                        </a:rPr>
                        <a:t> = </a:t>
                      </a:r>
                      <a:r>
                        <a:rPr lang="en-US" sz="1600" b="0" i="0" u="none" strike="noStrike" dirty="0">
                          <a:solidFill>
                            <a:srgbClr val="000000"/>
                          </a:solidFill>
                          <a:effectLst/>
                          <a:latin typeface="Calibri" panose="020F0502020204030204" pitchFamily="34" charset="0"/>
                        </a:rPr>
                        <a:t>0.80</a:t>
                      </a:r>
                    </a:p>
                  </a:txBody>
                  <a:tcPr marL="9525" marR="9525" marT="9525" marB="0" anchor="b"/>
                </a:tc>
                <a:extLst>
                  <a:ext uri="{0D108BD9-81ED-4DB2-BD59-A6C34878D82A}">
                    <a16:rowId xmlns:a16="http://schemas.microsoft.com/office/drawing/2014/main" val="10001"/>
                  </a:ext>
                </a:extLst>
              </a:tr>
              <a:tr h="285750">
                <a:tc>
                  <a:txBody>
                    <a:bodyPr/>
                    <a:lstStyle/>
                    <a:p>
                      <a:pPr algn="l" fontAlgn="b"/>
                      <a:r>
                        <a:rPr lang="en-US" sz="1600" u="none" strike="noStrike" dirty="0"/>
                        <a:t>1</a:t>
                      </a:r>
                      <a:endParaRPr lang="en-US" sz="1600" b="0" i="0" u="none" strike="noStrike" dirty="0">
                        <a:solidFill>
                          <a:srgbClr val="000000"/>
                        </a:solidFill>
                        <a:latin typeface="Calibri"/>
                      </a:endParaRPr>
                    </a:p>
                  </a:txBody>
                  <a:tcPr marL="9525" marR="9525" marT="9525" marB="0" anchor="b"/>
                </a:tc>
                <a:tc>
                  <a:txBody>
                    <a:bodyPr/>
                    <a:lstStyle/>
                    <a:p>
                      <a:pPr algn="l" fontAlgn="b"/>
                      <a:r>
                        <a:rPr lang="en-US" sz="1600" u="none" strike="noStrike" dirty="0"/>
                        <a:t>Spring</a:t>
                      </a:r>
                      <a:endParaRPr lang="en-US" sz="1600" b="0" i="0" u="none" strike="noStrike" dirty="0">
                        <a:solidFill>
                          <a:srgbClr val="000000"/>
                        </a:solidFill>
                        <a:latin typeface="Calibri"/>
                      </a:endParaRPr>
                    </a:p>
                  </a:txBody>
                  <a:tcPr marL="9525" marR="9525" marT="9525" marB="0" anchor="b"/>
                </a:tc>
                <a:tc>
                  <a:txBody>
                    <a:bodyPr/>
                    <a:lstStyle/>
                    <a:p>
                      <a:pPr algn="l" fontAlgn="b"/>
                      <a:r>
                        <a:rPr lang="en-US" sz="1600" u="none" strike="noStrike" dirty="0"/>
                        <a:t>2</a:t>
                      </a:r>
                      <a:endParaRPr lang="en-US" sz="1600" b="0" i="0" u="none" strike="noStrike" dirty="0">
                        <a:solidFill>
                          <a:srgbClr val="000000"/>
                        </a:solidFill>
                        <a:latin typeface="Calibri"/>
                      </a:endParaRPr>
                    </a:p>
                  </a:txBody>
                  <a:tcPr marL="9525" marR="9525" marT="9525" marB="0" anchor="b"/>
                </a:tc>
                <a:tc>
                  <a:txBody>
                    <a:bodyPr/>
                    <a:lstStyle/>
                    <a:p>
                      <a:pPr algn="l" fontAlgn="b"/>
                      <a:r>
                        <a:rPr lang="en-US" sz="1600" b="0" i="0" u="none" strike="noStrike" dirty="0">
                          <a:solidFill>
                            <a:schemeClr val="tx1"/>
                          </a:solidFill>
                          <a:latin typeface="+mn-lt"/>
                        </a:rPr>
                        <a:t>80</a:t>
                      </a:r>
                      <a:endParaRPr lang="en-US" sz="1600" b="0" i="0" u="none" strike="noStrike" dirty="0">
                        <a:solidFill>
                          <a:srgbClr val="000000"/>
                        </a:solidFill>
                        <a:latin typeface="Calibri"/>
                      </a:endParaRPr>
                    </a:p>
                  </a:txBody>
                  <a:tcPr marL="9525" marR="9525" marT="9525" marB="0" anchor="b"/>
                </a:tc>
                <a:tc>
                  <a:txBody>
                    <a:bodyPr/>
                    <a:lstStyle/>
                    <a:p>
                      <a:pPr algn="r" fontAlgn="b"/>
                      <a:r>
                        <a:rPr lang="en-US" sz="1600" u="none" strike="noStrike" dirty="0"/>
                        <a:t>41.7</a:t>
                      </a:r>
                      <a:endParaRPr lang="en-US" sz="1600" b="0" i="0" u="none" strike="noStrike" dirty="0">
                        <a:solidFill>
                          <a:srgbClr val="000000"/>
                        </a:solidFill>
                        <a:latin typeface="Calibri"/>
                      </a:endParaRPr>
                    </a:p>
                  </a:txBody>
                  <a:tcPr marL="9525" marR="9525" marT="9525" marB="0" anchor="b"/>
                </a:tc>
                <a:tc>
                  <a:txBody>
                    <a:bodyPr/>
                    <a:lstStyle/>
                    <a:p>
                      <a:pPr algn="r" fontAlgn="b"/>
                      <a:r>
                        <a:rPr lang="en-US" sz="1600" b="0" i="0" u="none" strike="noStrike" dirty="0">
                          <a:solidFill>
                            <a:srgbClr val="000000"/>
                          </a:solidFill>
                          <a:latin typeface="Calibri"/>
                        </a:rPr>
                        <a:t>41.3</a:t>
                      </a:r>
                    </a:p>
                  </a:txBody>
                  <a:tcPr marL="0" marR="0" marT="0" marB="0" anchor="b"/>
                </a:tc>
                <a:tc>
                  <a:txBody>
                    <a:bodyPr/>
                    <a:lstStyle/>
                    <a:p>
                      <a:pPr algn="r" fontAlgn="b"/>
                      <a:r>
                        <a:rPr lang="en-US" sz="1600" b="0" i="0" u="none" strike="noStrike" dirty="0">
                          <a:solidFill>
                            <a:srgbClr val="000000"/>
                          </a:solidFill>
                          <a:effectLst/>
                          <a:latin typeface="Calibri" panose="020F0502020204030204" pitchFamily="34" charset="0"/>
                        </a:rPr>
                        <a:t>1.94</a:t>
                      </a:r>
                    </a:p>
                  </a:txBody>
                  <a:tcPr marL="9525" marR="9525" marT="9525" marB="0" anchor="b"/>
                </a:tc>
                <a:extLst>
                  <a:ext uri="{0D108BD9-81ED-4DB2-BD59-A6C34878D82A}">
                    <a16:rowId xmlns:a16="http://schemas.microsoft.com/office/drawing/2014/main" val="10002"/>
                  </a:ext>
                </a:extLst>
              </a:tr>
              <a:tr h="285750">
                <a:tc>
                  <a:txBody>
                    <a:bodyPr/>
                    <a:lstStyle/>
                    <a:p>
                      <a:pPr algn="l" fontAlgn="b"/>
                      <a:r>
                        <a:rPr lang="en-US" sz="1600" u="none" strike="noStrike" dirty="0"/>
                        <a:t>1</a:t>
                      </a:r>
                      <a:endParaRPr lang="en-US" sz="1600" b="0" i="0" u="none" strike="noStrike" dirty="0">
                        <a:solidFill>
                          <a:srgbClr val="000000"/>
                        </a:solidFill>
                        <a:latin typeface="Calibri"/>
                      </a:endParaRPr>
                    </a:p>
                  </a:txBody>
                  <a:tcPr marL="9525" marR="9525" marT="9525" marB="0" anchor="b"/>
                </a:tc>
                <a:tc>
                  <a:txBody>
                    <a:bodyPr/>
                    <a:lstStyle/>
                    <a:p>
                      <a:pPr algn="l" fontAlgn="b"/>
                      <a:r>
                        <a:rPr lang="en-US" sz="1600" u="none" strike="noStrike" dirty="0"/>
                        <a:t>Summer</a:t>
                      </a:r>
                      <a:endParaRPr lang="en-US" sz="1600" b="0" i="0" u="none" strike="noStrike" dirty="0">
                        <a:solidFill>
                          <a:srgbClr val="000000"/>
                        </a:solidFill>
                        <a:latin typeface="Calibri"/>
                      </a:endParaRPr>
                    </a:p>
                  </a:txBody>
                  <a:tcPr marL="9525" marR="9525" marT="9525" marB="0" anchor="b"/>
                </a:tc>
                <a:tc>
                  <a:txBody>
                    <a:bodyPr/>
                    <a:lstStyle/>
                    <a:p>
                      <a:pPr algn="l" fontAlgn="b"/>
                      <a:r>
                        <a:rPr lang="en-US" sz="1600" u="none" strike="noStrike" dirty="0"/>
                        <a:t>3</a:t>
                      </a:r>
                      <a:endParaRPr lang="en-US" sz="1600" b="0" i="0" u="none" strike="noStrike" dirty="0">
                        <a:solidFill>
                          <a:srgbClr val="000000"/>
                        </a:solidFill>
                        <a:latin typeface="Calibri"/>
                      </a:endParaRPr>
                    </a:p>
                  </a:txBody>
                  <a:tcPr marL="9525" marR="9525" marT="9525" marB="0" anchor="b"/>
                </a:tc>
                <a:tc>
                  <a:txBody>
                    <a:bodyPr/>
                    <a:lstStyle/>
                    <a:p>
                      <a:pPr algn="l" fontAlgn="b"/>
                      <a:r>
                        <a:rPr lang="en-US" sz="1600" u="none" strike="noStrike" dirty="0"/>
                        <a:t>15</a:t>
                      </a:r>
                      <a:endParaRPr lang="en-US" sz="1600" b="0" i="0" u="none" strike="noStrike" dirty="0">
                        <a:solidFill>
                          <a:srgbClr val="000000"/>
                        </a:solidFill>
                        <a:latin typeface="Calibri"/>
                      </a:endParaRPr>
                    </a:p>
                  </a:txBody>
                  <a:tcPr marL="9525" marR="9525" marT="9525" marB="0" anchor="b"/>
                </a:tc>
                <a:tc>
                  <a:txBody>
                    <a:bodyPr/>
                    <a:lstStyle/>
                    <a:p>
                      <a:pPr algn="r" fontAlgn="b"/>
                      <a:r>
                        <a:rPr lang="en-US" sz="1600" b="0" i="0" u="none" strike="noStrike" dirty="0">
                          <a:solidFill>
                            <a:schemeClr val="tx1"/>
                          </a:solidFill>
                          <a:latin typeface="+mn-lt"/>
                        </a:rPr>
                        <a:t>45.0</a:t>
                      </a:r>
                      <a:endParaRPr lang="en-US" sz="1600" b="0" i="0" u="none" strike="noStrike" dirty="0">
                        <a:solidFill>
                          <a:srgbClr val="000000"/>
                        </a:solidFill>
                        <a:latin typeface="Calibri"/>
                      </a:endParaRPr>
                    </a:p>
                  </a:txBody>
                  <a:tcPr marL="9525" marR="9525" marT="9525" marB="0" anchor="b"/>
                </a:tc>
                <a:tc>
                  <a:txBody>
                    <a:bodyPr/>
                    <a:lstStyle/>
                    <a:p>
                      <a:pPr algn="r" fontAlgn="b"/>
                      <a:r>
                        <a:rPr lang="en-US" sz="1600" b="0" i="0" u="none" strike="noStrike" dirty="0">
                          <a:solidFill>
                            <a:srgbClr val="000000"/>
                          </a:solidFill>
                          <a:latin typeface="Calibri"/>
                        </a:rPr>
                        <a:t>45.2</a:t>
                      </a:r>
                    </a:p>
                  </a:txBody>
                  <a:tcPr marL="0" marR="0" marT="0" marB="0" anchor="b"/>
                </a:tc>
                <a:tc>
                  <a:txBody>
                    <a:bodyPr/>
                    <a:lstStyle/>
                    <a:p>
                      <a:pPr algn="r" fontAlgn="b"/>
                      <a:r>
                        <a:rPr lang="en-US" sz="1600" b="0" i="0" u="none" strike="noStrike" dirty="0">
                          <a:solidFill>
                            <a:srgbClr val="000000"/>
                          </a:solidFill>
                          <a:effectLst/>
                          <a:latin typeface="Calibri" panose="020F0502020204030204" pitchFamily="34" charset="0"/>
                        </a:rPr>
                        <a:t>0.33</a:t>
                      </a:r>
                    </a:p>
                  </a:txBody>
                  <a:tcPr marL="9525" marR="9525" marT="9525" marB="0" anchor="b"/>
                </a:tc>
                <a:extLst>
                  <a:ext uri="{0D108BD9-81ED-4DB2-BD59-A6C34878D82A}">
                    <a16:rowId xmlns:a16="http://schemas.microsoft.com/office/drawing/2014/main" val="10003"/>
                  </a:ext>
                </a:extLst>
              </a:tr>
              <a:tr h="285750">
                <a:tc>
                  <a:txBody>
                    <a:bodyPr/>
                    <a:lstStyle/>
                    <a:p>
                      <a:pPr algn="l" fontAlgn="b"/>
                      <a:r>
                        <a:rPr lang="en-US" sz="1600" u="none" strike="noStrike" dirty="0"/>
                        <a:t>2</a:t>
                      </a:r>
                      <a:endParaRPr lang="en-US" sz="1600" b="0" i="0" u="none" strike="noStrike" dirty="0">
                        <a:solidFill>
                          <a:srgbClr val="000000"/>
                        </a:solidFill>
                        <a:latin typeface="Calibri"/>
                      </a:endParaRPr>
                    </a:p>
                  </a:txBody>
                  <a:tcPr marL="9525" marR="9525" marT="9525" marB="0" anchor="b"/>
                </a:tc>
                <a:tc>
                  <a:txBody>
                    <a:bodyPr/>
                    <a:lstStyle/>
                    <a:p>
                      <a:pPr algn="l" fontAlgn="b"/>
                      <a:r>
                        <a:rPr lang="en-US" sz="1600" u="none" strike="noStrike" dirty="0"/>
                        <a:t>Fall</a:t>
                      </a:r>
                      <a:endParaRPr lang="en-US" sz="1600" b="0" i="0" u="none" strike="noStrike" dirty="0">
                        <a:solidFill>
                          <a:srgbClr val="000000"/>
                        </a:solidFill>
                        <a:latin typeface="Calibri"/>
                      </a:endParaRPr>
                    </a:p>
                  </a:txBody>
                  <a:tcPr marL="9525" marR="9525" marT="9525" marB="0" anchor="b"/>
                </a:tc>
                <a:tc>
                  <a:txBody>
                    <a:bodyPr/>
                    <a:lstStyle/>
                    <a:p>
                      <a:pPr algn="l" fontAlgn="b"/>
                      <a:r>
                        <a:rPr lang="en-US" sz="1600" u="none" strike="noStrike" dirty="0"/>
                        <a:t>4</a:t>
                      </a:r>
                      <a:endParaRPr lang="en-US" sz="1600" b="0" i="0" u="none" strike="noStrike" dirty="0">
                        <a:solidFill>
                          <a:srgbClr val="000000"/>
                        </a:solidFill>
                        <a:latin typeface="Calibri"/>
                      </a:endParaRPr>
                    </a:p>
                  </a:txBody>
                  <a:tcPr marL="9525" marR="9525" marT="9525" marB="0" anchor="b"/>
                </a:tc>
                <a:tc>
                  <a:txBody>
                    <a:bodyPr/>
                    <a:lstStyle/>
                    <a:p>
                      <a:pPr algn="l" fontAlgn="b"/>
                      <a:r>
                        <a:rPr lang="en-US" sz="1600" u="none" strike="noStrike" dirty="0"/>
                        <a:t>40</a:t>
                      </a:r>
                      <a:endParaRPr lang="en-US" sz="1600" b="0" i="0" u="none" strike="noStrike" dirty="0">
                        <a:solidFill>
                          <a:srgbClr val="000000"/>
                        </a:solidFill>
                        <a:latin typeface="Calibri"/>
                      </a:endParaRPr>
                    </a:p>
                  </a:txBody>
                  <a:tcPr marL="9525" marR="9525" marT="9525" marB="0" anchor="b"/>
                </a:tc>
                <a:tc>
                  <a:txBody>
                    <a:bodyPr/>
                    <a:lstStyle/>
                    <a:p>
                      <a:pPr algn="r" fontAlgn="b"/>
                      <a:r>
                        <a:rPr lang="en-US" sz="1600" b="0" i="0" u="none" strike="noStrike" dirty="0">
                          <a:solidFill>
                            <a:schemeClr val="tx1"/>
                          </a:solidFill>
                          <a:latin typeface="+mn-lt"/>
                        </a:rPr>
                        <a:t>48.3</a:t>
                      </a:r>
                      <a:endParaRPr lang="en-US" sz="1600" b="0" i="0" u="none" strike="noStrike" dirty="0">
                        <a:solidFill>
                          <a:srgbClr val="000000"/>
                        </a:solidFill>
                        <a:latin typeface="Calibri"/>
                      </a:endParaRPr>
                    </a:p>
                  </a:txBody>
                  <a:tcPr marL="9525" marR="9525" marT="9525" marB="0" anchor="b"/>
                </a:tc>
                <a:tc>
                  <a:txBody>
                    <a:bodyPr/>
                    <a:lstStyle/>
                    <a:p>
                      <a:pPr algn="r" fontAlgn="b"/>
                      <a:r>
                        <a:rPr lang="en-US" sz="1600" b="0" i="0" u="none" strike="noStrike" dirty="0">
                          <a:solidFill>
                            <a:srgbClr val="000000"/>
                          </a:solidFill>
                          <a:latin typeface="Calibri"/>
                        </a:rPr>
                        <a:t>49.0</a:t>
                      </a:r>
                    </a:p>
                  </a:txBody>
                  <a:tcPr marL="0" marR="0" marT="0" marB="0" anchor="b"/>
                </a:tc>
                <a:tc>
                  <a:txBody>
                    <a:bodyPr/>
                    <a:lstStyle/>
                    <a:p>
                      <a:pPr algn="r" fontAlgn="b"/>
                      <a:r>
                        <a:rPr lang="en-US" sz="1600" b="0" i="0" u="none" strike="noStrike" dirty="0">
                          <a:solidFill>
                            <a:srgbClr val="000000"/>
                          </a:solidFill>
                          <a:effectLst/>
                          <a:latin typeface="Calibri" panose="020F0502020204030204" pitchFamily="34" charset="0"/>
                        </a:rPr>
                        <a:t>0.82</a:t>
                      </a:r>
                    </a:p>
                  </a:txBody>
                  <a:tcPr marL="9525" marR="9525" marT="9525" marB="0" anchor="b"/>
                </a:tc>
                <a:extLst>
                  <a:ext uri="{0D108BD9-81ED-4DB2-BD59-A6C34878D82A}">
                    <a16:rowId xmlns:a16="http://schemas.microsoft.com/office/drawing/2014/main" val="10004"/>
                  </a:ext>
                </a:extLst>
              </a:tr>
              <a:tr h="285750">
                <a:tc>
                  <a:txBody>
                    <a:bodyPr/>
                    <a:lstStyle/>
                    <a:p>
                      <a:pPr algn="l" fontAlgn="b"/>
                      <a:r>
                        <a:rPr lang="en-US" sz="1600" u="none" strike="noStrike" dirty="0"/>
                        <a:t>2</a:t>
                      </a:r>
                      <a:endParaRPr lang="en-US" sz="1600" b="0" i="0" u="none" strike="noStrike" dirty="0">
                        <a:solidFill>
                          <a:srgbClr val="000000"/>
                        </a:solidFill>
                        <a:latin typeface="Calibri"/>
                      </a:endParaRPr>
                    </a:p>
                  </a:txBody>
                  <a:tcPr marL="9525" marR="9525" marT="9525" marB="0" anchor="b"/>
                </a:tc>
                <a:tc>
                  <a:txBody>
                    <a:bodyPr/>
                    <a:lstStyle/>
                    <a:p>
                      <a:pPr algn="l" fontAlgn="b"/>
                      <a:r>
                        <a:rPr lang="en-US" sz="1600" u="none" strike="noStrike" dirty="0"/>
                        <a:t>Spring</a:t>
                      </a:r>
                      <a:endParaRPr lang="en-US" sz="1600" b="0" i="0" u="none" strike="noStrike" dirty="0">
                        <a:solidFill>
                          <a:srgbClr val="000000"/>
                        </a:solidFill>
                        <a:latin typeface="Calibri"/>
                      </a:endParaRPr>
                    </a:p>
                  </a:txBody>
                  <a:tcPr marL="9525" marR="9525" marT="9525" marB="0" anchor="b"/>
                </a:tc>
                <a:tc>
                  <a:txBody>
                    <a:bodyPr/>
                    <a:lstStyle/>
                    <a:p>
                      <a:pPr algn="l" fontAlgn="b"/>
                      <a:r>
                        <a:rPr lang="en-US" sz="1600" u="none" strike="noStrike" dirty="0"/>
                        <a:t>5</a:t>
                      </a:r>
                      <a:endParaRPr lang="en-US" sz="1600" b="0" i="0" u="none" strike="noStrike" dirty="0">
                        <a:solidFill>
                          <a:srgbClr val="000000"/>
                        </a:solidFill>
                        <a:latin typeface="Calibri"/>
                      </a:endParaRPr>
                    </a:p>
                  </a:txBody>
                  <a:tcPr marL="9525" marR="9525" marT="9525" marB="0" anchor="b"/>
                </a:tc>
                <a:tc>
                  <a:txBody>
                    <a:bodyPr/>
                    <a:lstStyle/>
                    <a:p>
                      <a:pPr algn="l" fontAlgn="b"/>
                      <a:r>
                        <a:rPr lang="en-US" sz="1600" u="none" strike="noStrike"/>
                        <a:t>90</a:t>
                      </a:r>
                      <a:endParaRPr lang="en-US" sz="1600" b="0" i="0" u="none" strike="noStrike" dirty="0">
                        <a:solidFill>
                          <a:srgbClr val="000000"/>
                        </a:solidFill>
                        <a:latin typeface="Calibri"/>
                      </a:endParaRPr>
                    </a:p>
                  </a:txBody>
                  <a:tcPr marL="9525" marR="9525" marT="9525" marB="0" anchor="b"/>
                </a:tc>
                <a:tc>
                  <a:txBody>
                    <a:bodyPr/>
                    <a:lstStyle/>
                    <a:p>
                      <a:pPr algn="r" fontAlgn="b"/>
                      <a:r>
                        <a:rPr lang="en-US" sz="1600" b="0" i="0" u="none" strike="noStrike" dirty="0">
                          <a:solidFill>
                            <a:schemeClr val="tx1"/>
                          </a:solidFill>
                          <a:latin typeface="+mn-lt"/>
                        </a:rPr>
                        <a:t>53.</a:t>
                      </a:r>
                      <a:r>
                        <a:rPr lang="en-US" sz="1600" b="0" i="0" u="none" strike="noStrike" dirty="0">
                          <a:solidFill>
                            <a:srgbClr val="000000"/>
                          </a:solidFill>
                          <a:latin typeface="Calibri"/>
                        </a:rPr>
                        <a:t>3</a:t>
                      </a:r>
                      <a:endParaRPr lang="en-US" sz="1600" b="0" i="0" u="none" strike="noStrike" dirty="0">
                        <a:solidFill>
                          <a:schemeClr val="tx1"/>
                        </a:solidFill>
                        <a:latin typeface="+mn-lt"/>
                      </a:endParaRPr>
                    </a:p>
                  </a:txBody>
                  <a:tcPr marL="9525" marR="9525" marT="9525" marB="0" anchor="b"/>
                </a:tc>
                <a:tc>
                  <a:txBody>
                    <a:bodyPr/>
                    <a:lstStyle/>
                    <a:p>
                      <a:pPr algn="r" fontAlgn="b"/>
                      <a:r>
                        <a:rPr lang="en-US" sz="1600" b="0" i="0" u="none" strike="noStrike" dirty="0">
                          <a:solidFill>
                            <a:srgbClr val="000000"/>
                          </a:solidFill>
                          <a:latin typeface="Calibri"/>
                        </a:rPr>
                        <a:t>52.8</a:t>
                      </a:r>
                    </a:p>
                  </a:txBody>
                  <a:tcPr marL="0" marR="0" marT="0" marB="0" anchor="b"/>
                </a:tc>
                <a:tc>
                  <a:txBody>
                    <a:bodyPr/>
                    <a:lstStyle/>
                    <a:p>
                      <a:pPr algn="r" fontAlgn="b"/>
                      <a:r>
                        <a:rPr lang="en-US" sz="1600" b="0" i="0" u="none" strike="noStrike">
                          <a:solidFill>
                            <a:srgbClr val="000000"/>
                          </a:solidFill>
                          <a:effectLst/>
                          <a:latin typeface="Calibri" panose="020F0502020204030204" pitchFamily="34" charset="0"/>
                        </a:rPr>
                        <a:t>1.70</a:t>
                      </a:r>
                    </a:p>
                  </a:txBody>
                  <a:tcPr marL="9525" marR="9525" marT="9525" marB="0" anchor="b"/>
                </a:tc>
                <a:extLst>
                  <a:ext uri="{0D108BD9-81ED-4DB2-BD59-A6C34878D82A}">
                    <a16:rowId xmlns:a16="http://schemas.microsoft.com/office/drawing/2014/main" val="10005"/>
                  </a:ext>
                </a:extLst>
              </a:tr>
              <a:tr h="285750">
                <a:tc>
                  <a:txBody>
                    <a:bodyPr/>
                    <a:lstStyle/>
                    <a:p>
                      <a:pPr algn="l" fontAlgn="b"/>
                      <a:r>
                        <a:rPr lang="en-US" sz="1600" u="none" strike="noStrike" dirty="0"/>
                        <a:t>2</a:t>
                      </a:r>
                      <a:endParaRPr lang="en-US" sz="1600" b="0" i="0" u="none" strike="noStrike" dirty="0">
                        <a:solidFill>
                          <a:srgbClr val="000000"/>
                        </a:solidFill>
                        <a:latin typeface="Calibri"/>
                      </a:endParaRPr>
                    </a:p>
                  </a:txBody>
                  <a:tcPr marL="9525" marR="9525" marT="9525" marB="0" anchor="b"/>
                </a:tc>
                <a:tc>
                  <a:txBody>
                    <a:bodyPr/>
                    <a:lstStyle/>
                    <a:p>
                      <a:pPr algn="l" fontAlgn="b"/>
                      <a:r>
                        <a:rPr lang="en-US" sz="1600" u="none" strike="noStrike" dirty="0"/>
                        <a:t>Summer</a:t>
                      </a:r>
                      <a:endParaRPr lang="en-US" sz="1600" b="0" i="0" u="none" strike="noStrike" dirty="0">
                        <a:solidFill>
                          <a:srgbClr val="000000"/>
                        </a:solidFill>
                        <a:latin typeface="Calibri"/>
                      </a:endParaRPr>
                    </a:p>
                  </a:txBody>
                  <a:tcPr marL="9525" marR="9525" marT="9525" marB="0" anchor="b"/>
                </a:tc>
                <a:tc>
                  <a:txBody>
                    <a:bodyPr/>
                    <a:lstStyle/>
                    <a:p>
                      <a:pPr algn="l" fontAlgn="b"/>
                      <a:r>
                        <a:rPr lang="en-US" sz="1600" u="none" strike="noStrike" dirty="0"/>
                        <a:t>6</a:t>
                      </a:r>
                      <a:endParaRPr lang="en-US" sz="1600" b="0" i="0" u="none" strike="noStrike" dirty="0">
                        <a:solidFill>
                          <a:srgbClr val="000000"/>
                        </a:solidFill>
                        <a:latin typeface="Calibri"/>
                      </a:endParaRPr>
                    </a:p>
                  </a:txBody>
                  <a:tcPr marL="9525" marR="9525" marT="9525" marB="0" anchor="b"/>
                </a:tc>
                <a:tc>
                  <a:txBody>
                    <a:bodyPr/>
                    <a:lstStyle/>
                    <a:p>
                      <a:pPr algn="l" fontAlgn="b"/>
                      <a:r>
                        <a:rPr lang="en-US" sz="1600" u="none" strike="noStrike"/>
                        <a:t>30</a:t>
                      </a:r>
                      <a:endParaRPr lang="en-US" sz="1600" b="0" i="0" u="none" strike="noStrike" dirty="0">
                        <a:solidFill>
                          <a:srgbClr val="000000"/>
                        </a:solidFill>
                        <a:latin typeface="Calibri"/>
                      </a:endParaRPr>
                    </a:p>
                  </a:txBody>
                  <a:tcPr marL="9525" marR="9525" marT="9525" marB="0" anchor="b"/>
                </a:tc>
                <a:tc>
                  <a:txBody>
                    <a:bodyPr/>
                    <a:lstStyle/>
                    <a:p>
                      <a:pPr algn="r" fontAlgn="b"/>
                      <a:endParaRPr lang="en-US" sz="1600" b="1" i="0" u="none" strike="noStrike" dirty="0">
                        <a:solidFill>
                          <a:srgbClr val="000000"/>
                        </a:solidFill>
                        <a:latin typeface="Calibri"/>
                      </a:endParaRPr>
                    </a:p>
                  </a:txBody>
                  <a:tcPr marL="9525" marR="9525" marT="9525" marB="0" anchor="b"/>
                </a:tc>
                <a:tc>
                  <a:txBody>
                    <a:bodyPr/>
                    <a:lstStyle/>
                    <a:p>
                      <a:pPr algn="r" fontAlgn="b"/>
                      <a:r>
                        <a:rPr lang="en-US" sz="1600" b="0" i="0" u="none" strike="noStrike" dirty="0">
                          <a:solidFill>
                            <a:srgbClr val="000000"/>
                          </a:solidFill>
                          <a:latin typeface="Calibri"/>
                        </a:rPr>
                        <a:t>56.7</a:t>
                      </a:r>
                    </a:p>
                  </a:txBody>
                  <a:tcPr marL="0" marR="0" marT="0" marB="0" anchor="b"/>
                </a:tc>
                <a:tc>
                  <a:txBody>
                    <a:bodyPr/>
                    <a:lstStyle/>
                    <a:p>
                      <a:pPr algn="r" fontAlgn="b"/>
                      <a:r>
                        <a:rPr lang="en-US" sz="1600" b="0" i="0" u="none" strike="noStrike" dirty="0">
                          <a:solidFill>
                            <a:srgbClr val="000000"/>
                          </a:solidFill>
                          <a:effectLst/>
                          <a:latin typeface="Calibri" panose="020F0502020204030204" pitchFamily="34" charset="0"/>
                        </a:rPr>
                        <a:t>0.53</a:t>
                      </a:r>
                    </a:p>
                  </a:txBody>
                  <a:tcPr marL="9525" marR="9525" marT="9525" marB="0" anchor="b"/>
                </a:tc>
                <a:extLst>
                  <a:ext uri="{0D108BD9-81ED-4DB2-BD59-A6C34878D82A}">
                    <a16:rowId xmlns:a16="http://schemas.microsoft.com/office/drawing/2014/main" val="10006"/>
                  </a:ext>
                </a:extLst>
              </a:tr>
            </a:tbl>
          </a:graphicData>
        </a:graphic>
      </p:graphicFrame>
      <mc:AlternateContent xmlns:mc="http://schemas.openxmlformats.org/markup-compatibility/2006" xmlns:a14="http://schemas.microsoft.com/office/drawing/2010/main">
        <mc:Choice Requires="a14">
          <p:sp>
            <p:nvSpPr>
              <p:cNvPr id="6" name="TextBox 5"/>
              <p:cNvSpPr txBox="1"/>
              <p:nvPr/>
            </p:nvSpPr>
            <p:spPr>
              <a:xfrm>
                <a:off x="314325" y="1200150"/>
                <a:ext cx="6781800" cy="400110"/>
              </a:xfrm>
              <a:prstGeom prst="rect">
                <a:avLst/>
              </a:prstGeom>
              <a:noFill/>
            </p:spPr>
            <p:txBody>
              <a:bodyPr wrap="square" rtlCol="0">
                <a:spAutoFit/>
              </a:bodyPr>
              <a:lstStyle/>
              <a:p>
                <a:r>
                  <a:rPr lang="en-US" sz="2000" i="0" dirty="0" err="1">
                    <a:latin typeface="+mn-lt"/>
                  </a:rPr>
                  <a:t>Deseasonalized</a:t>
                </a:r>
                <a:r>
                  <a:rPr lang="en-US" sz="2000" i="0" dirty="0">
                    <a:latin typeface="+mn-lt"/>
                  </a:rPr>
                  <a:t> demand (Level) = 33.7 + 3.8 </a:t>
                </a:r>
                <a14:m>
                  <m:oMath xmlns:m="http://schemas.openxmlformats.org/officeDocument/2006/math">
                    <m:r>
                      <a:rPr lang="en-US" sz="2000" b="0" i="1" smtClean="0">
                        <a:latin typeface="Cambria Math"/>
                      </a:rPr>
                      <m:t>×</m:t>
                    </m:r>
                  </m:oMath>
                </a14:m>
                <a:r>
                  <a:rPr lang="en-US" sz="2000" i="0" dirty="0">
                    <a:latin typeface="+mn-lt"/>
                  </a:rPr>
                  <a:t> Time </a:t>
                </a:r>
              </a:p>
            </p:txBody>
          </p:sp>
        </mc:Choice>
        <mc:Fallback xmlns="">
          <p:sp>
            <p:nvSpPr>
              <p:cNvPr id="6" name="TextBox 5"/>
              <p:cNvSpPr txBox="1">
                <a:spLocks noRot="1" noChangeAspect="1" noMove="1" noResize="1" noEditPoints="1" noAdjustHandles="1" noChangeArrowheads="1" noChangeShapeType="1" noTextEdit="1"/>
              </p:cNvSpPr>
              <p:nvPr/>
            </p:nvSpPr>
            <p:spPr>
              <a:xfrm>
                <a:off x="314325" y="1200150"/>
                <a:ext cx="6781800" cy="400110"/>
              </a:xfrm>
              <a:prstGeom prst="rect">
                <a:avLst/>
              </a:prstGeom>
              <a:blipFill rotWithShape="0">
                <a:blip r:embed="rId2"/>
                <a:stretch>
                  <a:fillRect l="-989" t="-9091" b="-25758"/>
                </a:stretch>
              </a:blipFill>
            </p:spPr>
            <p:txBody>
              <a:bodyPr/>
              <a:lstStyle/>
              <a:p>
                <a:r>
                  <a:rPr lang="en-US">
                    <a:noFill/>
                  </a:rPr>
                  <a:t> </a:t>
                </a:r>
              </a:p>
            </p:txBody>
          </p:sp>
        </mc:Fallback>
      </mc:AlternateContent>
      <p:sp>
        <p:nvSpPr>
          <p:cNvPr id="7" name="TextBox 6"/>
          <p:cNvSpPr txBox="1"/>
          <p:nvPr/>
        </p:nvSpPr>
        <p:spPr>
          <a:xfrm>
            <a:off x="333375" y="4038600"/>
            <a:ext cx="6781800" cy="400110"/>
          </a:xfrm>
          <a:prstGeom prst="rect">
            <a:avLst/>
          </a:prstGeom>
          <a:noFill/>
        </p:spPr>
        <p:txBody>
          <a:bodyPr wrap="square" rtlCol="0">
            <a:spAutoFit/>
          </a:bodyPr>
          <a:lstStyle/>
          <a:p>
            <a:r>
              <a:rPr lang="en-US" sz="2000" i="0" dirty="0">
                <a:latin typeface="+mn-lt"/>
              </a:rPr>
              <a:t>Average the seasonal factor estimates for each period:</a:t>
            </a:r>
          </a:p>
        </p:txBody>
      </p:sp>
      <p:graphicFrame>
        <p:nvGraphicFramePr>
          <p:cNvPr id="8" name="Table 7"/>
          <p:cNvGraphicFramePr>
            <a:graphicFrameLocks noGrp="1"/>
          </p:cNvGraphicFramePr>
          <p:nvPr>
            <p:extLst>
              <p:ext uri="{D42A27DB-BD31-4B8C-83A1-F6EECF244321}">
                <p14:modId xmlns:p14="http://schemas.microsoft.com/office/powerpoint/2010/main" val="920279051"/>
              </p:ext>
            </p:extLst>
          </p:nvPr>
        </p:nvGraphicFramePr>
        <p:xfrm>
          <a:off x="914400" y="4572000"/>
          <a:ext cx="2286000" cy="1354455"/>
        </p:xfrm>
        <a:graphic>
          <a:graphicData uri="http://schemas.openxmlformats.org/drawingml/2006/table">
            <a:tbl>
              <a:tblPr firstRow="1">
                <a:tableStyleId>{3B4B98B0-60AC-42C2-AFA5-B58CD77FA1E5}</a:tableStyleId>
              </a:tblPr>
              <a:tblGrid>
                <a:gridCol w="1034143">
                  <a:extLst>
                    <a:ext uri="{9D8B030D-6E8A-4147-A177-3AD203B41FA5}">
                      <a16:colId xmlns:a16="http://schemas.microsoft.com/office/drawing/2014/main" val="20000"/>
                    </a:ext>
                  </a:extLst>
                </a:gridCol>
                <a:gridCol w="1251857">
                  <a:extLst>
                    <a:ext uri="{9D8B030D-6E8A-4147-A177-3AD203B41FA5}">
                      <a16:colId xmlns:a16="http://schemas.microsoft.com/office/drawing/2014/main" val="20001"/>
                    </a:ext>
                  </a:extLst>
                </a:gridCol>
              </a:tblGrid>
              <a:tr h="285750">
                <a:tc>
                  <a:txBody>
                    <a:bodyPr/>
                    <a:lstStyle/>
                    <a:p>
                      <a:pPr algn="l" fontAlgn="b"/>
                      <a:r>
                        <a:rPr lang="en-US" sz="1600" u="none" strike="noStrike" dirty="0"/>
                        <a:t>Period</a:t>
                      </a:r>
                      <a:endParaRPr lang="en-US" sz="1600" b="0" i="0" u="none" strike="noStrike" dirty="0">
                        <a:solidFill>
                          <a:srgbClr val="000000"/>
                        </a:solidFill>
                        <a:latin typeface="Calibri"/>
                      </a:endParaRPr>
                    </a:p>
                  </a:txBody>
                  <a:tcPr marL="9525" marR="9525" marT="9525" marB="0" anchor="b"/>
                </a:tc>
                <a:tc>
                  <a:txBody>
                    <a:bodyPr/>
                    <a:lstStyle/>
                    <a:p>
                      <a:pPr algn="ctr" fontAlgn="b"/>
                      <a:r>
                        <a:rPr lang="en-US" sz="1600" u="none" strike="noStrike" dirty="0"/>
                        <a:t>Seasonal</a:t>
                      </a:r>
                      <a:r>
                        <a:rPr lang="en-US" sz="1600" u="none" strike="noStrike" baseline="0" dirty="0"/>
                        <a:t> Factor</a:t>
                      </a:r>
                      <a:endParaRPr lang="en-US" sz="1600" b="0" i="0" u="none" strike="noStrike" dirty="0">
                        <a:solidFill>
                          <a:srgbClr val="000000"/>
                        </a:solidFill>
                        <a:latin typeface="Calibri"/>
                      </a:endParaRPr>
                    </a:p>
                  </a:txBody>
                  <a:tcPr marL="9525" marR="9525" marT="9525" marB="0" anchor="b"/>
                </a:tc>
                <a:extLst>
                  <a:ext uri="{0D108BD9-81ED-4DB2-BD59-A6C34878D82A}">
                    <a16:rowId xmlns:a16="http://schemas.microsoft.com/office/drawing/2014/main" val="10000"/>
                  </a:ext>
                </a:extLst>
              </a:tr>
              <a:tr h="285750">
                <a:tc>
                  <a:txBody>
                    <a:bodyPr/>
                    <a:lstStyle/>
                    <a:p>
                      <a:pPr algn="l" fontAlgn="b"/>
                      <a:r>
                        <a:rPr lang="en-US" sz="1600" u="none" strike="noStrike" dirty="0"/>
                        <a:t>Fall</a:t>
                      </a:r>
                      <a:endParaRPr lang="en-US" sz="1600" b="0" i="0" u="none" strike="noStrike" dirty="0">
                        <a:solidFill>
                          <a:srgbClr val="000000"/>
                        </a:solidFill>
                        <a:latin typeface="Calibri"/>
                      </a:endParaRPr>
                    </a:p>
                  </a:txBody>
                  <a:tcPr marL="9525" marR="9525" marT="9525" marB="0" anchor="b"/>
                </a:tc>
                <a:tc>
                  <a:txBody>
                    <a:bodyPr/>
                    <a:lstStyle/>
                    <a:p>
                      <a:pPr algn="r" fontAlgn="b"/>
                      <a:r>
                        <a:rPr lang="en-US" sz="1600" u="none" strike="noStrike" dirty="0"/>
                        <a:t>0.81</a:t>
                      </a:r>
                      <a:endParaRPr lang="en-US" sz="1600" b="0" i="0" u="none" strike="noStrike" dirty="0">
                        <a:solidFill>
                          <a:srgbClr val="000000"/>
                        </a:solidFill>
                        <a:latin typeface="Calibri"/>
                      </a:endParaRPr>
                    </a:p>
                  </a:txBody>
                  <a:tcPr marL="9525" marR="9525" marT="9525" marB="0" anchor="b"/>
                </a:tc>
                <a:extLst>
                  <a:ext uri="{0D108BD9-81ED-4DB2-BD59-A6C34878D82A}">
                    <a16:rowId xmlns:a16="http://schemas.microsoft.com/office/drawing/2014/main" val="10001"/>
                  </a:ext>
                </a:extLst>
              </a:tr>
              <a:tr h="285750">
                <a:tc>
                  <a:txBody>
                    <a:bodyPr/>
                    <a:lstStyle/>
                    <a:p>
                      <a:pPr algn="l" fontAlgn="b"/>
                      <a:r>
                        <a:rPr lang="en-US" sz="1600" u="none" strike="noStrike" dirty="0"/>
                        <a:t>Spring</a:t>
                      </a:r>
                      <a:endParaRPr lang="en-US" sz="1600" b="0" i="0" u="none" strike="noStrike" dirty="0">
                        <a:solidFill>
                          <a:srgbClr val="000000"/>
                        </a:solidFill>
                        <a:latin typeface="Calibri"/>
                      </a:endParaRPr>
                    </a:p>
                  </a:txBody>
                  <a:tcPr marL="9525" marR="9525" marT="9525" marB="0" anchor="b"/>
                </a:tc>
                <a:tc>
                  <a:txBody>
                    <a:bodyPr/>
                    <a:lstStyle/>
                    <a:p>
                      <a:pPr algn="r" fontAlgn="b"/>
                      <a:r>
                        <a:rPr lang="en-US" sz="1600" u="none" strike="noStrike" dirty="0"/>
                        <a:t>1.82</a:t>
                      </a:r>
                      <a:endParaRPr lang="en-US" sz="1600" b="0" i="0" u="none" strike="noStrike" dirty="0">
                        <a:solidFill>
                          <a:srgbClr val="000000"/>
                        </a:solidFill>
                        <a:latin typeface="Calibri"/>
                      </a:endParaRPr>
                    </a:p>
                  </a:txBody>
                  <a:tcPr marL="9525" marR="9525" marT="9525" marB="0" anchor="b"/>
                </a:tc>
                <a:extLst>
                  <a:ext uri="{0D108BD9-81ED-4DB2-BD59-A6C34878D82A}">
                    <a16:rowId xmlns:a16="http://schemas.microsoft.com/office/drawing/2014/main" val="10002"/>
                  </a:ext>
                </a:extLst>
              </a:tr>
              <a:tr h="285750">
                <a:tc>
                  <a:txBody>
                    <a:bodyPr/>
                    <a:lstStyle/>
                    <a:p>
                      <a:pPr algn="l" fontAlgn="b"/>
                      <a:r>
                        <a:rPr lang="en-US" sz="1600" u="none" strike="noStrike" dirty="0"/>
                        <a:t>Summer</a:t>
                      </a:r>
                      <a:endParaRPr lang="en-US" sz="1600" b="0" i="0" u="none" strike="noStrike" dirty="0">
                        <a:solidFill>
                          <a:srgbClr val="000000"/>
                        </a:solidFill>
                        <a:latin typeface="Calibri"/>
                      </a:endParaRPr>
                    </a:p>
                  </a:txBody>
                  <a:tcPr marL="9525" marR="9525" marT="9525" marB="0" anchor="b"/>
                </a:tc>
                <a:tc>
                  <a:txBody>
                    <a:bodyPr/>
                    <a:lstStyle/>
                    <a:p>
                      <a:pPr algn="r" fontAlgn="b"/>
                      <a:r>
                        <a:rPr lang="en-US" sz="1600" u="none" strike="noStrike" dirty="0"/>
                        <a:t>0.43</a:t>
                      </a:r>
                      <a:endParaRPr lang="en-US" sz="1600" b="0" i="0" u="none" strike="noStrike" dirty="0">
                        <a:solidFill>
                          <a:srgbClr val="000000"/>
                        </a:solidFill>
                        <a:latin typeface="Calibri"/>
                      </a:endParaRPr>
                    </a:p>
                  </a:txBody>
                  <a:tcPr marL="9525" marR="9525" marT="9525" marB="0" anchor="b"/>
                </a:tc>
                <a:extLst>
                  <a:ext uri="{0D108BD9-81ED-4DB2-BD59-A6C34878D82A}">
                    <a16:rowId xmlns:a16="http://schemas.microsoft.com/office/drawing/2014/main" val="10003"/>
                  </a:ext>
                </a:extLst>
              </a:tr>
            </a:tbl>
          </a:graphicData>
        </a:graphic>
      </p:graphicFrame>
      <p:sp>
        <p:nvSpPr>
          <p:cNvPr id="9" name="TextBox 8"/>
          <p:cNvSpPr txBox="1"/>
          <p:nvPr/>
        </p:nvSpPr>
        <p:spPr>
          <a:xfrm>
            <a:off x="6705600" y="533400"/>
            <a:ext cx="2057400" cy="461665"/>
          </a:xfrm>
          <a:prstGeom prst="rect">
            <a:avLst/>
          </a:prstGeom>
          <a:noFill/>
        </p:spPr>
        <p:txBody>
          <a:bodyPr wrap="square" rtlCol="0">
            <a:spAutoFit/>
          </a:bodyPr>
          <a:lstStyle/>
          <a:p>
            <a:pPr algn="r"/>
            <a:r>
              <a:rPr lang="en-US" dirty="0">
                <a:latin typeface="+mn-lt"/>
              </a:rPr>
              <a:t>Example 1</a:t>
            </a:r>
          </a:p>
        </p:txBody>
      </p:sp>
      <p:sp>
        <p:nvSpPr>
          <p:cNvPr id="3" name="Footer Placeholder 2"/>
          <p:cNvSpPr>
            <a:spLocks noGrp="1"/>
          </p:cNvSpPr>
          <p:nvPr>
            <p:ph type="ftr" sz="quarter" idx="11"/>
          </p:nvPr>
        </p:nvSpPr>
        <p:spPr/>
        <p:txBody>
          <a:bodyPr/>
          <a:lstStyle/>
          <a:p>
            <a:r>
              <a:rPr lang="en-US" sz="1400" i="1"/>
              <a:t>Forecasting</a:t>
            </a:r>
          </a:p>
        </p:txBody>
      </p:sp>
    </p:spTree>
    <p:extLst>
      <p:ext uri="{BB962C8B-B14F-4D97-AF65-F5344CB8AC3E}">
        <p14:creationId xmlns:p14="http://schemas.microsoft.com/office/powerpoint/2010/main" val="20005843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Forecasting the future demand</a:t>
            </a:r>
          </a:p>
        </p:txBody>
      </p:sp>
      <mc:AlternateContent xmlns:mc="http://schemas.openxmlformats.org/markup-compatibility/2006" xmlns:a14="http://schemas.microsoft.com/office/drawing/2010/main">
        <mc:Choice Requires="a14">
          <p:sp>
            <p:nvSpPr>
              <p:cNvPr id="6" name="TextBox 5"/>
              <p:cNvSpPr txBox="1"/>
              <p:nvPr/>
            </p:nvSpPr>
            <p:spPr>
              <a:xfrm>
                <a:off x="314325" y="1200150"/>
                <a:ext cx="6781800" cy="400110"/>
              </a:xfrm>
              <a:prstGeom prst="rect">
                <a:avLst/>
              </a:prstGeom>
              <a:noFill/>
            </p:spPr>
            <p:txBody>
              <a:bodyPr wrap="square" rtlCol="0">
                <a:spAutoFit/>
              </a:bodyPr>
              <a:lstStyle/>
              <a:p>
                <a:r>
                  <a:rPr lang="en-US" sz="2000" i="0" dirty="0" err="1">
                    <a:latin typeface="+mn-lt"/>
                  </a:rPr>
                  <a:t>Deseasonalized</a:t>
                </a:r>
                <a:r>
                  <a:rPr lang="en-US" sz="2000" i="0" dirty="0">
                    <a:latin typeface="+mn-lt"/>
                  </a:rPr>
                  <a:t> demand (Level) = 33.7 + 3.8 </a:t>
                </a:r>
                <a14:m>
                  <m:oMath xmlns:m="http://schemas.openxmlformats.org/officeDocument/2006/math">
                    <m:r>
                      <a:rPr lang="en-US" sz="2000" b="0" i="1" smtClean="0">
                        <a:latin typeface="Cambria Math"/>
                      </a:rPr>
                      <m:t>×</m:t>
                    </m:r>
                  </m:oMath>
                </a14:m>
                <a:r>
                  <a:rPr lang="en-US" sz="2000" i="0" dirty="0">
                    <a:latin typeface="+mn-lt"/>
                  </a:rPr>
                  <a:t> Time </a:t>
                </a:r>
              </a:p>
            </p:txBody>
          </p:sp>
        </mc:Choice>
        <mc:Fallback xmlns="">
          <p:sp>
            <p:nvSpPr>
              <p:cNvPr id="6" name="TextBox 5"/>
              <p:cNvSpPr txBox="1">
                <a:spLocks noRot="1" noChangeAspect="1" noMove="1" noResize="1" noEditPoints="1" noAdjustHandles="1" noChangeArrowheads="1" noChangeShapeType="1" noTextEdit="1"/>
              </p:cNvSpPr>
              <p:nvPr/>
            </p:nvSpPr>
            <p:spPr>
              <a:xfrm>
                <a:off x="314325" y="1200150"/>
                <a:ext cx="6781800" cy="400110"/>
              </a:xfrm>
              <a:prstGeom prst="rect">
                <a:avLst/>
              </a:prstGeom>
              <a:blipFill rotWithShape="0">
                <a:blip r:embed="rId2"/>
                <a:stretch>
                  <a:fillRect l="-989" t="-9091" b="-25758"/>
                </a:stretch>
              </a:blipFill>
            </p:spPr>
            <p:txBody>
              <a:bodyPr/>
              <a:lstStyle/>
              <a:p>
                <a:r>
                  <a:rPr lang="en-US">
                    <a:noFill/>
                  </a:rPr>
                  <a:t> </a:t>
                </a:r>
              </a:p>
            </p:txBody>
          </p:sp>
        </mc:Fallback>
      </mc:AlternateContent>
      <p:graphicFrame>
        <p:nvGraphicFramePr>
          <p:cNvPr id="8" name="Table 7"/>
          <p:cNvGraphicFramePr>
            <a:graphicFrameLocks noGrp="1"/>
          </p:cNvGraphicFramePr>
          <p:nvPr>
            <p:extLst>
              <p:ext uri="{D42A27DB-BD31-4B8C-83A1-F6EECF244321}">
                <p14:modId xmlns:p14="http://schemas.microsoft.com/office/powerpoint/2010/main" val="2290466787"/>
              </p:ext>
            </p:extLst>
          </p:nvPr>
        </p:nvGraphicFramePr>
        <p:xfrm>
          <a:off x="762000" y="1733610"/>
          <a:ext cx="2286000" cy="1354455"/>
        </p:xfrm>
        <a:graphic>
          <a:graphicData uri="http://schemas.openxmlformats.org/drawingml/2006/table">
            <a:tbl>
              <a:tblPr firstRow="1">
                <a:tableStyleId>{3B4B98B0-60AC-42C2-AFA5-B58CD77FA1E5}</a:tableStyleId>
              </a:tblPr>
              <a:tblGrid>
                <a:gridCol w="1034143">
                  <a:extLst>
                    <a:ext uri="{9D8B030D-6E8A-4147-A177-3AD203B41FA5}">
                      <a16:colId xmlns:a16="http://schemas.microsoft.com/office/drawing/2014/main" val="20000"/>
                    </a:ext>
                  </a:extLst>
                </a:gridCol>
                <a:gridCol w="1251857">
                  <a:extLst>
                    <a:ext uri="{9D8B030D-6E8A-4147-A177-3AD203B41FA5}">
                      <a16:colId xmlns:a16="http://schemas.microsoft.com/office/drawing/2014/main" val="20001"/>
                    </a:ext>
                  </a:extLst>
                </a:gridCol>
              </a:tblGrid>
              <a:tr h="285750">
                <a:tc>
                  <a:txBody>
                    <a:bodyPr/>
                    <a:lstStyle/>
                    <a:p>
                      <a:pPr algn="l" fontAlgn="b"/>
                      <a:r>
                        <a:rPr lang="en-US" sz="1600" u="none" strike="noStrike" dirty="0"/>
                        <a:t>Period</a:t>
                      </a:r>
                      <a:endParaRPr lang="en-US" sz="1600" b="0" i="0" u="none" strike="noStrike" dirty="0">
                        <a:solidFill>
                          <a:srgbClr val="000000"/>
                        </a:solidFill>
                        <a:latin typeface="Calibri"/>
                      </a:endParaRPr>
                    </a:p>
                  </a:txBody>
                  <a:tcPr marL="9525" marR="9525" marT="9525" marB="0" anchor="b"/>
                </a:tc>
                <a:tc>
                  <a:txBody>
                    <a:bodyPr/>
                    <a:lstStyle/>
                    <a:p>
                      <a:pPr algn="ctr" fontAlgn="b"/>
                      <a:r>
                        <a:rPr lang="en-US" sz="1600" u="none" strike="noStrike" dirty="0"/>
                        <a:t>Seasonal</a:t>
                      </a:r>
                      <a:r>
                        <a:rPr lang="en-US" sz="1600" u="none" strike="noStrike" baseline="0" dirty="0"/>
                        <a:t> Factor</a:t>
                      </a:r>
                      <a:endParaRPr lang="en-US" sz="1600" b="0" i="0" u="none" strike="noStrike" dirty="0">
                        <a:solidFill>
                          <a:srgbClr val="000000"/>
                        </a:solidFill>
                        <a:latin typeface="Calibri"/>
                      </a:endParaRPr>
                    </a:p>
                  </a:txBody>
                  <a:tcPr marL="9525" marR="9525" marT="9525" marB="0" anchor="b"/>
                </a:tc>
                <a:extLst>
                  <a:ext uri="{0D108BD9-81ED-4DB2-BD59-A6C34878D82A}">
                    <a16:rowId xmlns:a16="http://schemas.microsoft.com/office/drawing/2014/main" val="10000"/>
                  </a:ext>
                </a:extLst>
              </a:tr>
              <a:tr h="285750">
                <a:tc>
                  <a:txBody>
                    <a:bodyPr/>
                    <a:lstStyle/>
                    <a:p>
                      <a:pPr algn="l" fontAlgn="b"/>
                      <a:r>
                        <a:rPr lang="en-US" sz="1600" u="none" strike="noStrike" dirty="0"/>
                        <a:t>Fall</a:t>
                      </a:r>
                      <a:endParaRPr lang="en-US" sz="1600" b="0" i="0" u="none" strike="noStrike" dirty="0">
                        <a:solidFill>
                          <a:srgbClr val="000000"/>
                        </a:solidFill>
                        <a:latin typeface="Calibri"/>
                      </a:endParaRPr>
                    </a:p>
                  </a:txBody>
                  <a:tcPr marL="9525" marR="9525" marT="9525" marB="0" anchor="b"/>
                </a:tc>
                <a:tc>
                  <a:txBody>
                    <a:bodyPr/>
                    <a:lstStyle/>
                    <a:p>
                      <a:pPr algn="r" fontAlgn="b"/>
                      <a:r>
                        <a:rPr lang="en-US" sz="1600" u="none" strike="noStrike" dirty="0"/>
                        <a:t>0.81</a:t>
                      </a:r>
                      <a:endParaRPr lang="en-US" sz="1600" b="0" i="0" u="none" strike="noStrike" dirty="0">
                        <a:solidFill>
                          <a:srgbClr val="000000"/>
                        </a:solidFill>
                        <a:latin typeface="Calibri"/>
                      </a:endParaRPr>
                    </a:p>
                  </a:txBody>
                  <a:tcPr marL="9525" marR="9525" marT="9525" marB="0" anchor="b"/>
                </a:tc>
                <a:extLst>
                  <a:ext uri="{0D108BD9-81ED-4DB2-BD59-A6C34878D82A}">
                    <a16:rowId xmlns:a16="http://schemas.microsoft.com/office/drawing/2014/main" val="10001"/>
                  </a:ext>
                </a:extLst>
              </a:tr>
              <a:tr h="285750">
                <a:tc>
                  <a:txBody>
                    <a:bodyPr/>
                    <a:lstStyle/>
                    <a:p>
                      <a:pPr algn="l" fontAlgn="b"/>
                      <a:r>
                        <a:rPr lang="en-US" sz="1600" u="none" strike="noStrike" dirty="0"/>
                        <a:t>Spring</a:t>
                      </a:r>
                      <a:endParaRPr lang="en-US" sz="1600" b="0" i="0" u="none" strike="noStrike" dirty="0">
                        <a:solidFill>
                          <a:srgbClr val="000000"/>
                        </a:solidFill>
                        <a:latin typeface="Calibri"/>
                      </a:endParaRPr>
                    </a:p>
                  </a:txBody>
                  <a:tcPr marL="9525" marR="9525" marT="9525" marB="0" anchor="b"/>
                </a:tc>
                <a:tc>
                  <a:txBody>
                    <a:bodyPr/>
                    <a:lstStyle/>
                    <a:p>
                      <a:pPr algn="r" fontAlgn="b"/>
                      <a:r>
                        <a:rPr lang="en-US" sz="1600" u="none" strike="noStrike" dirty="0"/>
                        <a:t>1.82</a:t>
                      </a:r>
                      <a:endParaRPr lang="en-US" sz="1600" b="0" i="0" u="none" strike="noStrike" dirty="0">
                        <a:solidFill>
                          <a:srgbClr val="000000"/>
                        </a:solidFill>
                        <a:latin typeface="Calibri"/>
                      </a:endParaRPr>
                    </a:p>
                  </a:txBody>
                  <a:tcPr marL="9525" marR="9525" marT="9525" marB="0" anchor="b"/>
                </a:tc>
                <a:extLst>
                  <a:ext uri="{0D108BD9-81ED-4DB2-BD59-A6C34878D82A}">
                    <a16:rowId xmlns:a16="http://schemas.microsoft.com/office/drawing/2014/main" val="10002"/>
                  </a:ext>
                </a:extLst>
              </a:tr>
              <a:tr h="285750">
                <a:tc>
                  <a:txBody>
                    <a:bodyPr/>
                    <a:lstStyle/>
                    <a:p>
                      <a:pPr algn="l" fontAlgn="b"/>
                      <a:r>
                        <a:rPr lang="en-US" sz="1600" u="none" strike="noStrike" dirty="0"/>
                        <a:t>Summer</a:t>
                      </a:r>
                      <a:endParaRPr lang="en-US" sz="1600" b="0" i="0" u="none" strike="noStrike" dirty="0">
                        <a:solidFill>
                          <a:srgbClr val="000000"/>
                        </a:solidFill>
                        <a:latin typeface="Calibri"/>
                      </a:endParaRPr>
                    </a:p>
                  </a:txBody>
                  <a:tcPr marL="9525" marR="9525" marT="9525" marB="0" anchor="b"/>
                </a:tc>
                <a:tc>
                  <a:txBody>
                    <a:bodyPr/>
                    <a:lstStyle/>
                    <a:p>
                      <a:pPr algn="r" fontAlgn="b"/>
                      <a:r>
                        <a:rPr lang="en-US" sz="1600" u="none" strike="noStrike" dirty="0"/>
                        <a:t>0.43</a:t>
                      </a:r>
                      <a:endParaRPr lang="en-US" sz="1600" b="0" i="0" u="none" strike="noStrike" dirty="0">
                        <a:solidFill>
                          <a:srgbClr val="000000"/>
                        </a:solidFill>
                        <a:latin typeface="Calibri"/>
                      </a:endParaRPr>
                    </a:p>
                  </a:txBody>
                  <a:tcPr marL="9525" marR="9525" marT="9525" marB="0" anchor="b"/>
                </a:tc>
                <a:extLst>
                  <a:ext uri="{0D108BD9-81ED-4DB2-BD59-A6C34878D82A}">
                    <a16:rowId xmlns:a16="http://schemas.microsoft.com/office/drawing/2014/main" val="10003"/>
                  </a:ext>
                </a:extLst>
              </a:tr>
            </a:tbl>
          </a:graphicData>
        </a:graphic>
      </p:graphicFrame>
      <p:sp>
        <p:nvSpPr>
          <p:cNvPr id="9" name="TextBox 8"/>
          <p:cNvSpPr txBox="1"/>
          <p:nvPr/>
        </p:nvSpPr>
        <p:spPr>
          <a:xfrm>
            <a:off x="6705600" y="533400"/>
            <a:ext cx="2057400" cy="461665"/>
          </a:xfrm>
          <a:prstGeom prst="rect">
            <a:avLst/>
          </a:prstGeom>
          <a:noFill/>
        </p:spPr>
        <p:txBody>
          <a:bodyPr wrap="square" rtlCol="0">
            <a:spAutoFit/>
          </a:bodyPr>
          <a:lstStyle/>
          <a:p>
            <a:pPr algn="r"/>
            <a:r>
              <a:rPr lang="en-US" dirty="0">
                <a:latin typeface="+mn-lt"/>
              </a:rPr>
              <a:t>Example 1</a:t>
            </a:r>
          </a:p>
        </p:txBody>
      </p:sp>
      <p:sp>
        <p:nvSpPr>
          <p:cNvPr id="3" name="Content Placeholder 2"/>
          <p:cNvSpPr>
            <a:spLocks noGrp="1"/>
          </p:cNvSpPr>
          <p:nvPr>
            <p:ph idx="1"/>
          </p:nvPr>
        </p:nvSpPr>
        <p:spPr>
          <a:xfrm>
            <a:off x="227013" y="1200150"/>
            <a:ext cx="8407400" cy="4748213"/>
          </a:xfrm>
        </p:spPr>
        <p:txBody>
          <a:bodyPr/>
          <a:lstStyle/>
          <a:p>
            <a:endParaRPr lang="en-US" dirty="0"/>
          </a:p>
          <a:p>
            <a:endParaRPr lang="en-US" dirty="0"/>
          </a:p>
          <a:p>
            <a:endParaRPr lang="en-US" dirty="0"/>
          </a:p>
          <a:p>
            <a:endParaRPr lang="en-US" dirty="0"/>
          </a:p>
          <a:p>
            <a:endParaRPr lang="en-US" dirty="0"/>
          </a:p>
          <a:p>
            <a:endParaRPr lang="en-US" dirty="0"/>
          </a:p>
          <a:p>
            <a:r>
              <a:rPr lang="en-US" b="1" dirty="0"/>
              <a:t>Predict </a:t>
            </a:r>
            <a:r>
              <a:rPr lang="en-US" dirty="0"/>
              <a:t>the demand for enrollments in Year 3 Fall.</a:t>
            </a:r>
          </a:p>
          <a:p>
            <a:pPr lvl="1"/>
            <a:r>
              <a:rPr lang="en-US" dirty="0"/>
              <a:t>This is time period </a:t>
            </a:r>
            <a:r>
              <a:rPr lang="en-US" b="1" dirty="0"/>
              <a:t>7</a:t>
            </a:r>
            <a:endParaRPr lang="en-US" dirty="0"/>
          </a:p>
          <a:p>
            <a:pPr lvl="1"/>
            <a:r>
              <a:rPr lang="en-US" dirty="0"/>
              <a:t>Fall seasonal factor is 0.81.</a:t>
            </a:r>
          </a:p>
          <a:p>
            <a:pPr lvl="1"/>
            <a:r>
              <a:rPr lang="en-US" dirty="0"/>
              <a:t>The predicted demand is 0.81 * ( 33.7 + 3.8 * 7 ) = 48.89</a:t>
            </a:r>
          </a:p>
        </p:txBody>
      </p:sp>
      <p:sp>
        <p:nvSpPr>
          <p:cNvPr id="5" name="Footer Placeholder 4"/>
          <p:cNvSpPr>
            <a:spLocks noGrp="1"/>
          </p:cNvSpPr>
          <p:nvPr>
            <p:ph type="ftr" sz="quarter" idx="11"/>
          </p:nvPr>
        </p:nvSpPr>
        <p:spPr/>
        <p:txBody>
          <a:bodyPr/>
          <a:lstStyle/>
          <a:p>
            <a:r>
              <a:rPr lang="en-US" sz="1400" i="1"/>
              <a:t>Forecasting</a:t>
            </a:r>
          </a:p>
        </p:txBody>
      </p:sp>
    </p:spTree>
    <p:extLst>
      <p:ext uri="{BB962C8B-B14F-4D97-AF65-F5344CB8AC3E}">
        <p14:creationId xmlns:p14="http://schemas.microsoft.com/office/powerpoint/2010/main" val="30428478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Forecast</a:t>
            </a:r>
          </a:p>
        </p:txBody>
      </p:sp>
      <p:sp>
        <p:nvSpPr>
          <p:cNvPr id="3" name="Content Placeholder 2"/>
          <p:cNvSpPr>
            <a:spLocks noGrp="1"/>
          </p:cNvSpPr>
          <p:nvPr>
            <p:ph idx="1"/>
          </p:nvPr>
        </p:nvSpPr>
        <p:spPr/>
        <p:txBody>
          <a:bodyPr/>
          <a:lstStyle/>
          <a:p>
            <a:r>
              <a:rPr lang="en-US" dirty="0"/>
              <a:t>The demand for XYZ’s product shows an annual pattern, where the demand grows from the first quarter to the next, then decreases in the third and fourth quarters. The demand data for the last two years is shown below.</a:t>
            </a:r>
          </a:p>
          <a:p>
            <a:endParaRPr lang="en-US" dirty="0"/>
          </a:p>
          <a:p>
            <a:endParaRPr lang="en-US" dirty="0"/>
          </a:p>
          <a:p>
            <a:endParaRPr lang="en-US" dirty="0"/>
          </a:p>
          <a:p>
            <a:endParaRPr lang="en-US" dirty="0"/>
          </a:p>
          <a:p>
            <a:endParaRPr lang="en-US" dirty="0"/>
          </a:p>
          <a:p>
            <a:endParaRPr lang="en-US" dirty="0"/>
          </a:p>
          <a:p>
            <a:endParaRPr lang="en-US" dirty="0"/>
          </a:p>
          <a:p>
            <a:r>
              <a:rPr lang="en-US" dirty="0"/>
              <a:t>Estimate the level, trend, and seasonal factors.</a:t>
            </a:r>
          </a:p>
        </p:txBody>
      </p:sp>
      <p:sp>
        <p:nvSpPr>
          <p:cNvPr id="5" name="TextBox 4"/>
          <p:cNvSpPr txBox="1"/>
          <p:nvPr/>
        </p:nvSpPr>
        <p:spPr>
          <a:xfrm>
            <a:off x="6705600" y="533400"/>
            <a:ext cx="2057400" cy="461665"/>
          </a:xfrm>
          <a:prstGeom prst="rect">
            <a:avLst/>
          </a:prstGeom>
          <a:noFill/>
        </p:spPr>
        <p:txBody>
          <a:bodyPr wrap="square" rtlCol="0">
            <a:spAutoFit/>
          </a:bodyPr>
          <a:lstStyle/>
          <a:p>
            <a:pPr algn="r"/>
            <a:r>
              <a:rPr lang="en-US" dirty="0">
                <a:latin typeface="+mn-lt"/>
              </a:rPr>
              <a:t>Example 2</a:t>
            </a:r>
          </a:p>
        </p:txBody>
      </p:sp>
      <p:graphicFrame>
        <p:nvGraphicFramePr>
          <p:cNvPr id="6" name="Table 5"/>
          <p:cNvGraphicFramePr>
            <a:graphicFrameLocks noGrp="1"/>
          </p:cNvGraphicFramePr>
          <p:nvPr>
            <p:extLst>
              <p:ext uri="{D42A27DB-BD31-4B8C-83A1-F6EECF244321}">
                <p14:modId xmlns:p14="http://schemas.microsoft.com/office/powerpoint/2010/main" val="667031988"/>
              </p:ext>
            </p:extLst>
          </p:nvPr>
        </p:nvGraphicFramePr>
        <p:xfrm>
          <a:off x="2895600" y="2590800"/>
          <a:ext cx="2971800" cy="2481878"/>
        </p:xfrm>
        <a:graphic>
          <a:graphicData uri="http://schemas.openxmlformats.org/drawingml/2006/table">
            <a:tbl>
              <a:tblPr firstRow="1">
                <a:tableStyleId>{BC89EF96-8CEA-46FF-86C4-4CE0E7609802}</a:tableStyleId>
              </a:tblPr>
              <a:tblGrid>
                <a:gridCol w="990600">
                  <a:extLst>
                    <a:ext uri="{9D8B030D-6E8A-4147-A177-3AD203B41FA5}">
                      <a16:colId xmlns:a16="http://schemas.microsoft.com/office/drawing/2014/main" val="20000"/>
                    </a:ext>
                  </a:extLst>
                </a:gridCol>
                <a:gridCol w="990600">
                  <a:extLst>
                    <a:ext uri="{9D8B030D-6E8A-4147-A177-3AD203B41FA5}">
                      <a16:colId xmlns:a16="http://schemas.microsoft.com/office/drawing/2014/main" val="20001"/>
                    </a:ext>
                  </a:extLst>
                </a:gridCol>
                <a:gridCol w="990600">
                  <a:extLst>
                    <a:ext uri="{9D8B030D-6E8A-4147-A177-3AD203B41FA5}">
                      <a16:colId xmlns:a16="http://schemas.microsoft.com/office/drawing/2014/main" val="20002"/>
                    </a:ext>
                  </a:extLst>
                </a:gridCol>
              </a:tblGrid>
              <a:tr h="454958">
                <a:tc>
                  <a:txBody>
                    <a:bodyPr/>
                    <a:lstStyle/>
                    <a:p>
                      <a:pPr algn="l" fontAlgn="b"/>
                      <a:r>
                        <a:rPr lang="en-US" sz="1600" u="none" strike="noStrike" dirty="0"/>
                        <a:t>Year</a:t>
                      </a:r>
                      <a:endParaRPr lang="en-US" sz="1600" b="0" i="0" u="none" strike="noStrike" dirty="0">
                        <a:solidFill>
                          <a:srgbClr val="000000"/>
                        </a:solidFill>
                        <a:latin typeface="Calibri"/>
                      </a:endParaRPr>
                    </a:p>
                  </a:txBody>
                  <a:tcPr marL="9525" marR="9525" marT="9525" marB="0" anchor="b"/>
                </a:tc>
                <a:tc>
                  <a:txBody>
                    <a:bodyPr/>
                    <a:lstStyle/>
                    <a:p>
                      <a:pPr algn="l" fontAlgn="b"/>
                      <a:r>
                        <a:rPr lang="en-US" sz="1600" u="none" strike="noStrike" dirty="0"/>
                        <a:t>Quarter</a:t>
                      </a:r>
                      <a:endParaRPr lang="en-US" sz="1600" b="0" i="0" u="none" strike="noStrike" dirty="0">
                        <a:solidFill>
                          <a:srgbClr val="000000"/>
                        </a:solidFill>
                        <a:latin typeface="Calibri"/>
                      </a:endParaRPr>
                    </a:p>
                  </a:txBody>
                  <a:tcPr marL="9525" marR="9525" marT="9525" marB="0" anchor="b"/>
                </a:tc>
                <a:tc>
                  <a:txBody>
                    <a:bodyPr/>
                    <a:lstStyle/>
                    <a:p>
                      <a:pPr algn="ctr" fontAlgn="b"/>
                      <a:r>
                        <a:rPr lang="en-US" sz="1600" u="none" strike="noStrike" dirty="0"/>
                        <a:t>Demand</a:t>
                      </a:r>
                      <a:endParaRPr lang="en-US" sz="1600" b="0" i="0" u="none" strike="noStrike" dirty="0">
                        <a:solidFill>
                          <a:srgbClr val="000000"/>
                        </a:solidFill>
                        <a:latin typeface="Calibri"/>
                      </a:endParaRPr>
                    </a:p>
                  </a:txBody>
                  <a:tcPr marL="9525" marR="9525" marT="9525" marB="0" anchor="b"/>
                </a:tc>
                <a:extLst>
                  <a:ext uri="{0D108BD9-81ED-4DB2-BD59-A6C34878D82A}">
                    <a16:rowId xmlns:a16="http://schemas.microsoft.com/office/drawing/2014/main" val="10000"/>
                  </a:ext>
                </a:extLst>
              </a:tr>
              <a:tr h="251358">
                <a:tc>
                  <a:txBody>
                    <a:bodyPr/>
                    <a:lstStyle/>
                    <a:p>
                      <a:pPr algn="l" fontAlgn="b"/>
                      <a:r>
                        <a:rPr lang="en-US" sz="1600" u="none" strike="noStrike" dirty="0"/>
                        <a:t>1</a:t>
                      </a:r>
                      <a:endParaRPr lang="en-US" sz="1600" b="0" i="0" u="none" strike="noStrike" dirty="0">
                        <a:solidFill>
                          <a:srgbClr val="000000"/>
                        </a:solidFill>
                        <a:latin typeface="Calibri"/>
                      </a:endParaRPr>
                    </a:p>
                  </a:txBody>
                  <a:tcPr marL="9525" marR="9525" marT="9525" marB="0" anchor="b"/>
                </a:tc>
                <a:tc>
                  <a:txBody>
                    <a:bodyPr/>
                    <a:lstStyle/>
                    <a:p>
                      <a:pPr algn="l" fontAlgn="b"/>
                      <a:r>
                        <a:rPr lang="en-US" sz="1600" u="none" strike="noStrike" dirty="0"/>
                        <a:t>1</a:t>
                      </a:r>
                      <a:endParaRPr lang="en-US" sz="1600" b="0" i="0" u="none" strike="noStrike" dirty="0">
                        <a:solidFill>
                          <a:srgbClr val="000000"/>
                        </a:solidFill>
                        <a:latin typeface="Calibri"/>
                      </a:endParaRPr>
                    </a:p>
                  </a:txBody>
                  <a:tcPr marL="9525" marR="9525" marT="9525" marB="0" anchor="b"/>
                </a:tc>
                <a:tc>
                  <a:txBody>
                    <a:bodyPr/>
                    <a:lstStyle/>
                    <a:p>
                      <a:pPr algn="r" fontAlgn="b"/>
                      <a:r>
                        <a:rPr lang="en-US" sz="1600" u="none" strike="noStrike" dirty="0"/>
                        <a:t>500</a:t>
                      </a:r>
                      <a:endParaRPr lang="en-US" sz="1600" b="0" i="0" u="none" strike="noStrike" dirty="0">
                        <a:solidFill>
                          <a:srgbClr val="000000"/>
                        </a:solidFill>
                        <a:latin typeface="Calibri"/>
                      </a:endParaRPr>
                    </a:p>
                  </a:txBody>
                  <a:tcPr marL="9525" marR="9525" marT="9525" marB="0" anchor="b"/>
                </a:tc>
                <a:extLst>
                  <a:ext uri="{0D108BD9-81ED-4DB2-BD59-A6C34878D82A}">
                    <a16:rowId xmlns:a16="http://schemas.microsoft.com/office/drawing/2014/main" val="10001"/>
                  </a:ext>
                </a:extLst>
              </a:tr>
              <a:tr h="251358">
                <a:tc>
                  <a:txBody>
                    <a:bodyPr/>
                    <a:lstStyle/>
                    <a:p>
                      <a:pPr algn="l" fontAlgn="b"/>
                      <a:r>
                        <a:rPr lang="en-US" sz="1600" u="none" strike="noStrike" dirty="0"/>
                        <a:t>1</a:t>
                      </a:r>
                      <a:endParaRPr lang="en-US" sz="1600" b="0" i="0" u="none" strike="noStrike" dirty="0">
                        <a:solidFill>
                          <a:srgbClr val="000000"/>
                        </a:solidFill>
                        <a:latin typeface="Calibri"/>
                      </a:endParaRPr>
                    </a:p>
                  </a:txBody>
                  <a:tcPr marL="9525" marR="9525" marT="9525" marB="0" anchor="b"/>
                </a:tc>
                <a:tc>
                  <a:txBody>
                    <a:bodyPr/>
                    <a:lstStyle/>
                    <a:p>
                      <a:pPr algn="l" fontAlgn="b"/>
                      <a:r>
                        <a:rPr lang="en-US" sz="1600" u="none" strike="noStrike" dirty="0"/>
                        <a:t>2</a:t>
                      </a:r>
                      <a:endParaRPr lang="en-US" sz="1600" b="0" i="0" u="none" strike="noStrike" dirty="0">
                        <a:solidFill>
                          <a:srgbClr val="000000"/>
                        </a:solidFill>
                        <a:latin typeface="Calibri"/>
                      </a:endParaRPr>
                    </a:p>
                  </a:txBody>
                  <a:tcPr marL="9525" marR="9525" marT="9525" marB="0" anchor="b"/>
                </a:tc>
                <a:tc>
                  <a:txBody>
                    <a:bodyPr/>
                    <a:lstStyle/>
                    <a:p>
                      <a:pPr algn="r" fontAlgn="b"/>
                      <a:r>
                        <a:rPr lang="en-US" sz="1600" u="none" strike="noStrike" dirty="0"/>
                        <a:t>1000</a:t>
                      </a:r>
                      <a:endParaRPr lang="en-US" sz="1600" b="0" i="0" u="none" strike="noStrike" dirty="0">
                        <a:solidFill>
                          <a:srgbClr val="000000"/>
                        </a:solidFill>
                        <a:latin typeface="Calibri"/>
                      </a:endParaRPr>
                    </a:p>
                  </a:txBody>
                  <a:tcPr marL="9525" marR="9525" marT="9525" marB="0" anchor="b"/>
                </a:tc>
                <a:extLst>
                  <a:ext uri="{0D108BD9-81ED-4DB2-BD59-A6C34878D82A}">
                    <a16:rowId xmlns:a16="http://schemas.microsoft.com/office/drawing/2014/main" val="10002"/>
                  </a:ext>
                </a:extLst>
              </a:tr>
              <a:tr h="251358">
                <a:tc>
                  <a:txBody>
                    <a:bodyPr/>
                    <a:lstStyle/>
                    <a:p>
                      <a:pPr algn="l" fontAlgn="b"/>
                      <a:r>
                        <a:rPr lang="en-US" sz="1600" u="none" strike="noStrike" dirty="0"/>
                        <a:t>1</a:t>
                      </a:r>
                      <a:endParaRPr lang="en-US" sz="1600" b="0" i="0" u="none" strike="noStrike" dirty="0">
                        <a:solidFill>
                          <a:srgbClr val="000000"/>
                        </a:solidFill>
                        <a:latin typeface="Calibri"/>
                      </a:endParaRPr>
                    </a:p>
                  </a:txBody>
                  <a:tcPr marL="9525" marR="9525" marT="9525" marB="0" anchor="b"/>
                </a:tc>
                <a:tc>
                  <a:txBody>
                    <a:bodyPr/>
                    <a:lstStyle/>
                    <a:p>
                      <a:pPr algn="l" fontAlgn="b"/>
                      <a:r>
                        <a:rPr lang="en-US" sz="1600" u="none" strike="noStrike" dirty="0"/>
                        <a:t>3</a:t>
                      </a:r>
                      <a:endParaRPr lang="en-US" sz="1600" b="0" i="0" u="none" strike="noStrike" dirty="0">
                        <a:solidFill>
                          <a:srgbClr val="000000"/>
                        </a:solidFill>
                        <a:latin typeface="Calibri"/>
                      </a:endParaRPr>
                    </a:p>
                  </a:txBody>
                  <a:tcPr marL="9525" marR="9525" marT="9525" marB="0" anchor="b"/>
                </a:tc>
                <a:tc>
                  <a:txBody>
                    <a:bodyPr/>
                    <a:lstStyle/>
                    <a:p>
                      <a:pPr algn="r" fontAlgn="b"/>
                      <a:r>
                        <a:rPr lang="en-US" sz="1600" u="none" strike="noStrike" dirty="0"/>
                        <a:t>400</a:t>
                      </a:r>
                      <a:endParaRPr lang="en-US" sz="1600" b="0" i="0" u="none" strike="noStrike" dirty="0">
                        <a:solidFill>
                          <a:srgbClr val="000000"/>
                        </a:solidFill>
                        <a:latin typeface="Calibri"/>
                      </a:endParaRPr>
                    </a:p>
                  </a:txBody>
                  <a:tcPr marL="9525" marR="9525" marT="9525" marB="0" anchor="b"/>
                </a:tc>
                <a:extLst>
                  <a:ext uri="{0D108BD9-81ED-4DB2-BD59-A6C34878D82A}">
                    <a16:rowId xmlns:a16="http://schemas.microsoft.com/office/drawing/2014/main" val="10003"/>
                  </a:ext>
                </a:extLst>
              </a:tr>
              <a:tr h="251358">
                <a:tc>
                  <a:txBody>
                    <a:bodyPr/>
                    <a:lstStyle/>
                    <a:p>
                      <a:pPr algn="l" fontAlgn="b"/>
                      <a:r>
                        <a:rPr lang="en-US" sz="1600" u="none" strike="noStrike" dirty="0"/>
                        <a:t>1</a:t>
                      </a:r>
                      <a:endParaRPr lang="en-US" sz="1600" b="0" i="0" u="none" strike="noStrike" dirty="0">
                        <a:solidFill>
                          <a:srgbClr val="000000"/>
                        </a:solidFill>
                        <a:latin typeface="Calibri"/>
                      </a:endParaRPr>
                    </a:p>
                  </a:txBody>
                  <a:tcPr marL="9525" marR="9525" marT="9525" marB="0" anchor="b"/>
                </a:tc>
                <a:tc>
                  <a:txBody>
                    <a:bodyPr/>
                    <a:lstStyle/>
                    <a:p>
                      <a:pPr algn="l" fontAlgn="b"/>
                      <a:r>
                        <a:rPr lang="en-US" sz="1600" u="none" strike="noStrike" dirty="0"/>
                        <a:t>4</a:t>
                      </a:r>
                      <a:endParaRPr lang="en-US" sz="1600" b="0" i="0" u="none" strike="noStrike" dirty="0">
                        <a:solidFill>
                          <a:srgbClr val="000000"/>
                        </a:solidFill>
                        <a:latin typeface="Calibri"/>
                      </a:endParaRPr>
                    </a:p>
                  </a:txBody>
                  <a:tcPr marL="9525" marR="9525" marT="9525" marB="0" anchor="b"/>
                </a:tc>
                <a:tc>
                  <a:txBody>
                    <a:bodyPr/>
                    <a:lstStyle/>
                    <a:p>
                      <a:pPr algn="r" fontAlgn="b"/>
                      <a:r>
                        <a:rPr lang="en-US" sz="1600" u="none" strike="noStrike" dirty="0"/>
                        <a:t>300</a:t>
                      </a:r>
                      <a:endParaRPr lang="en-US" sz="1600" b="0" i="0" u="none" strike="noStrike" dirty="0">
                        <a:solidFill>
                          <a:srgbClr val="000000"/>
                        </a:solidFill>
                        <a:latin typeface="Calibri"/>
                      </a:endParaRPr>
                    </a:p>
                  </a:txBody>
                  <a:tcPr marL="9525" marR="9525" marT="9525" marB="0" anchor="b"/>
                </a:tc>
                <a:extLst>
                  <a:ext uri="{0D108BD9-81ED-4DB2-BD59-A6C34878D82A}">
                    <a16:rowId xmlns:a16="http://schemas.microsoft.com/office/drawing/2014/main" val="10004"/>
                  </a:ext>
                </a:extLst>
              </a:tr>
              <a:tr h="251358">
                <a:tc>
                  <a:txBody>
                    <a:bodyPr/>
                    <a:lstStyle/>
                    <a:p>
                      <a:pPr algn="l" fontAlgn="b"/>
                      <a:r>
                        <a:rPr lang="en-US" sz="1600" u="none" strike="noStrike" dirty="0"/>
                        <a:t>2</a:t>
                      </a:r>
                      <a:endParaRPr lang="en-US" sz="1600" b="0" i="0" u="none" strike="noStrike" dirty="0">
                        <a:solidFill>
                          <a:srgbClr val="000000"/>
                        </a:solidFill>
                        <a:latin typeface="Calibri"/>
                      </a:endParaRPr>
                    </a:p>
                  </a:txBody>
                  <a:tcPr marL="9525" marR="9525" marT="9525" marB="0" anchor="b"/>
                </a:tc>
                <a:tc>
                  <a:txBody>
                    <a:bodyPr/>
                    <a:lstStyle/>
                    <a:p>
                      <a:pPr algn="l" fontAlgn="b"/>
                      <a:r>
                        <a:rPr lang="en-US" sz="1600" u="none" strike="noStrike" dirty="0"/>
                        <a:t>1</a:t>
                      </a:r>
                      <a:endParaRPr lang="en-US" sz="1600" b="0" i="0" u="none" strike="noStrike" dirty="0">
                        <a:solidFill>
                          <a:srgbClr val="000000"/>
                        </a:solidFill>
                        <a:latin typeface="Calibri"/>
                      </a:endParaRPr>
                    </a:p>
                  </a:txBody>
                  <a:tcPr marL="9525" marR="9525" marT="9525" marB="0" anchor="b"/>
                </a:tc>
                <a:tc>
                  <a:txBody>
                    <a:bodyPr/>
                    <a:lstStyle/>
                    <a:p>
                      <a:pPr algn="r" fontAlgn="b"/>
                      <a:r>
                        <a:rPr lang="en-US" sz="1600" u="none" strike="noStrike" dirty="0"/>
                        <a:t>600</a:t>
                      </a:r>
                      <a:endParaRPr lang="en-US" sz="1600" b="0" i="0" u="none" strike="noStrike" dirty="0">
                        <a:solidFill>
                          <a:srgbClr val="000000"/>
                        </a:solidFill>
                        <a:latin typeface="Calibri"/>
                      </a:endParaRPr>
                    </a:p>
                  </a:txBody>
                  <a:tcPr marL="9525" marR="9525" marT="9525" marB="0" anchor="b"/>
                </a:tc>
                <a:extLst>
                  <a:ext uri="{0D108BD9-81ED-4DB2-BD59-A6C34878D82A}">
                    <a16:rowId xmlns:a16="http://schemas.microsoft.com/office/drawing/2014/main" val="10005"/>
                  </a:ext>
                </a:extLst>
              </a:tr>
              <a:tr h="251358">
                <a:tc>
                  <a:txBody>
                    <a:bodyPr/>
                    <a:lstStyle/>
                    <a:p>
                      <a:pPr algn="l" fontAlgn="b"/>
                      <a:r>
                        <a:rPr lang="en-US" sz="1600" u="none" strike="noStrike" dirty="0"/>
                        <a:t>2</a:t>
                      </a:r>
                      <a:endParaRPr lang="en-US" sz="1600" b="0" i="0" u="none" strike="noStrike" dirty="0">
                        <a:solidFill>
                          <a:srgbClr val="000000"/>
                        </a:solidFill>
                        <a:latin typeface="Calibri"/>
                      </a:endParaRPr>
                    </a:p>
                  </a:txBody>
                  <a:tcPr marL="9525" marR="9525" marT="9525" marB="0" anchor="b"/>
                </a:tc>
                <a:tc>
                  <a:txBody>
                    <a:bodyPr/>
                    <a:lstStyle/>
                    <a:p>
                      <a:pPr algn="l" fontAlgn="b"/>
                      <a:r>
                        <a:rPr lang="en-US" sz="1600" u="none" strike="noStrike" dirty="0"/>
                        <a:t>2</a:t>
                      </a:r>
                      <a:endParaRPr lang="en-US" sz="1600" b="0" i="0" u="none" strike="noStrike" dirty="0">
                        <a:solidFill>
                          <a:srgbClr val="000000"/>
                        </a:solidFill>
                        <a:latin typeface="Calibri"/>
                      </a:endParaRPr>
                    </a:p>
                  </a:txBody>
                  <a:tcPr marL="9525" marR="9525" marT="9525" marB="0" anchor="b"/>
                </a:tc>
                <a:tc>
                  <a:txBody>
                    <a:bodyPr/>
                    <a:lstStyle/>
                    <a:p>
                      <a:pPr algn="r" fontAlgn="b"/>
                      <a:r>
                        <a:rPr lang="en-US" sz="1600" u="none" strike="noStrike" dirty="0"/>
                        <a:t>1200</a:t>
                      </a:r>
                      <a:endParaRPr lang="en-US" sz="1600" b="0" i="0" u="none" strike="noStrike" dirty="0">
                        <a:solidFill>
                          <a:srgbClr val="000000"/>
                        </a:solidFill>
                        <a:latin typeface="Calibri"/>
                      </a:endParaRPr>
                    </a:p>
                  </a:txBody>
                  <a:tcPr marL="9525" marR="9525" marT="9525" marB="0" anchor="b"/>
                </a:tc>
                <a:extLst>
                  <a:ext uri="{0D108BD9-81ED-4DB2-BD59-A6C34878D82A}">
                    <a16:rowId xmlns:a16="http://schemas.microsoft.com/office/drawing/2014/main" val="10006"/>
                  </a:ext>
                </a:extLst>
              </a:tr>
              <a:tr h="251358">
                <a:tc>
                  <a:txBody>
                    <a:bodyPr/>
                    <a:lstStyle/>
                    <a:p>
                      <a:pPr algn="l" fontAlgn="b"/>
                      <a:r>
                        <a:rPr lang="en-US" sz="1600" u="none" strike="noStrike" dirty="0"/>
                        <a:t>2</a:t>
                      </a:r>
                      <a:endParaRPr lang="en-US" sz="1600" b="0" i="0" u="none" strike="noStrike" dirty="0">
                        <a:solidFill>
                          <a:srgbClr val="000000"/>
                        </a:solidFill>
                        <a:latin typeface="Calibri"/>
                      </a:endParaRPr>
                    </a:p>
                  </a:txBody>
                  <a:tcPr marL="9525" marR="9525" marT="9525" marB="0" anchor="b"/>
                </a:tc>
                <a:tc>
                  <a:txBody>
                    <a:bodyPr/>
                    <a:lstStyle/>
                    <a:p>
                      <a:pPr algn="l" fontAlgn="b"/>
                      <a:r>
                        <a:rPr lang="en-US" sz="1600" u="none" strike="noStrike" dirty="0"/>
                        <a:t>3</a:t>
                      </a:r>
                      <a:endParaRPr lang="en-US" sz="1600" b="0" i="0" u="none" strike="noStrike" dirty="0">
                        <a:solidFill>
                          <a:srgbClr val="000000"/>
                        </a:solidFill>
                        <a:latin typeface="Calibri"/>
                      </a:endParaRPr>
                    </a:p>
                  </a:txBody>
                  <a:tcPr marL="9525" marR="9525" marT="9525" marB="0" anchor="b"/>
                </a:tc>
                <a:tc>
                  <a:txBody>
                    <a:bodyPr/>
                    <a:lstStyle/>
                    <a:p>
                      <a:pPr algn="r" fontAlgn="b"/>
                      <a:r>
                        <a:rPr lang="en-US" sz="1600" u="none" strike="noStrike" dirty="0"/>
                        <a:t>700</a:t>
                      </a:r>
                      <a:endParaRPr lang="en-US" sz="1600" b="0" i="0" u="none" strike="noStrike" dirty="0">
                        <a:solidFill>
                          <a:srgbClr val="000000"/>
                        </a:solidFill>
                        <a:latin typeface="Calibri"/>
                      </a:endParaRPr>
                    </a:p>
                  </a:txBody>
                  <a:tcPr marL="9525" marR="9525" marT="9525" marB="0" anchor="b"/>
                </a:tc>
                <a:extLst>
                  <a:ext uri="{0D108BD9-81ED-4DB2-BD59-A6C34878D82A}">
                    <a16:rowId xmlns:a16="http://schemas.microsoft.com/office/drawing/2014/main" val="10007"/>
                  </a:ext>
                </a:extLst>
              </a:tr>
              <a:tr h="251358">
                <a:tc>
                  <a:txBody>
                    <a:bodyPr/>
                    <a:lstStyle/>
                    <a:p>
                      <a:pPr algn="l" fontAlgn="b"/>
                      <a:r>
                        <a:rPr lang="en-US" sz="1600" u="none" strike="noStrike" dirty="0"/>
                        <a:t>2</a:t>
                      </a:r>
                      <a:endParaRPr lang="en-US" sz="1600" b="0" i="0" u="none" strike="noStrike" dirty="0">
                        <a:solidFill>
                          <a:srgbClr val="000000"/>
                        </a:solidFill>
                        <a:latin typeface="Calibri"/>
                      </a:endParaRPr>
                    </a:p>
                  </a:txBody>
                  <a:tcPr marL="9525" marR="9525" marT="9525" marB="0" anchor="b"/>
                </a:tc>
                <a:tc>
                  <a:txBody>
                    <a:bodyPr/>
                    <a:lstStyle/>
                    <a:p>
                      <a:pPr algn="l" fontAlgn="b"/>
                      <a:r>
                        <a:rPr lang="en-US" sz="1600" u="none" strike="noStrike" dirty="0"/>
                        <a:t>4</a:t>
                      </a:r>
                      <a:endParaRPr lang="en-US" sz="1600" b="0" i="0" u="none" strike="noStrike" dirty="0">
                        <a:solidFill>
                          <a:srgbClr val="000000"/>
                        </a:solidFill>
                        <a:latin typeface="Calibri"/>
                      </a:endParaRPr>
                    </a:p>
                  </a:txBody>
                  <a:tcPr marL="9525" marR="9525" marT="9525" marB="0" anchor="b"/>
                </a:tc>
                <a:tc>
                  <a:txBody>
                    <a:bodyPr/>
                    <a:lstStyle/>
                    <a:p>
                      <a:pPr algn="r" fontAlgn="b"/>
                      <a:r>
                        <a:rPr lang="en-US" sz="1600" u="none" strike="noStrike" dirty="0"/>
                        <a:t>400</a:t>
                      </a:r>
                      <a:endParaRPr lang="en-US" sz="1600" b="0" i="0" u="none" strike="noStrike" dirty="0">
                        <a:solidFill>
                          <a:srgbClr val="000000"/>
                        </a:solidFill>
                        <a:latin typeface="Calibri"/>
                      </a:endParaRPr>
                    </a:p>
                  </a:txBody>
                  <a:tcPr marL="9525" marR="9525" marT="9525" marB="0" anchor="b"/>
                </a:tc>
                <a:extLst>
                  <a:ext uri="{0D108BD9-81ED-4DB2-BD59-A6C34878D82A}">
                    <a16:rowId xmlns:a16="http://schemas.microsoft.com/office/drawing/2014/main" val="10008"/>
                  </a:ext>
                </a:extLst>
              </a:tr>
            </a:tbl>
          </a:graphicData>
        </a:graphic>
      </p:graphicFrame>
      <p:sp>
        <p:nvSpPr>
          <p:cNvPr id="7" name="Footer Placeholder 6"/>
          <p:cNvSpPr>
            <a:spLocks noGrp="1"/>
          </p:cNvSpPr>
          <p:nvPr>
            <p:ph type="ftr" sz="quarter" idx="11"/>
          </p:nvPr>
        </p:nvSpPr>
        <p:spPr/>
        <p:txBody>
          <a:bodyPr/>
          <a:lstStyle/>
          <a:p>
            <a:r>
              <a:rPr lang="en-US" sz="1400" i="1"/>
              <a:t>Forecasting</a:t>
            </a:r>
          </a:p>
        </p:txBody>
      </p:sp>
    </p:spTree>
    <p:extLst>
      <p:ext uri="{BB962C8B-B14F-4D97-AF65-F5344CB8AC3E}">
        <p14:creationId xmlns:p14="http://schemas.microsoft.com/office/powerpoint/2010/main" val="19493011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Estimating level, trend, and seasonal factors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Notice that </a:t>
                </a:r>
                <a14:m>
                  <m:oMath xmlns:m="http://schemas.openxmlformats.org/officeDocument/2006/math">
                    <m:r>
                      <a:rPr lang="en-US" b="0" i="1" smtClean="0">
                        <a:latin typeface="Cambria Math"/>
                      </a:rPr>
                      <m:t>𝑃</m:t>
                    </m:r>
                    <m:r>
                      <a:rPr lang="en-US" b="0" i="1" smtClean="0">
                        <a:latin typeface="Cambria Math"/>
                      </a:rPr>
                      <m:t>=4</m:t>
                    </m:r>
                  </m:oMath>
                </a14:m>
                <a:r>
                  <a:rPr lang="en-US" dirty="0"/>
                  <a:t>, so </a:t>
                </a:r>
                <a:r>
                  <a:rPr lang="en-US" dirty="0" err="1"/>
                  <a:t>deseasonalizing</a:t>
                </a:r>
                <a:r>
                  <a:rPr lang="en-US" dirty="0"/>
                  <a:t> the demand is more complicated.</a:t>
                </a:r>
              </a:p>
              <a:p>
                <a:endParaRPr lang="en-US" dirty="0"/>
              </a:p>
              <a:p>
                <a:endParaRPr lang="en-US" dirty="0"/>
              </a:p>
              <a:p>
                <a:endParaRPr lang="en-US" dirty="0"/>
              </a:p>
              <a:p>
                <a:endParaRPr lang="en-US" dirty="0"/>
              </a:p>
              <a:p>
                <a:endParaRPr lang="en-US" dirty="0"/>
              </a:p>
              <a:p>
                <a:endParaRPr lang="en-US" dirty="0"/>
              </a:p>
              <a:p>
                <a:endParaRPr lang="en-US" dirty="0"/>
              </a:p>
              <a:p>
                <a:r>
                  <a:rPr lang="en-US" dirty="0"/>
                  <a:t>To calculate </a:t>
                </a:r>
                <a:r>
                  <a:rPr lang="en-US" dirty="0" err="1"/>
                  <a:t>deseasonalized</a:t>
                </a:r>
                <a:r>
                  <a:rPr lang="en-US" dirty="0"/>
                  <a:t> demand for time 3, we must use the demands from time 2, 3, 4, and the </a:t>
                </a:r>
                <a:r>
                  <a:rPr lang="en-US" b="1" dirty="0"/>
                  <a:t>average</a:t>
                </a:r>
                <a:r>
                  <a:rPr lang="en-US" dirty="0"/>
                  <a:t> of times 1 and 5.</a:t>
                </a:r>
              </a:p>
              <a:p>
                <a:r>
                  <a:rPr lang="en-US" dirty="0"/>
                  <a:t>In other words, times 1 and 5 each get ½ the weight of the others.</a:t>
                </a:r>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015" t="-1028" b="-2057"/>
                </a:stretch>
              </a:blipFill>
            </p:spPr>
            <p:txBody>
              <a:bodyPr/>
              <a:lstStyle/>
              <a:p>
                <a:r>
                  <a:rPr lang="en-US">
                    <a:noFill/>
                  </a:rPr>
                  <a:t> </a:t>
                </a:r>
              </a:p>
            </p:txBody>
          </p:sp>
        </mc:Fallback>
      </mc:AlternateContent>
      <p:sp>
        <p:nvSpPr>
          <p:cNvPr id="5" name="TextBox 4"/>
          <p:cNvSpPr txBox="1"/>
          <p:nvPr/>
        </p:nvSpPr>
        <p:spPr>
          <a:xfrm>
            <a:off x="6705600" y="533400"/>
            <a:ext cx="2057400" cy="461665"/>
          </a:xfrm>
          <a:prstGeom prst="rect">
            <a:avLst/>
          </a:prstGeom>
          <a:noFill/>
        </p:spPr>
        <p:txBody>
          <a:bodyPr wrap="square" rtlCol="0">
            <a:spAutoFit/>
          </a:bodyPr>
          <a:lstStyle/>
          <a:p>
            <a:pPr algn="r"/>
            <a:r>
              <a:rPr lang="en-US" dirty="0">
                <a:latin typeface="+mn-lt"/>
              </a:rPr>
              <a:t>Example 2</a:t>
            </a:r>
          </a:p>
        </p:txBody>
      </p:sp>
      <p:graphicFrame>
        <p:nvGraphicFramePr>
          <p:cNvPr id="6" name="Table 5"/>
          <p:cNvGraphicFramePr>
            <a:graphicFrameLocks noGrp="1"/>
          </p:cNvGraphicFramePr>
          <p:nvPr>
            <p:extLst>
              <p:ext uri="{D42A27DB-BD31-4B8C-83A1-F6EECF244321}">
                <p14:modId xmlns:p14="http://schemas.microsoft.com/office/powerpoint/2010/main" val="2184259108"/>
              </p:ext>
            </p:extLst>
          </p:nvPr>
        </p:nvGraphicFramePr>
        <p:xfrm>
          <a:off x="762000" y="1981200"/>
          <a:ext cx="5943600" cy="2481878"/>
        </p:xfrm>
        <a:graphic>
          <a:graphicData uri="http://schemas.openxmlformats.org/drawingml/2006/table">
            <a:tbl>
              <a:tblPr firstRow="1">
                <a:tableStyleId>{BC89EF96-8CEA-46FF-86C4-4CE0E7609802}</a:tableStyleId>
              </a:tblPr>
              <a:tblGrid>
                <a:gridCol w="9144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gridCol w="2209800">
                  <a:extLst>
                    <a:ext uri="{9D8B030D-6E8A-4147-A177-3AD203B41FA5}">
                      <a16:colId xmlns:a16="http://schemas.microsoft.com/office/drawing/2014/main" val="20004"/>
                    </a:ext>
                  </a:extLst>
                </a:gridCol>
              </a:tblGrid>
              <a:tr h="454958">
                <a:tc>
                  <a:txBody>
                    <a:bodyPr/>
                    <a:lstStyle/>
                    <a:p>
                      <a:pPr algn="l" fontAlgn="b"/>
                      <a:r>
                        <a:rPr lang="en-US" sz="1600" u="none" strike="noStrike" dirty="0"/>
                        <a:t>Year</a:t>
                      </a:r>
                      <a:endParaRPr lang="en-US" sz="1600" b="0" i="0" u="none" strike="noStrike" dirty="0">
                        <a:solidFill>
                          <a:srgbClr val="000000"/>
                        </a:solidFill>
                        <a:latin typeface="Calibri"/>
                      </a:endParaRPr>
                    </a:p>
                  </a:txBody>
                  <a:tcPr marL="9525" marR="9525" marT="9525" marB="0" anchor="b"/>
                </a:tc>
                <a:tc>
                  <a:txBody>
                    <a:bodyPr/>
                    <a:lstStyle/>
                    <a:p>
                      <a:pPr algn="l" fontAlgn="b"/>
                      <a:r>
                        <a:rPr lang="en-US" sz="1600" u="none" strike="noStrike" dirty="0"/>
                        <a:t>Quarter</a:t>
                      </a:r>
                      <a:endParaRPr lang="en-US" sz="1600" b="0" i="0" u="none" strike="noStrike" dirty="0">
                        <a:solidFill>
                          <a:srgbClr val="000000"/>
                        </a:solidFill>
                        <a:latin typeface="Calibri"/>
                      </a:endParaRPr>
                    </a:p>
                  </a:txBody>
                  <a:tcPr marL="9525" marR="9525" marT="9525" marB="0" anchor="b"/>
                </a:tc>
                <a:tc>
                  <a:txBody>
                    <a:bodyPr/>
                    <a:lstStyle/>
                    <a:p>
                      <a:pPr algn="l" fontAlgn="b"/>
                      <a:r>
                        <a:rPr lang="en-US" sz="1600" u="none" strike="noStrike" dirty="0"/>
                        <a:t>“Time”</a:t>
                      </a:r>
                      <a:endParaRPr lang="en-US" sz="1600" b="0" i="0" u="none" strike="noStrike" dirty="0">
                        <a:solidFill>
                          <a:srgbClr val="000000"/>
                        </a:solidFill>
                        <a:latin typeface="Calibri"/>
                      </a:endParaRPr>
                    </a:p>
                  </a:txBody>
                  <a:tcPr marL="9525" marR="9525" marT="9525" marB="0" anchor="b"/>
                </a:tc>
                <a:tc>
                  <a:txBody>
                    <a:bodyPr/>
                    <a:lstStyle/>
                    <a:p>
                      <a:pPr algn="ctr" fontAlgn="b"/>
                      <a:r>
                        <a:rPr lang="en-US" sz="1600" u="none" strike="noStrike" dirty="0"/>
                        <a:t>Demand</a:t>
                      </a:r>
                      <a:endParaRPr lang="en-US" sz="1600" b="0" i="0" u="none" strike="noStrike" dirty="0">
                        <a:solidFill>
                          <a:srgbClr val="000000"/>
                        </a:solidFill>
                        <a:latin typeface="Calibri"/>
                      </a:endParaRPr>
                    </a:p>
                  </a:txBody>
                  <a:tcPr marL="9525" marR="9525" marT="9525" marB="0" anchor="b"/>
                </a:tc>
                <a:tc>
                  <a:txBody>
                    <a:bodyPr/>
                    <a:lstStyle/>
                    <a:p>
                      <a:pPr algn="ctr" fontAlgn="b"/>
                      <a:r>
                        <a:rPr lang="en-US" sz="1600" u="none" strike="noStrike" dirty="0" err="1"/>
                        <a:t>Deseasonalized</a:t>
                      </a:r>
                      <a:r>
                        <a:rPr lang="en-US" sz="1600" u="none" strike="noStrike" baseline="0" dirty="0"/>
                        <a:t> Demand</a:t>
                      </a:r>
                      <a:endParaRPr lang="en-US" sz="1600" b="0" i="0" u="none" strike="noStrike" dirty="0">
                        <a:solidFill>
                          <a:srgbClr val="000000"/>
                        </a:solidFill>
                        <a:latin typeface="Calibri"/>
                      </a:endParaRPr>
                    </a:p>
                  </a:txBody>
                  <a:tcPr marL="9525" marR="9525" marT="9525" marB="0" anchor="b"/>
                </a:tc>
                <a:extLst>
                  <a:ext uri="{0D108BD9-81ED-4DB2-BD59-A6C34878D82A}">
                    <a16:rowId xmlns:a16="http://schemas.microsoft.com/office/drawing/2014/main" val="10000"/>
                  </a:ext>
                </a:extLst>
              </a:tr>
              <a:tr h="251358">
                <a:tc>
                  <a:txBody>
                    <a:bodyPr/>
                    <a:lstStyle/>
                    <a:p>
                      <a:pPr algn="l" fontAlgn="b"/>
                      <a:r>
                        <a:rPr lang="en-US" sz="1600" u="none" strike="noStrike" dirty="0"/>
                        <a:t>1</a:t>
                      </a:r>
                      <a:endParaRPr lang="en-US" sz="1600" b="0" i="0" u="none" strike="noStrike" dirty="0">
                        <a:solidFill>
                          <a:srgbClr val="000000"/>
                        </a:solidFill>
                        <a:latin typeface="Calibri"/>
                      </a:endParaRPr>
                    </a:p>
                  </a:txBody>
                  <a:tcPr marL="9525" marR="9525" marT="9525" marB="0" anchor="b"/>
                </a:tc>
                <a:tc>
                  <a:txBody>
                    <a:bodyPr/>
                    <a:lstStyle/>
                    <a:p>
                      <a:pPr algn="l" fontAlgn="b"/>
                      <a:r>
                        <a:rPr lang="en-US" sz="1600" u="none" strike="noStrike" dirty="0"/>
                        <a:t>1</a:t>
                      </a:r>
                      <a:endParaRPr lang="en-US" sz="1600" b="0" i="0" u="none" strike="noStrike" dirty="0">
                        <a:solidFill>
                          <a:srgbClr val="000000"/>
                        </a:solidFill>
                        <a:latin typeface="Calibri"/>
                      </a:endParaRPr>
                    </a:p>
                  </a:txBody>
                  <a:tcPr marL="9525" marR="9525" marT="9525" marB="0" anchor="b"/>
                </a:tc>
                <a:tc>
                  <a:txBody>
                    <a:bodyPr/>
                    <a:lstStyle/>
                    <a:p>
                      <a:pPr algn="l" fontAlgn="b"/>
                      <a:r>
                        <a:rPr lang="en-US" sz="1600" u="none" strike="noStrike" dirty="0"/>
                        <a:t>1</a:t>
                      </a:r>
                      <a:endParaRPr lang="en-US" sz="1600" b="0" i="0" u="none" strike="noStrike" dirty="0">
                        <a:solidFill>
                          <a:srgbClr val="000000"/>
                        </a:solidFill>
                        <a:latin typeface="Calibri"/>
                      </a:endParaRPr>
                    </a:p>
                  </a:txBody>
                  <a:tcPr marL="9525" marR="9525" marT="9525" marB="0" anchor="b"/>
                </a:tc>
                <a:tc>
                  <a:txBody>
                    <a:bodyPr/>
                    <a:lstStyle/>
                    <a:p>
                      <a:pPr algn="r" fontAlgn="b"/>
                      <a:r>
                        <a:rPr lang="en-US" sz="1600" u="none" strike="noStrike" dirty="0"/>
                        <a:t>500</a:t>
                      </a:r>
                      <a:endParaRPr lang="en-US" sz="1600" b="0" i="0" u="none" strike="noStrike" dirty="0">
                        <a:solidFill>
                          <a:srgbClr val="000000"/>
                        </a:solidFill>
                        <a:latin typeface="Calibri"/>
                      </a:endParaRPr>
                    </a:p>
                  </a:txBody>
                  <a:tcPr marL="9525" marR="9525" marT="9525" marB="0" anchor="b"/>
                </a:tc>
                <a:tc>
                  <a:txBody>
                    <a:bodyPr/>
                    <a:lstStyle/>
                    <a:p>
                      <a:pPr algn="r" fontAlgn="b"/>
                      <a:endParaRPr lang="en-US" sz="1600" b="0" i="0" u="none" strike="noStrike" dirty="0">
                        <a:solidFill>
                          <a:srgbClr val="000000"/>
                        </a:solidFill>
                        <a:latin typeface="Calibri"/>
                      </a:endParaRPr>
                    </a:p>
                  </a:txBody>
                  <a:tcPr marL="9525" marR="9525" marT="9525" marB="0" anchor="b"/>
                </a:tc>
                <a:extLst>
                  <a:ext uri="{0D108BD9-81ED-4DB2-BD59-A6C34878D82A}">
                    <a16:rowId xmlns:a16="http://schemas.microsoft.com/office/drawing/2014/main" val="10001"/>
                  </a:ext>
                </a:extLst>
              </a:tr>
              <a:tr h="251358">
                <a:tc>
                  <a:txBody>
                    <a:bodyPr/>
                    <a:lstStyle/>
                    <a:p>
                      <a:pPr algn="l" fontAlgn="b"/>
                      <a:r>
                        <a:rPr lang="en-US" sz="1600" u="none" strike="noStrike" dirty="0"/>
                        <a:t>1</a:t>
                      </a:r>
                      <a:endParaRPr lang="en-US" sz="1600" b="0" i="0" u="none" strike="noStrike" dirty="0">
                        <a:solidFill>
                          <a:srgbClr val="000000"/>
                        </a:solidFill>
                        <a:latin typeface="Calibri"/>
                      </a:endParaRPr>
                    </a:p>
                  </a:txBody>
                  <a:tcPr marL="9525" marR="9525" marT="9525" marB="0" anchor="b"/>
                </a:tc>
                <a:tc>
                  <a:txBody>
                    <a:bodyPr/>
                    <a:lstStyle/>
                    <a:p>
                      <a:pPr algn="l" fontAlgn="b"/>
                      <a:r>
                        <a:rPr lang="en-US" sz="1600" u="none" strike="noStrike" dirty="0"/>
                        <a:t>2</a:t>
                      </a:r>
                      <a:endParaRPr lang="en-US" sz="1600" b="0" i="0" u="none" strike="noStrike" dirty="0">
                        <a:solidFill>
                          <a:srgbClr val="000000"/>
                        </a:solidFill>
                        <a:latin typeface="Calibri"/>
                      </a:endParaRPr>
                    </a:p>
                  </a:txBody>
                  <a:tcPr marL="9525" marR="9525" marT="9525" marB="0" anchor="b"/>
                </a:tc>
                <a:tc>
                  <a:txBody>
                    <a:bodyPr/>
                    <a:lstStyle/>
                    <a:p>
                      <a:pPr algn="l" fontAlgn="b"/>
                      <a:r>
                        <a:rPr lang="en-US" sz="1600" u="none" strike="noStrike" dirty="0"/>
                        <a:t>2</a:t>
                      </a:r>
                      <a:endParaRPr lang="en-US" sz="1600" b="0" i="0" u="none" strike="noStrike" dirty="0">
                        <a:solidFill>
                          <a:srgbClr val="000000"/>
                        </a:solidFill>
                        <a:latin typeface="Calibri"/>
                      </a:endParaRPr>
                    </a:p>
                  </a:txBody>
                  <a:tcPr marL="9525" marR="9525" marT="9525" marB="0" anchor="b"/>
                </a:tc>
                <a:tc>
                  <a:txBody>
                    <a:bodyPr/>
                    <a:lstStyle/>
                    <a:p>
                      <a:pPr algn="r" fontAlgn="b"/>
                      <a:r>
                        <a:rPr lang="en-US" sz="1600" u="none" strike="noStrike" dirty="0"/>
                        <a:t>1000</a:t>
                      </a:r>
                      <a:endParaRPr lang="en-US" sz="1600" b="0" i="0" u="none" strike="noStrike" dirty="0">
                        <a:solidFill>
                          <a:srgbClr val="000000"/>
                        </a:solidFill>
                        <a:latin typeface="Calibri"/>
                      </a:endParaRPr>
                    </a:p>
                  </a:txBody>
                  <a:tcPr marL="9525" marR="9525" marT="9525" marB="0" anchor="b"/>
                </a:tc>
                <a:tc>
                  <a:txBody>
                    <a:bodyPr/>
                    <a:lstStyle/>
                    <a:p>
                      <a:pPr algn="r" fontAlgn="b"/>
                      <a:endParaRPr lang="en-US" sz="1600" b="0" i="0" u="none" strike="noStrike" dirty="0">
                        <a:solidFill>
                          <a:srgbClr val="000000"/>
                        </a:solidFill>
                        <a:latin typeface="Calibri"/>
                      </a:endParaRPr>
                    </a:p>
                  </a:txBody>
                  <a:tcPr marL="9525" marR="9525" marT="9525" marB="0" anchor="b"/>
                </a:tc>
                <a:extLst>
                  <a:ext uri="{0D108BD9-81ED-4DB2-BD59-A6C34878D82A}">
                    <a16:rowId xmlns:a16="http://schemas.microsoft.com/office/drawing/2014/main" val="10002"/>
                  </a:ext>
                </a:extLst>
              </a:tr>
              <a:tr h="251358">
                <a:tc>
                  <a:txBody>
                    <a:bodyPr/>
                    <a:lstStyle/>
                    <a:p>
                      <a:pPr algn="l" fontAlgn="b"/>
                      <a:r>
                        <a:rPr lang="en-US" sz="1600" u="none" strike="noStrike" dirty="0"/>
                        <a:t>1</a:t>
                      </a:r>
                      <a:endParaRPr lang="en-US" sz="1600" b="0" i="0" u="none" strike="noStrike" dirty="0">
                        <a:solidFill>
                          <a:srgbClr val="000000"/>
                        </a:solidFill>
                        <a:latin typeface="Calibri"/>
                      </a:endParaRPr>
                    </a:p>
                  </a:txBody>
                  <a:tcPr marL="9525" marR="9525" marT="9525" marB="0" anchor="b"/>
                </a:tc>
                <a:tc>
                  <a:txBody>
                    <a:bodyPr/>
                    <a:lstStyle/>
                    <a:p>
                      <a:pPr algn="l" fontAlgn="b"/>
                      <a:r>
                        <a:rPr lang="en-US" sz="1600" u="none" strike="noStrike" dirty="0"/>
                        <a:t>3</a:t>
                      </a:r>
                      <a:endParaRPr lang="en-US" sz="1600" b="0" i="0" u="none" strike="noStrike" dirty="0">
                        <a:solidFill>
                          <a:srgbClr val="000000"/>
                        </a:solidFill>
                        <a:latin typeface="Calibri"/>
                      </a:endParaRPr>
                    </a:p>
                  </a:txBody>
                  <a:tcPr marL="9525" marR="9525" marT="9525" marB="0" anchor="b"/>
                </a:tc>
                <a:tc>
                  <a:txBody>
                    <a:bodyPr/>
                    <a:lstStyle/>
                    <a:p>
                      <a:pPr algn="l" fontAlgn="b"/>
                      <a:r>
                        <a:rPr lang="en-US" sz="1600" u="none" strike="noStrike" dirty="0"/>
                        <a:t>3</a:t>
                      </a:r>
                      <a:endParaRPr lang="en-US" sz="1600" b="0" i="0" u="none" strike="noStrike" dirty="0">
                        <a:solidFill>
                          <a:srgbClr val="000000"/>
                        </a:solidFill>
                        <a:latin typeface="Calibri"/>
                      </a:endParaRPr>
                    </a:p>
                  </a:txBody>
                  <a:tcPr marL="9525" marR="9525" marT="9525" marB="0" anchor="b"/>
                </a:tc>
                <a:tc>
                  <a:txBody>
                    <a:bodyPr/>
                    <a:lstStyle/>
                    <a:p>
                      <a:pPr algn="r" fontAlgn="b"/>
                      <a:r>
                        <a:rPr lang="en-US" sz="1600" u="none" strike="noStrike" dirty="0"/>
                        <a:t>400</a:t>
                      </a:r>
                      <a:endParaRPr lang="en-US" sz="1600" b="0" i="0" u="none" strike="noStrike" dirty="0">
                        <a:solidFill>
                          <a:srgbClr val="000000"/>
                        </a:solidFill>
                        <a:latin typeface="Calibri"/>
                      </a:endParaRPr>
                    </a:p>
                  </a:txBody>
                  <a:tcPr marL="9525" marR="9525" marT="9525" marB="0" anchor="b"/>
                </a:tc>
                <a:tc>
                  <a:txBody>
                    <a:bodyPr/>
                    <a:lstStyle/>
                    <a:p>
                      <a:pPr algn="r" fontAlgn="b"/>
                      <a:r>
                        <a:rPr lang="en-US" sz="1600" u="none" strike="noStrike" dirty="0"/>
                        <a:t>????</a:t>
                      </a:r>
                      <a:endParaRPr lang="en-US" sz="1600" b="0" i="0" u="none" strike="noStrike" dirty="0">
                        <a:solidFill>
                          <a:srgbClr val="000000"/>
                        </a:solidFill>
                        <a:latin typeface="Calibri"/>
                      </a:endParaRPr>
                    </a:p>
                  </a:txBody>
                  <a:tcPr marL="9525" marR="9525" marT="9525" marB="0" anchor="b"/>
                </a:tc>
                <a:extLst>
                  <a:ext uri="{0D108BD9-81ED-4DB2-BD59-A6C34878D82A}">
                    <a16:rowId xmlns:a16="http://schemas.microsoft.com/office/drawing/2014/main" val="10003"/>
                  </a:ext>
                </a:extLst>
              </a:tr>
              <a:tr h="251358">
                <a:tc>
                  <a:txBody>
                    <a:bodyPr/>
                    <a:lstStyle/>
                    <a:p>
                      <a:pPr algn="l" fontAlgn="b"/>
                      <a:r>
                        <a:rPr lang="en-US" sz="1600" u="none" strike="noStrike" dirty="0"/>
                        <a:t>1</a:t>
                      </a:r>
                      <a:endParaRPr lang="en-US" sz="1600" b="0" i="0" u="none" strike="noStrike" dirty="0">
                        <a:solidFill>
                          <a:srgbClr val="000000"/>
                        </a:solidFill>
                        <a:latin typeface="Calibri"/>
                      </a:endParaRPr>
                    </a:p>
                  </a:txBody>
                  <a:tcPr marL="9525" marR="9525" marT="9525" marB="0" anchor="b"/>
                </a:tc>
                <a:tc>
                  <a:txBody>
                    <a:bodyPr/>
                    <a:lstStyle/>
                    <a:p>
                      <a:pPr algn="l" fontAlgn="b"/>
                      <a:r>
                        <a:rPr lang="en-US" sz="1600" u="none" strike="noStrike" dirty="0"/>
                        <a:t>4</a:t>
                      </a:r>
                      <a:endParaRPr lang="en-US" sz="1600" b="0" i="0" u="none" strike="noStrike" dirty="0">
                        <a:solidFill>
                          <a:srgbClr val="000000"/>
                        </a:solidFill>
                        <a:latin typeface="Calibri"/>
                      </a:endParaRPr>
                    </a:p>
                  </a:txBody>
                  <a:tcPr marL="9525" marR="9525" marT="9525" marB="0" anchor="b"/>
                </a:tc>
                <a:tc>
                  <a:txBody>
                    <a:bodyPr/>
                    <a:lstStyle/>
                    <a:p>
                      <a:pPr algn="l" fontAlgn="b"/>
                      <a:r>
                        <a:rPr lang="en-US" sz="1600" u="none" strike="noStrike" dirty="0"/>
                        <a:t>4</a:t>
                      </a:r>
                      <a:endParaRPr lang="en-US" sz="1600" b="0" i="0" u="none" strike="noStrike" dirty="0">
                        <a:solidFill>
                          <a:srgbClr val="000000"/>
                        </a:solidFill>
                        <a:latin typeface="Calibri"/>
                      </a:endParaRPr>
                    </a:p>
                  </a:txBody>
                  <a:tcPr marL="9525" marR="9525" marT="9525" marB="0" anchor="b"/>
                </a:tc>
                <a:tc>
                  <a:txBody>
                    <a:bodyPr/>
                    <a:lstStyle/>
                    <a:p>
                      <a:pPr algn="r" fontAlgn="b"/>
                      <a:r>
                        <a:rPr lang="en-US" sz="1600" u="none" strike="noStrike" dirty="0"/>
                        <a:t>300</a:t>
                      </a:r>
                      <a:endParaRPr lang="en-US" sz="1600" b="0" i="0" u="none" strike="noStrike" dirty="0">
                        <a:solidFill>
                          <a:srgbClr val="000000"/>
                        </a:solidFill>
                        <a:latin typeface="Calibri"/>
                      </a:endParaRPr>
                    </a:p>
                  </a:txBody>
                  <a:tcPr marL="9525" marR="9525" marT="9525" marB="0" anchor="b"/>
                </a:tc>
                <a:tc>
                  <a:txBody>
                    <a:bodyPr/>
                    <a:lstStyle/>
                    <a:p>
                      <a:pPr algn="r" fontAlgn="b"/>
                      <a:endParaRPr lang="en-US" sz="1600" b="0" i="0" u="none" strike="noStrike" dirty="0">
                        <a:solidFill>
                          <a:srgbClr val="000000"/>
                        </a:solidFill>
                        <a:latin typeface="Calibri"/>
                      </a:endParaRPr>
                    </a:p>
                  </a:txBody>
                  <a:tcPr marL="9525" marR="9525" marT="9525" marB="0" anchor="b"/>
                </a:tc>
                <a:extLst>
                  <a:ext uri="{0D108BD9-81ED-4DB2-BD59-A6C34878D82A}">
                    <a16:rowId xmlns:a16="http://schemas.microsoft.com/office/drawing/2014/main" val="10004"/>
                  </a:ext>
                </a:extLst>
              </a:tr>
              <a:tr h="251358">
                <a:tc>
                  <a:txBody>
                    <a:bodyPr/>
                    <a:lstStyle/>
                    <a:p>
                      <a:pPr algn="l" fontAlgn="b"/>
                      <a:r>
                        <a:rPr lang="en-US" sz="1600" u="none" strike="noStrike" dirty="0"/>
                        <a:t>2</a:t>
                      </a:r>
                      <a:endParaRPr lang="en-US" sz="1600" b="0" i="0" u="none" strike="noStrike" dirty="0">
                        <a:solidFill>
                          <a:srgbClr val="000000"/>
                        </a:solidFill>
                        <a:latin typeface="Calibri"/>
                      </a:endParaRPr>
                    </a:p>
                  </a:txBody>
                  <a:tcPr marL="9525" marR="9525" marT="9525" marB="0" anchor="b"/>
                </a:tc>
                <a:tc>
                  <a:txBody>
                    <a:bodyPr/>
                    <a:lstStyle/>
                    <a:p>
                      <a:pPr algn="l" fontAlgn="b"/>
                      <a:r>
                        <a:rPr lang="en-US" sz="1600" u="none" strike="noStrike" dirty="0"/>
                        <a:t>1</a:t>
                      </a:r>
                      <a:endParaRPr lang="en-US" sz="1600" b="0" i="0" u="none" strike="noStrike" dirty="0">
                        <a:solidFill>
                          <a:srgbClr val="000000"/>
                        </a:solidFill>
                        <a:latin typeface="Calibri"/>
                      </a:endParaRPr>
                    </a:p>
                  </a:txBody>
                  <a:tcPr marL="9525" marR="9525" marT="9525" marB="0" anchor="b"/>
                </a:tc>
                <a:tc>
                  <a:txBody>
                    <a:bodyPr/>
                    <a:lstStyle/>
                    <a:p>
                      <a:pPr algn="l" fontAlgn="b"/>
                      <a:r>
                        <a:rPr lang="en-US" sz="1600" u="none" strike="noStrike" dirty="0"/>
                        <a:t>5</a:t>
                      </a:r>
                      <a:endParaRPr lang="en-US" sz="1600" b="0" i="0" u="none" strike="noStrike" dirty="0">
                        <a:solidFill>
                          <a:srgbClr val="000000"/>
                        </a:solidFill>
                        <a:latin typeface="Calibri"/>
                      </a:endParaRPr>
                    </a:p>
                  </a:txBody>
                  <a:tcPr marL="9525" marR="9525" marT="9525" marB="0" anchor="b"/>
                </a:tc>
                <a:tc>
                  <a:txBody>
                    <a:bodyPr/>
                    <a:lstStyle/>
                    <a:p>
                      <a:pPr algn="r" fontAlgn="b"/>
                      <a:r>
                        <a:rPr lang="en-US" sz="1600" u="none" strike="noStrike" dirty="0"/>
                        <a:t>600</a:t>
                      </a:r>
                      <a:endParaRPr lang="en-US" sz="1600" b="0" i="0" u="none" strike="noStrike" dirty="0">
                        <a:solidFill>
                          <a:srgbClr val="000000"/>
                        </a:solidFill>
                        <a:latin typeface="Calibri"/>
                      </a:endParaRPr>
                    </a:p>
                  </a:txBody>
                  <a:tcPr marL="9525" marR="9525" marT="9525" marB="0" anchor="b"/>
                </a:tc>
                <a:tc>
                  <a:txBody>
                    <a:bodyPr/>
                    <a:lstStyle/>
                    <a:p>
                      <a:pPr algn="r" fontAlgn="b"/>
                      <a:endParaRPr lang="en-US" sz="1600" b="0" i="0" u="none" strike="noStrike" dirty="0">
                        <a:solidFill>
                          <a:srgbClr val="000000"/>
                        </a:solidFill>
                        <a:latin typeface="Calibri"/>
                      </a:endParaRPr>
                    </a:p>
                  </a:txBody>
                  <a:tcPr marL="9525" marR="9525" marT="9525" marB="0" anchor="b"/>
                </a:tc>
                <a:extLst>
                  <a:ext uri="{0D108BD9-81ED-4DB2-BD59-A6C34878D82A}">
                    <a16:rowId xmlns:a16="http://schemas.microsoft.com/office/drawing/2014/main" val="10005"/>
                  </a:ext>
                </a:extLst>
              </a:tr>
              <a:tr h="251358">
                <a:tc>
                  <a:txBody>
                    <a:bodyPr/>
                    <a:lstStyle/>
                    <a:p>
                      <a:pPr algn="l" fontAlgn="b"/>
                      <a:r>
                        <a:rPr lang="en-US" sz="1600" u="none" strike="noStrike" dirty="0"/>
                        <a:t>2</a:t>
                      </a:r>
                      <a:endParaRPr lang="en-US" sz="1600" b="0" i="0" u="none" strike="noStrike" dirty="0">
                        <a:solidFill>
                          <a:srgbClr val="000000"/>
                        </a:solidFill>
                        <a:latin typeface="Calibri"/>
                      </a:endParaRPr>
                    </a:p>
                  </a:txBody>
                  <a:tcPr marL="9525" marR="9525" marT="9525" marB="0" anchor="b"/>
                </a:tc>
                <a:tc>
                  <a:txBody>
                    <a:bodyPr/>
                    <a:lstStyle/>
                    <a:p>
                      <a:pPr algn="l" fontAlgn="b"/>
                      <a:r>
                        <a:rPr lang="en-US" sz="1600" u="none" strike="noStrike" dirty="0"/>
                        <a:t>2</a:t>
                      </a:r>
                      <a:endParaRPr lang="en-US" sz="1600" b="0" i="0" u="none" strike="noStrike" dirty="0">
                        <a:solidFill>
                          <a:srgbClr val="000000"/>
                        </a:solidFill>
                        <a:latin typeface="Calibri"/>
                      </a:endParaRPr>
                    </a:p>
                  </a:txBody>
                  <a:tcPr marL="9525" marR="9525" marT="9525" marB="0" anchor="b"/>
                </a:tc>
                <a:tc>
                  <a:txBody>
                    <a:bodyPr/>
                    <a:lstStyle/>
                    <a:p>
                      <a:pPr algn="l" fontAlgn="b"/>
                      <a:r>
                        <a:rPr lang="en-US" sz="1600" u="none" strike="noStrike" dirty="0"/>
                        <a:t>6</a:t>
                      </a:r>
                      <a:endParaRPr lang="en-US" sz="1600" b="0" i="0" u="none" strike="noStrike" dirty="0">
                        <a:solidFill>
                          <a:srgbClr val="000000"/>
                        </a:solidFill>
                        <a:latin typeface="Calibri"/>
                      </a:endParaRPr>
                    </a:p>
                  </a:txBody>
                  <a:tcPr marL="9525" marR="9525" marT="9525" marB="0" anchor="b"/>
                </a:tc>
                <a:tc>
                  <a:txBody>
                    <a:bodyPr/>
                    <a:lstStyle/>
                    <a:p>
                      <a:pPr algn="r" fontAlgn="b"/>
                      <a:r>
                        <a:rPr lang="en-US" sz="1600" u="none" strike="noStrike" dirty="0"/>
                        <a:t>1200</a:t>
                      </a:r>
                      <a:endParaRPr lang="en-US" sz="1600" b="0" i="0" u="none" strike="noStrike" dirty="0">
                        <a:solidFill>
                          <a:srgbClr val="000000"/>
                        </a:solidFill>
                        <a:latin typeface="Calibri"/>
                      </a:endParaRPr>
                    </a:p>
                  </a:txBody>
                  <a:tcPr marL="9525" marR="9525" marT="9525" marB="0" anchor="b"/>
                </a:tc>
                <a:tc>
                  <a:txBody>
                    <a:bodyPr/>
                    <a:lstStyle/>
                    <a:p>
                      <a:pPr algn="r" fontAlgn="b"/>
                      <a:endParaRPr lang="en-US" sz="1600" b="0" i="0" u="none" strike="noStrike" dirty="0">
                        <a:solidFill>
                          <a:srgbClr val="000000"/>
                        </a:solidFill>
                        <a:latin typeface="Calibri"/>
                      </a:endParaRPr>
                    </a:p>
                  </a:txBody>
                  <a:tcPr marL="9525" marR="9525" marT="9525" marB="0" anchor="b"/>
                </a:tc>
                <a:extLst>
                  <a:ext uri="{0D108BD9-81ED-4DB2-BD59-A6C34878D82A}">
                    <a16:rowId xmlns:a16="http://schemas.microsoft.com/office/drawing/2014/main" val="10006"/>
                  </a:ext>
                </a:extLst>
              </a:tr>
              <a:tr h="251358">
                <a:tc>
                  <a:txBody>
                    <a:bodyPr/>
                    <a:lstStyle/>
                    <a:p>
                      <a:pPr algn="l" fontAlgn="b"/>
                      <a:r>
                        <a:rPr lang="en-US" sz="1600" u="none" strike="noStrike" dirty="0"/>
                        <a:t>2</a:t>
                      </a:r>
                      <a:endParaRPr lang="en-US" sz="1600" b="0" i="0" u="none" strike="noStrike" dirty="0">
                        <a:solidFill>
                          <a:srgbClr val="000000"/>
                        </a:solidFill>
                        <a:latin typeface="Calibri"/>
                      </a:endParaRPr>
                    </a:p>
                  </a:txBody>
                  <a:tcPr marL="9525" marR="9525" marT="9525" marB="0" anchor="b"/>
                </a:tc>
                <a:tc>
                  <a:txBody>
                    <a:bodyPr/>
                    <a:lstStyle/>
                    <a:p>
                      <a:pPr algn="l" fontAlgn="b"/>
                      <a:r>
                        <a:rPr lang="en-US" sz="1600" u="none" strike="noStrike" dirty="0"/>
                        <a:t>3</a:t>
                      </a:r>
                      <a:endParaRPr lang="en-US" sz="1600" b="0" i="0" u="none" strike="noStrike" dirty="0">
                        <a:solidFill>
                          <a:srgbClr val="000000"/>
                        </a:solidFill>
                        <a:latin typeface="Calibri"/>
                      </a:endParaRPr>
                    </a:p>
                  </a:txBody>
                  <a:tcPr marL="9525" marR="9525" marT="9525" marB="0" anchor="b"/>
                </a:tc>
                <a:tc>
                  <a:txBody>
                    <a:bodyPr/>
                    <a:lstStyle/>
                    <a:p>
                      <a:pPr algn="l" fontAlgn="b"/>
                      <a:r>
                        <a:rPr lang="en-US" sz="1600" u="none" strike="noStrike" dirty="0"/>
                        <a:t>7</a:t>
                      </a:r>
                      <a:endParaRPr lang="en-US" sz="1600" b="0" i="0" u="none" strike="noStrike" dirty="0">
                        <a:solidFill>
                          <a:srgbClr val="000000"/>
                        </a:solidFill>
                        <a:latin typeface="Calibri"/>
                      </a:endParaRPr>
                    </a:p>
                  </a:txBody>
                  <a:tcPr marL="9525" marR="9525" marT="9525" marB="0" anchor="b"/>
                </a:tc>
                <a:tc>
                  <a:txBody>
                    <a:bodyPr/>
                    <a:lstStyle/>
                    <a:p>
                      <a:pPr algn="r" fontAlgn="b"/>
                      <a:r>
                        <a:rPr lang="en-US" sz="1600" u="none" strike="noStrike" dirty="0"/>
                        <a:t>700</a:t>
                      </a:r>
                      <a:endParaRPr lang="en-US" sz="1600" b="0" i="0" u="none" strike="noStrike" dirty="0">
                        <a:solidFill>
                          <a:srgbClr val="000000"/>
                        </a:solidFill>
                        <a:latin typeface="Calibri"/>
                      </a:endParaRPr>
                    </a:p>
                  </a:txBody>
                  <a:tcPr marL="9525" marR="9525" marT="9525" marB="0" anchor="b"/>
                </a:tc>
                <a:tc>
                  <a:txBody>
                    <a:bodyPr/>
                    <a:lstStyle/>
                    <a:p>
                      <a:pPr algn="r" fontAlgn="b"/>
                      <a:endParaRPr lang="en-US" sz="1600" b="0" i="0" u="none" strike="noStrike" dirty="0">
                        <a:solidFill>
                          <a:srgbClr val="000000"/>
                        </a:solidFill>
                        <a:latin typeface="Calibri"/>
                      </a:endParaRPr>
                    </a:p>
                  </a:txBody>
                  <a:tcPr marL="9525" marR="9525" marT="9525" marB="0" anchor="b"/>
                </a:tc>
                <a:extLst>
                  <a:ext uri="{0D108BD9-81ED-4DB2-BD59-A6C34878D82A}">
                    <a16:rowId xmlns:a16="http://schemas.microsoft.com/office/drawing/2014/main" val="10007"/>
                  </a:ext>
                </a:extLst>
              </a:tr>
              <a:tr h="251358">
                <a:tc>
                  <a:txBody>
                    <a:bodyPr/>
                    <a:lstStyle/>
                    <a:p>
                      <a:pPr algn="l" fontAlgn="b"/>
                      <a:r>
                        <a:rPr lang="en-US" sz="1600" u="none" strike="noStrike" dirty="0"/>
                        <a:t>2</a:t>
                      </a:r>
                      <a:endParaRPr lang="en-US" sz="1600" b="0" i="0" u="none" strike="noStrike" dirty="0">
                        <a:solidFill>
                          <a:srgbClr val="000000"/>
                        </a:solidFill>
                        <a:latin typeface="Calibri"/>
                      </a:endParaRPr>
                    </a:p>
                  </a:txBody>
                  <a:tcPr marL="9525" marR="9525" marT="9525" marB="0" anchor="b"/>
                </a:tc>
                <a:tc>
                  <a:txBody>
                    <a:bodyPr/>
                    <a:lstStyle/>
                    <a:p>
                      <a:pPr algn="l" fontAlgn="b"/>
                      <a:r>
                        <a:rPr lang="en-US" sz="1600" u="none" strike="noStrike" dirty="0"/>
                        <a:t>4</a:t>
                      </a:r>
                      <a:endParaRPr lang="en-US" sz="1600" b="0" i="0" u="none" strike="noStrike" dirty="0">
                        <a:solidFill>
                          <a:srgbClr val="000000"/>
                        </a:solidFill>
                        <a:latin typeface="Calibri"/>
                      </a:endParaRPr>
                    </a:p>
                  </a:txBody>
                  <a:tcPr marL="9525" marR="9525" marT="9525" marB="0" anchor="b"/>
                </a:tc>
                <a:tc>
                  <a:txBody>
                    <a:bodyPr/>
                    <a:lstStyle/>
                    <a:p>
                      <a:pPr algn="l" fontAlgn="b"/>
                      <a:r>
                        <a:rPr lang="en-US" sz="1600" u="none" strike="noStrike" dirty="0"/>
                        <a:t>8</a:t>
                      </a:r>
                      <a:endParaRPr lang="en-US" sz="1600" b="0" i="0" u="none" strike="noStrike" dirty="0">
                        <a:solidFill>
                          <a:srgbClr val="000000"/>
                        </a:solidFill>
                        <a:latin typeface="Calibri"/>
                      </a:endParaRPr>
                    </a:p>
                  </a:txBody>
                  <a:tcPr marL="9525" marR="9525" marT="9525" marB="0" anchor="b"/>
                </a:tc>
                <a:tc>
                  <a:txBody>
                    <a:bodyPr/>
                    <a:lstStyle/>
                    <a:p>
                      <a:pPr algn="r" fontAlgn="b"/>
                      <a:r>
                        <a:rPr lang="en-US" sz="1600" u="none" strike="noStrike" dirty="0"/>
                        <a:t>400</a:t>
                      </a:r>
                      <a:endParaRPr lang="en-US" sz="1600" b="0" i="0" u="none" strike="noStrike" dirty="0">
                        <a:solidFill>
                          <a:srgbClr val="000000"/>
                        </a:solidFill>
                        <a:latin typeface="Calibri"/>
                      </a:endParaRPr>
                    </a:p>
                  </a:txBody>
                  <a:tcPr marL="9525" marR="9525" marT="9525" marB="0" anchor="b"/>
                </a:tc>
                <a:tc>
                  <a:txBody>
                    <a:bodyPr/>
                    <a:lstStyle/>
                    <a:p>
                      <a:pPr algn="r" fontAlgn="b"/>
                      <a:endParaRPr lang="en-US" sz="1600" b="0" i="0" u="none" strike="noStrike" dirty="0">
                        <a:solidFill>
                          <a:srgbClr val="000000"/>
                        </a:solidFill>
                        <a:latin typeface="Calibri"/>
                      </a:endParaRPr>
                    </a:p>
                  </a:txBody>
                  <a:tcPr marL="9525" marR="9525" marT="9525" marB="0" anchor="b"/>
                </a:tc>
                <a:extLst>
                  <a:ext uri="{0D108BD9-81ED-4DB2-BD59-A6C34878D82A}">
                    <a16:rowId xmlns:a16="http://schemas.microsoft.com/office/drawing/2014/main" val="10008"/>
                  </a:ext>
                </a:extLst>
              </a:tr>
            </a:tbl>
          </a:graphicData>
        </a:graphic>
      </p:graphicFrame>
      <p:sp>
        <p:nvSpPr>
          <p:cNvPr id="7" name="Footer Placeholder 6"/>
          <p:cNvSpPr>
            <a:spLocks noGrp="1"/>
          </p:cNvSpPr>
          <p:nvPr>
            <p:ph type="ftr" sz="quarter" idx="11"/>
          </p:nvPr>
        </p:nvSpPr>
        <p:spPr/>
        <p:txBody>
          <a:bodyPr/>
          <a:lstStyle/>
          <a:p>
            <a:r>
              <a:rPr lang="en-US" sz="1400" i="1"/>
              <a:t>Forecasting</a:t>
            </a:r>
          </a:p>
        </p:txBody>
      </p:sp>
    </p:spTree>
    <p:extLst>
      <p:ext uri="{BB962C8B-B14F-4D97-AF65-F5344CB8AC3E}">
        <p14:creationId xmlns:p14="http://schemas.microsoft.com/office/powerpoint/2010/main" val="927963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Business Case for Forecasting</a:t>
            </a:r>
          </a:p>
        </p:txBody>
      </p:sp>
      <p:sp>
        <p:nvSpPr>
          <p:cNvPr id="8" name="Rectangle 37"/>
          <p:cNvSpPr>
            <a:spLocks noChangeArrowheads="1"/>
          </p:cNvSpPr>
          <p:nvPr/>
        </p:nvSpPr>
        <p:spPr bwMode="auto">
          <a:xfrm>
            <a:off x="304799" y="1143000"/>
            <a:ext cx="5791201" cy="5105400"/>
          </a:xfrm>
          <a:prstGeom prst="rect">
            <a:avLst/>
          </a:prstGeom>
          <a:noFill/>
          <a:ln w="9525">
            <a:noFill/>
            <a:miter lim="800000"/>
            <a:headEnd/>
            <a:tailEnd/>
          </a:ln>
          <a:effectLst/>
        </p:spPr>
        <p:txBody>
          <a:bodyPr/>
          <a:lstStyle/>
          <a:p>
            <a:pPr marL="0" marR="0" lvl="0" indent="0" defTabSz="914400" eaLnBrk="1" fontAlgn="auto" latinLnBrk="0" hangingPunct="1">
              <a:lnSpc>
                <a:spcPct val="90000"/>
              </a:lnSpc>
              <a:spcBef>
                <a:spcPct val="2000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mn-lt"/>
              </a:rPr>
              <a:t>"Over the years, … while we've increased our business, we haven't had to increase our inventory or staff. We've just gotten better at forecasting product demand. As a result, we're able to achieve very high customer service levels without having to make unrealistically high investments in inventory.”</a:t>
            </a:r>
          </a:p>
          <a:p>
            <a:pPr marL="342900" marR="0" lvl="0" indent="-342900" algn="r" defTabSz="914400" eaLnBrk="1" fontAlgn="auto" latinLnBrk="0" hangingPunct="1">
              <a:lnSpc>
                <a:spcPct val="90000"/>
              </a:lnSpc>
              <a:spcBef>
                <a:spcPct val="2000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mn-lt"/>
              </a:rPr>
              <a:t>-- David Robertson, Consumables Materials Manager, Alcon.</a:t>
            </a:r>
          </a:p>
          <a:p>
            <a:pPr marL="342900" marR="0" lvl="0" indent="-342900" algn="r" defTabSz="914400" eaLnBrk="1" fontAlgn="auto" latinLnBrk="0" hangingPunct="1">
              <a:lnSpc>
                <a:spcPct val="90000"/>
              </a:lnSpc>
              <a:spcBef>
                <a:spcPct val="2000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mn-lt"/>
            </a:endParaRPr>
          </a:p>
          <a:p>
            <a:pPr marL="0" marR="0" lvl="0" indent="0" defTabSz="914400" eaLnBrk="1" fontAlgn="auto" latinLnBrk="0" hangingPunct="1">
              <a:lnSpc>
                <a:spcPct val="90000"/>
              </a:lnSpc>
              <a:spcBef>
                <a:spcPct val="2000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mn-lt"/>
              </a:rPr>
              <a:t>"Because I have good demand planning with low errors, I can better plan my logistics and the industrial production. So I can have better provisioning of the warehouse, fewer forklifts in operation and more efficient scheduling of resources in the factories. Plus, I will produce the right amount of products for the lowest possible costs for each region of the country."</a:t>
            </a:r>
          </a:p>
          <a:p>
            <a:pPr marL="342900" marR="0" lvl="0" indent="-342900" algn="r" defTabSz="914400" eaLnBrk="1" fontAlgn="auto" latinLnBrk="0" hangingPunct="1">
              <a:lnSpc>
                <a:spcPct val="90000"/>
              </a:lnSpc>
              <a:spcBef>
                <a:spcPct val="2000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mn-lt"/>
              </a:rPr>
              <a:t>-- Tiago </a:t>
            </a:r>
            <a:r>
              <a:rPr kumimoji="0" lang="en-US" sz="1800" b="0" i="0" u="none" strike="noStrike" kern="0" cap="none" spc="0" normalizeH="0" baseline="0" noProof="0" dirty="0" err="1">
                <a:ln>
                  <a:noFill/>
                </a:ln>
                <a:solidFill>
                  <a:sysClr val="windowText" lastClr="000000"/>
                </a:solidFill>
                <a:effectLst/>
                <a:uLnTx/>
                <a:uFillTx/>
                <a:latin typeface="+mn-lt"/>
              </a:rPr>
              <a:t>Rino</a:t>
            </a:r>
            <a:r>
              <a:rPr kumimoji="0" lang="en-US" sz="1800" b="0" i="0" u="none" strike="noStrike" kern="0" cap="none" spc="0" normalizeH="0" baseline="0" noProof="0" dirty="0">
                <a:ln>
                  <a:noFill/>
                </a:ln>
                <a:solidFill>
                  <a:sysClr val="windowText" lastClr="000000"/>
                </a:solidFill>
                <a:effectLst/>
                <a:uLnTx/>
                <a:uFillTx/>
                <a:latin typeface="+mn-lt"/>
              </a:rPr>
              <a:t>, Demand Planning Specialist, </a:t>
            </a:r>
            <a:r>
              <a:rPr kumimoji="0" lang="en-US" sz="1800" b="0" i="0" u="none" strike="noStrike" kern="0" cap="none" spc="0" normalizeH="0" baseline="0" noProof="0" dirty="0" err="1">
                <a:ln>
                  <a:noFill/>
                </a:ln>
                <a:solidFill>
                  <a:sysClr val="windowText" lastClr="000000"/>
                </a:solidFill>
                <a:effectLst/>
                <a:uLnTx/>
                <a:uFillTx/>
                <a:latin typeface="+mn-lt"/>
              </a:rPr>
              <a:t>AmBev</a:t>
            </a:r>
            <a:r>
              <a:rPr kumimoji="0" lang="en-US" sz="1800" b="0" i="0" u="none" strike="noStrike" kern="0" cap="none" spc="0" normalizeH="0" baseline="0" noProof="0" dirty="0">
                <a:ln>
                  <a:noFill/>
                </a:ln>
                <a:solidFill>
                  <a:sysClr val="windowText" lastClr="000000"/>
                </a:solidFill>
                <a:effectLst/>
                <a:uLnTx/>
                <a:uFillTx/>
                <a:latin typeface="+mn-lt"/>
              </a:rPr>
              <a:t>.</a:t>
            </a:r>
          </a:p>
          <a:p>
            <a:pPr marL="342900" marR="0" lvl="0" indent="-342900" algn="r" defTabSz="914400" eaLnBrk="1" fontAlgn="auto" latinLnBrk="0" hangingPunct="1">
              <a:lnSpc>
                <a:spcPct val="90000"/>
              </a:lnSpc>
              <a:spcBef>
                <a:spcPct val="2000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mn-lt"/>
            </a:endParaRPr>
          </a:p>
          <a:p>
            <a:pPr marL="342900" marR="0" lvl="0" indent="-342900" defTabSz="914400" eaLnBrk="1" fontAlgn="auto" latinLnBrk="0" hangingPunct="1">
              <a:lnSpc>
                <a:spcPct val="90000"/>
              </a:lnSpc>
              <a:spcBef>
                <a:spcPct val="2000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mn-lt"/>
            </a:endParaRPr>
          </a:p>
        </p:txBody>
      </p:sp>
      <p:pic>
        <p:nvPicPr>
          <p:cNvPr id="9" name="Picture 1" descr="C:\Users\Goker\Desktop\alcon.bmp"/>
          <p:cNvPicPr>
            <a:picLocks noChangeAspect="1" noChangeArrowheads="1"/>
          </p:cNvPicPr>
          <p:nvPr/>
        </p:nvPicPr>
        <p:blipFill>
          <a:blip r:embed="rId2" cstate="print"/>
          <a:srcRect/>
          <a:stretch>
            <a:fillRect/>
          </a:stretch>
        </p:blipFill>
        <p:spPr bwMode="auto">
          <a:xfrm>
            <a:off x="6506134" y="1905000"/>
            <a:ext cx="2227729" cy="533400"/>
          </a:xfrm>
          <a:prstGeom prst="rect">
            <a:avLst/>
          </a:prstGeom>
          <a:noFill/>
        </p:spPr>
      </p:pic>
      <p:pic>
        <p:nvPicPr>
          <p:cNvPr id="10" name="Picture 3" descr="C:\Users\Goker\Desktop\ambev.gif"/>
          <p:cNvPicPr>
            <a:picLocks noChangeAspect="1" noChangeArrowheads="1"/>
          </p:cNvPicPr>
          <p:nvPr/>
        </p:nvPicPr>
        <p:blipFill>
          <a:blip r:embed="rId3" cstate="print"/>
          <a:srcRect/>
          <a:stretch>
            <a:fillRect/>
          </a:stretch>
        </p:blipFill>
        <p:spPr bwMode="auto">
          <a:xfrm>
            <a:off x="6449543" y="3048000"/>
            <a:ext cx="2590801" cy="2590801"/>
          </a:xfrm>
          <a:prstGeom prst="rect">
            <a:avLst/>
          </a:prstGeom>
          <a:noFill/>
        </p:spPr>
      </p:pic>
      <p:sp>
        <p:nvSpPr>
          <p:cNvPr id="3" name="Footer Placeholder 2"/>
          <p:cNvSpPr>
            <a:spLocks noGrp="1"/>
          </p:cNvSpPr>
          <p:nvPr>
            <p:ph type="ftr" sz="quarter" idx="11"/>
          </p:nvPr>
        </p:nvSpPr>
        <p:spPr/>
        <p:txBody>
          <a:bodyPr/>
          <a:lstStyle/>
          <a:p>
            <a:r>
              <a:rPr lang="en-US" sz="1400" i="1" dirty="0"/>
              <a:t>Forecasting</a:t>
            </a:r>
          </a:p>
        </p:txBody>
      </p:sp>
    </p:spTree>
    <p:extLst>
      <p:ext uri="{BB962C8B-B14F-4D97-AF65-F5344CB8AC3E}">
        <p14:creationId xmlns:p14="http://schemas.microsoft.com/office/powerpoint/2010/main" val="33534211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Estimating level, trend, and seasonal factors</a:t>
            </a:r>
          </a:p>
        </p:txBody>
      </p:sp>
      <p:sp>
        <p:nvSpPr>
          <p:cNvPr id="3" name="Content Placeholder 2"/>
          <p:cNvSpPr>
            <a:spLocks noGrp="1"/>
          </p:cNvSpPr>
          <p:nvPr>
            <p:ph idx="1"/>
          </p:nvPr>
        </p:nvSpPr>
        <p:spPr/>
        <p:txBody>
          <a:bodyPr/>
          <a:lstStyle/>
          <a:p>
            <a:r>
              <a:rPr lang="en-US" dirty="0"/>
              <a:t>Steps 2 and 3 are similar to Example 1.</a:t>
            </a:r>
          </a:p>
        </p:txBody>
      </p:sp>
      <p:sp>
        <p:nvSpPr>
          <p:cNvPr id="5" name="TextBox 4"/>
          <p:cNvSpPr txBox="1"/>
          <p:nvPr/>
        </p:nvSpPr>
        <p:spPr>
          <a:xfrm>
            <a:off x="6705600" y="533400"/>
            <a:ext cx="2057400" cy="461665"/>
          </a:xfrm>
          <a:prstGeom prst="rect">
            <a:avLst/>
          </a:prstGeom>
          <a:noFill/>
        </p:spPr>
        <p:txBody>
          <a:bodyPr wrap="square" rtlCol="0">
            <a:spAutoFit/>
          </a:bodyPr>
          <a:lstStyle/>
          <a:p>
            <a:pPr algn="r"/>
            <a:r>
              <a:rPr lang="en-US" dirty="0">
                <a:latin typeface="+mn-lt"/>
              </a:rPr>
              <a:t>Example 2</a:t>
            </a:r>
          </a:p>
        </p:txBody>
      </p:sp>
      <p:graphicFrame>
        <p:nvGraphicFramePr>
          <p:cNvPr id="6" name="Table 5"/>
          <p:cNvGraphicFramePr>
            <a:graphicFrameLocks noGrp="1"/>
          </p:cNvGraphicFramePr>
          <p:nvPr>
            <p:extLst>
              <p:ext uri="{D42A27DB-BD31-4B8C-83A1-F6EECF244321}">
                <p14:modId xmlns:p14="http://schemas.microsoft.com/office/powerpoint/2010/main" val="3128480846"/>
              </p:ext>
            </p:extLst>
          </p:nvPr>
        </p:nvGraphicFramePr>
        <p:xfrm>
          <a:off x="762000" y="1752600"/>
          <a:ext cx="4724401" cy="2524125"/>
        </p:xfrm>
        <a:graphic>
          <a:graphicData uri="http://schemas.openxmlformats.org/drawingml/2006/table">
            <a:tbl>
              <a:tblPr firstRow="1">
                <a:tableStyleId>{BC89EF96-8CEA-46FF-86C4-4CE0E7609802}</a:tableStyleId>
              </a:tblPr>
              <a:tblGrid>
                <a:gridCol w="726831">
                  <a:extLst>
                    <a:ext uri="{9D8B030D-6E8A-4147-A177-3AD203B41FA5}">
                      <a16:colId xmlns:a16="http://schemas.microsoft.com/office/drawing/2014/main" val="20000"/>
                    </a:ext>
                  </a:extLst>
                </a:gridCol>
                <a:gridCol w="726831">
                  <a:extLst>
                    <a:ext uri="{9D8B030D-6E8A-4147-A177-3AD203B41FA5}">
                      <a16:colId xmlns:a16="http://schemas.microsoft.com/office/drawing/2014/main" val="20001"/>
                    </a:ext>
                  </a:extLst>
                </a:gridCol>
                <a:gridCol w="726831">
                  <a:extLst>
                    <a:ext uri="{9D8B030D-6E8A-4147-A177-3AD203B41FA5}">
                      <a16:colId xmlns:a16="http://schemas.microsoft.com/office/drawing/2014/main" val="20002"/>
                    </a:ext>
                  </a:extLst>
                </a:gridCol>
                <a:gridCol w="787400">
                  <a:extLst>
                    <a:ext uri="{9D8B030D-6E8A-4147-A177-3AD203B41FA5}">
                      <a16:colId xmlns:a16="http://schemas.microsoft.com/office/drawing/2014/main" val="20003"/>
                    </a:ext>
                  </a:extLst>
                </a:gridCol>
                <a:gridCol w="1756508">
                  <a:extLst>
                    <a:ext uri="{9D8B030D-6E8A-4147-A177-3AD203B41FA5}">
                      <a16:colId xmlns:a16="http://schemas.microsoft.com/office/drawing/2014/main" val="20004"/>
                    </a:ext>
                  </a:extLst>
                </a:gridCol>
              </a:tblGrid>
              <a:tr h="454958">
                <a:tc>
                  <a:txBody>
                    <a:bodyPr/>
                    <a:lstStyle/>
                    <a:p>
                      <a:pPr algn="l" fontAlgn="b"/>
                      <a:r>
                        <a:rPr lang="en-US" sz="1600" u="none" strike="noStrike" dirty="0"/>
                        <a:t>Year</a:t>
                      </a:r>
                      <a:endParaRPr lang="en-US" sz="1600" b="0" i="0" u="none" strike="noStrike" dirty="0">
                        <a:solidFill>
                          <a:srgbClr val="000000"/>
                        </a:solidFill>
                        <a:latin typeface="Calibri"/>
                      </a:endParaRPr>
                    </a:p>
                  </a:txBody>
                  <a:tcPr marL="9525" marR="9525" marT="9525" marB="0" anchor="b"/>
                </a:tc>
                <a:tc>
                  <a:txBody>
                    <a:bodyPr/>
                    <a:lstStyle/>
                    <a:p>
                      <a:pPr algn="l" fontAlgn="b"/>
                      <a:r>
                        <a:rPr lang="en-US" sz="1600" u="none" strike="noStrike" dirty="0"/>
                        <a:t>Quarter</a:t>
                      </a:r>
                      <a:endParaRPr lang="en-US" sz="1600" b="0" i="0" u="none" strike="noStrike" dirty="0">
                        <a:solidFill>
                          <a:srgbClr val="000000"/>
                        </a:solidFill>
                        <a:latin typeface="Calibri"/>
                      </a:endParaRPr>
                    </a:p>
                  </a:txBody>
                  <a:tcPr marL="9525" marR="9525" marT="9525" marB="0" anchor="b"/>
                </a:tc>
                <a:tc>
                  <a:txBody>
                    <a:bodyPr/>
                    <a:lstStyle/>
                    <a:p>
                      <a:pPr algn="l" fontAlgn="b"/>
                      <a:r>
                        <a:rPr lang="en-US" sz="1600" u="none" strike="noStrike" dirty="0"/>
                        <a:t>“Time”</a:t>
                      </a:r>
                      <a:endParaRPr lang="en-US" sz="1600" b="0" i="0" u="none" strike="noStrike" dirty="0">
                        <a:solidFill>
                          <a:srgbClr val="000000"/>
                        </a:solidFill>
                        <a:latin typeface="Calibri"/>
                      </a:endParaRPr>
                    </a:p>
                  </a:txBody>
                  <a:tcPr marL="9525" marR="9525" marT="9525" marB="0" anchor="b"/>
                </a:tc>
                <a:tc>
                  <a:txBody>
                    <a:bodyPr/>
                    <a:lstStyle/>
                    <a:p>
                      <a:pPr algn="ctr" fontAlgn="b"/>
                      <a:r>
                        <a:rPr lang="en-US" sz="1600" u="none" strike="noStrike" dirty="0"/>
                        <a:t>Demand</a:t>
                      </a:r>
                      <a:endParaRPr lang="en-US" sz="1600" b="0" i="0" u="none" strike="noStrike" dirty="0">
                        <a:solidFill>
                          <a:srgbClr val="000000"/>
                        </a:solidFill>
                        <a:latin typeface="Calibri"/>
                      </a:endParaRPr>
                    </a:p>
                  </a:txBody>
                  <a:tcPr marL="9525" marR="9525" marT="9525" marB="0" anchor="b"/>
                </a:tc>
                <a:tc>
                  <a:txBody>
                    <a:bodyPr/>
                    <a:lstStyle/>
                    <a:p>
                      <a:pPr algn="ctr" fontAlgn="b"/>
                      <a:r>
                        <a:rPr lang="en-US" sz="1600" u="none" strike="noStrike" dirty="0" err="1"/>
                        <a:t>Deseasonalized</a:t>
                      </a:r>
                      <a:r>
                        <a:rPr lang="en-US" sz="1600" u="none" strike="noStrike" baseline="0" dirty="0"/>
                        <a:t> Demand</a:t>
                      </a:r>
                      <a:endParaRPr lang="en-US" sz="1600" b="0" i="0" u="none" strike="noStrike" dirty="0">
                        <a:solidFill>
                          <a:srgbClr val="000000"/>
                        </a:solidFill>
                        <a:latin typeface="Calibri"/>
                      </a:endParaRPr>
                    </a:p>
                  </a:txBody>
                  <a:tcPr marL="9525" marR="9525" marT="9525" marB="0" anchor="b"/>
                </a:tc>
                <a:extLst>
                  <a:ext uri="{0D108BD9-81ED-4DB2-BD59-A6C34878D82A}">
                    <a16:rowId xmlns:a16="http://schemas.microsoft.com/office/drawing/2014/main" val="10000"/>
                  </a:ext>
                </a:extLst>
              </a:tr>
              <a:tr h="251358">
                <a:tc>
                  <a:txBody>
                    <a:bodyPr/>
                    <a:lstStyle/>
                    <a:p>
                      <a:pPr algn="l" fontAlgn="b"/>
                      <a:r>
                        <a:rPr lang="en-US" sz="1600" u="none" strike="noStrike" dirty="0"/>
                        <a:t>1</a:t>
                      </a:r>
                      <a:endParaRPr lang="en-US" sz="1600" b="0" i="0" u="none" strike="noStrike" dirty="0">
                        <a:solidFill>
                          <a:srgbClr val="000000"/>
                        </a:solidFill>
                        <a:latin typeface="Calibri"/>
                      </a:endParaRPr>
                    </a:p>
                  </a:txBody>
                  <a:tcPr marL="9525" marR="9525" marT="9525" marB="0" anchor="b"/>
                </a:tc>
                <a:tc>
                  <a:txBody>
                    <a:bodyPr/>
                    <a:lstStyle/>
                    <a:p>
                      <a:pPr algn="l" fontAlgn="b"/>
                      <a:r>
                        <a:rPr lang="en-US" sz="1600" u="none" strike="noStrike" dirty="0"/>
                        <a:t>1</a:t>
                      </a:r>
                      <a:endParaRPr lang="en-US" sz="1600" b="0" i="0" u="none" strike="noStrike" dirty="0">
                        <a:solidFill>
                          <a:srgbClr val="000000"/>
                        </a:solidFill>
                        <a:latin typeface="Calibri"/>
                      </a:endParaRPr>
                    </a:p>
                  </a:txBody>
                  <a:tcPr marL="9525" marR="9525" marT="9525" marB="0" anchor="b"/>
                </a:tc>
                <a:tc>
                  <a:txBody>
                    <a:bodyPr/>
                    <a:lstStyle/>
                    <a:p>
                      <a:pPr algn="l" fontAlgn="b"/>
                      <a:r>
                        <a:rPr lang="en-US" sz="1600" u="none" strike="noStrike" dirty="0"/>
                        <a:t>1</a:t>
                      </a:r>
                      <a:endParaRPr lang="en-US" sz="1600" b="0" i="0" u="none" strike="noStrike" dirty="0">
                        <a:solidFill>
                          <a:srgbClr val="000000"/>
                        </a:solidFill>
                        <a:latin typeface="Calibri"/>
                      </a:endParaRPr>
                    </a:p>
                  </a:txBody>
                  <a:tcPr marL="9525" marR="9525" marT="9525" marB="0" anchor="b"/>
                </a:tc>
                <a:tc>
                  <a:txBody>
                    <a:bodyPr/>
                    <a:lstStyle/>
                    <a:p>
                      <a:pPr algn="r" fontAlgn="b"/>
                      <a:r>
                        <a:rPr lang="en-US" sz="1600" u="none" strike="noStrike" dirty="0"/>
                        <a:t>500</a:t>
                      </a:r>
                      <a:endParaRPr lang="en-US" sz="1600" b="0" i="0" u="none" strike="noStrike" dirty="0">
                        <a:solidFill>
                          <a:srgbClr val="000000"/>
                        </a:solidFill>
                        <a:latin typeface="Calibri"/>
                      </a:endParaRPr>
                    </a:p>
                  </a:txBody>
                  <a:tcPr marL="9525" marR="9525" marT="9525" marB="0" anchor="b"/>
                </a:tc>
                <a:tc>
                  <a:txBody>
                    <a:bodyPr/>
                    <a:lstStyle/>
                    <a:p>
                      <a:pPr algn="r" fontAlgn="b"/>
                      <a:endParaRPr lang="en-US" sz="1600" b="0" i="0" u="none" strike="noStrike" dirty="0">
                        <a:solidFill>
                          <a:srgbClr val="000000"/>
                        </a:solidFill>
                        <a:latin typeface="Calibri"/>
                      </a:endParaRPr>
                    </a:p>
                  </a:txBody>
                  <a:tcPr marL="9525" marR="9525" marT="9525" marB="0" anchor="b"/>
                </a:tc>
                <a:extLst>
                  <a:ext uri="{0D108BD9-81ED-4DB2-BD59-A6C34878D82A}">
                    <a16:rowId xmlns:a16="http://schemas.microsoft.com/office/drawing/2014/main" val="10001"/>
                  </a:ext>
                </a:extLst>
              </a:tr>
              <a:tr h="251358">
                <a:tc>
                  <a:txBody>
                    <a:bodyPr/>
                    <a:lstStyle/>
                    <a:p>
                      <a:pPr algn="l" fontAlgn="b"/>
                      <a:r>
                        <a:rPr lang="en-US" sz="1600" u="none" strike="noStrike" dirty="0"/>
                        <a:t>1</a:t>
                      </a:r>
                      <a:endParaRPr lang="en-US" sz="1600" b="0" i="0" u="none" strike="noStrike" dirty="0">
                        <a:solidFill>
                          <a:srgbClr val="000000"/>
                        </a:solidFill>
                        <a:latin typeface="Calibri"/>
                      </a:endParaRPr>
                    </a:p>
                  </a:txBody>
                  <a:tcPr marL="9525" marR="9525" marT="9525" marB="0" anchor="b"/>
                </a:tc>
                <a:tc>
                  <a:txBody>
                    <a:bodyPr/>
                    <a:lstStyle/>
                    <a:p>
                      <a:pPr algn="l" fontAlgn="b"/>
                      <a:r>
                        <a:rPr lang="en-US" sz="1600" u="none" strike="noStrike" dirty="0"/>
                        <a:t>2</a:t>
                      </a:r>
                      <a:endParaRPr lang="en-US" sz="1600" b="0" i="0" u="none" strike="noStrike" dirty="0">
                        <a:solidFill>
                          <a:srgbClr val="000000"/>
                        </a:solidFill>
                        <a:latin typeface="Calibri"/>
                      </a:endParaRPr>
                    </a:p>
                  </a:txBody>
                  <a:tcPr marL="9525" marR="9525" marT="9525" marB="0" anchor="b"/>
                </a:tc>
                <a:tc>
                  <a:txBody>
                    <a:bodyPr/>
                    <a:lstStyle/>
                    <a:p>
                      <a:pPr algn="l" fontAlgn="b"/>
                      <a:r>
                        <a:rPr lang="en-US" sz="1600" u="none" strike="noStrike" dirty="0"/>
                        <a:t>2</a:t>
                      </a:r>
                      <a:endParaRPr lang="en-US" sz="1600" b="0" i="0" u="none" strike="noStrike" dirty="0">
                        <a:solidFill>
                          <a:srgbClr val="000000"/>
                        </a:solidFill>
                        <a:latin typeface="Calibri"/>
                      </a:endParaRPr>
                    </a:p>
                  </a:txBody>
                  <a:tcPr marL="9525" marR="9525" marT="9525" marB="0" anchor="b"/>
                </a:tc>
                <a:tc>
                  <a:txBody>
                    <a:bodyPr/>
                    <a:lstStyle/>
                    <a:p>
                      <a:pPr algn="r" fontAlgn="b"/>
                      <a:r>
                        <a:rPr lang="en-US" sz="1600" u="none" strike="noStrike" dirty="0"/>
                        <a:t>1000</a:t>
                      </a:r>
                      <a:endParaRPr lang="en-US" sz="1600" b="0" i="0" u="none" strike="noStrike" dirty="0">
                        <a:solidFill>
                          <a:srgbClr val="000000"/>
                        </a:solidFill>
                        <a:latin typeface="Calibri"/>
                      </a:endParaRPr>
                    </a:p>
                  </a:txBody>
                  <a:tcPr marL="9525" marR="9525" marT="9525" marB="0" anchor="b"/>
                </a:tc>
                <a:tc>
                  <a:txBody>
                    <a:bodyPr/>
                    <a:lstStyle/>
                    <a:p>
                      <a:pPr algn="r" fontAlgn="b"/>
                      <a:endParaRPr lang="en-US" sz="1600" b="0" i="0" u="none" strike="noStrike" dirty="0">
                        <a:solidFill>
                          <a:srgbClr val="000000"/>
                        </a:solidFill>
                        <a:latin typeface="Calibri"/>
                      </a:endParaRPr>
                    </a:p>
                  </a:txBody>
                  <a:tcPr marL="9525" marR="9525" marT="9525" marB="0" anchor="b"/>
                </a:tc>
                <a:extLst>
                  <a:ext uri="{0D108BD9-81ED-4DB2-BD59-A6C34878D82A}">
                    <a16:rowId xmlns:a16="http://schemas.microsoft.com/office/drawing/2014/main" val="10002"/>
                  </a:ext>
                </a:extLst>
              </a:tr>
              <a:tr h="251358">
                <a:tc>
                  <a:txBody>
                    <a:bodyPr/>
                    <a:lstStyle/>
                    <a:p>
                      <a:pPr algn="l" fontAlgn="b"/>
                      <a:r>
                        <a:rPr lang="en-US" sz="1600" u="none" strike="noStrike" dirty="0"/>
                        <a:t>1</a:t>
                      </a:r>
                      <a:endParaRPr lang="en-US" sz="1600" b="0" i="0" u="none" strike="noStrike" dirty="0">
                        <a:solidFill>
                          <a:srgbClr val="000000"/>
                        </a:solidFill>
                        <a:latin typeface="Calibri"/>
                      </a:endParaRPr>
                    </a:p>
                  </a:txBody>
                  <a:tcPr marL="9525" marR="9525" marT="9525" marB="0" anchor="b"/>
                </a:tc>
                <a:tc>
                  <a:txBody>
                    <a:bodyPr/>
                    <a:lstStyle/>
                    <a:p>
                      <a:pPr algn="l" fontAlgn="b"/>
                      <a:r>
                        <a:rPr lang="en-US" sz="1600" u="none" strike="noStrike" dirty="0"/>
                        <a:t>3</a:t>
                      </a:r>
                      <a:endParaRPr lang="en-US" sz="1600" b="0" i="0" u="none" strike="noStrike" dirty="0">
                        <a:solidFill>
                          <a:srgbClr val="000000"/>
                        </a:solidFill>
                        <a:latin typeface="Calibri"/>
                      </a:endParaRPr>
                    </a:p>
                  </a:txBody>
                  <a:tcPr marL="9525" marR="9525" marT="9525" marB="0" anchor="b"/>
                </a:tc>
                <a:tc>
                  <a:txBody>
                    <a:bodyPr/>
                    <a:lstStyle/>
                    <a:p>
                      <a:pPr algn="l" fontAlgn="b"/>
                      <a:r>
                        <a:rPr lang="en-US" sz="1600" u="none" strike="noStrike" dirty="0"/>
                        <a:t>3</a:t>
                      </a:r>
                      <a:endParaRPr lang="en-US" sz="1600" b="0" i="0" u="none" strike="noStrike" dirty="0">
                        <a:solidFill>
                          <a:srgbClr val="000000"/>
                        </a:solidFill>
                        <a:latin typeface="Calibri"/>
                      </a:endParaRPr>
                    </a:p>
                  </a:txBody>
                  <a:tcPr marL="9525" marR="9525" marT="9525" marB="0" anchor="b"/>
                </a:tc>
                <a:tc>
                  <a:txBody>
                    <a:bodyPr/>
                    <a:lstStyle/>
                    <a:p>
                      <a:pPr algn="r" fontAlgn="b"/>
                      <a:r>
                        <a:rPr lang="en-US" sz="1600" u="none" strike="noStrike" dirty="0"/>
                        <a:t>400</a:t>
                      </a:r>
                      <a:endParaRPr lang="en-US" sz="1600" b="0" i="0" u="none" strike="noStrike" dirty="0">
                        <a:solidFill>
                          <a:srgbClr val="000000"/>
                        </a:solidFill>
                        <a:latin typeface="Calibri"/>
                      </a:endParaRPr>
                    </a:p>
                  </a:txBody>
                  <a:tcPr marL="9525" marR="9525" marT="9525" marB="0" anchor="b"/>
                </a:tc>
                <a:tc>
                  <a:txBody>
                    <a:bodyPr/>
                    <a:lstStyle/>
                    <a:p>
                      <a:pPr algn="r" fontAlgn="b"/>
                      <a:r>
                        <a:rPr lang="en-US" sz="1600" u="none" strike="noStrike" dirty="0"/>
                        <a:t>562.5</a:t>
                      </a:r>
                      <a:endParaRPr lang="en-US" sz="1600" b="0" i="0" u="none" strike="noStrike" dirty="0">
                        <a:solidFill>
                          <a:srgbClr val="000000"/>
                        </a:solidFill>
                        <a:latin typeface="Calibri"/>
                      </a:endParaRPr>
                    </a:p>
                  </a:txBody>
                  <a:tcPr marL="9525" marR="9525" marT="9525" marB="0" anchor="b"/>
                </a:tc>
                <a:extLst>
                  <a:ext uri="{0D108BD9-81ED-4DB2-BD59-A6C34878D82A}">
                    <a16:rowId xmlns:a16="http://schemas.microsoft.com/office/drawing/2014/main" val="10003"/>
                  </a:ext>
                </a:extLst>
              </a:tr>
              <a:tr h="251358">
                <a:tc>
                  <a:txBody>
                    <a:bodyPr/>
                    <a:lstStyle/>
                    <a:p>
                      <a:pPr algn="l" fontAlgn="b"/>
                      <a:r>
                        <a:rPr lang="en-US" sz="1600" u="none" strike="noStrike" dirty="0"/>
                        <a:t>1</a:t>
                      </a:r>
                      <a:endParaRPr lang="en-US" sz="1600" b="0" i="0" u="none" strike="noStrike" dirty="0">
                        <a:solidFill>
                          <a:srgbClr val="000000"/>
                        </a:solidFill>
                        <a:latin typeface="Calibri"/>
                      </a:endParaRPr>
                    </a:p>
                  </a:txBody>
                  <a:tcPr marL="9525" marR="9525" marT="9525" marB="0" anchor="b"/>
                </a:tc>
                <a:tc>
                  <a:txBody>
                    <a:bodyPr/>
                    <a:lstStyle/>
                    <a:p>
                      <a:pPr algn="l" fontAlgn="b"/>
                      <a:r>
                        <a:rPr lang="en-US" sz="1600" u="none" strike="noStrike" dirty="0"/>
                        <a:t>4</a:t>
                      </a:r>
                      <a:endParaRPr lang="en-US" sz="1600" b="0" i="0" u="none" strike="noStrike" dirty="0">
                        <a:solidFill>
                          <a:srgbClr val="000000"/>
                        </a:solidFill>
                        <a:latin typeface="Calibri"/>
                      </a:endParaRPr>
                    </a:p>
                  </a:txBody>
                  <a:tcPr marL="9525" marR="9525" marT="9525" marB="0" anchor="b"/>
                </a:tc>
                <a:tc>
                  <a:txBody>
                    <a:bodyPr/>
                    <a:lstStyle/>
                    <a:p>
                      <a:pPr algn="l" fontAlgn="b"/>
                      <a:r>
                        <a:rPr lang="en-US" sz="1600" u="none" strike="noStrike" dirty="0"/>
                        <a:t>4</a:t>
                      </a:r>
                      <a:endParaRPr lang="en-US" sz="1600" b="0" i="0" u="none" strike="noStrike" dirty="0">
                        <a:solidFill>
                          <a:srgbClr val="000000"/>
                        </a:solidFill>
                        <a:latin typeface="Calibri"/>
                      </a:endParaRPr>
                    </a:p>
                  </a:txBody>
                  <a:tcPr marL="9525" marR="9525" marT="9525" marB="0" anchor="b"/>
                </a:tc>
                <a:tc>
                  <a:txBody>
                    <a:bodyPr/>
                    <a:lstStyle/>
                    <a:p>
                      <a:pPr algn="r" fontAlgn="b"/>
                      <a:r>
                        <a:rPr lang="en-US" sz="1600" u="none" strike="noStrike" dirty="0"/>
                        <a:t>300</a:t>
                      </a:r>
                      <a:endParaRPr lang="en-US" sz="1600" b="0" i="0" u="none" strike="noStrike" dirty="0">
                        <a:solidFill>
                          <a:srgbClr val="000000"/>
                        </a:solidFill>
                        <a:latin typeface="Calibri"/>
                      </a:endParaRPr>
                    </a:p>
                  </a:txBody>
                  <a:tcPr marL="9525" marR="9525" marT="9525" marB="0" anchor="b"/>
                </a:tc>
                <a:tc>
                  <a:txBody>
                    <a:bodyPr/>
                    <a:lstStyle/>
                    <a:p>
                      <a:pPr algn="r" fontAlgn="b"/>
                      <a:r>
                        <a:rPr lang="en-US" sz="1600" u="none" strike="noStrike" dirty="0"/>
                        <a:t>600.0</a:t>
                      </a:r>
                      <a:endParaRPr lang="en-US" sz="1600" b="0" i="0" u="none" strike="noStrike" dirty="0">
                        <a:solidFill>
                          <a:srgbClr val="000000"/>
                        </a:solidFill>
                        <a:latin typeface="Calibri"/>
                      </a:endParaRPr>
                    </a:p>
                  </a:txBody>
                  <a:tcPr marL="9525" marR="9525" marT="9525" marB="0" anchor="b"/>
                </a:tc>
                <a:extLst>
                  <a:ext uri="{0D108BD9-81ED-4DB2-BD59-A6C34878D82A}">
                    <a16:rowId xmlns:a16="http://schemas.microsoft.com/office/drawing/2014/main" val="10004"/>
                  </a:ext>
                </a:extLst>
              </a:tr>
              <a:tr h="251358">
                <a:tc>
                  <a:txBody>
                    <a:bodyPr/>
                    <a:lstStyle/>
                    <a:p>
                      <a:pPr algn="l" fontAlgn="b"/>
                      <a:r>
                        <a:rPr lang="en-US" sz="1600" u="none" strike="noStrike" dirty="0"/>
                        <a:t>2</a:t>
                      </a:r>
                      <a:endParaRPr lang="en-US" sz="1600" b="0" i="0" u="none" strike="noStrike" dirty="0">
                        <a:solidFill>
                          <a:srgbClr val="000000"/>
                        </a:solidFill>
                        <a:latin typeface="Calibri"/>
                      </a:endParaRPr>
                    </a:p>
                  </a:txBody>
                  <a:tcPr marL="9525" marR="9525" marT="9525" marB="0" anchor="b"/>
                </a:tc>
                <a:tc>
                  <a:txBody>
                    <a:bodyPr/>
                    <a:lstStyle/>
                    <a:p>
                      <a:pPr algn="l" fontAlgn="b"/>
                      <a:r>
                        <a:rPr lang="en-US" sz="1600" u="none" strike="noStrike" dirty="0"/>
                        <a:t>1</a:t>
                      </a:r>
                      <a:endParaRPr lang="en-US" sz="1600" b="0" i="0" u="none" strike="noStrike" dirty="0">
                        <a:solidFill>
                          <a:srgbClr val="000000"/>
                        </a:solidFill>
                        <a:latin typeface="Calibri"/>
                      </a:endParaRPr>
                    </a:p>
                  </a:txBody>
                  <a:tcPr marL="9525" marR="9525" marT="9525" marB="0" anchor="b"/>
                </a:tc>
                <a:tc>
                  <a:txBody>
                    <a:bodyPr/>
                    <a:lstStyle/>
                    <a:p>
                      <a:pPr algn="l" fontAlgn="b"/>
                      <a:r>
                        <a:rPr lang="en-US" sz="1600" u="none" strike="noStrike" dirty="0"/>
                        <a:t>5</a:t>
                      </a:r>
                      <a:endParaRPr lang="en-US" sz="1600" b="0" i="0" u="none" strike="noStrike" dirty="0">
                        <a:solidFill>
                          <a:srgbClr val="000000"/>
                        </a:solidFill>
                        <a:latin typeface="Calibri"/>
                      </a:endParaRPr>
                    </a:p>
                  </a:txBody>
                  <a:tcPr marL="9525" marR="9525" marT="9525" marB="0" anchor="b"/>
                </a:tc>
                <a:tc>
                  <a:txBody>
                    <a:bodyPr/>
                    <a:lstStyle/>
                    <a:p>
                      <a:pPr algn="r" fontAlgn="b"/>
                      <a:r>
                        <a:rPr lang="en-US" sz="1600" u="none" strike="noStrike" dirty="0"/>
                        <a:t>600</a:t>
                      </a:r>
                      <a:endParaRPr lang="en-US" sz="1600" b="0" i="0" u="none" strike="noStrike" dirty="0">
                        <a:solidFill>
                          <a:srgbClr val="000000"/>
                        </a:solidFill>
                        <a:latin typeface="Calibri"/>
                      </a:endParaRPr>
                    </a:p>
                  </a:txBody>
                  <a:tcPr marL="9525" marR="9525" marT="9525" marB="0" anchor="b"/>
                </a:tc>
                <a:tc>
                  <a:txBody>
                    <a:bodyPr/>
                    <a:lstStyle/>
                    <a:p>
                      <a:pPr algn="r" fontAlgn="b"/>
                      <a:r>
                        <a:rPr lang="en-US" sz="1600" u="none" strike="noStrike" dirty="0"/>
                        <a:t>662.5</a:t>
                      </a:r>
                      <a:endParaRPr lang="en-US" sz="1600" b="0" i="0" u="none" strike="noStrike" dirty="0">
                        <a:solidFill>
                          <a:srgbClr val="000000"/>
                        </a:solidFill>
                        <a:latin typeface="Calibri"/>
                      </a:endParaRPr>
                    </a:p>
                  </a:txBody>
                  <a:tcPr marL="9525" marR="9525" marT="9525" marB="0" anchor="b"/>
                </a:tc>
                <a:extLst>
                  <a:ext uri="{0D108BD9-81ED-4DB2-BD59-A6C34878D82A}">
                    <a16:rowId xmlns:a16="http://schemas.microsoft.com/office/drawing/2014/main" val="10005"/>
                  </a:ext>
                </a:extLst>
              </a:tr>
              <a:tr h="251358">
                <a:tc>
                  <a:txBody>
                    <a:bodyPr/>
                    <a:lstStyle/>
                    <a:p>
                      <a:pPr algn="l" fontAlgn="b"/>
                      <a:r>
                        <a:rPr lang="en-US" sz="1600" u="none" strike="noStrike" dirty="0"/>
                        <a:t>2</a:t>
                      </a:r>
                      <a:endParaRPr lang="en-US" sz="1600" b="0" i="0" u="none" strike="noStrike" dirty="0">
                        <a:solidFill>
                          <a:srgbClr val="000000"/>
                        </a:solidFill>
                        <a:latin typeface="Calibri"/>
                      </a:endParaRPr>
                    </a:p>
                  </a:txBody>
                  <a:tcPr marL="9525" marR="9525" marT="9525" marB="0" anchor="b"/>
                </a:tc>
                <a:tc>
                  <a:txBody>
                    <a:bodyPr/>
                    <a:lstStyle/>
                    <a:p>
                      <a:pPr algn="l" fontAlgn="b"/>
                      <a:r>
                        <a:rPr lang="en-US" sz="1600" u="none" strike="noStrike" dirty="0"/>
                        <a:t>2</a:t>
                      </a:r>
                      <a:endParaRPr lang="en-US" sz="1600" b="0" i="0" u="none" strike="noStrike" dirty="0">
                        <a:solidFill>
                          <a:srgbClr val="000000"/>
                        </a:solidFill>
                        <a:latin typeface="Calibri"/>
                      </a:endParaRPr>
                    </a:p>
                  </a:txBody>
                  <a:tcPr marL="9525" marR="9525" marT="9525" marB="0" anchor="b"/>
                </a:tc>
                <a:tc>
                  <a:txBody>
                    <a:bodyPr/>
                    <a:lstStyle/>
                    <a:p>
                      <a:pPr algn="l" fontAlgn="b"/>
                      <a:r>
                        <a:rPr lang="en-US" sz="1600" u="none" strike="noStrike" dirty="0"/>
                        <a:t>6</a:t>
                      </a:r>
                      <a:endParaRPr lang="en-US" sz="1600" b="0" i="0" u="none" strike="noStrike" dirty="0">
                        <a:solidFill>
                          <a:srgbClr val="000000"/>
                        </a:solidFill>
                        <a:latin typeface="Calibri"/>
                      </a:endParaRPr>
                    </a:p>
                  </a:txBody>
                  <a:tcPr marL="9525" marR="9525" marT="9525" marB="0" anchor="b"/>
                </a:tc>
                <a:tc>
                  <a:txBody>
                    <a:bodyPr/>
                    <a:lstStyle/>
                    <a:p>
                      <a:pPr algn="r" fontAlgn="b"/>
                      <a:r>
                        <a:rPr lang="en-US" sz="1600" u="none" strike="noStrike" dirty="0"/>
                        <a:t>1200</a:t>
                      </a:r>
                      <a:endParaRPr lang="en-US" sz="1600" b="0" i="0" u="none" strike="noStrike" dirty="0">
                        <a:solidFill>
                          <a:srgbClr val="000000"/>
                        </a:solidFill>
                        <a:latin typeface="Calibri"/>
                      </a:endParaRPr>
                    </a:p>
                  </a:txBody>
                  <a:tcPr marL="9525" marR="9525" marT="9525" marB="0" anchor="b"/>
                </a:tc>
                <a:tc>
                  <a:txBody>
                    <a:bodyPr/>
                    <a:lstStyle/>
                    <a:p>
                      <a:pPr algn="r" fontAlgn="b"/>
                      <a:r>
                        <a:rPr lang="en-US" sz="1600" u="none" strike="noStrike" dirty="0"/>
                        <a:t>712.5</a:t>
                      </a:r>
                      <a:endParaRPr lang="en-US" sz="1600" b="0" i="0" u="none" strike="noStrike" dirty="0">
                        <a:solidFill>
                          <a:srgbClr val="000000"/>
                        </a:solidFill>
                        <a:latin typeface="Calibri"/>
                      </a:endParaRPr>
                    </a:p>
                  </a:txBody>
                  <a:tcPr marL="9525" marR="9525" marT="9525" marB="0" anchor="b"/>
                </a:tc>
                <a:extLst>
                  <a:ext uri="{0D108BD9-81ED-4DB2-BD59-A6C34878D82A}">
                    <a16:rowId xmlns:a16="http://schemas.microsoft.com/office/drawing/2014/main" val="10006"/>
                  </a:ext>
                </a:extLst>
              </a:tr>
              <a:tr h="251358">
                <a:tc>
                  <a:txBody>
                    <a:bodyPr/>
                    <a:lstStyle/>
                    <a:p>
                      <a:pPr algn="l" fontAlgn="b"/>
                      <a:r>
                        <a:rPr lang="en-US" sz="1600" u="none" strike="noStrike" dirty="0"/>
                        <a:t>2</a:t>
                      </a:r>
                      <a:endParaRPr lang="en-US" sz="1600" b="0" i="0" u="none" strike="noStrike" dirty="0">
                        <a:solidFill>
                          <a:srgbClr val="000000"/>
                        </a:solidFill>
                        <a:latin typeface="Calibri"/>
                      </a:endParaRPr>
                    </a:p>
                  </a:txBody>
                  <a:tcPr marL="9525" marR="9525" marT="9525" marB="0" anchor="b"/>
                </a:tc>
                <a:tc>
                  <a:txBody>
                    <a:bodyPr/>
                    <a:lstStyle/>
                    <a:p>
                      <a:pPr algn="l" fontAlgn="b"/>
                      <a:r>
                        <a:rPr lang="en-US" sz="1600" u="none" strike="noStrike" dirty="0"/>
                        <a:t>3</a:t>
                      </a:r>
                      <a:endParaRPr lang="en-US" sz="1600" b="0" i="0" u="none" strike="noStrike" dirty="0">
                        <a:solidFill>
                          <a:srgbClr val="000000"/>
                        </a:solidFill>
                        <a:latin typeface="Calibri"/>
                      </a:endParaRPr>
                    </a:p>
                  </a:txBody>
                  <a:tcPr marL="9525" marR="9525" marT="9525" marB="0" anchor="b"/>
                </a:tc>
                <a:tc>
                  <a:txBody>
                    <a:bodyPr/>
                    <a:lstStyle/>
                    <a:p>
                      <a:pPr algn="l" fontAlgn="b"/>
                      <a:r>
                        <a:rPr lang="en-US" sz="1600" u="none" strike="noStrike" dirty="0"/>
                        <a:t>7</a:t>
                      </a:r>
                      <a:endParaRPr lang="en-US" sz="1600" b="0" i="0" u="none" strike="noStrike" dirty="0">
                        <a:solidFill>
                          <a:srgbClr val="000000"/>
                        </a:solidFill>
                        <a:latin typeface="Calibri"/>
                      </a:endParaRPr>
                    </a:p>
                  </a:txBody>
                  <a:tcPr marL="9525" marR="9525" marT="9525" marB="0" anchor="b"/>
                </a:tc>
                <a:tc>
                  <a:txBody>
                    <a:bodyPr/>
                    <a:lstStyle/>
                    <a:p>
                      <a:pPr algn="r" fontAlgn="b"/>
                      <a:r>
                        <a:rPr lang="en-US" sz="1600" u="none" strike="noStrike" dirty="0"/>
                        <a:t>700</a:t>
                      </a:r>
                      <a:endParaRPr lang="en-US" sz="1600" b="0" i="0" u="none" strike="noStrike" dirty="0">
                        <a:solidFill>
                          <a:srgbClr val="000000"/>
                        </a:solidFill>
                        <a:latin typeface="Calibri"/>
                      </a:endParaRPr>
                    </a:p>
                  </a:txBody>
                  <a:tcPr marL="9525" marR="9525" marT="9525" marB="0" anchor="b"/>
                </a:tc>
                <a:tc>
                  <a:txBody>
                    <a:bodyPr/>
                    <a:lstStyle/>
                    <a:p>
                      <a:pPr algn="r" fontAlgn="b"/>
                      <a:endParaRPr lang="en-US" sz="1600" b="0" i="0" u="none" strike="noStrike" dirty="0">
                        <a:solidFill>
                          <a:srgbClr val="000000"/>
                        </a:solidFill>
                        <a:latin typeface="Calibri"/>
                      </a:endParaRPr>
                    </a:p>
                  </a:txBody>
                  <a:tcPr marL="9525" marR="9525" marT="9525" marB="0" anchor="b"/>
                </a:tc>
                <a:extLst>
                  <a:ext uri="{0D108BD9-81ED-4DB2-BD59-A6C34878D82A}">
                    <a16:rowId xmlns:a16="http://schemas.microsoft.com/office/drawing/2014/main" val="10007"/>
                  </a:ext>
                </a:extLst>
              </a:tr>
              <a:tr h="251358">
                <a:tc>
                  <a:txBody>
                    <a:bodyPr/>
                    <a:lstStyle/>
                    <a:p>
                      <a:pPr algn="l" fontAlgn="b"/>
                      <a:r>
                        <a:rPr lang="en-US" sz="1600" u="none" strike="noStrike" dirty="0"/>
                        <a:t>2</a:t>
                      </a:r>
                      <a:endParaRPr lang="en-US" sz="1600" b="0" i="0" u="none" strike="noStrike" dirty="0">
                        <a:solidFill>
                          <a:srgbClr val="000000"/>
                        </a:solidFill>
                        <a:latin typeface="Calibri"/>
                      </a:endParaRPr>
                    </a:p>
                  </a:txBody>
                  <a:tcPr marL="9525" marR="9525" marT="9525" marB="0" anchor="b"/>
                </a:tc>
                <a:tc>
                  <a:txBody>
                    <a:bodyPr/>
                    <a:lstStyle/>
                    <a:p>
                      <a:pPr algn="l" fontAlgn="b"/>
                      <a:r>
                        <a:rPr lang="en-US" sz="1600" u="none" strike="noStrike" dirty="0"/>
                        <a:t>4</a:t>
                      </a:r>
                      <a:endParaRPr lang="en-US" sz="1600" b="0" i="0" u="none" strike="noStrike" dirty="0">
                        <a:solidFill>
                          <a:srgbClr val="000000"/>
                        </a:solidFill>
                        <a:latin typeface="Calibri"/>
                      </a:endParaRPr>
                    </a:p>
                  </a:txBody>
                  <a:tcPr marL="9525" marR="9525" marT="9525" marB="0" anchor="b"/>
                </a:tc>
                <a:tc>
                  <a:txBody>
                    <a:bodyPr/>
                    <a:lstStyle/>
                    <a:p>
                      <a:pPr algn="l" fontAlgn="b"/>
                      <a:r>
                        <a:rPr lang="en-US" sz="1600" u="none" strike="noStrike" dirty="0"/>
                        <a:t>8</a:t>
                      </a:r>
                      <a:endParaRPr lang="en-US" sz="1600" b="0" i="0" u="none" strike="noStrike" dirty="0">
                        <a:solidFill>
                          <a:srgbClr val="000000"/>
                        </a:solidFill>
                        <a:latin typeface="Calibri"/>
                      </a:endParaRPr>
                    </a:p>
                  </a:txBody>
                  <a:tcPr marL="9525" marR="9525" marT="9525" marB="0" anchor="b"/>
                </a:tc>
                <a:tc>
                  <a:txBody>
                    <a:bodyPr/>
                    <a:lstStyle/>
                    <a:p>
                      <a:pPr algn="r" fontAlgn="b"/>
                      <a:r>
                        <a:rPr lang="en-US" sz="1600" u="none" strike="noStrike" dirty="0"/>
                        <a:t>400</a:t>
                      </a:r>
                      <a:endParaRPr lang="en-US" sz="1600" b="0" i="0" u="none" strike="noStrike" dirty="0">
                        <a:solidFill>
                          <a:srgbClr val="000000"/>
                        </a:solidFill>
                        <a:latin typeface="Calibri"/>
                      </a:endParaRPr>
                    </a:p>
                  </a:txBody>
                  <a:tcPr marL="9525" marR="9525" marT="9525" marB="0" anchor="b"/>
                </a:tc>
                <a:tc>
                  <a:txBody>
                    <a:bodyPr/>
                    <a:lstStyle/>
                    <a:p>
                      <a:pPr algn="r" fontAlgn="b"/>
                      <a:endParaRPr lang="en-US" sz="1600" b="0" i="0" u="none" strike="noStrike" dirty="0">
                        <a:solidFill>
                          <a:srgbClr val="000000"/>
                        </a:solidFill>
                        <a:latin typeface="Calibri"/>
                      </a:endParaRPr>
                    </a:p>
                  </a:txBody>
                  <a:tcPr marL="9525" marR="9525" marT="9525" marB="0" anchor="b"/>
                </a:tc>
                <a:extLst>
                  <a:ext uri="{0D108BD9-81ED-4DB2-BD59-A6C34878D82A}">
                    <a16:rowId xmlns:a16="http://schemas.microsoft.com/office/drawing/2014/main" val="10008"/>
                  </a:ext>
                </a:extLst>
              </a:tr>
            </a:tbl>
          </a:graphicData>
        </a:graphic>
      </p:graphicFrame>
      <p:sp>
        <p:nvSpPr>
          <p:cNvPr id="7" name="Right Brace 6"/>
          <p:cNvSpPr/>
          <p:nvPr/>
        </p:nvSpPr>
        <p:spPr bwMode="auto">
          <a:xfrm>
            <a:off x="4371975" y="2286000"/>
            <a:ext cx="152400" cy="1143000"/>
          </a:xfrm>
          <a:prstGeom prst="rightBrace">
            <a:avLst/>
          </a:prstGeom>
          <a:ln>
            <a:headEnd type="none" w="med" len="med"/>
            <a:tailEnd type="none" w="med" len="med"/>
          </a:ln>
        </p:spPr>
        <p:style>
          <a:lnRef idx="3">
            <a:schemeClr val="dk1"/>
          </a:lnRef>
          <a:fillRef idx="0">
            <a:schemeClr val="dk1"/>
          </a:fillRef>
          <a:effectRef idx="2">
            <a:schemeClr val="dk1"/>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1" u="none" strike="noStrike" cap="none" normalizeH="0" baseline="0">
              <a:ln>
                <a:noFill/>
              </a:ln>
              <a:solidFill>
                <a:schemeClr val="tx1"/>
              </a:solidFill>
              <a:effectLst/>
              <a:latin typeface="Arial" charset="0"/>
              <a:ea typeface="ＭＳ Ｐゴシック" pitchFamily="1" charset="-128"/>
            </a:endParaRPr>
          </a:p>
        </p:txBody>
      </p:sp>
      <mc:AlternateContent xmlns:mc="http://schemas.openxmlformats.org/markup-compatibility/2006" xmlns:a14="http://schemas.microsoft.com/office/drawing/2010/main">
        <mc:Choice Requires="a14">
          <p:sp>
            <p:nvSpPr>
              <p:cNvPr id="8" name="TextBox 7"/>
              <p:cNvSpPr txBox="1"/>
              <p:nvPr/>
            </p:nvSpPr>
            <p:spPr>
              <a:xfrm>
                <a:off x="3686175" y="3262699"/>
                <a:ext cx="685800"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a:rPr>
                        <m:t>×1/2</m:t>
                      </m:r>
                    </m:oMath>
                  </m:oMathPara>
                </a14:m>
                <a:endParaRPr lang="en-US" sz="1200" dirty="0"/>
              </a:p>
            </p:txBody>
          </p:sp>
        </mc:Choice>
        <mc:Fallback xmlns="">
          <p:sp>
            <p:nvSpPr>
              <p:cNvPr id="8" name="TextBox 7"/>
              <p:cNvSpPr txBox="1">
                <a:spLocks noRot="1" noChangeAspect="1" noMove="1" noResize="1" noEditPoints="1" noAdjustHandles="1" noChangeArrowheads="1" noChangeShapeType="1" noTextEdit="1"/>
              </p:cNvSpPr>
              <p:nvPr/>
            </p:nvSpPr>
            <p:spPr>
              <a:xfrm>
                <a:off x="3686175" y="3262699"/>
                <a:ext cx="685800" cy="276999"/>
              </a:xfrm>
              <a:prstGeom prst="rect">
                <a:avLst/>
              </a:prstGeom>
              <a:blipFill rotWithShape="1">
                <a:blip r:embed="rId2"/>
                <a:stretch>
                  <a:fillRect b="-434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3705225" y="2224473"/>
                <a:ext cx="685800"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a:rPr>
                        <m:t>×1/2</m:t>
                      </m:r>
                    </m:oMath>
                  </m:oMathPara>
                </a14:m>
                <a:endParaRPr lang="en-US" sz="1200" dirty="0"/>
              </a:p>
            </p:txBody>
          </p:sp>
        </mc:Choice>
        <mc:Fallback xmlns="">
          <p:sp>
            <p:nvSpPr>
              <p:cNvPr id="9" name="TextBox 8"/>
              <p:cNvSpPr txBox="1">
                <a:spLocks noRot="1" noChangeAspect="1" noMove="1" noResize="1" noEditPoints="1" noAdjustHandles="1" noChangeArrowheads="1" noChangeShapeType="1" noTextEdit="1"/>
              </p:cNvSpPr>
              <p:nvPr/>
            </p:nvSpPr>
            <p:spPr>
              <a:xfrm>
                <a:off x="3705225" y="2224473"/>
                <a:ext cx="685800" cy="276999"/>
              </a:xfrm>
              <a:prstGeom prst="rect">
                <a:avLst/>
              </a:prstGeom>
              <a:blipFill rotWithShape="1">
                <a:blip r:embed="rId3"/>
                <a:stretch>
                  <a:fillRect b="-6667"/>
                </a:stretch>
              </a:blipFill>
            </p:spPr>
            <p:txBody>
              <a:bodyPr/>
              <a:lstStyle/>
              <a:p>
                <a:r>
                  <a:rPr lang="en-US">
                    <a:noFill/>
                  </a:rPr>
                  <a:t> </a:t>
                </a:r>
              </a:p>
            </p:txBody>
          </p:sp>
        </mc:Fallback>
      </mc:AlternateContent>
      <p:sp>
        <p:nvSpPr>
          <p:cNvPr id="10" name="Footer Placeholder 9"/>
          <p:cNvSpPr>
            <a:spLocks noGrp="1"/>
          </p:cNvSpPr>
          <p:nvPr>
            <p:ph type="ftr" sz="quarter" idx="11"/>
          </p:nvPr>
        </p:nvSpPr>
        <p:spPr/>
        <p:txBody>
          <a:bodyPr/>
          <a:lstStyle/>
          <a:p>
            <a:r>
              <a:rPr lang="en-US" sz="1400" i="1"/>
              <a:t>Forecasting</a:t>
            </a:r>
          </a:p>
        </p:txBody>
      </p:sp>
    </p:spTree>
    <p:extLst>
      <p:ext uri="{BB962C8B-B14F-4D97-AF65-F5344CB8AC3E}">
        <p14:creationId xmlns:p14="http://schemas.microsoft.com/office/powerpoint/2010/main" val="19996986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Regression Diagnostics</a:t>
            </a:r>
          </a:p>
        </p:txBody>
      </p:sp>
      <p:sp>
        <p:nvSpPr>
          <p:cNvPr id="3" name="Content Placeholder 2"/>
          <p:cNvSpPr>
            <a:spLocks noGrp="1"/>
          </p:cNvSpPr>
          <p:nvPr>
            <p:ph idx="1"/>
          </p:nvPr>
        </p:nvSpPr>
        <p:spPr/>
        <p:txBody>
          <a:bodyPr/>
          <a:lstStyle/>
          <a:p>
            <a:r>
              <a:rPr lang="en-US" dirty="0"/>
              <a:t>In our time-series analysis, X=time and Y=demand.</a:t>
            </a:r>
          </a:p>
          <a:p>
            <a:r>
              <a:rPr lang="en-US" i="1" dirty="0"/>
              <a:t>Constant</a:t>
            </a:r>
            <a:r>
              <a:rPr lang="en-US" dirty="0"/>
              <a:t>: Y-value when X=0.  In other words, this is the initial level of the demand.</a:t>
            </a:r>
          </a:p>
          <a:p>
            <a:r>
              <a:rPr lang="en-US" i="1" dirty="0"/>
              <a:t>Time Coefficient:</a:t>
            </a:r>
            <a:r>
              <a:rPr lang="en-US" dirty="0"/>
              <a:t> Change in Y for every unit change in X.  In other words, this is the trend of the demand.</a:t>
            </a:r>
          </a:p>
          <a:p>
            <a:r>
              <a:rPr lang="en-US" i="1" dirty="0"/>
              <a:t>R-squared: </a:t>
            </a:r>
            <a:r>
              <a:rPr lang="en-US" dirty="0"/>
              <a:t>Tells how well the fitted line explains the change in Y.</a:t>
            </a:r>
          </a:p>
          <a:p>
            <a:pPr lvl="1"/>
            <a:r>
              <a:rPr lang="en-US" dirty="0"/>
              <a:t>R-squared = 0.60 means 60% of the change in Y (demand) is explained by change in X (time).  </a:t>
            </a:r>
          </a:p>
          <a:p>
            <a:pPr lvl="1"/>
            <a:r>
              <a:rPr lang="en-US" dirty="0"/>
              <a:t>The rest is either explained by some other factor (such as…)</a:t>
            </a:r>
            <a:br>
              <a:rPr lang="en-US" dirty="0"/>
            </a:br>
            <a:r>
              <a:rPr lang="en-US" dirty="0"/>
              <a:t>or is unexplainable noise.</a:t>
            </a:r>
          </a:p>
          <a:p>
            <a:pPr lvl="1"/>
            <a:r>
              <a:rPr lang="en-US" b="1" dirty="0"/>
              <a:t>Every data set has noise.</a:t>
            </a:r>
          </a:p>
          <a:p>
            <a:pPr lvl="1"/>
            <a:endParaRPr lang="en-US" dirty="0"/>
          </a:p>
        </p:txBody>
      </p:sp>
      <p:sp>
        <p:nvSpPr>
          <p:cNvPr id="5" name="TextBox 4"/>
          <p:cNvSpPr txBox="1"/>
          <p:nvPr/>
        </p:nvSpPr>
        <p:spPr>
          <a:xfrm>
            <a:off x="6705600" y="533400"/>
            <a:ext cx="2057400" cy="461665"/>
          </a:xfrm>
          <a:prstGeom prst="rect">
            <a:avLst/>
          </a:prstGeom>
          <a:noFill/>
        </p:spPr>
        <p:txBody>
          <a:bodyPr wrap="square" rtlCol="0">
            <a:spAutoFit/>
          </a:bodyPr>
          <a:lstStyle/>
          <a:p>
            <a:pPr algn="r"/>
            <a:r>
              <a:rPr lang="en-US" dirty="0">
                <a:latin typeface="+mn-lt"/>
              </a:rPr>
              <a:t>Example 3</a:t>
            </a:r>
          </a:p>
        </p:txBody>
      </p:sp>
      <p:sp>
        <p:nvSpPr>
          <p:cNvPr id="6" name="Footer Placeholder 5"/>
          <p:cNvSpPr>
            <a:spLocks noGrp="1"/>
          </p:cNvSpPr>
          <p:nvPr>
            <p:ph type="ftr" sz="quarter" idx="11"/>
          </p:nvPr>
        </p:nvSpPr>
        <p:spPr/>
        <p:txBody>
          <a:bodyPr/>
          <a:lstStyle/>
          <a:p>
            <a:r>
              <a:rPr lang="en-US" sz="1400" i="1"/>
              <a:t>Forecasting</a:t>
            </a:r>
          </a:p>
        </p:txBody>
      </p:sp>
    </p:spTree>
    <p:extLst>
      <p:ext uri="{BB962C8B-B14F-4D97-AF65-F5344CB8AC3E}">
        <p14:creationId xmlns:p14="http://schemas.microsoft.com/office/powerpoint/2010/main" val="4874943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Regression Diagnostics</a:t>
            </a:r>
          </a:p>
        </p:txBody>
      </p:sp>
      <p:sp>
        <p:nvSpPr>
          <p:cNvPr id="3" name="Content Placeholder 2"/>
          <p:cNvSpPr>
            <a:spLocks noGrp="1"/>
          </p:cNvSpPr>
          <p:nvPr>
            <p:ph idx="1"/>
          </p:nvPr>
        </p:nvSpPr>
        <p:spPr/>
        <p:txBody>
          <a:bodyPr/>
          <a:lstStyle/>
          <a:p>
            <a:r>
              <a:rPr lang="en-US" i="1" dirty="0"/>
              <a:t>P-value:</a:t>
            </a:r>
            <a:r>
              <a:rPr lang="en-US" dirty="0"/>
              <a:t>  Tells us the significance of a coefficient.</a:t>
            </a:r>
          </a:p>
          <a:p>
            <a:pPr lvl="1"/>
            <a:endParaRPr lang="en-US" dirty="0"/>
          </a:p>
          <a:p>
            <a:endParaRPr lang="en-US" dirty="0"/>
          </a:p>
          <a:p>
            <a:endParaRPr lang="en-US" dirty="0"/>
          </a:p>
          <a:p>
            <a:r>
              <a:rPr lang="en-US" dirty="0"/>
              <a:t>Residual plot: shows the differences between the data and the predicted line.</a:t>
            </a:r>
          </a:p>
          <a:p>
            <a:pPr lvl="1"/>
            <a:r>
              <a:rPr lang="en-US" dirty="0"/>
              <a:t>No pattern: this is ideal, means the original data had a linear pattern.</a:t>
            </a:r>
          </a:p>
          <a:p>
            <a:pPr lvl="1"/>
            <a:r>
              <a:rPr lang="en-US" dirty="0"/>
              <a:t>Seasonal pattern in the residuals: this is bad, means the data was non-linear.  </a:t>
            </a:r>
            <a:r>
              <a:rPr lang="en-US" b="1" dirty="0"/>
              <a:t>If there is a pattern in the residuals, linear regression is NOT appropriate to use on the data set.</a:t>
            </a:r>
          </a:p>
          <a:p>
            <a:pPr lvl="1"/>
            <a:endParaRPr lang="en-US" b="1" dirty="0"/>
          </a:p>
          <a:p>
            <a:r>
              <a:rPr lang="en-US" dirty="0"/>
              <a:t>See </a:t>
            </a:r>
            <a:r>
              <a:rPr lang="en-US" i="1" dirty="0"/>
              <a:t>Example 3</a:t>
            </a:r>
            <a:r>
              <a:rPr lang="en-US" dirty="0"/>
              <a:t>.  Linear Regression Diagnostics.</a:t>
            </a:r>
          </a:p>
        </p:txBody>
      </p:sp>
      <p:sp>
        <p:nvSpPr>
          <p:cNvPr id="5" name="Footer Placeholder 4"/>
          <p:cNvSpPr>
            <a:spLocks noGrp="1"/>
          </p:cNvSpPr>
          <p:nvPr>
            <p:ph type="ftr" sz="quarter" idx="11"/>
          </p:nvPr>
        </p:nvSpPr>
        <p:spPr/>
        <p:txBody>
          <a:bodyPr/>
          <a:lstStyle/>
          <a:p>
            <a:r>
              <a:rPr lang="en-US" sz="1400" i="1"/>
              <a:t>Forecasting</a:t>
            </a:r>
          </a:p>
        </p:txBody>
      </p:sp>
    </p:spTree>
    <p:extLst>
      <p:ext uri="{BB962C8B-B14F-4D97-AF65-F5344CB8AC3E}">
        <p14:creationId xmlns:p14="http://schemas.microsoft.com/office/powerpoint/2010/main" val="34847795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Models: Mixed</a:t>
            </a:r>
          </a:p>
        </p:txBody>
      </p:sp>
      <p:sp>
        <p:nvSpPr>
          <p:cNvPr id="3" name="Content Placeholder 2"/>
          <p:cNvSpPr>
            <a:spLocks noGrp="1"/>
          </p:cNvSpPr>
          <p:nvPr>
            <p:ph idx="1"/>
          </p:nvPr>
        </p:nvSpPr>
        <p:spPr/>
        <p:txBody>
          <a:bodyPr/>
          <a:lstStyle/>
          <a:p>
            <a:r>
              <a:rPr lang="en-US" dirty="0"/>
              <a:t>Mixed: </a:t>
            </a:r>
            <a:r>
              <a:rPr lang="en-US" i="1" dirty="0"/>
              <a:t>Demand = (Level + T x Trend) x Seasonal Factor</a:t>
            </a:r>
          </a:p>
          <a:p>
            <a:pPr lvl="1"/>
            <a:r>
              <a:rPr lang="en-US" dirty="0"/>
              <a:t>Trend is </a:t>
            </a:r>
            <a:r>
              <a:rPr lang="en-US" b="1" dirty="0"/>
              <a:t>additive</a:t>
            </a:r>
            <a:r>
              <a:rPr lang="en-US" dirty="0"/>
              <a:t>: add one more “Trend” every time period.</a:t>
            </a:r>
          </a:p>
          <a:p>
            <a:pPr lvl="1"/>
            <a:r>
              <a:rPr lang="en-US" dirty="0"/>
              <a:t>Seasonal factor is </a:t>
            </a:r>
            <a:r>
              <a:rPr lang="en-US" b="1" dirty="0"/>
              <a:t>multiplicative</a:t>
            </a:r>
            <a:r>
              <a:rPr lang="en-US" dirty="0"/>
              <a:t>: seasons result in a % increase/decrease in demand.</a:t>
            </a:r>
          </a:p>
        </p:txBody>
      </p:sp>
      <p:pic>
        <p:nvPicPr>
          <p:cNvPr id="5" name="Picture 4"/>
          <p:cNvPicPr>
            <a:picLocks noChangeAspect="1"/>
          </p:cNvPicPr>
          <p:nvPr/>
        </p:nvPicPr>
        <p:blipFill>
          <a:blip r:embed="rId2"/>
          <a:stretch>
            <a:fillRect/>
          </a:stretch>
        </p:blipFill>
        <p:spPr>
          <a:xfrm rot="60000">
            <a:off x="459581" y="3138488"/>
            <a:ext cx="7943850" cy="2828925"/>
          </a:xfrm>
          <a:prstGeom prst="rect">
            <a:avLst/>
          </a:prstGeom>
        </p:spPr>
      </p:pic>
      <p:sp>
        <p:nvSpPr>
          <p:cNvPr id="6" name="Rounded Rectangle 5"/>
          <p:cNvSpPr/>
          <p:nvPr/>
        </p:nvSpPr>
        <p:spPr bwMode="auto">
          <a:xfrm>
            <a:off x="4419600" y="2971800"/>
            <a:ext cx="4191000" cy="3048000"/>
          </a:xfrm>
          <a:prstGeom prst="roundRect">
            <a:avLst/>
          </a:prstGeom>
          <a:noFill/>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1" u="none" strike="noStrike" cap="none" normalizeH="0" baseline="0">
              <a:ln>
                <a:noFill/>
              </a:ln>
              <a:solidFill>
                <a:schemeClr val="tx1"/>
              </a:solidFill>
              <a:effectLst/>
              <a:latin typeface="Arial" charset="0"/>
              <a:ea typeface="ＭＳ Ｐゴシック" pitchFamily="1" charset="-128"/>
            </a:endParaRPr>
          </a:p>
        </p:txBody>
      </p:sp>
      <p:sp>
        <p:nvSpPr>
          <p:cNvPr id="7" name="Footer Placeholder 6"/>
          <p:cNvSpPr>
            <a:spLocks noGrp="1"/>
          </p:cNvSpPr>
          <p:nvPr>
            <p:ph type="ftr" sz="quarter" idx="11"/>
          </p:nvPr>
        </p:nvSpPr>
        <p:spPr/>
        <p:txBody>
          <a:bodyPr/>
          <a:lstStyle/>
          <a:p>
            <a:r>
              <a:rPr lang="en-US" sz="1400" i="1"/>
              <a:t>Forecasting</a:t>
            </a:r>
          </a:p>
        </p:txBody>
      </p:sp>
    </p:spTree>
    <p:extLst>
      <p:ext uri="{BB962C8B-B14F-4D97-AF65-F5344CB8AC3E}">
        <p14:creationId xmlns:p14="http://schemas.microsoft.com/office/powerpoint/2010/main" val="7586860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Models: Additive</a:t>
            </a:r>
          </a:p>
        </p:txBody>
      </p:sp>
      <p:sp>
        <p:nvSpPr>
          <p:cNvPr id="3" name="Content Placeholder 2"/>
          <p:cNvSpPr>
            <a:spLocks noGrp="1"/>
          </p:cNvSpPr>
          <p:nvPr>
            <p:ph idx="1"/>
          </p:nvPr>
        </p:nvSpPr>
        <p:spPr/>
        <p:txBody>
          <a:bodyPr/>
          <a:lstStyle/>
          <a:p>
            <a:r>
              <a:rPr lang="en-US" dirty="0"/>
              <a:t>Additive: </a:t>
            </a:r>
            <a:r>
              <a:rPr lang="en-US" i="1" dirty="0"/>
              <a:t>Demand = Level + T x Trend + Seasonal Factor</a:t>
            </a:r>
          </a:p>
          <a:p>
            <a:pPr lvl="1"/>
            <a:r>
              <a:rPr lang="en-US" dirty="0"/>
              <a:t>Trend is </a:t>
            </a:r>
            <a:r>
              <a:rPr lang="en-US" b="1" dirty="0"/>
              <a:t>additive</a:t>
            </a:r>
            <a:r>
              <a:rPr lang="en-US" dirty="0"/>
              <a:t>: add one more “Trend” every time period.</a:t>
            </a:r>
          </a:p>
          <a:p>
            <a:pPr lvl="1"/>
            <a:r>
              <a:rPr lang="en-US" dirty="0"/>
              <a:t>Seasonal factor is </a:t>
            </a:r>
            <a:r>
              <a:rPr lang="en-US" b="1" dirty="0"/>
              <a:t>additive</a:t>
            </a:r>
            <a:r>
              <a:rPr lang="en-US" dirty="0"/>
              <a:t>: seasons result in a </a:t>
            </a:r>
            <a:r>
              <a:rPr lang="en-US" b="1" dirty="0"/>
              <a:t>fixed</a:t>
            </a:r>
            <a:r>
              <a:rPr lang="en-US" dirty="0"/>
              <a:t> increase/decrease in demand, regardless of underlying demand.</a:t>
            </a:r>
          </a:p>
        </p:txBody>
      </p:sp>
      <p:pic>
        <p:nvPicPr>
          <p:cNvPr id="5" name="Picture 4"/>
          <p:cNvPicPr>
            <a:picLocks noChangeAspect="1"/>
          </p:cNvPicPr>
          <p:nvPr/>
        </p:nvPicPr>
        <p:blipFill>
          <a:blip r:embed="rId2"/>
          <a:stretch>
            <a:fillRect/>
          </a:stretch>
        </p:blipFill>
        <p:spPr>
          <a:xfrm rot="60000">
            <a:off x="459581" y="3138488"/>
            <a:ext cx="7943850" cy="2828925"/>
          </a:xfrm>
          <a:prstGeom prst="rect">
            <a:avLst/>
          </a:prstGeom>
        </p:spPr>
      </p:pic>
      <p:sp>
        <p:nvSpPr>
          <p:cNvPr id="6" name="Rounded Rectangle 5"/>
          <p:cNvSpPr/>
          <p:nvPr/>
        </p:nvSpPr>
        <p:spPr bwMode="auto">
          <a:xfrm>
            <a:off x="240506" y="2965133"/>
            <a:ext cx="4191000" cy="3048000"/>
          </a:xfrm>
          <a:prstGeom prst="roundRect">
            <a:avLst/>
          </a:prstGeom>
          <a:noFill/>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1" u="none" strike="noStrike" cap="none" normalizeH="0" baseline="0">
              <a:ln>
                <a:noFill/>
              </a:ln>
              <a:solidFill>
                <a:schemeClr val="tx1"/>
              </a:solidFill>
              <a:effectLst/>
              <a:latin typeface="Arial" charset="0"/>
              <a:ea typeface="ＭＳ Ｐゴシック" pitchFamily="1" charset="-128"/>
            </a:endParaRPr>
          </a:p>
        </p:txBody>
      </p:sp>
      <p:sp>
        <p:nvSpPr>
          <p:cNvPr id="7" name="Rounded Rectangle 6"/>
          <p:cNvSpPr/>
          <p:nvPr/>
        </p:nvSpPr>
        <p:spPr bwMode="auto">
          <a:xfrm>
            <a:off x="4876800" y="1240155"/>
            <a:ext cx="228600" cy="250317"/>
          </a:xfrm>
          <a:prstGeom prst="roundRect">
            <a:avLst/>
          </a:prstGeom>
          <a:noFill/>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1" u="none" strike="noStrike" cap="none" normalizeH="0" baseline="0">
              <a:ln>
                <a:noFill/>
              </a:ln>
              <a:solidFill>
                <a:schemeClr val="tx1"/>
              </a:solidFill>
              <a:effectLst/>
              <a:latin typeface="Arial" charset="0"/>
              <a:ea typeface="ＭＳ Ｐゴシック" pitchFamily="1" charset="-128"/>
            </a:endParaRPr>
          </a:p>
        </p:txBody>
      </p:sp>
      <p:sp>
        <p:nvSpPr>
          <p:cNvPr id="8" name="Footer Placeholder 7"/>
          <p:cNvSpPr>
            <a:spLocks noGrp="1"/>
          </p:cNvSpPr>
          <p:nvPr>
            <p:ph type="ftr" sz="quarter" idx="11"/>
          </p:nvPr>
        </p:nvSpPr>
        <p:spPr/>
        <p:txBody>
          <a:bodyPr/>
          <a:lstStyle/>
          <a:p>
            <a:r>
              <a:rPr lang="en-US" sz="1400" i="1"/>
              <a:t>Forecasting</a:t>
            </a:r>
          </a:p>
        </p:txBody>
      </p:sp>
    </p:spTree>
    <p:extLst>
      <p:ext uri="{BB962C8B-B14F-4D97-AF65-F5344CB8AC3E}">
        <p14:creationId xmlns:p14="http://schemas.microsoft.com/office/powerpoint/2010/main" val="183200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Models</a:t>
            </a:r>
            <a:r>
              <a:rPr lang="en-US"/>
              <a:t>: Additive</a:t>
            </a:r>
            <a:endParaRPr lang="en-US" dirty="0"/>
          </a:p>
        </p:txBody>
      </p:sp>
      <p:sp>
        <p:nvSpPr>
          <p:cNvPr id="3" name="Content Placeholder 2"/>
          <p:cNvSpPr>
            <a:spLocks noGrp="1"/>
          </p:cNvSpPr>
          <p:nvPr>
            <p:ph idx="1"/>
          </p:nvPr>
        </p:nvSpPr>
        <p:spPr/>
        <p:txBody>
          <a:bodyPr/>
          <a:lstStyle/>
          <a:p>
            <a:r>
              <a:rPr lang="en-US" dirty="0"/>
              <a:t>Additive: </a:t>
            </a:r>
            <a:r>
              <a:rPr lang="en-US" i="1" dirty="0"/>
              <a:t>Demand = Level + T x Trend + Seasonal Factor</a:t>
            </a:r>
          </a:p>
          <a:p>
            <a:pPr lvl="1"/>
            <a:r>
              <a:rPr lang="en-US" dirty="0"/>
              <a:t>Trend is </a:t>
            </a:r>
            <a:r>
              <a:rPr lang="en-US" b="1" dirty="0"/>
              <a:t>additive</a:t>
            </a:r>
            <a:r>
              <a:rPr lang="en-US" dirty="0"/>
              <a:t>: add one more “Trend” every time period.</a:t>
            </a:r>
          </a:p>
          <a:p>
            <a:pPr lvl="1"/>
            <a:r>
              <a:rPr lang="en-US" dirty="0"/>
              <a:t>Seasonal factor is </a:t>
            </a:r>
            <a:r>
              <a:rPr lang="en-US" b="1" dirty="0"/>
              <a:t>additive</a:t>
            </a:r>
            <a:r>
              <a:rPr lang="en-US" dirty="0"/>
              <a:t>: seasons result in a </a:t>
            </a:r>
            <a:r>
              <a:rPr lang="en-US" b="1" dirty="0"/>
              <a:t>fixed</a:t>
            </a:r>
            <a:r>
              <a:rPr lang="en-US" dirty="0"/>
              <a:t> increase/decrease in demand, regardless of underlying demand.</a:t>
            </a:r>
          </a:p>
          <a:p>
            <a:r>
              <a:rPr lang="en-US" dirty="0"/>
              <a:t>Modify calculation of seasonal factor</a:t>
            </a:r>
          </a:p>
          <a:p>
            <a:pPr lvl="1"/>
            <a:r>
              <a:rPr lang="en-US" dirty="0"/>
              <a:t>When seasonal factor is multiplicative, estimate by</a:t>
            </a:r>
            <a:br>
              <a:rPr lang="en-US" dirty="0"/>
            </a:br>
            <a:r>
              <a:rPr lang="en-US" i="1" dirty="0"/>
              <a:t>SF = demand / level</a:t>
            </a:r>
          </a:p>
          <a:p>
            <a:pPr lvl="1"/>
            <a:r>
              <a:rPr lang="en-US" dirty="0"/>
              <a:t>When seasonal factor is additive, estimate by</a:t>
            </a:r>
            <a:br>
              <a:rPr lang="en-US" dirty="0"/>
            </a:br>
            <a:r>
              <a:rPr lang="en-US" i="1" dirty="0"/>
              <a:t>SF = demand – level</a:t>
            </a:r>
            <a:endParaRPr lang="en-US" dirty="0"/>
          </a:p>
        </p:txBody>
      </p:sp>
      <p:sp>
        <p:nvSpPr>
          <p:cNvPr id="5" name="Footer Placeholder 4"/>
          <p:cNvSpPr>
            <a:spLocks noGrp="1"/>
          </p:cNvSpPr>
          <p:nvPr>
            <p:ph type="ftr" sz="quarter" idx="11"/>
          </p:nvPr>
        </p:nvSpPr>
        <p:spPr/>
        <p:txBody>
          <a:bodyPr/>
          <a:lstStyle/>
          <a:p>
            <a:r>
              <a:rPr lang="en-US" sz="1400" i="1"/>
              <a:t>Forecasting</a:t>
            </a:r>
          </a:p>
        </p:txBody>
      </p:sp>
    </p:spTree>
    <p:extLst>
      <p:ext uri="{BB962C8B-B14F-4D97-AF65-F5344CB8AC3E}">
        <p14:creationId xmlns:p14="http://schemas.microsoft.com/office/powerpoint/2010/main" val="1618398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Models: Multiplicative</a:t>
            </a:r>
          </a:p>
        </p:txBody>
      </p:sp>
      <p:sp>
        <p:nvSpPr>
          <p:cNvPr id="3" name="Content Placeholder 2"/>
          <p:cNvSpPr>
            <a:spLocks noGrp="1"/>
          </p:cNvSpPr>
          <p:nvPr>
            <p:ph idx="1"/>
          </p:nvPr>
        </p:nvSpPr>
        <p:spPr/>
        <p:txBody>
          <a:bodyPr/>
          <a:lstStyle/>
          <a:p>
            <a:r>
              <a:rPr lang="en-US" dirty="0"/>
              <a:t>Multiplicative: </a:t>
            </a:r>
            <a:r>
              <a:rPr lang="en-US" i="1" dirty="0"/>
              <a:t>Demand = Level x </a:t>
            </a:r>
            <a:r>
              <a:rPr lang="en-US" i="1" dirty="0" err="1"/>
              <a:t>Trend</a:t>
            </a:r>
            <a:r>
              <a:rPr lang="en-US" i="1" baseline="30000" dirty="0" err="1"/>
              <a:t>T</a:t>
            </a:r>
            <a:r>
              <a:rPr lang="en-US" i="1" dirty="0"/>
              <a:t> x Seasonal Factor</a:t>
            </a:r>
          </a:p>
          <a:p>
            <a:pPr lvl="1"/>
            <a:r>
              <a:rPr lang="en-US" dirty="0"/>
              <a:t>Trend is </a:t>
            </a:r>
            <a:r>
              <a:rPr lang="en-US" b="1" dirty="0"/>
              <a:t>multiplicative</a:t>
            </a:r>
            <a:r>
              <a:rPr lang="en-US" dirty="0"/>
              <a:t>: demand increases by same % each period.</a:t>
            </a:r>
          </a:p>
          <a:p>
            <a:pPr lvl="1"/>
            <a:r>
              <a:rPr lang="en-US" dirty="0"/>
              <a:t>Seasonal factor is </a:t>
            </a:r>
            <a:r>
              <a:rPr lang="en-US" b="1" dirty="0"/>
              <a:t>multiplicative</a:t>
            </a:r>
            <a:r>
              <a:rPr lang="en-US" dirty="0"/>
              <a:t>: seasons result in a % increase/decrease in demand. </a:t>
            </a:r>
          </a:p>
          <a:p>
            <a:r>
              <a:rPr lang="en-US" dirty="0"/>
              <a:t>Also called </a:t>
            </a:r>
            <a:r>
              <a:rPr lang="en-US" b="1" dirty="0"/>
              <a:t>exponential growth</a:t>
            </a:r>
            <a:r>
              <a:rPr lang="en-US" dirty="0"/>
              <a:t>.</a:t>
            </a:r>
          </a:p>
        </p:txBody>
      </p:sp>
      <p:graphicFrame>
        <p:nvGraphicFramePr>
          <p:cNvPr id="8" name="Chart 7"/>
          <p:cNvGraphicFramePr>
            <a:graphicFrameLocks/>
          </p:cNvGraphicFramePr>
          <p:nvPr>
            <p:extLst>
              <p:ext uri="{D42A27DB-BD31-4B8C-83A1-F6EECF244321}">
                <p14:modId xmlns:p14="http://schemas.microsoft.com/office/powerpoint/2010/main" val="3969128952"/>
              </p:ext>
            </p:extLst>
          </p:nvPr>
        </p:nvGraphicFramePr>
        <p:xfrm>
          <a:off x="2057400" y="3148013"/>
          <a:ext cx="4572000" cy="2743200"/>
        </p:xfrm>
        <a:graphic>
          <a:graphicData uri="http://schemas.openxmlformats.org/drawingml/2006/chart">
            <c:chart xmlns:c="http://schemas.openxmlformats.org/drawingml/2006/chart" xmlns:r="http://schemas.openxmlformats.org/officeDocument/2006/relationships" r:id="rId2"/>
          </a:graphicData>
        </a:graphic>
      </p:graphicFrame>
      <p:sp>
        <p:nvSpPr>
          <p:cNvPr id="5" name="Footer Placeholder 4"/>
          <p:cNvSpPr>
            <a:spLocks noGrp="1"/>
          </p:cNvSpPr>
          <p:nvPr>
            <p:ph type="ftr" sz="quarter" idx="11"/>
          </p:nvPr>
        </p:nvSpPr>
        <p:spPr/>
        <p:txBody>
          <a:bodyPr/>
          <a:lstStyle/>
          <a:p>
            <a:r>
              <a:rPr lang="en-US" sz="1400" i="1"/>
              <a:t>Forecasting</a:t>
            </a:r>
          </a:p>
        </p:txBody>
      </p:sp>
    </p:spTree>
    <p:extLst>
      <p:ext uri="{BB962C8B-B14F-4D97-AF65-F5344CB8AC3E}">
        <p14:creationId xmlns:p14="http://schemas.microsoft.com/office/powerpoint/2010/main" val="3675012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Models: Multiplicative</a:t>
            </a:r>
          </a:p>
        </p:txBody>
      </p:sp>
      <p:sp>
        <p:nvSpPr>
          <p:cNvPr id="3" name="Content Placeholder 2"/>
          <p:cNvSpPr>
            <a:spLocks noGrp="1"/>
          </p:cNvSpPr>
          <p:nvPr>
            <p:ph idx="1"/>
          </p:nvPr>
        </p:nvSpPr>
        <p:spPr>
          <a:xfrm>
            <a:off x="228600" y="1143000"/>
            <a:ext cx="8610600" cy="4748213"/>
          </a:xfrm>
        </p:spPr>
        <p:txBody>
          <a:bodyPr/>
          <a:lstStyle/>
          <a:p>
            <a:r>
              <a:rPr lang="en-US" dirty="0"/>
              <a:t>Multiplicative: </a:t>
            </a:r>
            <a:r>
              <a:rPr lang="en-US" i="1" dirty="0"/>
              <a:t>Demand = Level x </a:t>
            </a:r>
            <a:r>
              <a:rPr lang="en-US" i="1" dirty="0" err="1"/>
              <a:t>Trend</a:t>
            </a:r>
            <a:r>
              <a:rPr lang="en-US" i="1" baseline="30000" dirty="0" err="1"/>
              <a:t>T</a:t>
            </a:r>
            <a:r>
              <a:rPr lang="en-US" i="1" dirty="0"/>
              <a:t> x Seasonal Factor</a:t>
            </a:r>
          </a:p>
          <a:p>
            <a:r>
              <a:rPr lang="en-US" dirty="0"/>
              <a:t>We handle this model by taking the </a:t>
            </a:r>
            <a:r>
              <a:rPr lang="en-US" b="1" dirty="0"/>
              <a:t>log</a:t>
            </a:r>
            <a:r>
              <a:rPr lang="en-US" dirty="0"/>
              <a:t> of both sides:</a:t>
            </a:r>
          </a:p>
          <a:p>
            <a:pPr lvl="1"/>
            <a:r>
              <a:rPr lang="en-US" i="1" dirty="0"/>
              <a:t>Log( Demand ) = Log( Level x </a:t>
            </a:r>
            <a:r>
              <a:rPr lang="en-US" i="1" dirty="0" err="1"/>
              <a:t>Trend</a:t>
            </a:r>
            <a:r>
              <a:rPr lang="en-US" i="1" baseline="30000" dirty="0" err="1"/>
              <a:t>T</a:t>
            </a:r>
            <a:r>
              <a:rPr lang="en-US" i="1" dirty="0"/>
              <a:t> x Seasonal Factor )</a:t>
            </a:r>
            <a:endParaRPr lang="en-US" dirty="0"/>
          </a:p>
          <a:p>
            <a:pPr lvl="1"/>
            <a:r>
              <a:rPr lang="en-US" dirty="0"/>
              <a:t>Use the rules </a:t>
            </a:r>
            <a:r>
              <a:rPr lang="en-US" i="1" dirty="0"/>
              <a:t>Log( a x b ) = Log( a ) + Log( b ) </a:t>
            </a:r>
            <a:r>
              <a:rPr lang="en-US" dirty="0"/>
              <a:t>and </a:t>
            </a:r>
            <a:r>
              <a:rPr lang="en-US" i="1" dirty="0"/>
              <a:t>Log( a</a:t>
            </a:r>
            <a:r>
              <a:rPr lang="en-US" i="1" baseline="30000" dirty="0"/>
              <a:t>b</a:t>
            </a:r>
            <a:r>
              <a:rPr lang="en-US" i="1" dirty="0"/>
              <a:t> ) = b x Log( a )</a:t>
            </a:r>
            <a:endParaRPr lang="en-US" dirty="0"/>
          </a:p>
          <a:p>
            <a:r>
              <a:rPr lang="en-US" i="1" dirty="0"/>
              <a:t>Log( Demand ) = Log( Level ) + T x Log( Trend ) + Log( Seasonal Factor )</a:t>
            </a:r>
          </a:p>
          <a:p>
            <a:endParaRPr lang="en-US" i="1" dirty="0"/>
          </a:p>
          <a:p>
            <a:r>
              <a:rPr lang="en-US" dirty="0"/>
              <a:t>Thus, we use a </a:t>
            </a:r>
            <a:r>
              <a:rPr lang="en-US" b="1" dirty="0"/>
              <a:t>log transform</a:t>
            </a:r>
            <a:r>
              <a:rPr lang="en-US" dirty="0"/>
              <a:t> of the data and then handle the data as if it is an </a:t>
            </a:r>
            <a:r>
              <a:rPr lang="en-US" b="1" dirty="0"/>
              <a:t>additive</a:t>
            </a:r>
            <a:r>
              <a:rPr lang="en-US" dirty="0"/>
              <a:t> model!</a:t>
            </a:r>
          </a:p>
        </p:txBody>
      </p:sp>
      <p:sp>
        <p:nvSpPr>
          <p:cNvPr id="5" name="Footer Placeholder 4"/>
          <p:cNvSpPr>
            <a:spLocks noGrp="1"/>
          </p:cNvSpPr>
          <p:nvPr>
            <p:ph type="ftr" sz="quarter" idx="11"/>
          </p:nvPr>
        </p:nvSpPr>
        <p:spPr/>
        <p:txBody>
          <a:bodyPr/>
          <a:lstStyle/>
          <a:p>
            <a:r>
              <a:rPr lang="en-US" sz="1400" i="1"/>
              <a:t>Forecasting</a:t>
            </a:r>
          </a:p>
        </p:txBody>
      </p:sp>
    </p:spTree>
    <p:extLst>
      <p:ext uri="{BB962C8B-B14F-4D97-AF65-F5344CB8AC3E}">
        <p14:creationId xmlns:p14="http://schemas.microsoft.com/office/powerpoint/2010/main" val="39103619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Models: Multiplicative</a:t>
            </a:r>
          </a:p>
        </p:txBody>
      </p:sp>
      <p:sp>
        <p:nvSpPr>
          <p:cNvPr id="3" name="Content Placeholder 2"/>
          <p:cNvSpPr>
            <a:spLocks noGrp="1"/>
          </p:cNvSpPr>
          <p:nvPr>
            <p:ph idx="1"/>
          </p:nvPr>
        </p:nvSpPr>
        <p:spPr>
          <a:xfrm>
            <a:off x="228600" y="1143000"/>
            <a:ext cx="8610600" cy="4748213"/>
          </a:xfrm>
        </p:spPr>
        <p:txBody>
          <a:bodyPr/>
          <a:lstStyle/>
          <a:p>
            <a:r>
              <a:rPr lang="en-US" dirty="0"/>
              <a:t>Let’s examine sales of a new technology product.</a:t>
            </a:r>
          </a:p>
          <a:p>
            <a:r>
              <a:rPr lang="en-US" dirty="0"/>
              <a:t>Remember, graph the data first.</a:t>
            </a:r>
          </a:p>
          <a:p>
            <a:endParaRPr lang="en-US" dirty="0"/>
          </a:p>
        </p:txBody>
      </p:sp>
      <p:sp>
        <p:nvSpPr>
          <p:cNvPr id="6" name="TextBox 5"/>
          <p:cNvSpPr txBox="1"/>
          <p:nvPr/>
        </p:nvSpPr>
        <p:spPr>
          <a:xfrm>
            <a:off x="6705600" y="533400"/>
            <a:ext cx="2057400" cy="461665"/>
          </a:xfrm>
          <a:prstGeom prst="rect">
            <a:avLst/>
          </a:prstGeom>
          <a:noFill/>
        </p:spPr>
        <p:txBody>
          <a:bodyPr wrap="square" rtlCol="0">
            <a:spAutoFit/>
          </a:bodyPr>
          <a:lstStyle/>
          <a:p>
            <a:pPr algn="r"/>
            <a:r>
              <a:rPr lang="en-US" dirty="0">
                <a:latin typeface="+mn-lt"/>
              </a:rPr>
              <a:t>Example 4</a:t>
            </a:r>
          </a:p>
        </p:txBody>
      </p:sp>
      <p:sp>
        <p:nvSpPr>
          <p:cNvPr id="5" name="Footer Placeholder 4"/>
          <p:cNvSpPr>
            <a:spLocks noGrp="1"/>
          </p:cNvSpPr>
          <p:nvPr>
            <p:ph type="ftr" sz="quarter" idx="11"/>
          </p:nvPr>
        </p:nvSpPr>
        <p:spPr/>
        <p:txBody>
          <a:bodyPr/>
          <a:lstStyle/>
          <a:p>
            <a:r>
              <a:rPr lang="en-US" sz="1400" i="1"/>
              <a:t>Forecasting</a:t>
            </a:r>
          </a:p>
        </p:txBody>
      </p:sp>
      <p:graphicFrame>
        <p:nvGraphicFramePr>
          <p:cNvPr id="4" name="Table 3"/>
          <p:cNvGraphicFramePr>
            <a:graphicFrameLocks noGrp="1"/>
          </p:cNvGraphicFramePr>
          <p:nvPr>
            <p:extLst>
              <p:ext uri="{D42A27DB-BD31-4B8C-83A1-F6EECF244321}">
                <p14:modId xmlns:p14="http://schemas.microsoft.com/office/powerpoint/2010/main" val="2759095691"/>
              </p:ext>
            </p:extLst>
          </p:nvPr>
        </p:nvGraphicFramePr>
        <p:xfrm>
          <a:off x="228600" y="2590800"/>
          <a:ext cx="4800600" cy="2670112"/>
        </p:xfrm>
        <a:graphic>
          <a:graphicData uri="http://schemas.openxmlformats.org/drawingml/2006/table">
            <a:tbl>
              <a:tblPr>
                <a:tableStyleId>{3B4B98B0-60AC-42C2-AFA5-B58CD77FA1E5}</a:tableStyleId>
              </a:tblPr>
              <a:tblGrid>
                <a:gridCol w="1028700">
                  <a:extLst>
                    <a:ext uri="{9D8B030D-6E8A-4147-A177-3AD203B41FA5}">
                      <a16:colId xmlns:a16="http://schemas.microsoft.com/office/drawing/2014/main" val="1340401584"/>
                    </a:ext>
                  </a:extLst>
                </a:gridCol>
                <a:gridCol w="1851660">
                  <a:extLst>
                    <a:ext uri="{9D8B030D-6E8A-4147-A177-3AD203B41FA5}">
                      <a16:colId xmlns:a16="http://schemas.microsoft.com/office/drawing/2014/main" val="548575210"/>
                    </a:ext>
                  </a:extLst>
                </a:gridCol>
                <a:gridCol w="1920240">
                  <a:extLst>
                    <a:ext uri="{9D8B030D-6E8A-4147-A177-3AD203B41FA5}">
                      <a16:colId xmlns:a16="http://schemas.microsoft.com/office/drawing/2014/main" val="1289110656"/>
                    </a:ext>
                  </a:extLst>
                </a:gridCol>
              </a:tblGrid>
              <a:tr h="304800">
                <a:tc>
                  <a:txBody>
                    <a:bodyPr/>
                    <a:lstStyle/>
                    <a:p>
                      <a:pPr algn="l" fontAlgn="b"/>
                      <a:r>
                        <a:rPr lang="en-US" sz="1400" b="1" u="none" strike="noStrike" dirty="0">
                          <a:effectLst/>
                        </a:rPr>
                        <a:t>Week</a:t>
                      </a:r>
                      <a:endParaRPr lang="en-US" sz="14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b="1" u="none" strike="noStrike" dirty="0">
                          <a:effectLst/>
                        </a:rPr>
                        <a:t>Cumulative Sales ($)</a:t>
                      </a:r>
                      <a:endParaRPr lang="en-US" sz="14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b="1" u="none" strike="noStrike" dirty="0">
                          <a:effectLst/>
                        </a:rPr>
                        <a:t>Weekly Sales</a:t>
                      </a:r>
                      <a:endParaRPr lang="en-US" sz="14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45019972"/>
                  </a:ext>
                </a:extLst>
              </a:tr>
              <a:tr h="295664">
                <a:tc>
                  <a:txBody>
                    <a:bodyPr/>
                    <a:lstStyle/>
                    <a:p>
                      <a:pPr algn="l" fontAlgn="b"/>
                      <a:r>
                        <a:rPr lang="en-US" sz="1400" u="none" strike="noStrike" dirty="0">
                          <a:effectLst/>
                        </a:rPr>
                        <a:t>1</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 $              1,059,204.63 </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 $         1,059,204.63 </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80832542"/>
                  </a:ext>
                </a:extLst>
              </a:tr>
              <a:tr h="295664">
                <a:tc>
                  <a:txBody>
                    <a:bodyPr/>
                    <a:lstStyle/>
                    <a:p>
                      <a:pPr algn="l" fontAlgn="b"/>
                      <a:r>
                        <a:rPr lang="en-US" sz="1400" u="none" strike="noStrike" dirty="0">
                          <a:effectLst/>
                        </a:rPr>
                        <a:t>2</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 $              1,874,630.54 </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 $            815,425.91 </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27759689"/>
                  </a:ext>
                </a:extLst>
              </a:tr>
              <a:tr h="295664">
                <a:tc>
                  <a:txBody>
                    <a:bodyPr/>
                    <a:lstStyle/>
                    <a:p>
                      <a:pPr algn="l" fontAlgn="b"/>
                      <a:r>
                        <a:rPr lang="en-US" sz="1400" u="none" strike="noStrike" dirty="0">
                          <a:effectLst/>
                        </a:rPr>
                        <a:t>3</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 $              2,552,518.85 </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 $            677,888.31 </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55582811"/>
                  </a:ext>
                </a:extLst>
              </a:tr>
              <a:tr h="295664">
                <a:tc>
                  <a:txBody>
                    <a:bodyPr/>
                    <a:lstStyle/>
                    <a:p>
                      <a:pPr algn="l" fontAlgn="b"/>
                      <a:r>
                        <a:rPr lang="en-US" sz="1400" u="none" strike="noStrike" dirty="0">
                          <a:effectLst/>
                        </a:rPr>
                        <a:t>4</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 $              3,139,080.54 </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 $            586,561.69 </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93527759"/>
                  </a:ext>
                </a:extLst>
              </a:tr>
              <a:tr h="295664">
                <a:tc>
                  <a:txBody>
                    <a:bodyPr/>
                    <a:lstStyle/>
                    <a:p>
                      <a:pPr algn="l" fontAlgn="b"/>
                      <a:r>
                        <a:rPr lang="en-US" sz="1400" u="none" strike="noStrike" dirty="0">
                          <a:effectLst/>
                        </a:rPr>
                        <a:t>5</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 $              3,631,538.93 </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 $            492,458.39 </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75130728"/>
                  </a:ext>
                </a:extLst>
              </a:tr>
              <a:tr h="295664">
                <a:tc>
                  <a:txBody>
                    <a:bodyPr/>
                    <a:lstStyle/>
                    <a:p>
                      <a:pPr algn="l" fontAlgn="b"/>
                      <a:r>
                        <a:rPr lang="en-US" sz="1400" u="none" strike="noStrike" dirty="0">
                          <a:effectLst/>
                        </a:rPr>
                        <a:t>6</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 $              3,987,823.02 </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 $            356,284.09 </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6821727"/>
                  </a:ext>
                </a:extLst>
              </a:tr>
              <a:tr h="295664">
                <a:tc>
                  <a:txBody>
                    <a:bodyPr/>
                    <a:lstStyle/>
                    <a:p>
                      <a:pPr algn="l" fontAlgn="b"/>
                      <a:r>
                        <a:rPr lang="en-US" sz="1400" u="none" strike="noStrike" dirty="0">
                          <a:effectLst/>
                        </a:rPr>
                        <a:t>7</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 $              4,319,397.99 </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 $            331,574.97 </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22913807"/>
                  </a:ext>
                </a:extLst>
              </a:tr>
              <a:tr h="295664">
                <a:tc>
                  <a:txBody>
                    <a:bodyPr/>
                    <a:lstStyle/>
                    <a:p>
                      <a:pPr algn="l" fontAlgn="b"/>
                      <a:r>
                        <a:rPr lang="en-US" sz="1400" u="none" strike="noStrike" dirty="0">
                          <a:effectLst/>
                        </a:rPr>
                        <a:t>8</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 $              4,609,827.33 </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 $            290,429.34 </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37904413"/>
                  </a:ext>
                </a:extLst>
              </a:tr>
            </a:tbl>
          </a:graphicData>
        </a:graphic>
      </p:graphicFrame>
      <p:graphicFrame>
        <p:nvGraphicFramePr>
          <p:cNvPr id="9" name="Chart 8"/>
          <p:cNvGraphicFramePr>
            <a:graphicFrameLocks/>
          </p:cNvGraphicFramePr>
          <p:nvPr>
            <p:extLst>
              <p:ext uri="{D42A27DB-BD31-4B8C-83A1-F6EECF244321}">
                <p14:modId xmlns:p14="http://schemas.microsoft.com/office/powerpoint/2010/main" val="2231733270"/>
              </p:ext>
            </p:extLst>
          </p:nvPr>
        </p:nvGraphicFramePr>
        <p:xfrm>
          <a:off x="5381985" y="2014538"/>
          <a:ext cx="3362324" cy="395287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2104706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Models: Multiplicative</a:t>
            </a:r>
          </a:p>
        </p:txBody>
      </p:sp>
      <p:sp>
        <p:nvSpPr>
          <p:cNvPr id="9" name="Right Arrow 8"/>
          <p:cNvSpPr/>
          <p:nvPr/>
        </p:nvSpPr>
        <p:spPr bwMode="auto">
          <a:xfrm>
            <a:off x="4191000" y="2819400"/>
            <a:ext cx="990600" cy="990600"/>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1" u="none" strike="noStrike" cap="none" normalizeH="0" baseline="0" dirty="0">
                <a:ln>
                  <a:noFill/>
                </a:ln>
                <a:solidFill>
                  <a:schemeClr val="bg1"/>
                </a:solidFill>
                <a:effectLst/>
                <a:latin typeface="Arial" charset="0"/>
                <a:ea typeface="ＭＳ Ｐゴシック" pitchFamily="1" charset="-128"/>
              </a:rPr>
              <a:t>Log </a:t>
            </a:r>
          </a:p>
        </p:txBody>
      </p:sp>
      <p:sp>
        <p:nvSpPr>
          <p:cNvPr id="3" name="Footer Placeholder 2"/>
          <p:cNvSpPr>
            <a:spLocks noGrp="1"/>
          </p:cNvSpPr>
          <p:nvPr>
            <p:ph type="ftr" sz="quarter" idx="11"/>
          </p:nvPr>
        </p:nvSpPr>
        <p:spPr/>
        <p:txBody>
          <a:bodyPr/>
          <a:lstStyle/>
          <a:p>
            <a:r>
              <a:rPr lang="en-US" sz="1400" i="1"/>
              <a:t>Forecasting</a:t>
            </a:r>
          </a:p>
        </p:txBody>
      </p:sp>
      <p:graphicFrame>
        <p:nvGraphicFramePr>
          <p:cNvPr id="13" name="Chart 12"/>
          <p:cNvGraphicFramePr>
            <a:graphicFrameLocks/>
          </p:cNvGraphicFramePr>
          <p:nvPr>
            <p:extLst>
              <p:ext uri="{D42A27DB-BD31-4B8C-83A1-F6EECF244321}">
                <p14:modId xmlns:p14="http://schemas.microsoft.com/office/powerpoint/2010/main" val="2831691174"/>
              </p:ext>
            </p:extLst>
          </p:nvPr>
        </p:nvGraphicFramePr>
        <p:xfrm>
          <a:off x="457200" y="1676400"/>
          <a:ext cx="3962400" cy="3505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8" name="Chart 17"/>
          <p:cNvGraphicFramePr>
            <a:graphicFrameLocks/>
          </p:cNvGraphicFramePr>
          <p:nvPr>
            <p:extLst>
              <p:ext uri="{D42A27DB-BD31-4B8C-83A1-F6EECF244321}">
                <p14:modId xmlns:p14="http://schemas.microsoft.com/office/powerpoint/2010/main" val="2065735954"/>
              </p:ext>
            </p:extLst>
          </p:nvPr>
        </p:nvGraphicFramePr>
        <p:xfrm>
          <a:off x="5105400" y="1645226"/>
          <a:ext cx="3898106" cy="353637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2898013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Forecasting</a:t>
            </a:r>
          </a:p>
        </p:txBody>
      </p:sp>
      <p:sp>
        <p:nvSpPr>
          <p:cNvPr id="4" name="Content Placeholder 3"/>
          <p:cNvSpPr>
            <a:spLocks noGrp="1"/>
          </p:cNvSpPr>
          <p:nvPr>
            <p:ph idx="1"/>
          </p:nvPr>
        </p:nvSpPr>
        <p:spPr/>
        <p:txBody>
          <a:bodyPr/>
          <a:lstStyle/>
          <a:p>
            <a:r>
              <a:rPr lang="en-US" dirty="0"/>
              <a:t>What is forecasting?</a:t>
            </a:r>
          </a:p>
          <a:p>
            <a:pPr lvl="1"/>
            <a:r>
              <a:rPr lang="en-US" dirty="0"/>
              <a:t>Predict something unknown, usually in the future</a:t>
            </a:r>
          </a:p>
          <a:p>
            <a:pPr lvl="1"/>
            <a:r>
              <a:rPr lang="en-US" dirty="0"/>
              <a:t>In a supply chain setting, it is often the demand</a:t>
            </a:r>
          </a:p>
          <a:p>
            <a:pPr lvl="2"/>
            <a:r>
              <a:rPr lang="en-US" dirty="0"/>
              <a:t>What else?</a:t>
            </a:r>
          </a:p>
          <a:p>
            <a:pPr lvl="2"/>
            <a:r>
              <a:rPr lang="en-US" dirty="0"/>
              <a:t>Which strategy can benefit from forecasting?</a:t>
            </a:r>
          </a:p>
          <a:p>
            <a:r>
              <a:rPr lang="en-US" dirty="0"/>
              <a:t>Why are we interested </a:t>
            </a:r>
          </a:p>
          <a:p>
            <a:pPr lvl="1"/>
            <a:r>
              <a:rPr lang="en-US" dirty="0"/>
              <a:t>Affects the decisions we make</a:t>
            </a:r>
          </a:p>
          <a:p>
            <a:pPr lvl="2"/>
            <a:r>
              <a:rPr lang="en-US" dirty="0"/>
              <a:t>What kinds of decisions?</a:t>
            </a:r>
          </a:p>
          <a:p>
            <a:r>
              <a:rPr lang="en-US" b="1" dirty="0"/>
              <a:t>The key assumption</a:t>
            </a:r>
          </a:p>
          <a:p>
            <a:pPr lvl="1"/>
            <a:r>
              <a:rPr lang="en-US" u="sng" dirty="0"/>
              <a:t>The future will be like the past</a:t>
            </a:r>
          </a:p>
          <a:p>
            <a:endParaRPr lang="en-US" dirty="0"/>
          </a:p>
        </p:txBody>
      </p:sp>
      <p:sp>
        <p:nvSpPr>
          <p:cNvPr id="3" name="Footer Placeholder 2"/>
          <p:cNvSpPr>
            <a:spLocks noGrp="1"/>
          </p:cNvSpPr>
          <p:nvPr>
            <p:ph type="ftr" sz="quarter" idx="11"/>
          </p:nvPr>
        </p:nvSpPr>
        <p:spPr/>
        <p:txBody>
          <a:bodyPr/>
          <a:lstStyle/>
          <a:p>
            <a:r>
              <a:rPr lang="en-US" sz="1400" i="1" dirty="0"/>
              <a:t>Forecasting</a:t>
            </a:r>
          </a:p>
        </p:txBody>
      </p:sp>
    </p:spTree>
    <p:extLst>
      <p:ext uri="{BB962C8B-B14F-4D97-AF65-F5344CB8AC3E}">
        <p14:creationId xmlns:p14="http://schemas.microsoft.com/office/powerpoint/2010/main" val="414345946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Models: Multiplicative</a:t>
            </a:r>
          </a:p>
        </p:txBody>
      </p:sp>
      <p:sp>
        <p:nvSpPr>
          <p:cNvPr id="3" name="Content Placeholder 2"/>
          <p:cNvSpPr>
            <a:spLocks noGrp="1"/>
          </p:cNvSpPr>
          <p:nvPr>
            <p:ph idx="1"/>
          </p:nvPr>
        </p:nvSpPr>
        <p:spPr>
          <a:xfrm>
            <a:off x="228600" y="1143000"/>
            <a:ext cx="8610600" cy="4748213"/>
          </a:xfrm>
        </p:spPr>
        <p:txBody>
          <a:bodyPr/>
          <a:lstStyle/>
          <a:p>
            <a:r>
              <a:rPr lang="en-US" dirty="0"/>
              <a:t>Log transform can be accomplished with the =LN function.</a:t>
            </a:r>
          </a:p>
          <a:p>
            <a:r>
              <a:rPr lang="en-US" dirty="0"/>
              <a:t>Once we are done, we can recover our coefficients with the =EXP function (exponential, the inverse of log).</a:t>
            </a:r>
          </a:p>
          <a:p>
            <a:endParaRPr lang="en-US" dirty="0"/>
          </a:p>
          <a:p>
            <a:endParaRPr lang="en-US" dirty="0"/>
          </a:p>
          <a:p>
            <a:r>
              <a:rPr lang="en-US" dirty="0">
                <a:solidFill>
                  <a:srgbClr val="7D110C"/>
                </a:solidFill>
              </a:rPr>
              <a:t>How to tell if we need to use a multiplicative model? </a:t>
            </a:r>
            <a:br>
              <a:rPr lang="en-US" dirty="0">
                <a:solidFill>
                  <a:srgbClr val="7D110C"/>
                </a:solidFill>
              </a:rPr>
            </a:br>
            <a:r>
              <a:rPr lang="en-US" b="1" dirty="0">
                <a:solidFill>
                  <a:srgbClr val="7D110C"/>
                </a:solidFill>
              </a:rPr>
              <a:t>Examine the plot of data and the residual plot.</a:t>
            </a:r>
            <a:endParaRPr lang="en-US" dirty="0">
              <a:solidFill>
                <a:srgbClr val="7D110C"/>
              </a:solidFill>
            </a:endParaRPr>
          </a:p>
        </p:txBody>
      </p:sp>
      <p:sp>
        <p:nvSpPr>
          <p:cNvPr id="6" name="TextBox 5"/>
          <p:cNvSpPr txBox="1"/>
          <p:nvPr/>
        </p:nvSpPr>
        <p:spPr>
          <a:xfrm>
            <a:off x="6705600" y="533400"/>
            <a:ext cx="2057400" cy="461665"/>
          </a:xfrm>
          <a:prstGeom prst="rect">
            <a:avLst/>
          </a:prstGeom>
          <a:noFill/>
        </p:spPr>
        <p:txBody>
          <a:bodyPr wrap="square" rtlCol="0">
            <a:spAutoFit/>
          </a:bodyPr>
          <a:lstStyle/>
          <a:p>
            <a:pPr algn="r"/>
            <a:r>
              <a:rPr lang="en-US" dirty="0">
                <a:latin typeface="+mn-lt"/>
              </a:rPr>
              <a:t>Example 4</a:t>
            </a:r>
          </a:p>
        </p:txBody>
      </p:sp>
      <p:sp>
        <p:nvSpPr>
          <p:cNvPr id="7" name="Footer Placeholder 6"/>
          <p:cNvSpPr>
            <a:spLocks noGrp="1"/>
          </p:cNvSpPr>
          <p:nvPr>
            <p:ph type="ftr" sz="quarter" idx="11"/>
          </p:nvPr>
        </p:nvSpPr>
        <p:spPr/>
        <p:txBody>
          <a:bodyPr/>
          <a:lstStyle/>
          <a:p>
            <a:r>
              <a:rPr lang="en-US" sz="1400" i="1"/>
              <a:t>Forecasting</a:t>
            </a:r>
          </a:p>
        </p:txBody>
      </p:sp>
    </p:spTree>
    <p:extLst>
      <p:ext uri="{BB962C8B-B14F-4D97-AF65-F5344CB8AC3E}">
        <p14:creationId xmlns:p14="http://schemas.microsoft.com/office/powerpoint/2010/main" val="32738936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Characteristics of Forecasts</a:t>
            </a:r>
          </a:p>
        </p:txBody>
      </p:sp>
      <p:sp>
        <p:nvSpPr>
          <p:cNvPr id="4" name="Content Placeholder 3"/>
          <p:cNvSpPr>
            <a:spLocks noGrp="1"/>
          </p:cNvSpPr>
          <p:nvPr>
            <p:ph idx="1"/>
          </p:nvPr>
        </p:nvSpPr>
        <p:spPr/>
        <p:txBody>
          <a:bodyPr/>
          <a:lstStyle/>
          <a:p>
            <a:r>
              <a:rPr lang="en-US" dirty="0"/>
              <a:t>They are usually wrong!</a:t>
            </a:r>
          </a:p>
          <a:p>
            <a:r>
              <a:rPr lang="en-US" dirty="0"/>
              <a:t>Long-term forecasts are usually less accurate than short-term forecasts</a:t>
            </a:r>
          </a:p>
          <a:p>
            <a:pPr lvl="1"/>
            <a:r>
              <a:rPr lang="en-US" dirty="0"/>
              <a:t>Why?</a:t>
            </a:r>
          </a:p>
          <a:p>
            <a:r>
              <a:rPr lang="en-US" dirty="0"/>
              <a:t>Aggregate forecasts are usually more accurate than disaggregate forecasts.</a:t>
            </a:r>
          </a:p>
          <a:p>
            <a:pPr lvl="1"/>
            <a:r>
              <a:rPr lang="en-US" dirty="0"/>
              <a:t>Intuition: Which is easier to forecast, the number of cans of _ Kroger will sell?</a:t>
            </a:r>
          </a:p>
          <a:p>
            <a:pPr marL="1371600" lvl="2" indent="-457200">
              <a:buFont typeface="+mj-lt"/>
              <a:buAutoNum type="alphaUcPeriod"/>
            </a:pPr>
            <a:r>
              <a:rPr lang="en-US" dirty="0"/>
              <a:t>All soup</a:t>
            </a:r>
          </a:p>
          <a:p>
            <a:pPr marL="1371600" lvl="2" indent="-457200">
              <a:buFont typeface="+mj-lt"/>
              <a:buAutoNum type="alphaUcPeriod"/>
            </a:pPr>
            <a:r>
              <a:rPr lang="en-US" dirty="0"/>
              <a:t>Campbell’s™</a:t>
            </a:r>
          </a:p>
          <a:p>
            <a:pPr marL="1371600" lvl="2" indent="-457200">
              <a:buFont typeface="+mj-lt"/>
              <a:buAutoNum type="alphaUcPeriod"/>
            </a:pPr>
            <a:r>
              <a:rPr lang="en-US" dirty="0"/>
              <a:t>All ‘Italian Wedding’ Soups</a:t>
            </a:r>
          </a:p>
          <a:p>
            <a:pPr marL="1371600" lvl="2" indent="-457200">
              <a:buFont typeface="+mj-lt"/>
              <a:buAutoNum type="alphaUcPeriod"/>
            </a:pPr>
            <a:r>
              <a:rPr lang="en-US" dirty="0"/>
              <a:t>Campbell’s™ Italian Wedding Soup</a:t>
            </a:r>
          </a:p>
        </p:txBody>
      </p:sp>
      <p:sp>
        <p:nvSpPr>
          <p:cNvPr id="3" name="Footer Placeholder 2"/>
          <p:cNvSpPr>
            <a:spLocks noGrp="1"/>
          </p:cNvSpPr>
          <p:nvPr>
            <p:ph type="ftr" sz="quarter" idx="11"/>
          </p:nvPr>
        </p:nvSpPr>
        <p:spPr/>
        <p:txBody>
          <a:bodyPr/>
          <a:lstStyle/>
          <a:p>
            <a:r>
              <a:rPr lang="en-US" sz="1400" i="1" dirty="0"/>
              <a:t>Forecasting</a:t>
            </a:r>
          </a:p>
        </p:txBody>
      </p:sp>
    </p:spTree>
    <p:extLst>
      <p:ext uri="{BB962C8B-B14F-4D97-AF65-F5344CB8AC3E}">
        <p14:creationId xmlns:p14="http://schemas.microsoft.com/office/powerpoint/2010/main" val="9671771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Forecasting Methods</a:t>
            </a:r>
          </a:p>
        </p:txBody>
      </p:sp>
      <p:sp>
        <p:nvSpPr>
          <p:cNvPr id="3" name="Content Placeholder 2"/>
          <p:cNvSpPr>
            <a:spLocks noGrp="1"/>
          </p:cNvSpPr>
          <p:nvPr>
            <p:ph idx="1"/>
          </p:nvPr>
        </p:nvSpPr>
        <p:spPr/>
        <p:txBody>
          <a:bodyPr/>
          <a:lstStyle/>
          <a:p>
            <a:r>
              <a:rPr lang="en-US" dirty="0"/>
              <a:t>Qualitative methods</a:t>
            </a:r>
            <a:br>
              <a:rPr lang="en-US" dirty="0"/>
            </a:br>
            <a:r>
              <a:rPr lang="en-US" dirty="0"/>
              <a:t>Customer surveys, expert opinions, Delphi method</a:t>
            </a:r>
          </a:p>
          <a:p>
            <a:endParaRPr lang="en-US" dirty="0"/>
          </a:p>
          <a:p>
            <a:r>
              <a:rPr lang="en-US" dirty="0"/>
              <a:t>Causal methods</a:t>
            </a:r>
            <a:br>
              <a:rPr lang="en-US" dirty="0"/>
            </a:br>
            <a:r>
              <a:rPr lang="en-US" dirty="0"/>
              <a:t>Effects of the weather, the economy, etc.</a:t>
            </a:r>
          </a:p>
          <a:p>
            <a:endParaRPr lang="en-US" dirty="0"/>
          </a:p>
          <a:p>
            <a:r>
              <a:rPr lang="en-US" dirty="0"/>
              <a:t>Time series</a:t>
            </a:r>
            <a:br>
              <a:rPr lang="en-US" dirty="0"/>
            </a:br>
            <a:r>
              <a:rPr lang="en-US" dirty="0"/>
              <a:t>Estimate the future based on historical data</a:t>
            </a:r>
          </a:p>
          <a:p>
            <a:endParaRPr lang="en-US" dirty="0"/>
          </a:p>
          <a:p>
            <a:r>
              <a:rPr lang="en-US" dirty="0"/>
              <a:t>Simulation</a:t>
            </a:r>
            <a:br>
              <a:rPr lang="en-US" dirty="0"/>
            </a:br>
            <a:r>
              <a:rPr lang="en-US" dirty="0"/>
              <a:t>Combination of factors</a:t>
            </a:r>
          </a:p>
        </p:txBody>
      </p:sp>
      <p:sp>
        <p:nvSpPr>
          <p:cNvPr id="5" name="Footer Placeholder 4"/>
          <p:cNvSpPr>
            <a:spLocks noGrp="1"/>
          </p:cNvSpPr>
          <p:nvPr>
            <p:ph type="ftr" sz="quarter" idx="11"/>
          </p:nvPr>
        </p:nvSpPr>
        <p:spPr/>
        <p:txBody>
          <a:bodyPr/>
          <a:lstStyle/>
          <a:p>
            <a:r>
              <a:rPr lang="en-US" sz="1400" i="1"/>
              <a:t>Forecasting</a:t>
            </a:r>
          </a:p>
        </p:txBody>
      </p:sp>
    </p:spTree>
    <p:extLst>
      <p:ext uri="{BB962C8B-B14F-4D97-AF65-F5344CB8AC3E}">
        <p14:creationId xmlns:p14="http://schemas.microsoft.com/office/powerpoint/2010/main" val="31936607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Time-Series Forecasting: Example</a:t>
            </a:r>
          </a:p>
        </p:txBody>
      </p:sp>
      <p:sp>
        <p:nvSpPr>
          <p:cNvPr id="3" name="Content Placeholder 2"/>
          <p:cNvSpPr>
            <a:spLocks noGrp="1"/>
          </p:cNvSpPr>
          <p:nvPr>
            <p:ph idx="1"/>
          </p:nvPr>
        </p:nvSpPr>
        <p:spPr/>
        <p:txBody>
          <a:bodyPr/>
          <a:lstStyle/>
          <a:p>
            <a:r>
              <a:rPr lang="en-US" dirty="0"/>
              <a:t>Red Girl is a local business that makes chocolates. One of their products is an assorted chocolate gift box. They sell this product through the store, but most of the demand comes from the mail order business as their customers send these chocolates to friends and relatives during the holidays. The monthly demand data for this product over the last three years is shown on the next slide.</a:t>
            </a:r>
          </a:p>
          <a:p>
            <a:pPr marL="0" indent="0">
              <a:buNone/>
            </a:pPr>
            <a:endParaRPr lang="en-US" dirty="0"/>
          </a:p>
        </p:txBody>
      </p:sp>
      <p:sp>
        <p:nvSpPr>
          <p:cNvPr id="5" name="Footer Placeholder 4"/>
          <p:cNvSpPr>
            <a:spLocks noGrp="1"/>
          </p:cNvSpPr>
          <p:nvPr>
            <p:ph type="ftr" sz="quarter" idx="11"/>
          </p:nvPr>
        </p:nvSpPr>
        <p:spPr/>
        <p:txBody>
          <a:bodyPr/>
          <a:lstStyle/>
          <a:p>
            <a:r>
              <a:rPr lang="en-US" sz="1400" i="1"/>
              <a:t>Forecasting</a:t>
            </a:r>
          </a:p>
        </p:txBody>
      </p:sp>
    </p:spTree>
    <p:extLst>
      <p:ext uri="{BB962C8B-B14F-4D97-AF65-F5344CB8AC3E}">
        <p14:creationId xmlns:p14="http://schemas.microsoft.com/office/powerpoint/2010/main" val="23469804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Time-Series Forecasting: Example</a:t>
            </a:r>
          </a:p>
        </p:txBody>
      </p:sp>
      <p:sp>
        <p:nvSpPr>
          <p:cNvPr id="3" name="Content Placeholder 2"/>
          <p:cNvSpPr>
            <a:spLocks noGrp="1"/>
          </p:cNvSpPr>
          <p:nvPr>
            <p:ph idx="1"/>
          </p:nvPr>
        </p:nvSpPr>
        <p:spPr>
          <a:xfrm>
            <a:off x="228600" y="4953000"/>
            <a:ext cx="8407400" cy="938213"/>
          </a:xfrm>
        </p:spPr>
        <p:txBody>
          <a:bodyPr/>
          <a:lstStyle/>
          <a:p>
            <a:pPr marL="0" indent="0">
              <a:buNone/>
            </a:pPr>
            <a:r>
              <a:rPr lang="en-US" dirty="0"/>
              <a:t>Given this data, what do you think the demand will be in October, November and December of next year?</a:t>
            </a:r>
          </a:p>
        </p:txBody>
      </p:sp>
      <p:graphicFrame>
        <p:nvGraphicFramePr>
          <p:cNvPr id="5" name="Table 4"/>
          <p:cNvGraphicFramePr>
            <a:graphicFrameLocks noGrp="1"/>
          </p:cNvGraphicFramePr>
          <p:nvPr>
            <p:extLst>
              <p:ext uri="{D42A27DB-BD31-4B8C-83A1-F6EECF244321}">
                <p14:modId xmlns:p14="http://schemas.microsoft.com/office/powerpoint/2010/main" val="3977279230"/>
              </p:ext>
            </p:extLst>
          </p:nvPr>
        </p:nvGraphicFramePr>
        <p:xfrm>
          <a:off x="381000" y="1219200"/>
          <a:ext cx="8251823" cy="3282487"/>
        </p:xfrm>
        <a:graphic>
          <a:graphicData uri="http://schemas.openxmlformats.org/drawingml/2006/table">
            <a:tbl>
              <a:tblPr firstRow="1">
                <a:tableStyleId>{3B4B98B0-60AC-42C2-AFA5-B58CD77FA1E5}</a:tableStyleId>
              </a:tblPr>
              <a:tblGrid>
                <a:gridCol w="750166">
                  <a:extLst>
                    <a:ext uri="{9D8B030D-6E8A-4147-A177-3AD203B41FA5}">
                      <a16:colId xmlns:a16="http://schemas.microsoft.com/office/drawing/2014/main" val="20000"/>
                    </a:ext>
                  </a:extLst>
                </a:gridCol>
                <a:gridCol w="750166">
                  <a:extLst>
                    <a:ext uri="{9D8B030D-6E8A-4147-A177-3AD203B41FA5}">
                      <a16:colId xmlns:a16="http://schemas.microsoft.com/office/drawing/2014/main" val="20001"/>
                    </a:ext>
                  </a:extLst>
                </a:gridCol>
                <a:gridCol w="750166">
                  <a:extLst>
                    <a:ext uri="{9D8B030D-6E8A-4147-A177-3AD203B41FA5}">
                      <a16:colId xmlns:a16="http://schemas.microsoft.com/office/drawing/2014/main" val="20002"/>
                    </a:ext>
                  </a:extLst>
                </a:gridCol>
                <a:gridCol w="750166">
                  <a:extLst>
                    <a:ext uri="{9D8B030D-6E8A-4147-A177-3AD203B41FA5}">
                      <a16:colId xmlns:a16="http://schemas.microsoft.com/office/drawing/2014/main" val="20003"/>
                    </a:ext>
                  </a:extLst>
                </a:gridCol>
                <a:gridCol w="750166">
                  <a:extLst>
                    <a:ext uri="{9D8B030D-6E8A-4147-A177-3AD203B41FA5}">
                      <a16:colId xmlns:a16="http://schemas.microsoft.com/office/drawing/2014/main" val="20004"/>
                    </a:ext>
                  </a:extLst>
                </a:gridCol>
                <a:gridCol w="750166">
                  <a:extLst>
                    <a:ext uri="{9D8B030D-6E8A-4147-A177-3AD203B41FA5}">
                      <a16:colId xmlns:a16="http://schemas.microsoft.com/office/drawing/2014/main" val="20005"/>
                    </a:ext>
                  </a:extLst>
                </a:gridCol>
                <a:gridCol w="750166">
                  <a:extLst>
                    <a:ext uri="{9D8B030D-6E8A-4147-A177-3AD203B41FA5}">
                      <a16:colId xmlns:a16="http://schemas.microsoft.com/office/drawing/2014/main" val="20006"/>
                    </a:ext>
                  </a:extLst>
                </a:gridCol>
                <a:gridCol w="750166">
                  <a:extLst>
                    <a:ext uri="{9D8B030D-6E8A-4147-A177-3AD203B41FA5}">
                      <a16:colId xmlns:a16="http://schemas.microsoft.com/office/drawing/2014/main" val="20007"/>
                    </a:ext>
                  </a:extLst>
                </a:gridCol>
                <a:gridCol w="750166">
                  <a:extLst>
                    <a:ext uri="{9D8B030D-6E8A-4147-A177-3AD203B41FA5}">
                      <a16:colId xmlns:a16="http://schemas.microsoft.com/office/drawing/2014/main" val="20008"/>
                    </a:ext>
                  </a:extLst>
                </a:gridCol>
                <a:gridCol w="750166">
                  <a:extLst>
                    <a:ext uri="{9D8B030D-6E8A-4147-A177-3AD203B41FA5}">
                      <a16:colId xmlns:a16="http://schemas.microsoft.com/office/drawing/2014/main" val="20009"/>
                    </a:ext>
                  </a:extLst>
                </a:gridCol>
                <a:gridCol w="750163">
                  <a:extLst>
                    <a:ext uri="{9D8B030D-6E8A-4147-A177-3AD203B41FA5}">
                      <a16:colId xmlns:a16="http://schemas.microsoft.com/office/drawing/2014/main" val="20010"/>
                    </a:ext>
                  </a:extLst>
                </a:gridCol>
              </a:tblGrid>
              <a:tr h="173182">
                <a:tc>
                  <a:txBody>
                    <a:bodyPr/>
                    <a:lstStyle/>
                    <a:p>
                      <a:pPr algn="r" fontAlgn="b"/>
                      <a:r>
                        <a:rPr lang="en-US" sz="1600" u="none" strike="noStrike" dirty="0"/>
                        <a:t>Year</a:t>
                      </a:r>
                      <a:endParaRPr lang="en-US" sz="1600" b="1" i="0" u="none" strike="noStrike" dirty="0">
                        <a:solidFill>
                          <a:srgbClr val="000000"/>
                        </a:solidFill>
                        <a:latin typeface="Calibri"/>
                      </a:endParaRPr>
                    </a:p>
                  </a:txBody>
                  <a:tcPr marL="8659" marR="8659" marT="8659" marB="0" anchor="b"/>
                </a:tc>
                <a:tc>
                  <a:txBody>
                    <a:bodyPr/>
                    <a:lstStyle/>
                    <a:p>
                      <a:pPr algn="r" fontAlgn="b"/>
                      <a:r>
                        <a:rPr lang="en-US" sz="1600" u="none" strike="noStrike" dirty="0"/>
                        <a:t>Month</a:t>
                      </a:r>
                      <a:endParaRPr lang="en-US" sz="1600" b="1" i="0" u="none" strike="noStrike" dirty="0">
                        <a:solidFill>
                          <a:srgbClr val="000000"/>
                        </a:solidFill>
                        <a:latin typeface="Calibri"/>
                      </a:endParaRPr>
                    </a:p>
                  </a:txBody>
                  <a:tcPr marL="8659" marR="8659" marT="8659" marB="0" anchor="b"/>
                </a:tc>
                <a:tc>
                  <a:txBody>
                    <a:bodyPr/>
                    <a:lstStyle/>
                    <a:p>
                      <a:pPr algn="r" fontAlgn="b"/>
                      <a:r>
                        <a:rPr lang="en-US" sz="1600" u="none" strike="noStrike" dirty="0"/>
                        <a:t>Demand</a:t>
                      </a:r>
                      <a:endParaRPr lang="en-US" sz="1600" b="1" i="0" u="none" strike="noStrike" dirty="0">
                        <a:solidFill>
                          <a:srgbClr val="000000"/>
                        </a:solidFill>
                        <a:latin typeface="Calibri"/>
                      </a:endParaRPr>
                    </a:p>
                  </a:txBody>
                  <a:tcPr marL="8659" marR="8659" marT="8659" marB="0" anchor="b"/>
                </a:tc>
                <a:tc>
                  <a:txBody>
                    <a:bodyPr/>
                    <a:lstStyle/>
                    <a:p>
                      <a:pPr algn="r" fontAlgn="b"/>
                      <a:endParaRPr lang="en-US" sz="1600" b="0" i="0" u="none" strike="noStrike" dirty="0">
                        <a:solidFill>
                          <a:srgbClr val="000000"/>
                        </a:solidFill>
                        <a:latin typeface="Calibri"/>
                      </a:endParaRPr>
                    </a:p>
                  </a:txBody>
                  <a:tcPr marL="8659" marR="8659" marT="8659" marB="0" anchor="b"/>
                </a:tc>
                <a:tc>
                  <a:txBody>
                    <a:bodyPr/>
                    <a:lstStyle/>
                    <a:p>
                      <a:pPr algn="r" fontAlgn="b"/>
                      <a:r>
                        <a:rPr lang="en-US" sz="1600" u="none" strike="noStrike" dirty="0"/>
                        <a:t>Year</a:t>
                      </a:r>
                      <a:endParaRPr lang="en-US" sz="1600" b="1" i="0" u="none" strike="noStrike" dirty="0">
                        <a:solidFill>
                          <a:srgbClr val="000000"/>
                        </a:solidFill>
                        <a:latin typeface="Calibri"/>
                      </a:endParaRPr>
                    </a:p>
                  </a:txBody>
                  <a:tcPr marL="8659" marR="8659" marT="8659" marB="0" anchor="b"/>
                </a:tc>
                <a:tc>
                  <a:txBody>
                    <a:bodyPr/>
                    <a:lstStyle/>
                    <a:p>
                      <a:pPr algn="r" fontAlgn="b"/>
                      <a:r>
                        <a:rPr lang="en-US" sz="1600" u="none" strike="noStrike" dirty="0"/>
                        <a:t>Month</a:t>
                      </a:r>
                      <a:endParaRPr lang="en-US" sz="1600" b="1" i="0" u="none" strike="noStrike" dirty="0">
                        <a:solidFill>
                          <a:srgbClr val="000000"/>
                        </a:solidFill>
                        <a:latin typeface="Calibri"/>
                      </a:endParaRPr>
                    </a:p>
                  </a:txBody>
                  <a:tcPr marL="8659" marR="8659" marT="8659" marB="0" anchor="b"/>
                </a:tc>
                <a:tc>
                  <a:txBody>
                    <a:bodyPr/>
                    <a:lstStyle/>
                    <a:p>
                      <a:pPr algn="r" fontAlgn="b"/>
                      <a:r>
                        <a:rPr lang="en-US" sz="1600" u="none" strike="noStrike" dirty="0"/>
                        <a:t>Demand</a:t>
                      </a:r>
                      <a:endParaRPr lang="en-US" sz="1600" b="1" i="0" u="none" strike="noStrike" dirty="0">
                        <a:solidFill>
                          <a:srgbClr val="000000"/>
                        </a:solidFill>
                        <a:latin typeface="Calibri"/>
                      </a:endParaRPr>
                    </a:p>
                  </a:txBody>
                  <a:tcPr marL="8659" marR="8659" marT="8659" marB="0" anchor="b"/>
                </a:tc>
                <a:tc>
                  <a:txBody>
                    <a:bodyPr/>
                    <a:lstStyle/>
                    <a:p>
                      <a:pPr algn="r" fontAlgn="b"/>
                      <a:endParaRPr lang="en-US" sz="1600" b="0" i="0" u="none" strike="noStrike" dirty="0">
                        <a:solidFill>
                          <a:srgbClr val="000000"/>
                        </a:solidFill>
                        <a:latin typeface="Calibri"/>
                      </a:endParaRPr>
                    </a:p>
                  </a:txBody>
                  <a:tcPr marL="8659" marR="8659" marT="8659" marB="0" anchor="b"/>
                </a:tc>
                <a:tc>
                  <a:txBody>
                    <a:bodyPr/>
                    <a:lstStyle/>
                    <a:p>
                      <a:pPr algn="r" fontAlgn="b"/>
                      <a:r>
                        <a:rPr lang="en-US" sz="1600" u="none" strike="noStrike" dirty="0"/>
                        <a:t>Year</a:t>
                      </a:r>
                      <a:endParaRPr lang="en-US" sz="1600" b="1" i="0" u="none" strike="noStrike" dirty="0">
                        <a:solidFill>
                          <a:srgbClr val="000000"/>
                        </a:solidFill>
                        <a:latin typeface="Calibri"/>
                      </a:endParaRPr>
                    </a:p>
                  </a:txBody>
                  <a:tcPr marL="8659" marR="8659" marT="8659" marB="0" anchor="b"/>
                </a:tc>
                <a:tc>
                  <a:txBody>
                    <a:bodyPr/>
                    <a:lstStyle/>
                    <a:p>
                      <a:pPr algn="r" fontAlgn="b"/>
                      <a:r>
                        <a:rPr lang="en-US" sz="1600" u="none" strike="noStrike" dirty="0"/>
                        <a:t>Month</a:t>
                      </a:r>
                      <a:endParaRPr lang="en-US" sz="1600" b="1" i="0" u="none" strike="noStrike" dirty="0">
                        <a:solidFill>
                          <a:srgbClr val="000000"/>
                        </a:solidFill>
                        <a:latin typeface="Calibri"/>
                      </a:endParaRPr>
                    </a:p>
                  </a:txBody>
                  <a:tcPr marL="8659" marR="8659" marT="8659" marB="0" anchor="b"/>
                </a:tc>
                <a:tc>
                  <a:txBody>
                    <a:bodyPr/>
                    <a:lstStyle/>
                    <a:p>
                      <a:pPr algn="r" fontAlgn="b"/>
                      <a:r>
                        <a:rPr lang="en-US" sz="1600" u="none" strike="noStrike" dirty="0"/>
                        <a:t>Demand</a:t>
                      </a:r>
                      <a:endParaRPr lang="en-US" sz="1600" b="1" i="0" u="none" strike="noStrike" dirty="0">
                        <a:solidFill>
                          <a:srgbClr val="000000"/>
                        </a:solidFill>
                        <a:latin typeface="Calibri"/>
                      </a:endParaRPr>
                    </a:p>
                  </a:txBody>
                  <a:tcPr marL="8659" marR="8659" marT="8659" marB="0" anchor="b"/>
                </a:tc>
                <a:extLst>
                  <a:ext uri="{0D108BD9-81ED-4DB2-BD59-A6C34878D82A}">
                    <a16:rowId xmlns:a16="http://schemas.microsoft.com/office/drawing/2014/main" val="10000"/>
                  </a:ext>
                </a:extLst>
              </a:tr>
              <a:tr h="173182">
                <a:tc>
                  <a:txBody>
                    <a:bodyPr/>
                    <a:lstStyle/>
                    <a:p>
                      <a:pPr algn="r" fontAlgn="b"/>
                      <a:r>
                        <a:rPr lang="en-US" sz="1600" u="none" strike="noStrike" dirty="0"/>
                        <a:t>1</a:t>
                      </a:r>
                      <a:endParaRPr lang="en-US" sz="1600" b="0" i="0" u="none" strike="noStrike" dirty="0">
                        <a:solidFill>
                          <a:srgbClr val="000000"/>
                        </a:solidFill>
                        <a:latin typeface="Calibri"/>
                      </a:endParaRPr>
                    </a:p>
                  </a:txBody>
                  <a:tcPr marL="8659" marR="8659" marT="8659" marB="0" anchor="b"/>
                </a:tc>
                <a:tc>
                  <a:txBody>
                    <a:bodyPr/>
                    <a:lstStyle/>
                    <a:p>
                      <a:pPr algn="r" fontAlgn="b"/>
                      <a:r>
                        <a:rPr lang="en-US" sz="1600" u="none" strike="noStrike" dirty="0"/>
                        <a:t>Jan</a:t>
                      </a:r>
                      <a:endParaRPr lang="en-US" sz="1600" b="0" i="0" u="none" strike="noStrike" dirty="0">
                        <a:solidFill>
                          <a:srgbClr val="000000"/>
                        </a:solidFill>
                        <a:latin typeface="Calibri"/>
                      </a:endParaRPr>
                    </a:p>
                  </a:txBody>
                  <a:tcPr marL="8659" marR="8659" marT="8659" marB="0" anchor="b"/>
                </a:tc>
                <a:tc>
                  <a:txBody>
                    <a:bodyPr/>
                    <a:lstStyle/>
                    <a:p>
                      <a:pPr algn="r" fontAlgn="b"/>
                      <a:r>
                        <a:rPr lang="en-US" sz="1600" u="none" strike="noStrike"/>
                        <a:t>27</a:t>
                      </a:r>
                      <a:endParaRPr lang="en-US" sz="1600" b="0" i="0" u="none" strike="noStrike">
                        <a:solidFill>
                          <a:srgbClr val="000000"/>
                        </a:solidFill>
                        <a:latin typeface="Calibri"/>
                      </a:endParaRPr>
                    </a:p>
                  </a:txBody>
                  <a:tcPr marL="8659" marR="8659" marT="8659" marB="0" anchor="b"/>
                </a:tc>
                <a:tc>
                  <a:txBody>
                    <a:bodyPr/>
                    <a:lstStyle/>
                    <a:p>
                      <a:pPr algn="r" fontAlgn="b"/>
                      <a:endParaRPr lang="en-US" sz="1600" b="0" i="0" u="none" strike="noStrike">
                        <a:solidFill>
                          <a:srgbClr val="000000"/>
                        </a:solidFill>
                        <a:latin typeface="Calibri"/>
                      </a:endParaRPr>
                    </a:p>
                  </a:txBody>
                  <a:tcPr marL="8659" marR="8659" marT="8659" marB="0" anchor="b"/>
                </a:tc>
                <a:tc>
                  <a:txBody>
                    <a:bodyPr/>
                    <a:lstStyle/>
                    <a:p>
                      <a:pPr algn="r" fontAlgn="b"/>
                      <a:r>
                        <a:rPr lang="en-US" sz="1600" u="none" strike="noStrike" dirty="0"/>
                        <a:t>2</a:t>
                      </a:r>
                      <a:endParaRPr lang="en-US" sz="1600" b="0" i="0" u="none" strike="noStrike" dirty="0">
                        <a:solidFill>
                          <a:srgbClr val="000000"/>
                        </a:solidFill>
                        <a:latin typeface="Calibri"/>
                      </a:endParaRPr>
                    </a:p>
                  </a:txBody>
                  <a:tcPr marL="8659" marR="8659" marT="8659" marB="0" anchor="b"/>
                </a:tc>
                <a:tc>
                  <a:txBody>
                    <a:bodyPr/>
                    <a:lstStyle/>
                    <a:p>
                      <a:pPr algn="r" fontAlgn="b"/>
                      <a:r>
                        <a:rPr lang="en-US" sz="1600" u="none" strike="noStrike" dirty="0"/>
                        <a:t>Jan</a:t>
                      </a:r>
                      <a:endParaRPr lang="en-US" sz="1600" b="0" i="0" u="none" strike="noStrike" dirty="0">
                        <a:solidFill>
                          <a:srgbClr val="000000"/>
                        </a:solidFill>
                        <a:latin typeface="Calibri"/>
                      </a:endParaRPr>
                    </a:p>
                  </a:txBody>
                  <a:tcPr marL="8659" marR="8659" marT="8659" marB="0" anchor="b"/>
                </a:tc>
                <a:tc>
                  <a:txBody>
                    <a:bodyPr/>
                    <a:lstStyle/>
                    <a:p>
                      <a:pPr algn="r" fontAlgn="b"/>
                      <a:r>
                        <a:rPr lang="en-US" sz="1600" u="none" strike="noStrike"/>
                        <a:t>18</a:t>
                      </a:r>
                      <a:endParaRPr lang="en-US" sz="1600" b="0" i="0" u="none" strike="noStrike">
                        <a:solidFill>
                          <a:srgbClr val="000000"/>
                        </a:solidFill>
                        <a:latin typeface="Calibri"/>
                      </a:endParaRPr>
                    </a:p>
                  </a:txBody>
                  <a:tcPr marL="8659" marR="8659" marT="8659" marB="0" anchor="b"/>
                </a:tc>
                <a:tc>
                  <a:txBody>
                    <a:bodyPr/>
                    <a:lstStyle/>
                    <a:p>
                      <a:pPr algn="r" fontAlgn="b"/>
                      <a:endParaRPr lang="en-US" sz="1600" b="0" i="0" u="none" strike="noStrike">
                        <a:solidFill>
                          <a:srgbClr val="000000"/>
                        </a:solidFill>
                        <a:latin typeface="Calibri"/>
                      </a:endParaRPr>
                    </a:p>
                  </a:txBody>
                  <a:tcPr marL="8659" marR="8659" marT="8659" marB="0" anchor="b"/>
                </a:tc>
                <a:tc>
                  <a:txBody>
                    <a:bodyPr/>
                    <a:lstStyle/>
                    <a:p>
                      <a:pPr algn="r" fontAlgn="b"/>
                      <a:r>
                        <a:rPr lang="en-US" sz="1600" u="none" strike="noStrike" dirty="0"/>
                        <a:t>3</a:t>
                      </a:r>
                      <a:endParaRPr lang="en-US" sz="1600" b="0" i="0" u="none" strike="noStrike" dirty="0">
                        <a:solidFill>
                          <a:srgbClr val="000000"/>
                        </a:solidFill>
                        <a:latin typeface="Calibri"/>
                      </a:endParaRPr>
                    </a:p>
                  </a:txBody>
                  <a:tcPr marL="8659" marR="8659" marT="8659" marB="0" anchor="b"/>
                </a:tc>
                <a:tc>
                  <a:txBody>
                    <a:bodyPr/>
                    <a:lstStyle/>
                    <a:p>
                      <a:pPr algn="r" fontAlgn="b"/>
                      <a:r>
                        <a:rPr lang="en-US" sz="1600" u="none" strike="noStrike" dirty="0"/>
                        <a:t>Jan</a:t>
                      </a:r>
                      <a:endParaRPr lang="en-US" sz="1600" b="0" i="0" u="none" strike="noStrike" dirty="0">
                        <a:solidFill>
                          <a:srgbClr val="000000"/>
                        </a:solidFill>
                        <a:latin typeface="Calibri"/>
                      </a:endParaRPr>
                    </a:p>
                  </a:txBody>
                  <a:tcPr marL="8659" marR="8659" marT="8659" marB="0" anchor="b"/>
                </a:tc>
                <a:tc>
                  <a:txBody>
                    <a:bodyPr/>
                    <a:lstStyle/>
                    <a:p>
                      <a:pPr algn="r" fontAlgn="b"/>
                      <a:r>
                        <a:rPr lang="en-US" sz="1600" u="none" strike="noStrike"/>
                        <a:t>14</a:t>
                      </a:r>
                      <a:endParaRPr lang="en-US" sz="1600" b="0" i="0" u="none" strike="noStrike">
                        <a:solidFill>
                          <a:srgbClr val="000000"/>
                        </a:solidFill>
                        <a:latin typeface="Calibri"/>
                      </a:endParaRPr>
                    </a:p>
                  </a:txBody>
                  <a:tcPr marL="8659" marR="8659" marT="8659" marB="0" anchor="b"/>
                </a:tc>
                <a:extLst>
                  <a:ext uri="{0D108BD9-81ED-4DB2-BD59-A6C34878D82A}">
                    <a16:rowId xmlns:a16="http://schemas.microsoft.com/office/drawing/2014/main" val="10001"/>
                  </a:ext>
                </a:extLst>
              </a:tr>
              <a:tr h="173182">
                <a:tc>
                  <a:txBody>
                    <a:bodyPr/>
                    <a:lstStyle/>
                    <a:p>
                      <a:pPr algn="r" fontAlgn="b"/>
                      <a:r>
                        <a:rPr lang="en-US" sz="1600" u="none" strike="noStrike" dirty="0"/>
                        <a:t>1</a:t>
                      </a:r>
                      <a:endParaRPr lang="en-US" sz="1600" b="0" i="0" u="none" strike="noStrike" dirty="0">
                        <a:solidFill>
                          <a:srgbClr val="000000"/>
                        </a:solidFill>
                        <a:latin typeface="Calibri"/>
                      </a:endParaRPr>
                    </a:p>
                  </a:txBody>
                  <a:tcPr marL="8659" marR="8659" marT="8659" marB="0" anchor="b"/>
                </a:tc>
                <a:tc>
                  <a:txBody>
                    <a:bodyPr/>
                    <a:lstStyle/>
                    <a:p>
                      <a:pPr algn="r" fontAlgn="b"/>
                      <a:r>
                        <a:rPr lang="en-US" sz="1600" u="none" strike="noStrike" dirty="0"/>
                        <a:t>Feb</a:t>
                      </a:r>
                      <a:endParaRPr lang="en-US" sz="1600" b="0" i="0" u="none" strike="noStrike" dirty="0">
                        <a:solidFill>
                          <a:srgbClr val="000000"/>
                        </a:solidFill>
                        <a:latin typeface="Calibri"/>
                      </a:endParaRPr>
                    </a:p>
                  </a:txBody>
                  <a:tcPr marL="8659" marR="8659" marT="8659" marB="0" anchor="b"/>
                </a:tc>
                <a:tc>
                  <a:txBody>
                    <a:bodyPr/>
                    <a:lstStyle/>
                    <a:p>
                      <a:pPr algn="r" fontAlgn="b"/>
                      <a:r>
                        <a:rPr lang="en-US" sz="1600" u="none" strike="noStrike" dirty="0"/>
                        <a:t>63</a:t>
                      </a:r>
                      <a:endParaRPr lang="en-US" sz="1600" b="0" i="0" u="none" strike="noStrike" dirty="0">
                        <a:solidFill>
                          <a:srgbClr val="000000"/>
                        </a:solidFill>
                        <a:latin typeface="Calibri"/>
                      </a:endParaRPr>
                    </a:p>
                  </a:txBody>
                  <a:tcPr marL="8659" marR="8659" marT="8659" marB="0" anchor="b"/>
                </a:tc>
                <a:tc>
                  <a:txBody>
                    <a:bodyPr/>
                    <a:lstStyle/>
                    <a:p>
                      <a:pPr algn="r" fontAlgn="b"/>
                      <a:endParaRPr lang="en-US" sz="1600" b="0" i="0" u="none" strike="noStrike" dirty="0">
                        <a:solidFill>
                          <a:srgbClr val="000000"/>
                        </a:solidFill>
                        <a:latin typeface="Calibri"/>
                      </a:endParaRPr>
                    </a:p>
                  </a:txBody>
                  <a:tcPr marL="8659" marR="8659" marT="8659" marB="0" anchor="b"/>
                </a:tc>
                <a:tc>
                  <a:txBody>
                    <a:bodyPr/>
                    <a:lstStyle/>
                    <a:p>
                      <a:pPr algn="r" fontAlgn="b"/>
                      <a:r>
                        <a:rPr lang="en-US" sz="1600" u="none" strike="noStrike" dirty="0"/>
                        <a:t>2</a:t>
                      </a:r>
                      <a:endParaRPr lang="en-US" sz="1600" b="0" i="0" u="none" strike="noStrike" dirty="0">
                        <a:solidFill>
                          <a:srgbClr val="000000"/>
                        </a:solidFill>
                        <a:latin typeface="Calibri"/>
                      </a:endParaRPr>
                    </a:p>
                  </a:txBody>
                  <a:tcPr marL="8659" marR="8659" marT="8659" marB="0" anchor="b"/>
                </a:tc>
                <a:tc>
                  <a:txBody>
                    <a:bodyPr/>
                    <a:lstStyle/>
                    <a:p>
                      <a:pPr algn="r" fontAlgn="b"/>
                      <a:r>
                        <a:rPr lang="en-US" sz="1600" u="none" strike="noStrike" dirty="0"/>
                        <a:t>Feb</a:t>
                      </a:r>
                      <a:endParaRPr lang="en-US" sz="1600" b="0" i="0" u="none" strike="noStrike" dirty="0">
                        <a:solidFill>
                          <a:srgbClr val="000000"/>
                        </a:solidFill>
                        <a:latin typeface="Calibri"/>
                      </a:endParaRPr>
                    </a:p>
                  </a:txBody>
                  <a:tcPr marL="8659" marR="8659" marT="8659" marB="0" anchor="b"/>
                </a:tc>
                <a:tc>
                  <a:txBody>
                    <a:bodyPr/>
                    <a:lstStyle/>
                    <a:p>
                      <a:pPr algn="r" fontAlgn="b"/>
                      <a:r>
                        <a:rPr lang="en-US" sz="1600" u="none" strike="noStrike"/>
                        <a:t>58</a:t>
                      </a:r>
                      <a:endParaRPr lang="en-US" sz="1600" b="0" i="0" u="none" strike="noStrike">
                        <a:solidFill>
                          <a:srgbClr val="000000"/>
                        </a:solidFill>
                        <a:latin typeface="Calibri"/>
                      </a:endParaRPr>
                    </a:p>
                  </a:txBody>
                  <a:tcPr marL="8659" marR="8659" marT="8659" marB="0" anchor="b"/>
                </a:tc>
                <a:tc>
                  <a:txBody>
                    <a:bodyPr/>
                    <a:lstStyle/>
                    <a:p>
                      <a:pPr algn="r" fontAlgn="b"/>
                      <a:endParaRPr lang="en-US" sz="1600" b="0" i="0" u="none" strike="noStrike">
                        <a:solidFill>
                          <a:srgbClr val="000000"/>
                        </a:solidFill>
                        <a:latin typeface="Calibri"/>
                      </a:endParaRPr>
                    </a:p>
                  </a:txBody>
                  <a:tcPr marL="8659" marR="8659" marT="8659" marB="0" anchor="b"/>
                </a:tc>
                <a:tc>
                  <a:txBody>
                    <a:bodyPr/>
                    <a:lstStyle/>
                    <a:p>
                      <a:pPr algn="r" fontAlgn="b"/>
                      <a:r>
                        <a:rPr lang="en-US" sz="1600" u="none" strike="noStrike" dirty="0"/>
                        <a:t>3</a:t>
                      </a:r>
                      <a:endParaRPr lang="en-US" sz="1600" b="0" i="0" u="none" strike="noStrike" dirty="0">
                        <a:solidFill>
                          <a:srgbClr val="000000"/>
                        </a:solidFill>
                        <a:latin typeface="Calibri"/>
                      </a:endParaRPr>
                    </a:p>
                  </a:txBody>
                  <a:tcPr marL="8659" marR="8659" marT="8659" marB="0" anchor="b"/>
                </a:tc>
                <a:tc>
                  <a:txBody>
                    <a:bodyPr/>
                    <a:lstStyle/>
                    <a:p>
                      <a:pPr algn="r" fontAlgn="b"/>
                      <a:r>
                        <a:rPr lang="en-US" sz="1600" u="none" strike="noStrike" dirty="0"/>
                        <a:t>Feb</a:t>
                      </a:r>
                      <a:endParaRPr lang="en-US" sz="1600" b="0" i="0" u="none" strike="noStrike" dirty="0">
                        <a:solidFill>
                          <a:srgbClr val="000000"/>
                        </a:solidFill>
                        <a:latin typeface="Calibri"/>
                      </a:endParaRPr>
                    </a:p>
                  </a:txBody>
                  <a:tcPr marL="8659" marR="8659" marT="8659" marB="0" anchor="b"/>
                </a:tc>
                <a:tc>
                  <a:txBody>
                    <a:bodyPr/>
                    <a:lstStyle/>
                    <a:p>
                      <a:pPr algn="r" fontAlgn="b"/>
                      <a:r>
                        <a:rPr lang="en-US" sz="1600" u="none" strike="noStrike"/>
                        <a:t>76</a:t>
                      </a:r>
                      <a:endParaRPr lang="en-US" sz="1600" b="0" i="0" u="none" strike="noStrike">
                        <a:solidFill>
                          <a:srgbClr val="000000"/>
                        </a:solidFill>
                        <a:latin typeface="Calibri"/>
                      </a:endParaRPr>
                    </a:p>
                  </a:txBody>
                  <a:tcPr marL="8659" marR="8659" marT="8659" marB="0" anchor="b"/>
                </a:tc>
                <a:extLst>
                  <a:ext uri="{0D108BD9-81ED-4DB2-BD59-A6C34878D82A}">
                    <a16:rowId xmlns:a16="http://schemas.microsoft.com/office/drawing/2014/main" val="10002"/>
                  </a:ext>
                </a:extLst>
              </a:tr>
              <a:tr h="173182">
                <a:tc>
                  <a:txBody>
                    <a:bodyPr/>
                    <a:lstStyle/>
                    <a:p>
                      <a:pPr algn="r" fontAlgn="b"/>
                      <a:r>
                        <a:rPr lang="en-US" sz="1600" u="none" strike="noStrike" dirty="0"/>
                        <a:t>1</a:t>
                      </a:r>
                      <a:endParaRPr lang="en-US" sz="1600" b="0" i="0" u="none" strike="noStrike" dirty="0">
                        <a:solidFill>
                          <a:srgbClr val="000000"/>
                        </a:solidFill>
                        <a:latin typeface="Calibri"/>
                      </a:endParaRPr>
                    </a:p>
                  </a:txBody>
                  <a:tcPr marL="8659" marR="8659" marT="8659" marB="0" anchor="b"/>
                </a:tc>
                <a:tc>
                  <a:txBody>
                    <a:bodyPr/>
                    <a:lstStyle/>
                    <a:p>
                      <a:pPr algn="r" fontAlgn="b"/>
                      <a:r>
                        <a:rPr lang="en-US" sz="1600" u="none" strike="noStrike" dirty="0"/>
                        <a:t>Mar</a:t>
                      </a:r>
                      <a:endParaRPr lang="en-US" sz="1600" b="0" i="0" u="none" strike="noStrike" dirty="0">
                        <a:solidFill>
                          <a:srgbClr val="000000"/>
                        </a:solidFill>
                        <a:latin typeface="Calibri"/>
                      </a:endParaRPr>
                    </a:p>
                  </a:txBody>
                  <a:tcPr marL="8659" marR="8659" marT="8659" marB="0" anchor="b"/>
                </a:tc>
                <a:tc>
                  <a:txBody>
                    <a:bodyPr/>
                    <a:lstStyle/>
                    <a:p>
                      <a:pPr algn="r" fontAlgn="b"/>
                      <a:r>
                        <a:rPr lang="en-US" sz="1600" u="none" strike="noStrike" dirty="0"/>
                        <a:t>25</a:t>
                      </a:r>
                      <a:endParaRPr lang="en-US" sz="1600" b="0" i="0" u="none" strike="noStrike" dirty="0">
                        <a:solidFill>
                          <a:srgbClr val="000000"/>
                        </a:solidFill>
                        <a:latin typeface="Calibri"/>
                      </a:endParaRPr>
                    </a:p>
                  </a:txBody>
                  <a:tcPr marL="8659" marR="8659" marT="8659" marB="0" anchor="b"/>
                </a:tc>
                <a:tc>
                  <a:txBody>
                    <a:bodyPr/>
                    <a:lstStyle/>
                    <a:p>
                      <a:pPr algn="r" fontAlgn="b"/>
                      <a:endParaRPr lang="en-US" sz="1600" b="0" i="0" u="none" strike="noStrike" dirty="0">
                        <a:solidFill>
                          <a:srgbClr val="000000"/>
                        </a:solidFill>
                        <a:latin typeface="Calibri"/>
                      </a:endParaRPr>
                    </a:p>
                  </a:txBody>
                  <a:tcPr marL="8659" marR="8659" marT="8659" marB="0" anchor="b"/>
                </a:tc>
                <a:tc>
                  <a:txBody>
                    <a:bodyPr/>
                    <a:lstStyle/>
                    <a:p>
                      <a:pPr algn="r" fontAlgn="b"/>
                      <a:r>
                        <a:rPr lang="en-US" sz="1600" u="none" strike="noStrike" dirty="0"/>
                        <a:t>2</a:t>
                      </a:r>
                      <a:endParaRPr lang="en-US" sz="1600" b="0" i="0" u="none" strike="noStrike" dirty="0">
                        <a:solidFill>
                          <a:srgbClr val="000000"/>
                        </a:solidFill>
                        <a:latin typeface="Calibri"/>
                      </a:endParaRPr>
                    </a:p>
                  </a:txBody>
                  <a:tcPr marL="8659" marR="8659" marT="8659" marB="0" anchor="b"/>
                </a:tc>
                <a:tc>
                  <a:txBody>
                    <a:bodyPr/>
                    <a:lstStyle/>
                    <a:p>
                      <a:pPr algn="r" fontAlgn="b"/>
                      <a:r>
                        <a:rPr lang="en-US" sz="1600" u="none" strike="noStrike" dirty="0"/>
                        <a:t>Mar</a:t>
                      </a:r>
                      <a:endParaRPr lang="en-US" sz="1600" b="0" i="0" u="none" strike="noStrike" dirty="0">
                        <a:solidFill>
                          <a:srgbClr val="000000"/>
                        </a:solidFill>
                        <a:latin typeface="Calibri"/>
                      </a:endParaRPr>
                    </a:p>
                  </a:txBody>
                  <a:tcPr marL="8659" marR="8659" marT="8659" marB="0" anchor="b"/>
                </a:tc>
                <a:tc>
                  <a:txBody>
                    <a:bodyPr/>
                    <a:lstStyle/>
                    <a:p>
                      <a:pPr algn="r" fontAlgn="b"/>
                      <a:r>
                        <a:rPr lang="en-US" sz="1600" u="none" strike="noStrike"/>
                        <a:t>14</a:t>
                      </a:r>
                      <a:endParaRPr lang="en-US" sz="1600" b="0" i="0" u="none" strike="noStrike">
                        <a:solidFill>
                          <a:srgbClr val="000000"/>
                        </a:solidFill>
                        <a:latin typeface="Calibri"/>
                      </a:endParaRPr>
                    </a:p>
                  </a:txBody>
                  <a:tcPr marL="8659" marR="8659" marT="8659" marB="0" anchor="b"/>
                </a:tc>
                <a:tc>
                  <a:txBody>
                    <a:bodyPr/>
                    <a:lstStyle/>
                    <a:p>
                      <a:pPr algn="r" fontAlgn="b"/>
                      <a:endParaRPr lang="en-US" sz="1600" b="0" i="0" u="none" strike="noStrike">
                        <a:solidFill>
                          <a:srgbClr val="000000"/>
                        </a:solidFill>
                        <a:latin typeface="Calibri"/>
                      </a:endParaRPr>
                    </a:p>
                  </a:txBody>
                  <a:tcPr marL="8659" marR="8659" marT="8659" marB="0" anchor="b"/>
                </a:tc>
                <a:tc>
                  <a:txBody>
                    <a:bodyPr/>
                    <a:lstStyle/>
                    <a:p>
                      <a:pPr algn="r" fontAlgn="b"/>
                      <a:r>
                        <a:rPr lang="en-US" sz="1600" u="none" strike="noStrike" dirty="0"/>
                        <a:t>3</a:t>
                      </a:r>
                      <a:endParaRPr lang="en-US" sz="1600" b="0" i="0" u="none" strike="noStrike" dirty="0">
                        <a:solidFill>
                          <a:srgbClr val="000000"/>
                        </a:solidFill>
                        <a:latin typeface="Calibri"/>
                      </a:endParaRPr>
                    </a:p>
                  </a:txBody>
                  <a:tcPr marL="8659" marR="8659" marT="8659" marB="0" anchor="b"/>
                </a:tc>
                <a:tc>
                  <a:txBody>
                    <a:bodyPr/>
                    <a:lstStyle/>
                    <a:p>
                      <a:pPr algn="r" fontAlgn="b"/>
                      <a:r>
                        <a:rPr lang="en-US" sz="1600" u="none" strike="noStrike" dirty="0"/>
                        <a:t>Mar</a:t>
                      </a:r>
                      <a:endParaRPr lang="en-US" sz="1600" b="0" i="0" u="none" strike="noStrike" dirty="0">
                        <a:solidFill>
                          <a:srgbClr val="000000"/>
                        </a:solidFill>
                        <a:latin typeface="Calibri"/>
                      </a:endParaRPr>
                    </a:p>
                  </a:txBody>
                  <a:tcPr marL="8659" marR="8659" marT="8659" marB="0" anchor="b"/>
                </a:tc>
                <a:tc>
                  <a:txBody>
                    <a:bodyPr/>
                    <a:lstStyle/>
                    <a:p>
                      <a:pPr algn="r" fontAlgn="b"/>
                      <a:r>
                        <a:rPr lang="en-US" sz="1600" u="none" strike="noStrike"/>
                        <a:t>16</a:t>
                      </a:r>
                      <a:endParaRPr lang="en-US" sz="1600" b="0" i="0" u="none" strike="noStrike">
                        <a:solidFill>
                          <a:srgbClr val="000000"/>
                        </a:solidFill>
                        <a:latin typeface="Calibri"/>
                      </a:endParaRPr>
                    </a:p>
                  </a:txBody>
                  <a:tcPr marL="8659" marR="8659" marT="8659" marB="0" anchor="b"/>
                </a:tc>
                <a:extLst>
                  <a:ext uri="{0D108BD9-81ED-4DB2-BD59-A6C34878D82A}">
                    <a16:rowId xmlns:a16="http://schemas.microsoft.com/office/drawing/2014/main" val="10003"/>
                  </a:ext>
                </a:extLst>
              </a:tr>
              <a:tr h="173182">
                <a:tc>
                  <a:txBody>
                    <a:bodyPr/>
                    <a:lstStyle/>
                    <a:p>
                      <a:pPr algn="r" fontAlgn="b"/>
                      <a:r>
                        <a:rPr lang="en-US" sz="1600" u="none" strike="noStrike" dirty="0"/>
                        <a:t>1</a:t>
                      </a:r>
                      <a:endParaRPr lang="en-US" sz="1600" b="0" i="0" u="none" strike="noStrike" dirty="0">
                        <a:solidFill>
                          <a:srgbClr val="000000"/>
                        </a:solidFill>
                        <a:latin typeface="Calibri"/>
                      </a:endParaRPr>
                    </a:p>
                  </a:txBody>
                  <a:tcPr marL="8659" marR="8659" marT="8659" marB="0" anchor="b"/>
                </a:tc>
                <a:tc>
                  <a:txBody>
                    <a:bodyPr/>
                    <a:lstStyle/>
                    <a:p>
                      <a:pPr algn="r" fontAlgn="b"/>
                      <a:r>
                        <a:rPr lang="en-US" sz="1600" u="none" strike="noStrike" dirty="0"/>
                        <a:t>Apr</a:t>
                      </a:r>
                      <a:endParaRPr lang="en-US" sz="1600" b="0" i="0" u="none" strike="noStrike" dirty="0">
                        <a:solidFill>
                          <a:srgbClr val="000000"/>
                        </a:solidFill>
                        <a:latin typeface="Calibri"/>
                      </a:endParaRPr>
                    </a:p>
                  </a:txBody>
                  <a:tcPr marL="8659" marR="8659" marT="8659" marB="0" anchor="b"/>
                </a:tc>
                <a:tc>
                  <a:txBody>
                    <a:bodyPr/>
                    <a:lstStyle/>
                    <a:p>
                      <a:pPr algn="r" fontAlgn="b"/>
                      <a:r>
                        <a:rPr lang="en-US" sz="1600" u="none" strike="noStrike" dirty="0"/>
                        <a:t>26</a:t>
                      </a:r>
                      <a:endParaRPr lang="en-US" sz="1600" b="0" i="0" u="none" strike="noStrike" dirty="0">
                        <a:solidFill>
                          <a:srgbClr val="000000"/>
                        </a:solidFill>
                        <a:latin typeface="Calibri"/>
                      </a:endParaRPr>
                    </a:p>
                  </a:txBody>
                  <a:tcPr marL="8659" marR="8659" marT="8659" marB="0" anchor="b"/>
                </a:tc>
                <a:tc>
                  <a:txBody>
                    <a:bodyPr/>
                    <a:lstStyle/>
                    <a:p>
                      <a:pPr algn="r" fontAlgn="b"/>
                      <a:endParaRPr lang="en-US" sz="1600" b="0" i="0" u="none" strike="noStrike" dirty="0">
                        <a:solidFill>
                          <a:srgbClr val="000000"/>
                        </a:solidFill>
                        <a:latin typeface="Calibri"/>
                      </a:endParaRPr>
                    </a:p>
                  </a:txBody>
                  <a:tcPr marL="8659" marR="8659" marT="8659" marB="0" anchor="b"/>
                </a:tc>
                <a:tc>
                  <a:txBody>
                    <a:bodyPr/>
                    <a:lstStyle/>
                    <a:p>
                      <a:pPr algn="r" fontAlgn="b"/>
                      <a:r>
                        <a:rPr lang="en-US" sz="1600" u="none" strike="noStrike" dirty="0"/>
                        <a:t>2</a:t>
                      </a:r>
                      <a:endParaRPr lang="en-US" sz="1600" b="0" i="0" u="none" strike="noStrike" dirty="0">
                        <a:solidFill>
                          <a:srgbClr val="000000"/>
                        </a:solidFill>
                        <a:latin typeface="Calibri"/>
                      </a:endParaRPr>
                    </a:p>
                  </a:txBody>
                  <a:tcPr marL="8659" marR="8659" marT="8659" marB="0" anchor="b"/>
                </a:tc>
                <a:tc>
                  <a:txBody>
                    <a:bodyPr/>
                    <a:lstStyle/>
                    <a:p>
                      <a:pPr algn="r" fontAlgn="b"/>
                      <a:r>
                        <a:rPr lang="en-US" sz="1600" u="none" strike="noStrike" dirty="0"/>
                        <a:t>Apr</a:t>
                      </a:r>
                      <a:endParaRPr lang="en-US" sz="1600" b="0" i="0" u="none" strike="noStrike" dirty="0">
                        <a:solidFill>
                          <a:srgbClr val="000000"/>
                        </a:solidFill>
                        <a:latin typeface="Calibri"/>
                      </a:endParaRPr>
                    </a:p>
                  </a:txBody>
                  <a:tcPr marL="8659" marR="8659" marT="8659" marB="0" anchor="b"/>
                </a:tc>
                <a:tc>
                  <a:txBody>
                    <a:bodyPr/>
                    <a:lstStyle/>
                    <a:p>
                      <a:pPr algn="r" fontAlgn="b"/>
                      <a:r>
                        <a:rPr lang="en-US" sz="1600" u="none" strike="noStrike"/>
                        <a:t>13</a:t>
                      </a:r>
                      <a:endParaRPr lang="en-US" sz="1600" b="0" i="0" u="none" strike="noStrike">
                        <a:solidFill>
                          <a:srgbClr val="000000"/>
                        </a:solidFill>
                        <a:latin typeface="Calibri"/>
                      </a:endParaRPr>
                    </a:p>
                  </a:txBody>
                  <a:tcPr marL="8659" marR="8659" marT="8659" marB="0" anchor="b"/>
                </a:tc>
                <a:tc>
                  <a:txBody>
                    <a:bodyPr/>
                    <a:lstStyle/>
                    <a:p>
                      <a:pPr algn="r" fontAlgn="b"/>
                      <a:endParaRPr lang="en-US" sz="1600" b="0" i="0" u="none" strike="noStrike">
                        <a:solidFill>
                          <a:srgbClr val="000000"/>
                        </a:solidFill>
                        <a:latin typeface="Calibri"/>
                      </a:endParaRPr>
                    </a:p>
                  </a:txBody>
                  <a:tcPr marL="8659" marR="8659" marT="8659" marB="0" anchor="b"/>
                </a:tc>
                <a:tc>
                  <a:txBody>
                    <a:bodyPr/>
                    <a:lstStyle/>
                    <a:p>
                      <a:pPr algn="r" fontAlgn="b"/>
                      <a:r>
                        <a:rPr lang="en-US" sz="1600" u="none" strike="noStrike" dirty="0"/>
                        <a:t>3</a:t>
                      </a:r>
                      <a:endParaRPr lang="en-US" sz="1600" b="0" i="0" u="none" strike="noStrike" dirty="0">
                        <a:solidFill>
                          <a:srgbClr val="000000"/>
                        </a:solidFill>
                        <a:latin typeface="Calibri"/>
                      </a:endParaRPr>
                    </a:p>
                  </a:txBody>
                  <a:tcPr marL="8659" marR="8659" marT="8659" marB="0" anchor="b"/>
                </a:tc>
                <a:tc>
                  <a:txBody>
                    <a:bodyPr/>
                    <a:lstStyle/>
                    <a:p>
                      <a:pPr algn="r" fontAlgn="b"/>
                      <a:r>
                        <a:rPr lang="en-US" sz="1600" u="none" strike="noStrike" dirty="0"/>
                        <a:t>Apr</a:t>
                      </a:r>
                      <a:endParaRPr lang="en-US" sz="1600" b="0" i="0" u="none" strike="noStrike" dirty="0">
                        <a:solidFill>
                          <a:srgbClr val="000000"/>
                        </a:solidFill>
                        <a:latin typeface="Calibri"/>
                      </a:endParaRPr>
                    </a:p>
                  </a:txBody>
                  <a:tcPr marL="8659" marR="8659" marT="8659" marB="0" anchor="b"/>
                </a:tc>
                <a:tc>
                  <a:txBody>
                    <a:bodyPr/>
                    <a:lstStyle/>
                    <a:p>
                      <a:pPr algn="r" fontAlgn="b"/>
                      <a:r>
                        <a:rPr lang="en-US" sz="1600" u="none" strike="noStrike"/>
                        <a:t>27</a:t>
                      </a:r>
                      <a:endParaRPr lang="en-US" sz="1600" b="0" i="0" u="none" strike="noStrike">
                        <a:solidFill>
                          <a:srgbClr val="000000"/>
                        </a:solidFill>
                        <a:latin typeface="Calibri"/>
                      </a:endParaRPr>
                    </a:p>
                  </a:txBody>
                  <a:tcPr marL="8659" marR="8659" marT="8659" marB="0" anchor="b"/>
                </a:tc>
                <a:extLst>
                  <a:ext uri="{0D108BD9-81ED-4DB2-BD59-A6C34878D82A}">
                    <a16:rowId xmlns:a16="http://schemas.microsoft.com/office/drawing/2014/main" val="10004"/>
                  </a:ext>
                </a:extLst>
              </a:tr>
              <a:tr h="173182">
                <a:tc>
                  <a:txBody>
                    <a:bodyPr/>
                    <a:lstStyle/>
                    <a:p>
                      <a:pPr algn="r" fontAlgn="b"/>
                      <a:r>
                        <a:rPr lang="en-US" sz="1600" u="none" strike="noStrike" dirty="0"/>
                        <a:t>1</a:t>
                      </a:r>
                      <a:endParaRPr lang="en-US" sz="1600" b="0" i="0" u="none" strike="noStrike" dirty="0">
                        <a:solidFill>
                          <a:srgbClr val="000000"/>
                        </a:solidFill>
                        <a:latin typeface="Calibri"/>
                      </a:endParaRPr>
                    </a:p>
                  </a:txBody>
                  <a:tcPr marL="8659" marR="8659" marT="8659" marB="0" anchor="b"/>
                </a:tc>
                <a:tc>
                  <a:txBody>
                    <a:bodyPr/>
                    <a:lstStyle/>
                    <a:p>
                      <a:pPr algn="r" fontAlgn="b"/>
                      <a:r>
                        <a:rPr lang="en-US" sz="1600" u="none" strike="noStrike" dirty="0"/>
                        <a:t>May</a:t>
                      </a:r>
                      <a:endParaRPr lang="en-US" sz="1600" b="0" i="0" u="none" strike="noStrike" dirty="0">
                        <a:solidFill>
                          <a:srgbClr val="000000"/>
                        </a:solidFill>
                        <a:latin typeface="Calibri"/>
                      </a:endParaRPr>
                    </a:p>
                  </a:txBody>
                  <a:tcPr marL="8659" marR="8659" marT="8659" marB="0" anchor="b"/>
                </a:tc>
                <a:tc>
                  <a:txBody>
                    <a:bodyPr/>
                    <a:lstStyle/>
                    <a:p>
                      <a:pPr algn="r" fontAlgn="b"/>
                      <a:r>
                        <a:rPr lang="en-US" sz="1600" u="none" strike="noStrike"/>
                        <a:t>71</a:t>
                      </a:r>
                      <a:endParaRPr lang="en-US" sz="1600" b="0" i="0" u="none" strike="noStrike">
                        <a:solidFill>
                          <a:srgbClr val="000000"/>
                        </a:solidFill>
                        <a:latin typeface="Calibri"/>
                      </a:endParaRPr>
                    </a:p>
                  </a:txBody>
                  <a:tcPr marL="8659" marR="8659" marT="8659" marB="0" anchor="b"/>
                </a:tc>
                <a:tc>
                  <a:txBody>
                    <a:bodyPr/>
                    <a:lstStyle/>
                    <a:p>
                      <a:pPr algn="r" fontAlgn="b"/>
                      <a:endParaRPr lang="en-US" sz="1600" b="0" i="0" u="none" strike="noStrike" dirty="0">
                        <a:solidFill>
                          <a:srgbClr val="000000"/>
                        </a:solidFill>
                        <a:latin typeface="Calibri"/>
                      </a:endParaRPr>
                    </a:p>
                  </a:txBody>
                  <a:tcPr marL="8659" marR="8659" marT="8659" marB="0" anchor="b"/>
                </a:tc>
                <a:tc>
                  <a:txBody>
                    <a:bodyPr/>
                    <a:lstStyle/>
                    <a:p>
                      <a:pPr algn="r" fontAlgn="b"/>
                      <a:r>
                        <a:rPr lang="en-US" sz="1600" u="none" strike="noStrike" dirty="0"/>
                        <a:t>2</a:t>
                      </a:r>
                      <a:endParaRPr lang="en-US" sz="1600" b="0" i="0" u="none" strike="noStrike" dirty="0">
                        <a:solidFill>
                          <a:srgbClr val="000000"/>
                        </a:solidFill>
                        <a:latin typeface="Calibri"/>
                      </a:endParaRPr>
                    </a:p>
                  </a:txBody>
                  <a:tcPr marL="8659" marR="8659" marT="8659" marB="0" anchor="b"/>
                </a:tc>
                <a:tc>
                  <a:txBody>
                    <a:bodyPr/>
                    <a:lstStyle/>
                    <a:p>
                      <a:pPr algn="r" fontAlgn="b"/>
                      <a:r>
                        <a:rPr lang="en-US" sz="1600" u="none" strike="noStrike" dirty="0"/>
                        <a:t>May</a:t>
                      </a:r>
                      <a:endParaRPr lang="en-US" sz="1600" b="0" i="0" u="none" strike="noStrike" dirty="0">
                        <a:solidFill>
                          <a:srgbClr val="000000"/>
                        </a:solidFill>
                        <a:latin typeface="Calibri"/>
                      </a:endParaRPr>
                    </a:p>
                  </a:txBody>
                  <a:tcPr marL="8659" marR="8659" marT="8659" marB="0" anchor="b"/>
                </a:tc>
                <a:tc>
                  <a:txBody>
                    <a:bodyPr/>
                    <a:lstStyle/>
                    <a:p>
                      <a:pPr algn="r" fontAlgn="b"/>
                      <a:r>
                        <a:rPr lang="en-US" sz="1600" u="none" strike="noStrike" dirty="0"/>
                        <a:t>73</a:t>
                      </a:r>
                      <a:endParaRPr lang="en-US" sz="1600" b="0" i="0" u="none" strike="noStrike" dirty="0">
                        <a:solidFill>
                          <a:srgbClr val="000000"/>
                        </a:solidFill>
                        <a:latin typeface="Calibri"/>
                      </a:endParaRPr>
                    </a:p>
                  </a:txBody>
                  <a:tcPr marL="8659" marR="8659" marT="8659" marB="0" anchor="b"/>
                </a:tc>
                <a:tc>
                  <a:txBody>
                    <a:bodyPr/>
                    <a:lstStyle/>
                    <a:p>
                      <a:pPr algn="r" fontAlgn="b"/>
                      <a:endParaRPr lang="en-US" sz="1600" b="0" i="0" u="none" strike="noStrike">
                        <a:solidFill>
                          <a:srgbClr val="000000"/>
                        </a:solidFill>
                        <a:latin typeface="Calibri"/>
                      </a:endParaRPr>
                    </a:p>
                  </a:txBody>
                  <a:tcPr marL="8659" marR="8659" marT="8659" marB="0" anchor="b"/>
                </a:tc>
                <a:tc>
                  <a:txBody>
                    <a:bodyPr/>
                    <a:lstStyle/>
                    <a:p>
                      <a:pPr algn="r" fontAlgn="b"/>
                      <a:r>
                        <a:rPr lang="en-US" sz="1600" u="none" strike="noStrike" dirty="0"/>
                        <a:t>3</a:t>
                      </a:r>
                      <a:endParaRPr lang="en-US" sz="1600" b="0" i="0" u="none" strike="noStrike" dirty="0">
                        <a:solidFill>
                          <a:srgbClr val="000000"/>
                        </a:solidFill>
                        <a:latin typeface="Calibri"/>
                      </a:endParaRPr>
                    </a:p>
                  </a:txBody>
                  <a:tcPr marL="8659" marR="8659" marT="8659" marB="0" anchor="b"/>
                </a:tc>
                <a:tc>
                  <a:txBody>
                    <a:bodyPr/>
                    <a:lstStyle/>
                    <a:p>
                      <a:pPr algn="r" fontAlgn="b"/>
                      <a:r>
                        <a:rPr lang="en-US" sz="1600" u="none" strike="noStrike" dirty="0"/>
                        <a:t>May</a:t>
                      </a:r>
                      <a:endParaRPr lang="en-US" sz="1600" b="0" i="0" u="none" strike="noStrike" dirty="0">
                        <a:solidFill>
                          <a:srgbClr val="000000"/>
                        </a:solidFill>
                        <a:latin typeface="Calibri"/>
                      </a:endParaRPr>
                    </a:p>
                  </a:txBody>
                  <a:tcPr marL="8659" marR="8659" marT="8659" marB="0" anchor="b"/>
                </a:tc>
                <a:tc>
                  <a:txBody>
                    <a:bodyPr/>
                    <a:lstStyle/>
                    <a:p>
                      <a:pPr algn="r" fontAlgn="b"/>
                      <a:r>
                        <a:rPr lang="en-US" sz="1600" u="none" strike="noStrike" dirty="0"/>
                        <a:t>81</a:t>
                      </a:r>
                      <a:endParaRPr lang="en-US" sz="1600" b="0" i="0" u="none" strike="noStrike" dirty="0">
                        <a:solidFill>
                          <a:srgbClr val="000000"/>
                        </a:solidFill>
                        <a:latin typeface="Calibri"/>
                      </a:endParaRPr>
                    </a:p>
                  </a:txBody>
                  <a:tcPr marL="8659" marR="8659" marT="8659" marB="0" anchor="b"/>
                </a:tc>
                <a:extLst>
                  <a:ext uri="{0D108BD9-81ED-4DB2-BD59-A6C34878D82A}">
                    <a16:rowId xmlns:a16="http://schemas.microsoft.com/office/drawing/2014/main" val="10005"/>
                  </a:ext>
                </a:extLst>
              </a:tr>
              <a:tr h="173182">
                <a:tc>
                  <a:txBody>
                    <a:bodyPr/>
                    <a:lstStyle/>
                    <a:p>
                      <a:pPr algn="r" fontAlgn="b"/>
                      <a:r>
                        <a:rPr lang="en-US" sz="1600" u="none" strike="noStrike" dirty="0"/>
                        <a:t>1</a:t>
                      </a:r>
                      <a:endParaRPr lang="en-US" sz="1600" b="0" i="0" u="none" strike="noStrike" dirty="0">
                        <a:solidFill>
                          <a:srgbClr val="000000"/>
                        </a:solidFill>
                        <a:latin typeface="Calibri"/>
                      </a:endParaRPr>
                    </a:p>
                  </a:txBody>
                  <a:tcPr marL="8659" marR="8659" marT="8659" marB="0" anchor="b"/>
                </a:tc>
                <a:tc>
                  <a:txBody>
                    <a:bodyPr/>
                    <a:lstStyle/>
                    <a:p>
                      <a:pPr algn="r" fontAlgn="b"/>
                      <a:r>
                        <a:rPr lang="en-US" sz="1600" u="none" strike="noStrike" dirty="0"/>
                        <a:t>Jun</a:t>
                      </a:r>
                      <a:endParaRPr lang="en-US" sz="1600" b="0" i="0" u="none" strike="noStrike" dirty="0">
                        <a:solidFill>
                          <a:srgbClr val="000000"/>
                        </a:solidFill>
                        <a:latin typeface="Calibri"/>
                      </a:endParaRPr>
                    </a:p>
                  </a:txBody>
                  <a:tcPr marL="8659" marR="8659" marT="8659" marB="0" anchor="b"/>
                </a:tc>
                <a:tc>
                  <a:txBody>
                    <a:bodyPr/>
                    <a:lstStyle/>
                    <a:p>
                      <a:pPr algn="r" fontAlgn="b"/>
                      <a:r>
                        <a:rPr lang="en-US" sz="1600" u="none" strike="noStrike"/>
                        <a:t>19</a:t>
                      </a:r>
                      <a:endParaRPr lang="en-US" sz="1600" b="0" i="0" u="none" strike="noStrike">
                        <a:solidFill>
                          <a:srgbClr val="000000"/>
                        </a:solidFill>
                        <a:latin typeface="Calibri"/>
                      </a:endParaRPr>
                    </a:p>
                  </a:txBody>
                  <a:tcPr marL="8659" marR="8659" marT="8659" marB="0" anchor="b"/>
                </a:tc>
                <a:tc>
                  <a:txBody>
                    <a:bodyPr/>
                    <a:lstStyle/>
                    <a:p>
                      <a:pPr algn="r" fontAlgn="b"/>
                      <a:endParaRPr lang="en-US" sz="1600" b="0" i="0" u="none" strike="noStrike">
                        <a:solidFill>
                          <a:srgbClr val="000000"/>
                        </a:solidFill>
                        <a:latin typeface="Calibri"/>
                      </a:endParaRPr>
                    </a:p>
                  </a:txBody>
                  <a:tcPr marL="8659" marR="8659" marT="8659" marB="0" anchor="b"/>
                </a:tc>
                <a:tc>
                  <a:txBody>
                    <a:bodyPr/>
                    <a:lstStyle/>
                    <a:p>
                      <a:pPr algn="r" fontAlgn="b"/>
                      <a:r>
                        <a:rPr lang="en-US" sz="1600" u="none" strike="noStrike"/>
                        <a:t>2</a:t>
                      </a:r>
                      <a:endParaRPr lang="en-US" sz="1600" b="0" i="0" u="none" strike="noStrike">
                        <a:solidFill>
                          <a:srgbClr val="000000"/>
                        </a:solidFill>
                        <a:latin typeface="Calibri"/>
                      </a:endParaRPr>
                    </a:p>
                  </a:txBody>
                  <a:tcPr marL="8659" marR="8659" marT="8659" marB="0" anchor="b"/>
                </a:tc>
                <a:tc>
                  <a:txBody>
                    <a:bodyPr/>
                    <a:lstStyle/>
                    <a:p>
                      <a:pPr algn="r" fontAlgn="b"/>
                      <a:r>
                        <a:rPr lang="en-US" sz="1600" u="none" strike="noStrike" dirty="0"/>
                        <a:t>Jun</a:t>
                      </a:r>
                      <a:endParaRPr lang="en-US" sz="1600" b="0" i="0" u="none" strike="noStrike" dirty="0">
                        <a:solidFill>
                          <a:srgbClr val="000000"/>
                        </a:solidFill>
                        <a:latin typeface="Calibri"/>
                      </a:endParaRPr>
                    </a:p>
                  </a:txBody>
                  <a:tcPr marL="8659" marR="8659" marT="8659" marB="0" anchor="b"/>
                </a:tc>
                <a:tc>
                  <a:txBody>
                    <a:bodyPr/>
                    <a:lstStyle/>
                    <a:p>
                      <a:pPr algn="r" fontAlgn="b"/>
                      <a:r>
                        <a:rPr lang="en-US" sz="1600" u="none" strike="noStrike"/>
                        <a:t>10</a:t>
                      </a:r>
                      <a:endParaRPr lang="en-US" sz="1600" b="0" i="0" u="none" strike="noStrike">
                        <a:solidFill>
                          <a:srgbClr val="000000"/>
                        </a:solidFill>
                        <a:latin typeface="Calibri"/>
                      </a:endParaRPr>
                    </a:p>
                  </a:txBody>
                  <a:tcPr marL="8659" marR="8659" marT="8659" marB="0" anchor="b"/>
                </a:tc>
                <a:tc>
                  <a:txBody>
                    <a:bodyPr/>
                    <a:lstStyle/>
                    <a:p>
                      <a:pPr algn="r" fontAlgn="b"/>
                      <a:endParaRPr lang="en-US" sz="1600" b="0" i="0" u="none" strike="noStrike">
                        <a:solidFill>
                          <a:srgbClr val="000000"/>
                        </a:solidFill>
                        <a:latin typeface="Calibri"/>
                      </a:endParaRPr>
                    </a:p>
                  </a:txBody>
                  <a:tcPr marL="8659" marR="8659" marT="8659" marB="0" anchor="b"/>
                </a:tc>
                <a:tc>
                  <a:txBody>
                    <a:bodyPr/>
                    <a:lstStyle/>
                    <a:p>
                      <a:pPr algn="r" fontAlgn="b"/>
                      <a:r>
                        <a:rPr lang="en-US" sz="1600" u="none" strike="noStrike" dirty="0"/>
                        <a:t>3</a:t>
                      </a:r>
                      <a:endParaRPr lang="en-US" sz="1600" b="0" i="0" u="none" strike="noStrike" dirty="0">
                        <a:solidFill>
                          <a:srgbClr val="000000"/>
                        </a:solidFill>
                        <a:latin typeface="Calibri"/>
                      </a:endParaRPr>
                    </a:p>
                  </a:txBody>
                  <a:tcPr marL="8659" marR="8659" marT="8659" marB="0" anchor="b"/>
                </a:tc>
                <a:tc>
                  <a:txBody>
                    <a:bodyPr/>
                    <a:lstStyle/>
                    <a:p>
                      <a:pPr algn="r" fontAlgn="b"/>
                      <a:r>
                        <a:rPr lang="en-US" sz="1600" u="none" strike="noStrike" dirty="0"/>
                        <a:t>Jun</a:t>
                      </a:r>
                      <a:endParaRPr lang="en-US" sz="1600" b="0" i="0" u="none" strike="noStrike" dirty="0">
                        <a:solidFill>
                          <a:srgbClr val="000000"/>
                        </a:solidFill>
                        <a:latin typeface="Calibri"/>
                      </a:endParaRPr>
                    </a:p>
                  </a:txBody>
                  <a:tcPr marL="8659" marR="8659" marT="8659" marB="0" anchor="b"/>
                </a:tc>
                <a:tc>
                  <a:txBody>
                    <a:bodyPr/>
                    <a:lstStyle/>
                    <a:p>
                      <a:pPr algn="r" fontAlgn="b"/>
                      <a:r>
                        <a:rPr lang="en-US" sz="1600" u="none" strike="noStrike"/>
                        <a:t>22</a:t>
                      </a:r>
                      <a:endParaRPr lang="en-US" sz="1600" b="0" i="0" u="none" strike="noStrike">
                        <a:solidFill>
                          <a:srgbClr val="000000"/>
                        </a:solidFill>
                        <a:latin typeface="Calibri"/>
                      </a:endParaRPr>
                    </a:p>
                  </a:txBody>
                  <a:tcPr marL="8659" marR="8659" marT="8659" marB="0" anchor="b"/>
                </a:tc>
                <a:extLst>
                  <a:ext uri="{0D108BD9-81ED-4DB2-BD59-A6C34878D82A}">
                    <a16:rowId xmlns:a16="http://schemas.microsoft.com/office/drawing/2014/main" val="10006"/>
                  </a:ext>
                </a:extLst>
              </a:tr>
              <a:tr h="173182">
                <a:tc>
                  <a:txBody>
                    <a:bodyPr/>
                    <a:lstStyle/>
                    <a:p>
                      <a:pPr algn="r" fontAlgn="b"/>
                      <a:r>
                        <a:rPr lang="en-US" sz="1600" u="none" strike="noStrike" dirty="0"/>
                        <a:t>1</a:t>
                      </a:r>
                      <a:endParaRPr lang="en-US" sz="1600" b="0" i="0" u="none" strike="noStrike" dirty="0">
                        <a:solidFill>
                          <a:srgbClr val="000000"/>
                        </a:solidFill>
                        <a:latin typeface="Calibri"/>
                      </a:endParaRPr>
                    </a:p>
                  </a:txBody>
                  <a:tcPr marL="8659" marR="8659" marT="8659" marB="0" anchor="b"/>
                </a:tc>
                <a:tc>
                  <a:txBody>
                    <a:bodyPr/>
                    <a:lstStyle/>
                    <a:p>
                      <a:pPr algn="r" fontAlgn="b"/>
                      <a:r>
                        <a:rPr lang="en-US" sz="1600" u="none" strike="noStrike" dirty="0"/>
                        <a:t>Jul</a:t>
                      </a:r>
                      <a:endParaRPr lang="en-US" sz="1600" b="0" i="0" u="none" strike="noStrike" dirty="0">
                        <a:solidFill>
                          <a:srgbClr val="000000"/>
                        </a:solidFill>
                        <a:latin typeface="Calibri"/>
                      </a:endParaRPr>
                    </a:p>
                  </a:txBody>
                  <a:tcPr marL="8659" marR="8659" marT="8659" marB="0" anchor="b"/>
                </a:tc>
                <a:tc>
                  <a:txBody>
                    <a:bodyPr/>
                    <a:lstStyle/>
                    <a:p>
                      <a:pPr algn="r" fontAlgn="b"/>
                      <a:r>
                        <a:rPr lang="en-US" sz="1600" u="none" strike="noStrike" dirty="0"/>
                        <a:t>19</a:t>
                      </a:r>
                      <a:endParaRPr lang="en-US" sz="1600" b="0" i="0" u="none" strike="noStrike" dirty="0">
                        <a:solidFill>
                          <a:srgbClr val="000000"/>
                        </a:solidFill>
                        <a:latin typeface="Calibri"/>
                      </a:endParaRPr>
                    </a:p>
                  </a:txBody>
                  <a:tcPr marL="8659" marR="8659" marT="8659" marB="0" anchor="b"/>
                </a:tc>
                <a:tc>
                  <a:txBody>
                    <a:bodyPr/>
                    <a:lstStyle/>
                    <a:p>
                      <a:pPr algn="r" fontAlgn="b"/>
                      <a:endParaRPr lang="en-US" sz="1600" b="0" i="0" u="none" strike="noStrike">
                        <a:solidFill>
                          <a:srgbClr val="000000"/>
                        </a:solidFill>
                        <a:latin typeface="Calibri"/>
                      </a:endParaRPr>
                    </a:p>
                  </a:txBody>
                  <a:tcPr marL="8659" marR="8659" marT="8659" marB="0" anchor="b"/>
                </a:tc>
                <a:tc>
                  <a:txBody>
                    <a:bodyPr/>
                    <a:lstStyle/>
                    <a:p>
                      <a:pPr algn="r" fontAlgn="b"/>
                      <a:r>
                        <a:rPr lang="en-US" sz="1600" u="none" strike="noStrike" dirty="0"/>
                        <a:t>2</a:t>
                      </a:r>
                      <a:endParaRPr lang="en-US" sz="1600" b="0" i="0" u="none" strike="noStrike" dirty="0">
                        <a:solidFill>
                          <a:srgbClr val="000000"/>
                        </a:solidFill>
                        <a:latin typeface="Calibri"/>
                      </a:endParaRPr>
                    </a:p>
                  </a:txBody>
                  <a:tcPr marL="8659" marR="8659" marT="8659" marB="0" anchor="b"/>
                </a:tc>
                <a:tc>
                  <a:txBody>
                    <a:bodyPr/>
                    <a:lstStyle/>
                    <a:p>
                      <a:pPr algn="r" fontAlgn="b"/>
                      <a:r>
                        <a:rPr lang="en-US" sz="1600" u="none" strike="noStrike" dirty="0"/>
                        <a:t>Jul</a:t>
                      </a:r>
                      <a:endParaRPr lang="en-US" sz="1600" b="0" i="0" u="none" strike="noStrike" dirty="0">
                        <a:solidFill>
                          <a:srgbClr val="000000"/>
                        </a:solidFill>
                        <a:latin typeface="Calibri"/>
                      </a:endParaRPr>
                    </a:p>
                  </a:txBody>
                  <a:tcPr marL="8659" marR="8659" marT="8659" marB="0" anchor="b"/>
                </a:tc>
                <a:tc>
                  <a:txBody>
                    <a:bodyPr/>
                    <a:lstStyle/>
                    <a:p>
                      <a:pPr algn="r" fontAlgn="b"/>
                      <a:r>
                        <a:rPr lang="en-US" sz="1600" u="none" strike="noStrike" dirty="0"/>
                        <a:t>12</a:t>
                      </a:r>
                      <a:endParaRPr lang="en-US" sz="1600" b="0" i="0" u="none" strike="noStrike" dirty="0">
                        <a:solidFill>
                          <a:srgbClr val="000000"/>
                        </a:solidFill>
                        <a:latin typeface="Calibri"/>
                      </a:endParaRPr>
                    </a:p>
                  </a:txBody>
                  <a:tcPr marL="8659" marR="8659" marT="8659" marB="0" anchor="b"/>
                </a:tc>
                <a:tc>
                  <a:txBody>
                    <a:bodyPr/>
                    <a:lstStyle/>
                    <a:p>
                      <a:pPr algn="r" fontAlgn="b"/>
                      <a:endParaRPr lang="en-US" sz="1600" b="0" i="0" u="none" strike="noStrike" dirty="0">
                        <a:solidFill>
                          <a:srgbClr val="000000"/>
                        </a:solidFill>
                        <a:latin typeface="Calibri"/>
                      </a:endParaRPr>
                    </a:p>
                  </a:txBody>
                  <a:tcPr marL="8659" marR="8659" marT="8659" marB="0" anchor="b"/>
                </a:tc>
                <a:tc>
                  <a:txBody>
                    <a:bodyPr/>
                    <a:lstStyle/>
                    <a:p>
                      <a:pPr algn="r" fontAlgn="b"/>
                      <a:r>
                        <a:rPr lang="en-US" sz="1600" u="none" strike="noStrike" dirty="0"/>
                        <a:t>3</a:t>
                      </a:r>
                      <a:endParaRPr lang="en-US" sz="1600" b="0" i="0" u="none" strike="noStrike" dirty="0">
                        <a:solidFill>
                          <a:srgbClr val="000000"/>
                        </a:solidFill>
                        <a:latin typeface="Calibri"/>
                      </a:endParaRPr>
                    </a:p>
                  </a:txBody>
                  <a:tcPr marL="8659" marR="8659" marT="8659" marB="0" anchor="b"/>
                </a:tc>
                <a:tc>
                  <a:txBody>
                    <a:bodyPr/>
                    <a:lstStyle/>
                    <a:p>
                      <a:pPr algn="r" fontAlgn="b"/>
                      <a:r>
                        <a:rPr lang="en-US" sz="1600" u="none" strike="noStrike" dirty="0"/>
                        <a:t>Jul</a:t>
                      </a:r>
                      <a:endParaRPr lang="en-US" sz="1600" b="0" i="0" u="none" strike="noStrike" dirty="0">
                        <a:solidFill>
                          <a:srgbClr val="000000"/>
                        </a:solidFill>
                        <a:latin typeface="Calibri"/>
                      </a:endParaRPr>
                    </a:p>
                  </a:txBody>
                  <a:tcPr marL="8659" marR="8659" marT="8659" marB="0" anchor="b"/>
                </a:tc>
                <a:tc>
                  <a:txBody>
                    <a:bodyPr/>
                    <a:lstStyle/>
                    <a:p>
                      <a:pPr algn="r" fontAlgn="b"/>
                      <a:r>
                        <a:rPr lang="en-US" sz="1600" u="none" strike="noStrike"/>
                        <a:t>24</a:t>
                      </a:r>
                      <a:endParaRPr lang="en-US" sz="1600" b="0" i="0" u="none" strike="noStrike">
                        <a:solidFill>
                          <a:srgbClr val="000000"/>
                        </a:solidFill>
                        <a:latin typeface="Calibri"/>
                      </a:endParaRPr>
                    </a:p>
                  </a:txBody>
                  <a:tcPr marL="8659" marR="8659" marT="8659" marB="0" anchor="b"/>
                </a:tc>
                <a:extLst>
                  <a:ext uri="{0D108BD9-81ED-4DB2-BD59-A6C34878D82A}">
                    <a16:rowId xmlns:a16="http://schemas.microsoft.com/office/drawing/2014/main" val="10007"/>
                  </a:ext>
                </a:extLst>
              </a:tr>
              <a:tr h="173182">
                <a:tc>
                  <a:txBody>
                    <a:bodyPr/>
                    <a:lstStyle/>
                    <a:p>
                      <a:pPr algn="r" fontAlgn="b"/>
                      <a:r>
                        <a:rPr lang="en-US" sz="1600" u="none" strike="noStrike" dirty="0"/>
                        <a:t>1</a:t>
                      </a:r>
                      <a:endParaRPr lang="en-US" sz="1600" b="0" i="0" u="none" strike="noStrike" dirty="0">
                        <a:solidFill>
                          <a:srgbClr val="000000"/>
                        </a:solidFill>
                        <a:latin typeface="Calibri"/>
                      </a:endParaRPr>
                    </a:p>
                  </a:txBody>
                  <a:tcPr marL="8659" marR="8659" marT="8659" marB="0" anchor="b"/>
                </a:tc>
                <a:tc>
                  <a:txBody>
                    <a:bodyPr/>
                    <a:lstStyle/>
                    <a:p>
                      <a:pPr algn="r" fontAlgn="b"/>
                      <a:r>
                        <a:rPr lang="en-US" sz="1600" u="none" strike="noStrike" dirty="0"/>
                        <a:t>Aug</a:t>
                      </a:r>
                      <a:endParaRPr lang="en-US" sz="1600" b="0" i="0" u="none" strike="noStrike" dirty="0">
                        <a:solidFill>
                          <a:srgbClr val="000000"/>
                        </a:solidFill>
                        <a:latin typeface="Calibri"/>
                      </a:endParaRPr>
                    </a:p>
                  </a:txBody>
                  <a:tcPr marL="8659" marR="8659" marT="8659" marB="0" anchor="b"/>
                </a:tc>
                <a:tc>
                  <a:txBody>
                    <a:bodyPr/>
                    <a:lstStyle/>
                    <a:p>
                      <a:pPr algn="r" fontAlgn="b"/>
                      <a:r>
                        <a:rPr lang="en-US" sz="1600" u="none" strike="noStrike" dirty="0"/>
                        <a:t>15</a:t>
                      </a:r>
                      <a:endParaRPr lang="en-US" sz="1600" b="0" i="0" u="none" strike="noStrike" dirty="0">
                        <a:solidFill>
                          <a:srgbClr val="000000"/>
                        </a:solidFill>
                        <a:latin typeface="Calibri"/>
                      </a:endParaRPr>
                    </a:p>
                  </a:txBody>
                  <a:tcPr marL="8659" marR="8659" marT="8659" marB="0" anchor="b"/>
                </a:tc>
                <a:tc>
                  <a:txBody>
                    <a:bodyPr/>
                    <a:lstStyle/>
                    <a:p>
                      <a:pPr algn="r" fontAlgn="b"/>
                      <a:endParaRPr lang="en-US" sz="1600" b="0" i="0" u="none" strike="noStrike">
                        <a:solidFill>
                          <a:srgbClr val="000000"/>
                        </a:solidFill>
                        <a:latin typeface="Calibri"/>
                      </a:endParaRPr>
                    </a:p>
                  </a:txBody>
                  <a:tcPr marL="8659" marR="8659" marT="8659" marB="0" anchor="b"/>
                </a:tc>
                <a:tc>
                  <a:txBody>
                    <a:bodyPr/>
                    <a:lstStyle/>
                    <a:p>
                      <a:pPr algn="r" fontAlgn="b"/>
                      <a:r>
                        <a:rPr lang="en-US" sz="1600" u="none" strike="noStrike" dirty="0"/>
                        <a:t>2</a:t>
                      </a:r>
                      <a:endParaRPr lang="en-US" sz="1600" b="0" i="0" u="none" strike="noStrike" dirty="0">
                        <a:solidFill>
                          <a:srgbClr val="000000"/>
                        </a:solidFill>
                        <a:latin typeface="Calibri"/>
                      </a:endParaRPr>
                    </a:p>
                  </a:txBody>
                  <a:tcPr marL="8659" marR="8659" marT="8659" marB="0" anchor="b"/>
                </a:tc>
                <a:tc>
                  <a:txBody>
                    <a:bodyPr/>
                    <a:lstStyle/>
                    <a:p>
                      <a:pPr algn="r" fontAlgn="b"/>
                      <a:r>
                        <a:rPr lang="en-US" sz="1600" u="none" strike="noStrike" dirty="0"/>
                        <a:t>Aug</a:t>
                      </a:r>
                      <a:endParaRPr lang="en-US" sz="1600" b="0" i="0" u="none" strike="noStrike" dirty="0">
                        <a:solidFill>
                          <a:srgbClr val="000000"/>
                        </a:solidFill>
                        <a:latin typeface="Calibri"/>
                      </a:endParaRPr>
                    </a:p>
                  </a:txBody>
                  <a:tcPr marL="8659" marR="8659" marT="8659" marB="0" anchor="b"/>
                </a:tc>
                <a:tc>
                  <a:txBody>
                    <a:bodyPr/>
                    <a:lstStyle/>
                    <a:p>
                      <a:pPr algn="r" fontAlgn="b"/>
                      <a:r>
                        <a:rPr lang="en-US" sz="1600" u="none" strike="noStrike" dirty="0"/>
                        <a:t>15</a:t>
                      </a:r>
                      <a:endParaRPr lang="en-US" sz="1600" b="0" i="0" u="none" strike="noStrike" dirty="0">
                        <a:solidFill>
                          <a:srgbClr val="000000"/>
                        </a:solidFill>
                        <a:latin typeface="Calibri"/>
                      </a:endParaRPr>
                    </a:p>
                  </a:txBody>
                  <a:tcPr marL="8659" marR="8659" marT="8659" marB="0" anchor="b"/>
                </a:tc>
                <a:tc>
                  <a:txBody>
                    <a:bodyPr/>
                    <a:lstStyle/>
                    <a:p>
                      <a:pPr algn="r" fontAlgn="b"/>
                      <a:endParaRPr lang="en-US" sz="1600" b="0" i="0" u="none" strike="noStrike" dirty="0">
                        <a:solidFill>
                          <a:srgbClr val="000000"/>
                        </a:solidFill>
                        <a:latin typeface="Calibri"/>
                      </a:endParaRPr>
                    </a:p>
                  </a:txBody>
                  <a:tcPr marL="8659" marR="8659" marT="8659" marB="0" anchor="b"/>
                </a:tc>
                <a:tc>
                  <a:txBody>
                    <a:bodyPr/>
                    <a:lstStyle/>
                    <a:p>
                      <a:pPr algn="r" fontAlgn="b"/>
                      <a:r>
                        <a:rPr lang="en-US" sz="1600" u="none" strike="noStrike"/>
                        <a:t>3</a:t>
                      </a:r>
                      <a:endParaRPr lang="en-US" sz="1600" b="0" i="0" u="none" strike="noStrike">
                        <a:solidFill>
                          <a:srgbClr val="000000"/>
                        </a:solidFill>
                        <a:latin typeface="Calibri"/>
                      </a:endParaRPr>
                    </a:p>
                  </a:txBody>
                  <a:tcPr marL="8659" marR="8659" marT="8659" marB="0" anchor="b"/>
                </a:tc>
                <a:tc>
                  <a:txBody>
                    <a:bodyPr/>
                    <a:lstStyle/>
                    <a:p>
                      <a:pPr algn="r" fontAlgn="b"/>
                      <a:r>
                        <a:rPr lang="en-US" sz="1600" u="none" strike="noStrike" dirty="0"/>
                        <a:t>Aug</a:t>
                      </a:r>
                      <a:endParaRPr lang="en-US" sz="1600" b="0" i="0" u="none" strike="noStrike" dirty="0">
                        <a:solidFill>
                          <a:srgbClr val="000000"/>
                        </a:solidFill>
                        <a:latin typeface="Calibri"/>
                      </a:endParaRPr>
                    </a:p>
                  </a:txBody>
                  <a:tcPr marL="8659" marR="8659" marT="8659" marB="0" anchor="b"/>
                </a:tc>
                <a:tc>
                  <a:txBody>
                    <a:bodyPr/>
                    <a:lstStyle/>
                    <a:p>
                      <a:pPr algn="r" fontAlgn="b"/>
                      <a:r>
                        <a:rPr lang="en-US" sz="1600" u="none" strike="noStrike" dirty="0"/>
                        <a:t>29</a:t>
                      </a:r>
                      <a:endParaRPr lang="en-US" sz="1600" b="0" i="0" u="none" strike="noStrike" dirty="0">
                        <a:solidFill>
                          <a:srgbClr val="000000"/>
                        </a:solidFill>
                        <a:latin typeface="Calibri"/>
                      </a:endParaRPr>
                    </a:p>
                  </a:txBody>
                  <a:tcPr marL="8659" marR="8659" marT="8659" marB="0" anchor="b"/>
                </a:tc>
                <a:extLst>
                  <a:ext uri="{0D108BD9-81ED-4DB2-BD59-A6C34878D82A}">
                    <a16:rowId xmlns:a16="http://schemas.microsoft.com/office/drawing/2014/main" val="10008"/>
                  </a:ext>
                </a:extLst>
              </a:tr>
              <a:tr h="173182">
                <a:tc>
                  <a:txBody>
                    <a:bodyPr/>
                    <a:lstStyle/>
                    <a:p>
                      <a:pPr algn="r" fontAlgn="b"/>
                      <a:r>
                        <a:rPr lang="en-US" sz="1600" u="none" strike="noStrike" dirty="0"/>
                        <a:t>1</a:t>
                      </a:r>
                      <a:endParaRPr lang="en-US" sz="1600" b="0" i="0" u="none" strike="noStrike" dirty="0">
                        <a:solidFill>
                          <a:srgbClr val="000000"/>
                        </a:solidFill>
                        <a:latin typeface="Calibri"/>
                      </a:endParaRPr>
                    </a:p>
                  </a:txBody>
                  <a:tcPr marL="8659" marR="8659" marT="8659" marB="0" anchor="b"/>
                </a:tc>
                <a:tc>
                  <a:txBody>
                    <a:bodyPr/>
                    <a:lstStyle/>
                    <a:p>
                      <a:pPr algn="r" fontAlgn="b"/>
                      <a:r>
                        <a:rPr lang="en-US" sz="1600" u="none" strike="noStrike" dirty="0"/>
                        <a:t>Sep</a:t>
                      </a:r>
                      <a:endParaRPr lang="en-US" sz="1600" b="0" i="0" u="none" strike="noStrike" dirty="0">
                        <a:solidFill>
                          <a:srgbClr val="000000"/>
                        </a:solidFill>
                        <a:latin typeface="Calibri"/>
                      </a:endParaRPr>
                    </a:p>
                  </a:txBody>
                  <a:tcPr marL="8659" marR="8659" marT="8659" marB="0" anchor="b"/>
                </a:tc>
                <a:tc>
                  <a:txBody>
                    <a:bodyPr/>
                    <a:lstStyle/>
                    <a:p>
                      <a:pPr algn="r" fontAlgn="b"/>
                      <a:r>
                        <a:rPr lang="en-US" sz="1600" u="none" strike="noStrike" dirty="0"/>
                        <a:t>38</a:t>
                      </a:r>
                      <a:endParaRPr lang="en-US" sz="1600" b="0" i="0" u="none" strike="noStrike" dirty="0">
                        <a:solidFill>
                          <a:srgbClr val="000000"/>
                        </a:solidFill>
                        <a:latin typeface="Calibri"/>
                      </a:endParaRPr>
                    </a:p>
                  </a:txBody>
                  <a:tcPr marL="8659" marR="8659" marT="8659" marB="0" anchor="b"/>
                </a:tc>
                <a:tc>
                  <a:txBody>
                    <a:bodyPr/>
                    <a:lstStyle/>
                    <a:p>
                      <a:pPr algn="r" fontAlgn="b"/>
                      <a:endParaRPr lang="en-US" sz="1600" b="0" i="0" u="none" strike="noStrike">
                        <a:solidFill>
                          <a:srgbClr val="000000"/>
                        </a:solidFill>
                        <a:latin typeface="Calibri"/>
                      </a:endParaRPr>
                    </a:p>
                  </a:txBody>
                  <a:tcPr marL="8659" marR="8659" marT="8659" marB="0" anchor="b"/>
                </a:tc>
                <a:tc>
                  <a:txBody>
                    <a:bodyPr/>
                    <a:lstStyle/>
                    <a:p>
                      <a:pPr algn="r" fontAlgn="b"/>
                      <a:r>
                        <a:rPr lang="en-US" sz="1600" u="none" strike="noStrike" dirty="0"/>
                        <a:t>2</a:t>
                      </a:r>
                      <a:endParaRPr lang="en-US" sz="1600" b="0" i="0" u="none" strike="noStrike" dirty="0">
                        <a:solidFill>
                          <a:srgbClr val="000000"/>
                        </a:solidFill>
                        <a:latin typeface="Calibri"/>
                      </a:endParaRPr>
                    </a:p>
                  </a:txBody>
                  <a:tcPr marL="8659" marR="8659" marT="8659" marB="0" anchor="b"/>
                </a:tc>
                <a:tc>
                  <a:txBody>
                    <a:bodyPr/>
                    <a:lstStyle/>
                    <a:p>
                      <a:pPr algn="r" fontAlgn="b"/>
                      <a:r>
                        <a:rPr lang="en-US" sz="1600" u="none" strike="noStrike" dirty="0"/>
                        <a:t>Sep</a:t>
                      </a:r>
                      <a:endParaRPr lang="en-US" sz="1600" b="0" i="0" u="none" strike="noStrike" dirty="0">
                        <a:solidFill>
                          <a:srgbClr val="000000"/>
                        </a:solidFill>
                        <a:latin typeface="Calibri"/>
                      </a:endParaRPr>
                    </a:p>
                  </a:txBody>
                  <a:tcPr marL="8659" marR="8659" marT="8659" marB="0" anchor="b"/>
                </a:tc>
                <a:tc>
                  <a:txBody>
                    <a:bodyPr/>
                    <a:lstStyle/>
                    <a:p>
                      <a:pPr algn="r" fontAlgn="b"/>
                      <a:r>
                        <a:rPr lang="en-US" sz="1600" u="none" strike="noStrike"/>
                        <a:t>51</a:t>
                      </a:r>
                      <a:endParaRPr lang="en-US" sz="1600" b="0" i="0" u="none" strike="noStrike">
                        <a:solidFill>
                          <a:srgbClr val="000000"/>
                        </a:solidFill>
                        <a:latin typeface="Calibri"/>
                      </a:endParaRPr>
                    </a:p>
                  </a:txBody>
                  <a:tcPr marL="8659" marR="8659" marT="8659" marB="0" anchor="b"/>
                </a:tc>
                <a:tc>
                  <a:txBody>
                    <a:bodyPr/>
                    <a:lstStyle/>
                    <a:p>
                      <a:pPr algn="r" fontAlgn="b"/>
                      <a:endParaRPr lang="en-US" sz="1600" b="0" i="0" u="none" strike="noStrike" dirty="0">
                        <a:solidFill>
                          <a:srgbClr val="000000"/>
                        </a:solidFill>
                        <a:latin typeface="Calibri"/>
                      </a:endParaRPr>
                    </a:p>
                  </a:txBody>
                  <a:tcPr marL="8659" marR="8659" marT="8659" marB="0" anchor="b"/>
                </a:tc>
                <a:tc>
                  <a:txBody>
                    <a:bodyPr/>
                    <a:lstStyle/>
                    <a:p>
                      <a:pPr algn="r" fontAlgn="b"/>
                      <a:r>
                        <a:rPr lang="en-US" sz="1600" u="none" strike="noStrike" dirty="0"/>
                        <a:t>3</a:t>
                      </a:r>
                      <a:endParaRPr lang="en-US" sz="1600" b="0" i="0" u="none" strike="noStrike" dirty="0">
                        <a:solidFill>
                          <a:srgbClr val="000000"/>
                        </a:solidFill>
                        <a:latin typeface="Calibri"/>
                      </a:endParaRPr>
                    </a:p>
                  </a:txBody>
                  <a:tcPr marL="8659" marR="8659" marT="8659" marB="0" anchor="b"/>
                </a:tc>
                <a:tc>
                  <a:txBody>
                    <a:bodyPr/>
                    <a:lstStyle/>
                    <a:p>
                      <a:pPr algn="r" fontAlgn="b"/>
                      <a:r>
                        <a:rPr lang="en-US" sz="1600" u="none" strike="noStrike" dirty="0"/>
                        <a:t>Sep</a:t>
                      </a:r>
                      <a:endParaRPr lang="en-US" sz="1600" b="0" i="0" u="none" strike="noStrike" dirty="0">
                        <a:solidFill>
                          <a:srgbClr val="000000"/>
                        </a:solidFill>
                        <a:latin typeface="Calibri"/>
                      </a:endParaRPr>
                    </a:p>
                  </a:txBody>
                  <a:tcPr marL="8659" marR="8659" marT="8659" marB="0" anchor="b"/>
                </a:tc>
                <a:tc>
                  <a:txBody>
                    <a:bodyPr/>
                    <a:lstStyle/>
                    <a:p>
                      <a:pPr algn="r" fontAlgn="b"/>
                      <a:r>
                        <a:rPr lang="en-US" sz="1600" u="none" strike="noStrike" dirty="0"/>
                        <a:t>56</a:t>
                      </a:r>
                      <a:endParaRPr lang="en-US" sz="1600" b="0" i="0" u="none" strike="noStrike" dirty="0">
                        <a:solidFill>
                          <a:srgbClr val="000000"/>
                        </a:solidFill>
                        <a:latin typeface="Calibri"/>
                      </a:endParaRPr>
                    </a:p>
                  </a:txBody>
                  <a:tcPr marL="8659" marR="8659" marT="8659" marB="0" anchor="b"/>
                </a:tc>
                <a:extLst>
                  <a:ext uri="{0D108BD9-81ED-4DB2-BD59-A6C34878D82A}">
                    <a16:rowId xmlns:a16="http://schemas.microsoft.com/office/drawing/2014/main" val="10009"/>
                  </a:ext>
                </a:extLst>
              </a:tr>
              <a:tr h="173182">
                <a:tc>
                  <a:txBody>
                    <a:bodyPr/>
                    <a:lstStyle/>
                    <a:p>
                      <a:pPr algn="r" fontAlgn="b"/>
                      <a:r>
                        <a:rPr lang="en-US" sz="1600" u="none" strike="noStrike"/>
                        <a:t>1</a:t>
                      </a:r>
                      <a:endParaRPr lang="en-US" sz="1600" b="0" i="0" u="none" strike="noStrike">
                        <a:solidFill>
                          <a:srgbClr val="000000"/>
                        </a:solidFill>
                        <a:latin typeface="Calibri"/>
                      </a:endParaRPr>
                    </a:p>
                  </a:txBody>
                  <a:tcPr marL="8659" marR="8659" marT="8659" marB="0" anchor="b"/>
                </a:tc>
                <a:tc>
                  <a:txBody>
                    <a:bodyPr/>
                    <a:lstStyle/>
                    <a:p>
                      <a:pPr algn="r" fontAlgn="b"/>
                      <a:r>
                        <a:rPr lang="en-US" sz="1600" u="none" strike="noStrike" dirty="0"/>
                        <a:t>Oct</a:t>
                      </a:r>
                      <a:endParaRPr lang="en-US" sz="1600" b="0" i="0" u="none" strike="noStrike" dirty="0">
                        <a:solidFill>
                          <a:srgbClr val="000000"/>
                        </a:solidFill>
                        <a:latin typeface="Calibri"/>
                      </a:endParaRPr>
                    </a:p>
                  </a:txBody>
                  <a:tcPr marL="8659" marR="8659" marT="8659" marB="0" anchor="b"/>
                </a:tc>
                <a:tc>
                  <a:txBody>
                    <a:bodyPr/>
                    <a:lstStyle/>
                    <a:p>
                      <a:pPr algn="r" fontAlgn="b"/>
                      <a:r>
                        <a:rPr lang="en-US" sz="1600" u="none" strike="noStrike" dirty="0"/>
                        <a:t>138</a:t>
                      </a:r>
                      <a:endParaRPr lang="en-US" sz="1600" b="0" i="0" u="none" strike="noStrike" dirty="0">
                        <a:solidFill>
                          <a:srgbClr val="000000"/>
                        </a:solidFill>
                        <a:latin typeface="Calibri"/>
                      </a:endParaRPr>
                    </a:p>
                  </a:txBody>
                  <a:tcPr marL="8659" marR="8659" marT="8659" marB="0" anchor="b"/>
                </a:tc>
                <a:tc>
                  <a:txBody>
                    <a:bodyPr/>
                    <a:lstStyle/>
                    <a:p>
                      <a:pPr algn="r" fontAlgn="b"/>
                      <a:endParaRPr lang="en-US" sz="1600" b="0" i="0" u="none" strike="noStrike">
                        <a:solidFill>
                          <a:srgbClr val="000000"/>
                        </a:solidFill>
                        <a:latin typeface="Calibri"/>
                      </a:endParaRPr>
                    </a:p>
                  </a:txBody>
                  <a:tcPr marL="8659" marR="8659" marT="8659" marB="0" anchor="b"/>
                </a:tc>
                <a:tc>
                  <a:txBody>
                    <a:bodyPr/>
                    <a:lstStyle/>
                    <a:p>
                      <a:pPr algn="r" fontAlgn="b"/>
                      <a:r>
                        <a:rPr lang="en-US" sz="1600" u="none" strike="noStrike" dirty="0"/>
                        <a:t>2</a:t>
                      </a:r>
                      <a:endParaRPr lang="en-US" sz="1600" b="0" i="0" u="none" strike="noStrike" dirty="0">
                        <a:solidFill>
                          <a:srgbClr val="000000"/>
                        </a:solidFill>
                        <a:latin typeface="Calibri"/>
                      </a:endParaRPr>
                    </a:p>
                  </a:txBody>
                  <a:tcPr marL="8659" marR="8659" marT="8659" marB="0" anchor="b"/>
                </a:tc>
                <a:tc>
                  <a:txBody>
                    <a:bodyPr/>
                    <a:lstStyle/>
                    <a:p>
                      <a:pPr algn="r" fontAlgn="b"/>
                      <a:r>
                        <a:rPr lang="en-US" sz="1600" u="none" strike="noStrike" dirty="0"/>
                        <a:t>Oct</a:t>
                      </a:r>
                      <a:endParaRPr lang="en-US" sz="1600" b="0" i="0" u="none" strike="noStrike" dirty="0">
                        <a:solidFill>
                          <a:srgbClr val="000000"/>
                        </a:solidFill>
                        <a:latin typeface="Calibri"/>
                      </a:endParaRPr>
                    </a:p>
                  </a:txBody>
                  <a:tcPr marL="8659" marR="8659" marT="8659" marB="0" anchor="b"/>
                </a:tc>
                <a:tc>
                  <a:txBody>
                    <a:bodyPr/>
                    <a:lstStyle/>
                    <a:p>
                      <a:pPr algn="r" fontAlgn="b"/>
                      <a:r>
                        <a:rPr lang="en-US" sz="1600" u="none" strike="noStrike"/>
                        <a:t>140</a:t>
                      </a:r>
                      <a:endParaRPr lang="en-US" sz="1600" b="0" i="0" u="none" strike="noStrike">
                        <a:solidFill>
                          <a:srgbClr val="000000"/>
                        </a:solidFill>
                        <a:latin typeface="Calibri"/>
                      </a:endParaRPr>
                    </a:p>
                  </a:txBody>
                  <a:tcPr marL="8659" marR="8659" marT="8659" marB="0" anchor="b"/>
                </a:tc>
                <a:tc>
                  <a:txBody>
                    <a:bodyPr/>
                    <a:lstStyle/>
                    <a:p>
                      <a:pPr algn="r" fontAlgn="b"/>
                      <a:endParaRPr lang="en-US" sz="1600" b="0" i="0" u="none" strike="noStrike" dirty="0">
                        <a:solidFill>
                          <a:srgbClr val="000000"/>
                        </a:solidFill>
                        <a:latin typeface="Calibri"/>
                      </a:endParaRPr>
                    </a:p>
                  </a:txBody>
                  <a:tcPr marL="8659" marR="8659" marT="8659" marB="0" anchor="b"/>
                </a:tc>
                <a:tc>
                  <a:txBody>
                    <a:bodyPr/>
                    <a:lstStyle/>
                    <a:p>
                      <a:pPr algn="r" fontAlgn="b"/>
                      <a:r>
                        <a:rPr lang="en-US" sz="1600" u="none" strike="noStrike" dirty="0"/>
                        <a:t>3</a:t>
                      </a:r>
                      <a:endParaRPr lang="en-US" sz="1600" b="0" i="0" u="none" strike="noStrike" dirty="0">
                        <a:solidFill>
                          <a:srgbClr val="000000"/>
                        </a:solidFill>
                        <a:latin typeface="Calibri"/>
                      </a:endParaRPr>
                    </a:p>
                  </a:txBody>
                  <a:tcPr marL="8659" marR="8659" marT="8659" marB="0" anchor="b"/>
                </a:tc>
                <a:tc>
                  <a:txBody>
                    <a:bodyPr/>
                    <a:lstStyle/>
                    <a:p>
                      <a:pPr algn="r" fontAlgn="b"/>
                      <a:r>
                        <a:rPr lang="en-US" sz="1600" u="none" strike="noStrike" dirty="0"/>
                        <a:t>Oct</a:t>
                      </a:r>
                      <a:endParaRPr lang="en-US" sz="1600" b="0" i="0" u="none" strike="noStrike" dirty="0">
                        <a:solidFill>
                          <a:srgbClr val="000000"/>
                        </a:solidFill>
                        <a:latin typeface="Calibri"/>
                      </a:endParaRPr>
                    </a:p>
                  </a:txBody>
                  <a:tcPr marL="8659" marR="8659" marT="8659" marB="0" anchor="b"/>
                </a:tc>
                <a:tc>
                  <a:txBody>
                    <a:bodyPr/>
                    <a:lstStyle/>
                    <a:p>
                      <a:pPr algn="r" fontAlgn="b"/>
                      <a:r>
                        <a:rPr lang="en-US" sz="1600" u="none" strike="noStrike" dirty="0"/>
                        <a:t>158</a:t>
                      </a:r>
                      <a:endParaRPr lang="en-US" sz="1600" b="0" i="0" u="none" strike="noStrike" dirty="0">
                        <a:solidFill>
                          <a:srgbClr val="000000"/>
                        </a:solidFill>
                        <a:latin typeface="Calibri"/>
                      </a:endParaRPr>
                    </a:p>
                  </a:txBody>
                  <a:tcPr marL="8659" marR="8659" marT="8659" marB="0" anchor="b"/>
                </a:tc>
                <a:extLst>
                  <a:ext uri="{0D108BD9-81ED-4DB2-BD59-A6C34878D82A}">
                    <a16:rowId xmlns:a16="http://schemas.microsoft.com/office/drawing/2014/main" val="10010"/>
                  </a:ext>
                </a:extLst>
              </a:tr>
              <a:tr h="173182">
                <a:tc>
                  <a:txBody>
                    <a:bodyPr/>
                    <a:lstStyle/>
                    <a:p>
                      <a:pPr algn="r" fontAlgn="b"/>
                      <a:r>
                        <a:rPr lang="en-US" sz="1600" u="none" strike="noStrike"/>
                        <a:t>1</a:t>
                      </a:r>
                      <a:endParaRPr lang="en-US" sz="1600" b="0" i="0" u="none" strike="noStrike">
                        <a:solidFill>
                          <a:srgbClr val="000000"/>
                        </a:solidFill>
                        <a:latin typeface="Calibri"/>
                      </a:endParaRPr>
                    </a:p>
                  </a:txBody>
                  <a:tcPr marL="8659" marR="8659" marT="8659" marB="0" anchor="b"/>
                </a:tc>
                <a:tc>
                  <a:txBody>
                    <a:bodyPr/>
                    <a:lstStyle/>
                    <a:p>
                      <a:pPr algn="r" fontAlgn="b"/>
                      <a:r>
                        <a:rPr lang="en-US" sz="1600" u="none" strike="noStrike" dirty="0"/>
                        <a:t>Nov</a:t>
                      </a:r>
                      <a:endParaRPr lang="en-US" sz="1600" b="0" i="0" u="none" strike="noStrike" dirty="0">
                        <a:solidFill>
                          <a:srgbClr val="000000"/>
                        </a:solidFill>
                        <a:latin typeface="Calibri"/>
                      </a:endParaRPr>
                    </a:p>
                  </a:txBody>
                  <a:tcPr marL="8659" marR="8659" marT="8659" marB="0" anchor="b"/>
                </a:tc>
                <a:tc>
                  <a:txBody>
                    <a:bodyPr/>
                    <a:lstStyle/>
                    <a:p>
                      <a:pPr algn="r" fontAlgn="b"/>
                      <a:r>
                        <a:rPr lang="en-US" sz="1600" u="none" strike="noStrike" dirty="0"/>
                        <a:t>233</a:t>
                      </a:r>
                      <a:endParaRPr lang="en-US" sz="1600" b="0" i="0" u="none" strike="noStrike" dirty="0">
                        <a:solidFill>
                          <a:srgbClr val="000000"/>
                        </a:solidFill>
                        <a:latin typeface="Calibri"/>
                      </a:endParaRPr>
                    </a:p>
                  </a:txBody>
                  <a:tcPr marL="8659" marR="8659" marT="8659" marB="0" anchor="b"/>
                </a:tc>
                <a:tc>
                  <a:txBody>
                    <a:bodyPr/>
                    <a:lstStyle/>
                    <a:p>
                      <a:pPr algn="r" fontAlgn="b"/>
                      <a:endParaRPr lang="en-US" sz="1600" b="0" i="0" u="none" strike="noStrike">
                        <a:solidFill>
                          <a:srgbClr val="000000"/>
                        </a:solidFill>
                        <a:latin typeface="Calibri"/>
                      </a:endParaRPr>
                    </a:p>
                  </a:txBody>
                  <a:tcPr marL="8659" marR="8659" marT="8659" marB="0" anchor="b"/>
                </a:tc>
                <a:tc>
                  <a:txBody>
                    <a:bodyPr/>
                    <a:lstStyle/>
                    <a:p>
                      <a:pPr algn="r" fontAlgn="b"/>
                      <a:r>
                        <a:rPr lang="en-US" sz="1600" u="none" strike="noStrike" dirty="0"/>
                        <a:t>2</a:t>
                      </a:r>
                      <a:endParaRPr lang="en-US" sz="1600" b="0" i="0" u="none" strike="noStrike" dirty="0">
                        <a:solidFill>
                          <a:srgbClr val="000000"/>
                        </a:solidFill>
                        <a:latin typeface="Calibri"/>
                      </a:endParaRPr>
                    </a:p>
                  </a:txBody>
                  <a:tcPr marL="8659" marR="8659" marT="8659" marB="0" anchor="b"/>
                </a:tc>
                <a:tc>
                  <a:txBody>
                    <a:bodyPr/>
                    <a:lstStyle/>
                    <a:p>
                      <a:pPr algn="r" fontAlgn="b"/>
                      <a:r>
                        <a:rPr lang="en-US" sz="1600" u="none" strike="noStrike" dirty="0"/>
                        <a:t>Nov</a:t>
                      </a:r>
                      <a:endParaRPr lang="en-US" sz="1600" b="0" i="0" u="none" strike="noStrike" dirty="0">
                        <a:solidFill>
                          <a:srgbClr val="000000"/>
                        </a:solidFill>
                        <a:latin typeface="Calibri"/>
                      </a:endParaRPr>
                    </a:p>
                  </a:txBody>
                  <a:tcPr marL="8659" marR="8659" marT="8659" marB="0" anchor="b"/>
                </a:tc>
                <a:tc>
                  <a:txBody>
                    <a:bodyPr/>
                    <a:lstStyle/>
                    <a:p>
                      <a:pPr algn="r" fontAlgn="b"/>
                      <a:r>
                        <a:rPr lang="en-US" sz="1600" u="none" strike="noStrike"/>
                        <a:t>261</a:t>
                      </a:r>
                      <a:endParaRPr lang="en-US" sz="1600" b="0" i="0" u="none" strike="noStrike">
                        <a:solidFill>
                          <a:srgbClr val="000000"/>
                        </a:solidFill>
                        <a:latin typeface="Calibri"/>
                      </a:endParaRPr>
                    </a:p>
                  </a:txBody>
                  <a:tcPr marL="8659" marR="8659" marT="8659" marB="0" anchor="b"/>
                </a:tc>
                <a:tc>
                  <a:txBody>
                    <a:bodyPr/>
                    <a:lstStyle/>
                    <a:p>
                      <a:pPr algn="r" fontAlgn="b"/>
                      <a:endParaRPr lang="en-US" sz="1600" b="0" i="0" u="none" strike="noStrike">
                        <a:solidFill>
                          <a:srgbClr val="000000"/>
                        </a:solidFill>
                        <a:latin typeface="Calibri"/>
                      </a:endParaRPr>
                    </a:p>
                  </a:txBody>
                  <a:tcPr marL="8659" marR="8659" marT="8659" marB="0" anchor="b"/>
                </a:tc>
                <a:tc>
                  <a:txBody>
                    <a:bodyPr/>
                    <a:lstStyle/>
                    <a:p>
                      <a:pPr algn="r" fontAlgn="b"/>
                      <a:r>
                        <a:rPr lang="en-US" sz="1600" u="none" strike="noStrike"/>
                        <a:t>3</a:t>
                      </a:r>
                      <a:endParaRPr lang="en-US" sz="1600" b="0" i="0" u="none" strike="noStrike">
                        <a:solidFill>
                          <a:srgbClr val="000000"/>
                        </a:solidFill>
                        <a:latin typeface="Calibri"/>
                      </a:endParaRPr>
                    </a:p>
                  </a:txBody>
                  <a:tcPr marL="8659" marR="8659" marT="8659" marB="0" anchor="b"/>
                </a:tc>
                <a:tc>
                  <a:txBody>
                    <a:bodyPr/>
                    <a:lstStyle/>
                    <a:p>
                      <a:pPr algn="r" fontAlgn="b"/>
                      <a:r>
                        <a:rPr lang="en-US" sz="1600" u="none" strike="noStrike" dirty="0"/>
                        <a:t>Nov</a:t>
                      </a:r>
                      <a:endParaRPr lang="en-US" sz="1600" b="0" i="0" u="none" strike="noStrike" dirty="0">
                        <a:solidFill>
                          <a:srgbClr val="000000"/>
                        </a:solidFill>
                        <a:latin typeface="Calibri"/>
                      </a:endParaRPr>
                    </a:p>
                  </a:txBody>
                  <a:tcPr marL="8659" marR="8659" marT="8659" marB="0" anchor="b"/>
                </a:tc>
                <a:tc>
                  <a:txBody>
                    <a:bodyPr/>
                    <a:lstStyle/>
                    <a:p>
                      <a:pPr algn="r" fontAlgn="b"/>
                      <a:r>
                        <a:rPr lang="en-US" sz="1600" u="none" strike="noStrike" dirty="0"/>
                        <a:t>295</a:t>
                      </a:r>
                      <a:endParaRPr lang="en-US" sz="1600" b="0" i="0" u="none" strike="noStrike" dirty="0">
                        <a:solidFill>
                          <a:srgbClr val="000000"/>
                        </a:solidFill>
                        <a:latin typeface="Calibri"/>
                      </a:endParaRPr>
                    </a:p>
                  </a:txBody>
                  <a:tcPr marL="8659" marR="8659" marT="8659" marB="0" anchor="b"/>
                </a:tc>
                <a:extLst>
                  <a:ext uri="{0D108BD9-81ED-4DB2-BD59-A6C34878D82A}">
                    <a16:rowId xmlns:a16="http://schemas.microsoft.com/office/drawing/2014/main" val="10011"/>
                  </a:ext>
                </a:extLst>
              </a:tr>
              <a:tr h="173182">
                <a:tc>
                  <a:txBody>
                    <a:bodyPr/>
                    <a:lstStyle/>
                    <a:p>
                      <a:pPr algn="r" fontAlgn="b"/>
                      <a:r>
                        <a:rPr lang="en-US" sz="1600" u="none" strike="noStrike" dirty="0"/>
                        <a:t>1</a:t>
                      </a:r>
                      <a:endParaRPr lang="en-US" sz="1600" b="0" i="0" u="none" strike="noStrike" dirty="0">
                        <a:solidFill>
                          <a:srgbClr val="000000"/>
                        </a:solidFill>
                        <a:latin typeface="Calibri"/>
                      </a:endParaRPr>
                    </a:p>
                  </a:txBody>
                  <a:tcPr marL="8659" marR="8659" marT="8659" marB="0" anchor="b"/>
                </a:tc>
                <a:tc>
                  <a:txBody>
                    <a:bodyPr/>
                    <a:lstStyle/>
                    <a:p>
                      <a:pPr algn="r" fontAlgn="b"/>
                      <a:r>
                        <a:rPr lang="en-US" sz="1600" u="none" strike="noStrike" dirty="0"/>
                        <a:t>Dec</a:t>
                      </a:r>
                      <a:endParaRPr lang="en-US" sz="1600" b="0" i="0" u="none" strike="noStrike" dirty="0">
                        <a:solidFill>
                          <a:srgbClr val="000000"/>
                        </a:solidFill>
                        <a:latin typeface="Calibri"/>
                      </a:endParaRPr>
                    </a:p>
                  </a:txBody>
                  <a:tcPr marL="8659" marR="8659" marT="8659" marB="0" anchor="b"/>
                </a:tc>
                <a:tc>
                  <a:txBody>
                    <a:bodyPr/>
                    <a:lstStyle/>
                    <a:p>
                      <a:pPr algn="r" fontAlgn="b"/>
                      <a:r>
                        <a:rPr lang="en-US" sz="1600" u="none" strike="noStrike" dirty="0"/>
                        <a:t>325</a:t>
                      </a:r>
                      <a:endParaRPr lang="en-US" sz="1600" b="0" i="0" u="none" strike="noStrike" dirty="0">
                        <a:solidFill>
                          <a:srgbClr val="000000"/>
                        </a:solidFill>
                        <a:latin typeface="Calibri"/>
                      </a:endParaRPr>
                    </a:p>
                  </a:txBody>
                  <a:tcPr marL="8659" marR="8659" marT="8659" marB="0" anchor="b"/>
                </a:tc>
                <a:tc>
                  <a:txBody>
                    <a:bodyPr/>
                    <a:lstStyle/>
                    <a:p>
                      <a:pPr algn="r" fontAlgn="b"/>
                      <a:endParaRPr lang="en-US" sz="1600" b="0" i="0" u="none" strike="noStrike">
                        <a:solidFill>
                          <a:srgbClr val="000000"/>
                        </a:solidFill>
                        <a:latin typeface="Calibri"/>
                      </a:endParaRPr>
                    </a:p>
                  </a:txBody>
                  <a:tcPr marL="8659" marR="8659" marT="8659" marB="0" anchor="b"/>
                </a:tc>
                <a:tc>
                  <a:txBody>
                    <a:bodyPr/>
                    <a:lstStyle/>
                    <a:p>
                      <a:pPr algn="r" fontAlgn="b"/>
                      <a:r>
                        <a:rPr lang="en-US" sz="1600" u="none" strike="noStrike" dirty="0"/>
                        <a:t>2</a:t>
                      </a:r>
                      <a:endParaRPr lang="en-US" sz="1600" b="0" i="0" u="none" strike="noStrike" dirty="0">
                        <a:solidFill>
                          <a:srgbClr val="000000"/>
                        </a:solidFill>
                        <a:latin typeface="Calibri"/>
                      </a:endParaRPr>
                    </a:p>
                  </a:txBody>
                  <a:tcPr marL="8659" marR="8659" marT="8659" marB="0" anchor="b"/>
                </a:tc>
                <a:tc>
                  <a:txBody>
                    <a:bodyPr/>
                    <a:lstStyle/>
                    <a:p>
                      <a:pPr algn="r" fontAlgn="b"/>
                      <a:r>
                        <a:rPr lang="en-US" sz="1600" u="none" strike="noStrike" dirty="0"/>
                        <a:t>Dec</a:t>
                      </a:r>
                      <a:endParaRPr lang="en-US" sz="1600" b="0" i="0" u="none" strike="noStrike" dirty="0">
                        <a:solidFill>
                          <a:srgbClr val="000000"/>
                        </a:solidFill>
                        <a:latin typeface="Calibri"/>
                      </a:endParaRPr>
                    </a:p>
                  </a:txBody>
                  <a:tcPr marL="8659" marR="8659" marT="8659" marB="0" anchor="b"/>
                </a:tc>
                <a:tc>
                  <a:txBody>
                    <a:bodyPr/>
                    <a:lstStyle/>
                    <a:p>
                      <a:pPr algn="r" fontAlgn="b"/>
                      <a:r>
                        <a:rPr lang="en-US" sz="1600" u="none" strike="noStrike" dirty="0"/>
                        <a:t>365</a:t>
                      </a:r>
                      <a:endParaRPr lang="en-US" sz="1600" b="0" i="0" u="none" strike="noStrike" dirty="0">
                        <a:solidFill>
                          <a:srgbClr val="000000"/>
                        </a:solidFill>
                        <a:latin typeface="Calibri"/>
                      </a:endParaRPr>
                    </a:p>
                  </a:txBody>
                  <a:tcPr marL="8659" marR="8659" marT="8659" marB="0" anchor="b"/>
                </a:tc>
                <a:tc>
                  <a:txBody>
                    <a:bodyPr/>
                    <a:lstStyle/>
                    <a:p>
                      <a:pPr algn="r" fontAlgn="b"/>
                      <a:endParaRPr lang="en-US" sz="1600" b="0" i="0" u="none" strike="noStrike">
                        <a:solidFill>
                          <a:srgbClr val="000000"/>
                        </a:solidFill>
                        <a:latin typeface="Calibri"/>
                      </a:endParaRPr>
                    </a:p>
                  </a:txBody>
                  <a:tcPr marL="8659" marR="8659" marT="8659" marB="0" anchor="b"/>
                </a:tc>
                <a:tc>
                  <a:txBody>
                    <a:bodyPr/>
                    <a:lstStyle/>
                    <a:p>
                      <a:pPr algn="r" fontAlgn="b"/>
                      <a:r>
                        <a:rPr lang="en-US" sz="1600" u="none" strike="noStrike" dirty="0"/>
                        <a:t>3</a:t>
                      </a:r>
                      <a:endParaRPr lang="en-US" sz="1600" b="0" i="0" u="none" strike="noStrike" dirty="0">
                        <a:solidFill>
                          <a:srgbClr val="000000"/>
                        </a:solidFill>
                        <a:latin typeface="Calibri"/>
                      </a:endParaRPr>
                    </a:p>
                  </a:txBody>
                  <a:tcPr marL="8659" marR="8659" marT="8659" marB="0" anchor="b"/>
                </a:tc>
                <a:tc>
                  <a:txBody>
                    <a:bodyPr/>
                    <a:lstStyle/>
                    <a:p>
                      <a:pPr algn="r" fontAlgn="b"/>
                      <a:r>
                        <a:rPr lang="en-US" sz="1600" u="none" strike="noStrike" dirty="0"/>
                        <a:t>Dec</a:t>
                      </a:r>
                      <a:endParaRPr lang="en-US" sz="1600" b="0" i="0" u="none" strike="noStrike" dirty="0">
                        <a:solidFill>
                          <a:srgbClr val="000000"/>
                        </a:solidFill>
                        <a:latin typeface="Calibri"/>
                      </a:endParaRPr>
                    </a:p>
                  </a:txBody>
                  <a:tcPr marL="8659" marR="8659" marT="8659" marB="0" anchor="b"/>
                </a:tc>
                <a:tc>
                  <a:txBody>
                    <a:bodyPr/>
                    <a:lstStyle/>
                    <a:p>
                      <a:pPr algn="r" fontAlgn="b"/>
                      <a:r>
                        <a:rPr lang="en-US" sz="1600" u="none" strike="noStrike" dirty="0"/>
                        <a:t>353</a:t>
                      </a:r>
                      <a:endParaRPr lang="en-US" sz="1600" b="0" i="0" u="none" strike="noStrike" dirty="0">
                        <a:solidFill>
                          <a:srgbClr val="000000"/>
                        </a:solidFill>
                        <a:latin typeface="Calibri"/>
                      </a:endParaRPr>
                    </a:p>
                  </a:txBody>
                  <a:tcPr marL="8659" marR="8659" marT="8659" marB="0" anchor="b"/>
                </a:tc>
                <a:extLst>
                  <a:ext uri="{0D108BD9-81ED-4DB2-BD59-A6C34878D82A}">
                    <a16:rowId xmlns:a16="http://schemas.microsoft.com/office/drawing/2014/main" val="10012"/>
                  </a:ext>
                </a:extLst>
              </a:tr>
            </a:tbl>
          </a:graphicData>
        </a:graphic>
      </p:graphicFrame>
      <p:sp>
        <p:nvSpPr>
          <p:cNvPr id="6" name="Footer Placeholder 5"/>
          <p:cNvSpPr>
            <a:spLocks noGrp="1"/>
          </p:cNvSpPr>
          <p:nvPr>
            <p:ph type="ftr" sz="quarter" idx="11"/>
          </p:nvPr>
        </p:nvSpPr>
        <p:spPr/>
        <p:txBody>
          <a:bodyPr/>
          <a:lstStyle/>
          <a:p>
            <a:r>
              <a:rPr lang="en-US" sz="1400" i="1"/>
              <a:t>Forecasting</a:t>
            </a:r>
          </a:p>
        </p:txBody>
      </p:sp>
    </p:spTree>
    <p:extLst>
      <p:ext uri="{BB962C8B-B14F-4D97-AF65-F5344CB8AC3E}">
        <p14:creationId xmlns:p14="http://schemas.microsoft.com/office/powerpoint/2010/main" val="23843974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Time-Series Components</a:t>
            </a:r>
          </a:p>
        </p:txBody>
      </p:sp>
      <p:sp>
        <p:nvSpPr>
          <p:cNvPr id="20" name="Right Brace 19"/>
          <p:cNvSpPr/>
          <p:nvPr/>
        </p:nvSpPr>
        <p:spPr bwMode="auto">
          <a:xfrm rot="5400000">
            <a:off x="4495800" y="2042460"/>
            <a:ext cx="228601" cy="1752600"/>
          </a:xfrm>
          <a:prstGeom prst="rightBrace">
            <a:avLst/>
          </a:prstGeom>
          <a:no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mn-lt"/>
            </a:endParaRPr>
          </a:p>
        </p:txBody>
      </p:sp>
      <p:sp>
        <p:nvSpPr>
          <p:cNvPr id="21" name="Right Brace 20"/>
          <p:cNvSpPr/>
          <p:nvPr/>
        </p:nvSpPr>
        <p:spPr bwMode="auto">
          <a:xfrm rot="5400000">
            <a:off x="7010399" y="2156758"/>
            <a:ext cx="228601" cy="1752600"/>
          </a:xfrm>
          <a:prstGeom prst="rightBrace">
            <a:avLst/>
          </a:prstGeom>
          <a:no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mn-lt"/>
            </a:endParaRPr>
          </a:p>
        </p:txBody>
      </p:sp>
      <p:sp>
        <p:nvSpPr>
          <p:cNvPr id="22" name="TextBox 21"/>
          <p:cNvSpPr txBox="1"/>
          <p:nvPr/>
        </p:nvSpPr>
        <p:spPr>
          <a:xfrm>
            <a:off x="6134098" y="3187067"/>
            <a:ext cx="1981202" cy="92333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mn-lt"/>
              </a:rPr>
              <a:t>There will always be errors in our forecasts. </a:t>
            </a:r>
          </a:p>
        </p:txBody>
      </p:sp>
      <p:sp>
        <p:nvSpPr>
          <p:cNvPr id="23" name="TextBox 22"/>
          <p:cNvSpPr txBox="1"/>
          <p:nvPr/>
        </p:nvSpPr>
        <p:spPr>
          <a:xfrm>
            <a:off x="3876677" y="3006892"/>
            <a:ext cx="1828798" cy="1200329"/>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mn-lt"/>
              </a:rPr>
              <a:t>The part of demand we hope to forecast as well as we can.</a:t>
            </a:r>
          </a:p>
        </p:txBody>
      </p:sp>
      <p:cxnSp>
        <p:nvCxnSpPr>
          <p:cNvPr id="24" name="Straight Arrow Connector 23"/>
          <p:cNvCxnSpPr/>
          <p:nvPr/>
        </p:nvCxnSpPr>
        <p:spPr bwMode="auto">
          <a:xfrm flipH="1">
            <a:off x="4610100" y="4338486"/>
            <a:ext cx="1590" cy="444671"/>
          </a:xfrm>
          <a:prstGeom prst="straightConnector1">
            <a:avLst/>
          </a:prstGeom>
          <a:solidFill>
            <a:srgbClr val="00CC99"/>
          </a:solidFill>
          <a:ln w="9525" cap="flat" cmpd="sng" algn="ctr">
            <a:solidFill>
              <a:srgbClr val="000000"/>
            </a:solidFill>
            <a:prstDash val="solid"/>
            <a:round/>
            <a:headEnd type="none" w="med" len="med"/>
            <a:tailEnd type="arrow"/>
          </a:ln>
          <a:effectLst/>
        </p:spPr>
      </p:cxnSp>
      <p:sp>
        <p:nvSpPr>
          <p:cNvPr id="25" name="TextBox 24"/>
          <p:cNvSpPr txBox="1"/>
          <p:nvPr/>
        </p:nvSpPr>
        <p:spPr>
          <a:xfrm>
            <a:off x="533400" y="4876800"/>
            <a:ext cx="8153402" cy="707886"/>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ysClr val="windowText" lastClr="000000"/>
                </a:solidFill>
                <a:effectLst/>
                <a:uLnTx/>
                <a:uFillTx/>
                <a:latin typeface="+mn-lt"/>
              </a:rPr>
              <a:t>Relies on three estimates: The </a:t>
            </a:r>
            <a:r>
              <a:rPr kumimoji="0" lang="en-US" sz="2000" b="1" i="0" u="none" strike="noStrike" kern="0" cap="none" spc="0" normalizeH="0" baseline="0" noProof="0" dirty="0">
                <a:ln>
                  <a:noFill/>
                </a:ln>
                <a:solidFill>
                  <a:srgbClr val="C00000"/>
                </a:solidFill>
                <a:effectLst/>
                <a:uLnTx/>
                <a:uFillTx/>
                <a:latin typeface="+mn-lt"/>
              </a:rPr>
              <a:t>level </a:t>
            </a:r>
            <a:r>
              <a:rPr kumimoji="0" lang="en-US" sz="2000" b="0" i="0" u="none" strike="noStrike" kern="0" cap="none" spc="0" normalizeH="0" baseline="0" noProof="0" dirty="0">
                <a:ln>
                  <a:noFill/>
                </a:ln>
                <a:solidFill>
                  <a:sysClr val="windowText" lastClr="000000"/>
                </a:solidFill>
                <a:effectLst/>
                <a:uLnTx/>
                <a:uFillTx/>
                <a:latin typeface="+mn-lt"/>
              </a:rPr>
              <a:t>of demand, the </a:t>
            </a:r>
            <a:r>
              <a:rPr kumimoji="0" lang="en-US" sz="2000" b="1" i="0" u="none" strike="noStrike" kern="0" cap="none" spc="0" normalizeH="0" baseline="0" noProof="0" dirty="0">
                <a:ln>
                  <a:noFill/>
                </a:ln>
                <a:solidFill>
                  <a:srgbClr val="C00000"/>
                </a:solidFill>
                <a:effectLst/>
                <a:uLnTx/>
                <a:uFillTx/>
                <a:latin typeface="+mn-lt"/>
              </a:rPr>
              <a:t>trend</a:t>
            </a:r>
            <a:r>
              <a:rPr kumimoji="0" lang="en-US" sz="2000" b="0" i="0" u="none" strike="noStrike" kern="0" cap="none" spc="0" normalizeH="0" baseline="0" noProof="0" dirty="0">
                <a:ln>
                  <a:noFill/>
                </a:ln>
                <a:solidFill>
                  <a:sysClr val="windowText" lastClr="000000"/>
                </a:solidFill>
                <a:effectLst/>
                <a:uLnTx/>
                <a:uFillTx/>
                <a:latin typeface="+mn-lt"/>
              </a:rPr>
              <a:t> of demand, and the </a:t>
            </a:r>
            <a:r>
              <a:rPr kumimoji="0" lang="en-US" sz="2000" b="1" i="0" u="none" strike="noStrike" kern="0" cap="none" spc="0" normalizeH="0" baseline="0" noProof="0" dirty="0">
                <a:ln>
                  <a:noFill/>
                </a:ln>
                <a:solidFill>
                  <a:srgbClr val="C00000"/>
                </a:solidFill>
                <a:effectLst/>
                <a:uLnTx/>
                <a:uFillTx/>
                <a:latin typeface="+mn-lt"/>
              </a:rPr>
              <a:t>seasonal factors </a:t>
            </a:r>
            <a:r>
              <a:rPr kumimoji="0" lang="en-US" sz="2000" b="0" i="0" u="none" strike="noStrike" kern="0" cap="none" spc="0" normalizeH="0" baseline="0" noProof="0" dirty="0">
                <a:ln>
                  <a:noFill/>
                </a:ln>
                <a:solidFill>
                  <a:sysClr val="windowText" lastClr="000000"/>
                </a:solidFill>
                <a:effectLst/>
                <a:uLnTx/>
                <a:uFillTx/>
                <a:latin typeface="+mn-lt"/>
              </a:rPr>
              <a:t>of demand.</a:t>
            </a:r>
          </a:p>
        </p:txBody>
      </p:sp>
      <p:graphicFrame>
        <p:nvGraphicFramePr>
          <p:cNvPr id="27" name="Diagram 26"/>
          <p:cNvGraphicFramePr/>
          <p:nvPr>
            <p:extLst>
              <p:ext uri="{D42A27DB-BD31-4B8C-83A1-F6EECF244321}">
                <p14:modId xmlns:p14="http://schemas.microsoft.com/office/powerpoint/2010/main" val="3991913085"/>
              </p:ext>
            </p:extLst>
          </p:nvPr>
        </p:nvGraphicFramePr>
        <p:xfrm>
          <a:off x="1562101" y="1143000"/>
          <a:ext cx="6096000" cy="1803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ooter Placeholder 2"/>
          <p:cNvSpPr>
            <a:spLocks noGrp="1"/>
          </p:cNvSpPr>
          <p:nvPr>
            <p:ph type="ftr" sz="quarter" idx="11"/>
          </p:nvPr>
        </p:nvSpPr>
        <p:spPr/>
        <p:txBody>
          <a:bodyPr/>
          <a:lstStyle/>
          <a:p>
            <a:r>
              <a:rPr lang="en-US" sz="1400" i="1"/>
              <a:t>Forecasting</a:t>
            </a:r>
          </a:p>
        </p:txBody>
      </p:sp>
    </p:spTree>
    <p:extLst>
      <p:ext uri="{BB962C8B-B14F-4D97-AF65-F5344CB8AC3E}">
        <p14:creationId xmlns:p14="http://schemas.microsoft.com/office/powerpoint/2010/main" val="244604454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8.0&quot;&gt;&lt;object type=&quot;1&quot; unique_id=&quot;10001&quot;&gt;&lt;object type=&quot;2&quot; unique_id=&quot;10002&quot;&gt;&lt;object type=&quot;3&quot; unique_id=&quot;10003&quot;&gt;&lt;property id=&quot;20148&quot; value=&quot;5&quot;/&gt;&lt;property id=&quot;20300&quot; value=&quot;Slide 1 - &amp;quot;Forecasting&amp;quot;&quot;/&gt;&lt;property id=&quot;20307&quot; value=&quot;256&quot;/&gt;&lt;/object&gt;&lt;object type=&quot;3&quot; unique_id=&quot;10004&quot;&gt;&lt;property id=&quot;20148&quot; value=&quot;5&quot;/&gt;&lt;property id=&quot;20300&quot; value=&quot;Slide 2 - &amp;quot;Outline&amp;quot;&quot;/&gt;&lt;property id=&quot;20307&quot; value=&quot;258&quot;/&gt;&lt;/object&gt;&lt;object type=&quot;3&quot; unique_id=&quot;10005&quot;&gt;&lt;property id=&quot;20148&quot; value=&quot;5&quot;/&gt;&lt;property id=&quot;20300&quot; value=&quot;Slide 3 - &amp;quot;Introduction: Business Case for Forecasting&amp;quot;&quot;/&gt;&lt;property id=&quot;20307&quot; value=&quot;259&quot;/&gt;&lt;/object&gt;&lt;object type=&quot;3&quot; unique_id=&quot;10007&quot;&gt;&lt;property id=&quot;20148&quot; value=&quot;5&quot;/&gt;&lt;property id=&quot;20300&quot; value=&quot;Slide 5 - &amp;quot;Introduction: Forecasting Methods&amp;quot;&quot;/&gt;&lt;property id=&quot;20307&quot; value=&quot;261&quot;/&gt;&lt;/object&gt;&lt;object type=&quot;3&quot; unique_id=&quot;10009&quot;&gt;&lt;property id=&quot;20148&quot; value=&quot;5&quot;/&gt;&lt;property id=&quot;20300&quot; value=&quot;Slide 7 - &amp;quot;Time-Series Forecasting: Example&amp;quot;&quot;/&gt;&lt;property id=&quot;20307&quot; value=&quot;263&quot;/&gt;&lt;/object&gt;&lt;object type=&quot;3&quot; unique_id=&quot;10010&quot;&gt;&lt;property id=&quot;20148&quot; value=&quot;5&quot;/&gt;&lt;property id=&quot;20300&quot; value=&quot;Slide 8 - &amp;quot;Time-Series Forecasting: Example&amp;quot;&quot;/&gt;&lt;property id=&quot;20307&quot; value=&quot;264&quot;/&gt;&lt;/object&gt;&lt;object type=&quot;3&quot; unique_id=&quot;10011&quot;&gt;&lt;property id=&quot;20148&quot; value=&quot;5&quot;/&gt;&lt;property id=&quot;20300&quot; value=&quot;Slide 9 - &amp;quot;Time-Series Components&amp;quot;&quot;/&gt;&lt;property id=&quot;20307&quot; value=&quot;265&quot;/&gt;&lt;/object&gt;&lt;object type=&quot;3&quot; unique_id=&quot;10012&quot;&gt;&lt;property id=&quot;20148&quot; value=&quot;5&quot;/&gt;&lt;property id=&quot;20300&quot; value=&quot;Slide 10 - &amp;quot;Time-Series Components&amp;quot;&quot;/&gt;&lt;property id=&quot;20307&quot; value=&quot;269&quot;/&gt;&lt;/object&gt;&lt;object type=&quot;3&quot; unique_id=&quot;10013&quot;&gt;&lt;property id=&quot;20148&quot; value=&quot;5&quot;/&gt;&lt;property id=&quot;20300&quot; value=&quot;Slide 11 - &amp;quot;Time-Series Components&amp;quot;&quot;/&gt;&lt;property id=&quot;20307&quot; value=&quot;266&quot;/&gt;&lt;/object&gt;&lt;object type=&quot;3&quot; unique_id=&quot;10014&quot;&gt;&lt;property id=&quot;20148&quot; value=&quot;5&quot;/&gt;&lt;property id=&quot;20300&quot; value=&quot;Slide 12 - &amp;quot;Time-Series Components&amp;quot;&quot;/&gt;&lt;property id=&quot;20307&quot; value=&quot;267&quot;/&gt;&lt;/object&gt;&lt;object type=&quot;3&quot; unique_id=&quot;10015&quot;&gt;&lt;property id=&quot;20148&quot; value=&quot;5&quot;/&gt;&lt;property id=&quot;20300&quot; value=&quot;Slide 14 - &amp;quot;Time-Series Forecasting Methods: Classification&amp;quot;&quot;/&gt;&lt;property id=&quot;20307&quot; value=&quot;268&quot;/&gt;&lt;/object&gt;&lt;object type=&quot;3&quot; unique_id=&quot;10471&quot;&gt;&lt;property id=&quot;20148&quot; value=&quot;5&quot;/&gt;&lt;property id=&quot;20300&quot; value=&quot;Slide 16 - &amp;quot;Static Forecast&amp;quot;&quot;/&gt;&lt;property id=&quot;20307&quot; value=&quot;305&quot;/&gt;&lt;/object&gt;&lt;object type=&quot;3&quot; unique_id=&quot;10472&quot;&gt;&lt;property id=&quot;20148&quot; value=&quot;5&quot;/&gt;&lt;property id=&quot;20300&quot; value=&quot;Slide 17 - &amp;quot;Estimating level, trend, and seasonal factors&amp;quot;&quot;/&gt;&lt;property id=&quot;20307&quot; value=&quot;306&quot;/&gt;&lt;/object&gt;&lt;object type=&quot;3&quot; unique_id=&quot;10473&quot;&gt;&lt;property id=&quot;20148&quot; value=&quot;5&quot;/&gt;&lt;property id=&quot;20300&quot; value=&quot;Slide 18 - &amp;quot;Step 1: Deseasonalize the demand data&amp;quot;&quot;/&gt;&lt;property id=&quot;20307&quot; value=&quot;307&quot;/&gt;&lt;/object&gt;&lt;object type=&quot;3&quot; unique_id=&quot;10474&quot;&gt;&lt;property id=&quot;20148&quot; value=&quot;5&quot;/&gt;&lt;property id=&quot;20300&quot; value=&quot;Slide 19 - &amp;quot;Step 2: Estimate the level and trend&amp;quot;&quot;/&gt;&lt;property id=&quot;20307&quot; value=&quot;308&quot;/&gt;&lt;/object&gt;&lt;object type=&quot;3&quot; unique_id=&quot;10475&quot;&gt;&lt;property id=&quot;20148&quot; value=&quot;5&quot;/&gt;&lt;property id=&quot;20300&quot; value=&quot;Slide 20 - &amp;quot;Step 2: Estimate the level and trend&amp;quot;&quot;/&gt;&lt;property id=&quot;20307&quot; value=&quot;309&quot;/&gt;&lt;/object&gt;&lt;object type=&quot;3&quot; unique_id=&quot;10476&quot;&gt;&lt;property id=&quot;20148&quot; value=&quot;5&quot;/&gt;&lt;property id=&quot;20300&quot; value=&quot;Slide 22 - &amp;quot;Step 2: Estimate the level and trend&amp;quot;&quot;/&gt;&lt;property id=&quot;20307&quot; value=&quot;310&quot;/&gt;&lt;/object&gt;&lt;object type=&quot;3&quot; unique_id=&quot;10477&quot;&gt;&lt;property id=&quot;20148&quot; value=&quot;5&quot;/&gt;&lt;property id=&quot;20300&quot; value=&quot;Slide 26 - &amp;quot;Step 3: Estimate the seasonal factor&amp;quot;&quot;/&gt;&lt;property id=&quot;20307&quot; value=&quot;311&quot;/&gt;&lt;/object&gt;&lt;object type=&quot;3&quot; unique_id=&quot;10633&quot;&gt;&lt;property id=&quot;20148&quot; value=&quot;5&quot;/&gt;&lt;property id=&quot;20300&quot; value=&quot;Slide 28 - &amp;quot;Static Forecast&amp;quot;&quot;/&gt;&lt;property id=&quot;20307&quot; value=&quot;312&quot;/&gt;&lt;/object&gt;&lt;object type=&quot;3&quot; unique_id=&quot;10634&quot;&gt;&lt;property id=&quot;20148&quot; value=&quot;5&quot;/&gt;&lt;property id=&quot;20300&quot; value=&quot;Slide 29 - &amp;quot;Estimating level, trend, and seasonal factors&amp;quot;&quot;/&gt;&lt;property id=&quot;20307&quot; value=&quot;313&quot;/&gt;&lt;/object&gt;&lt;object type=&quot;3&quot; unique_id=&quot;10635&quot;&gt;&lt;property id=&quot;20148&quot; value=&quot;5&quot;/&gt;&lt;property id=&quot;20300&quot; value=&quot;Slide 30 - &amp;quot;Estimating level, trend, and seasonal factors&amp;quot;&quot;/&gt;&lt;property id=&quot;20307&quot; value=&quot;314&quot;/&gt;&lt;/object&gt;&lt;object type=&quot;3&quot; unique_id=&quot;11682&quot;&gt;&lt;property id=&quot;20148&quot; value=&quot;5&quot;/&gt;&lt;property id=&quot;20300&quot; value=&quot;Slide 31 - &amp;quot;Linear Regression Diagnostics&amp;quot;&quot;/&gt;&lt;property id=&quot;20307&quot; value=&quot;318&quot;/&gt;&lt;/object&gt;&lt;object type=&quot;3&quot; unique_id=&quot;11683&quot;&gt;&lt;property id=&quot;20148&quot; value=&quot;5&quot;/&gt;&lt;property id=&quot;20300&quot; value=&quot;Slide 32 - &amp;quot;Linear Regression Diagnostics&amp;quot;&quot;/&gt;&lt;property id=&quot;20307&quot; value=&quot;319&quot;/&gt;&lt;/object&gt;&lt;object type=&quot;3&quot; unique_id=&quot;12841&quot;&gt;&lt;property id=&quot;20148&quot; value=&quot;5&quot;/&gt;&lt;property id=&quot;20300&quot; value=&quot;Slide 4 - &amp;quot;Introduction&amp;quot;&quot;/&gt;&lt;property id=&quot;20307&quot; value=&quot;321&quot;/&gt;&lt;/object&gt;&lt;object type=&quot;3&quot; unique_id=&quot;12842&quot;&gt;&lt;property id=&quot;20148&quot; value=&quot;5&quot;/&gt;&lt;property id=&quot;20300&quot; value=&quot;Slide 6 - &amp;quot;Example&amp;quot;&quot;/&gt;&lt;property id=&quot;20307&quot; value=&quot;322&quot;/&gt;&lt;/object&gt;&lt;object type=&quot;3&quot; unique_id=&quot;12843&quot;&gt;&lt;property id=&quot;20148&quot; value=&quot;5&quot;/&gt;&lt;property id=&quot;20300&quot; value=&quot;Slide 13 - &amp;quot;Time-Series Components&amp;quot;&quot;/&gt;&lt;property id=&quot;20307&quot; value=&quot;323&quot;/&gt;&lt;/object&gt;&lt;object type=&quot;3&quot; unique_id=&quot;13410&quot;&gt;&lt;property id=&quot;20148&quot; value=&quot;5&quot;/&gt;&lt;property id=&quot;20300&quot; value=&quot;Slide 25 - &amp;quot;Step 2: Estimate the level and trend&amp;quot;&quot;/&gt;&lt;property id=&quot;20307&quot; value=&quot;328&quot;/&gt;&lt;/object&gt;&lt;object type=&quot;3&quot; unique_id=&quot;13411&quot;&gt;&lt;property id=&quot;20148&quot; value=&quot;5&quot;/&gt;&lt;property id=&quot;20300&quot; value=&quot;Slide 27 - &amp;quot;Forecasting the future demand&amp;quot;&quot;/&gt;&lt;property id=&quot;20307&quot; value=&quot;329&quot;/&gt;&lt;/object&gt;&lt;object type=&quot;3&quot; unique_id=&quot;13677&quot;&gt;&lt;property id=&quot;20148&quot; value=&quot;5&quot;/&gt;&lt;property id=&quot;20300&quot; value=&quot;Slide 21 - &amp;quot;Step 2: Estimate the level and trend&amp;quot;&quot;/&gt;&lt;property id=&quot;20307&quot; value=&quot;330&quot;/&gt;&lt;/object&gt;&lt;object type=&quot;3&quot; unique_id=&quot;13678&quot;&gt;&lt;property id=&quot;20148&quot; value=&quot;5&quot;/&gt;&lt;property id=&quot;20300&quot; value=&quot;Slide 23 - &amp;quot;Step 2: Estimate the level and trend&amp;quot;&quot;/&gt;&lt;property id=&quot;20307&quot; value=&quot;332&quot;/&gt;&lt;/object&gt;&lt;object type=&quot;3&quot; unique_id=&quot;13679&quot;&gt;&lt;property id=&quot;20148&quot; value=&quot;5&quot;/&gt;&lt;property id=&quot;20300&quot; value=&quot;Slide 24 - &amp;quot;Step 2: Estimate the level and trend&amp;quot;&quot;/&gt;&lt;property id=&quot;20307&quot; value=&quot;331&quot;/&gt;&lt;/object&gt;&lt;object type=&quot;3&quot; unique_id=&quot;14520&quot;&gt;&lt;property id=&quot;20148&quot; value=&quot;5&quot;/&gt;&lt;property id=&quot;20300&quot; value=&quot;Slide 15 - &amp;quot;Static Forecasting&amp;quot;&quot;/&gt;&lt;property id=&quot;20307&quot; value=&quot;333&quot;/&gt;&lt;/object&gt;&lt;object type=&quot;3&quot; unique_id=&quot;14521&quot;&gt;&lt;property id=&quot;20148&quot; value=&quot;5&quot;/&gt;&lt;property id=&quot;20300&quot; value=&quot;Slide 33 - &amp;quot;Types of Models: Mixed&amp;quot;&quot;/&gt;&lt;property id=&quot;20307&quot; value=&quot;336&quot;/&gt;&lt;/object&gt;&lt;object type=&quot;3&quot; unique_id=&quot;14522&quot;&gt;&lt;property id=&quot;20148&quot; value=&quot;5&quot;/&gt;&lt;property id=&quot;20300&quot; value=&quot;Slide 34 - &amp;quot;Types of Models: Additive&amp;quot;&quot;/&gt;&lt;property id=&quot;20307&quot; value=&quot;337&quot;/&gt;&lt;/object&gt;&lt;object type=&quot;3&quot; unique_id=&quot;14523&quot;&gt;&lt;property id=&quot;20148&quot; value=&quot;5&quot;/&gt;&lt;property id=&quot;20300&quot; value=&quot;Slide 36 - &amp;quot;Types of Models: Multiplicative&amp;quot;&quot;/&gt;&lt;property id=&quot;20307&quot; value=&quot;338&quot;/&gt;&lt;/object&gt;&lt;object type=&quot;3&quot; unique_id=&quot;14960&quot;&gt;&lt;property id=&quot;20148&quot; value=&quot;5&quot;/&gt;&lt;property id=&quot;20300&quot; value=&quot;Slide 35 - &amp;quot;Types of Models: Mixed&amp;quot;&quot;/&gt;&lt;property id=&quot;20307&quot; value=&quot;339&quot;/&gt;&lt;/object&gt;&lt;object type=&quot;3&quot; unique_id=&quot;14961&quot;&gt;&lt;property id=&quot;20148&quot; value=&quot;5&quot;/&gt;&lt;property id=&quot;20300&quot; value=&quot;Slide 37 - &amp;quot;Types of Models: Multiplicative&amp;quot;&quot;/&gt;&lt;property id=&quot;20307&quot; value=&quot;340&quot;/&gt;&lt;/object&gt;&lt;object type=&quot;3&quot; unique_id=&quot;14962&quot;&gt;&lt;property id=&quot;20148&quot; value=&quot;5&quot;/&gt;&lt;property id=&quot;20300&quot; value=&quot;Slide 40 - &amp;quot;Types of Models: Multiplicative&amp;quot;&quot;/&gt;&lt;property id=&quot;20307&quot; value=&quot;341&quot;/&gt;&lt;/object&gt;&lt;object type=&quot;3&quot; unique_id=&quot;15294&quot;&gt;&lt;property id=&quot;20148&quot; value=&quot;5&quot;/&gt;&lt;property id=&quot;20300&quot; value=&quot;Slide 38 - &amp;quot;Types of Models: Multiplicative&amp;quot;&quot;/&gt;&lt;property id=&quot;20307&quot; value=&quot;344&quot;/&gt;&lt;/object&gt;&lt;object type=&quot;3&quot; unique_id=&quot;15295&quot;&gt;&lt;property id=&quot;20148&quot; value=&quot;5&quot;/&gt;&lt;property id=&quot;20300&quot; value=&quot;Slide 39 - &amp;quot;Types of Models: Multiplicative&amp;quot;&quot;/&gt;&lt;property id=&quot;20307&quot; value=&quot;345&quot;/&gt;&lt;/object&gt;&lt;object type=&quot;3&quot; unique_id=&quot;15296&quot;&gt;&lt;property id=&quot;20148&quot; value=&quot;5&quot;/&gt;&lt;property id=&quot;20300&quot; value=&quot;Slide 41 - &amp;quot;Types of Models: Multiplicative&amp;quot;&quot;/&gt;&lt;property id=&quot;20307&quot; value=&quot;343&quot;/&gt;&lt;/object&gt;&lt;/object&gt;&lt;object type=&quot;8&quot; unique_id=&quot;10094&quot;&gt;&lt;/object&gt;&lt;/object&gt;&lt;/database&gt;"/>
  <p:tag name="SECTOMILLISECCONVERTED" val="1"/>
</p:tagLst>
</file>

<file path=ppt/theme/theme1.xml><?xml version="1.0" encoding="utf-8"?>
<a:theme xmlns:a="http://schemas.openxmlformats.org/drawingml/2006/main" name="Blank Presentation">
  <a:themeElements>
    <a:clrScheme name="Blank Presentation 1">
      <a:dk1>
        <a:srgbClr val="000000"/>
      </a:dk1>
      <a:lt1>
        <a:srgbClr val="FFFFFF"/>
      </a:lt1>
      <a:dk2>
        <a:srgbClr val="F8F3D2"/>
      </a:dk2>
      <a:lt2>
        <a:srgbClr val="B0B2B4"/>
      </a:lt2>
      <a:accent1>
        <a:srgbClr val="7D110C"/>
      </a:accent1>
      <a:accent2>
        <a:srgbClr val="6D6E70"/>
      </a:accent2>
      <a:accent3>
        <a:srgbClr val="FFFFFF"/>
      </a:accent3>
      <a:accent4>
        <a:srgbClr val="000000"/>
      </a:accent4>
      <a:accent5>
        <a:srgbClr val="BFAAAA"/>
      </a:accent5>
      <a:accent6>
        <a:srgbClr val="626365"/>
      </a:accent6>
      <a:hlink>
        <a:srgbClr val="7D110C"/>
      </a:hlink>
      <a:folHlink>
        <a:srgbClr val="6D6E7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1" u="none" strike="noStrike" cap="none" normalizeH="0" baseline="0" smtClean="0">
            <a:ln>
              <a:noFill/>
            </a:ln>
            <a:solidFill>
              <a:schemeClr val="tx1"/>
            </a:solidFill>
            <a:effectLst/>
            <a:latin typeface="Arial" charset="0"/>
            <a:ea typeface="ＭＳ Ｐゴシック" pitchFamily="1"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1" u="none" strike="noStrike" cap="none" normalizeH="0" baseline="0" smtClean="0">
            <a:ln>
              <a:noFill/>
            </a:ln>
            <a:solidFill>
              <a:schemeClr val="tx1"/>
            </a:solidFill>
            <a:effectLst/>
            <a:latin typeface="Arial" charset="0"/>
            <a:ea typeface="ＭＳ Ｐゴシック" pitchFamily="1" charset="-128"/>
          </a:defRPr>
        </a:defPPr>
      </a:lstStyle>
    </a:lnDef>
  </a:objectDefaults>
  <a:extraClrSchemeLst>
    <a:extraClrScheme>
      <a:clrScheme name="Blank Presentation 1">
        <a:dk1>
          <a:srgbClr val="000000"/>
        </a:dk1>
        <a:lt1>
          <a:srgbClr val="FFFFFF"/>
        </a:lt1>
        <a:dk2>
          <a:srgbClr val="F8F3D2"/>
        </a:dk2>
        <a:lt2>
          <a:srgbClr val="B0B2B4"/>
        </a:lt2>
        <a:accent1>
          <a:srgbClr val="7D110C"/>
        </a:accent1>
        <a:accent2>
          <a:srgbClr val="6D6E70"/>
        </a:accent2>
        <a:accent3>
          <a:srgbClr val="FFFFFF"/>
        </a:accent3>
        <a:accent4>
          <a:srgbClr val="000000"/>
        </a:accent4>
        <a:accent5>
          <a:srgbClr val="BFAAAA"/>
        </a:accent5>
        <a:accent6>
          <a:srgbClr val="626365"/>
        </a:accent6>
        <a:hlink>
          <a:srgbClr val="7D110C"/>
        </a:hlink>
        <a:folHlink>
          <a:srgbClr val="6D6E7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9F3D3"/>
        </a:lt1>
        <a:dk2>
          <a:srgbClr val="F8F3D2"/>
        </a:dk2>
        <a:lt2>
          <a:srgbClr val="B0B2B4"/>
        </a:lt2>
        <a:accent1>
          <a:srgbClr val="7D110C"/>
        </a:accent1>
        <a:accent2>
          <a:srgbClr val="6D6E70"/>
        </a:accent2>
        <a:accent3>
          <a:srgbClr val="FBF8E6"/>
        </a:accent3>
        <a:accent4>
          <a:srgbClr val="000000"/>
        </a:accent4>
        <a:accent5>
          <a:srgbClr val="BFAAAA"/>
        </a:accent5>
        <a:accent6>
          <a:srgbClr val="626365"/>
        </a:accent6>
        <a:hlink>
          <a:srgbClr val="7D110C"/>
        </a:hlink>
        <a:folHlink>
          <a:srgbClr val="6D6E7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Blank Presentation 1">
    <a:dk1>
      <a:srgbClr val="000000"/>
    </a:dk1>
    <a:lt1>
      <a:srgbClr val="FFFFFF"/>
    </a:lt1>
    <a:dk2>
      <a:srgbClr val="F8F3D2"/>
    </a:dk2>
    <a:lt2>
      <a:srgbClr val="B0B2B4"/>
    </a:lt2>
    <a:accent1>
      <a:srgbClr val="7D110C"/>
    </a:accent1>
    <a:accent2>
      <a:srgbClr val="6D6E70"/>
    </a:accent2>
    <a:accent3>
      <a:srgbClr val="FFFFFF"/>
    </a:accent3>
    <a:accent4>
      <a:srgbClr val="000000"/>
    </a:accent4>
    <a:accent5>
      <a:srgbClr val="BFAAAA"/>
    </a:accent5>
    <a:accent6>
      <a:srgbClr val="626365"/>
    </a:accent6>
    <a:hlink>
      <a:srgbClr val="7D110C"/>
    </a:hlink>
    <a:folHlink>
      <a:srgbClr val="6D6E70"/>
    </a:folHlink>
  </a:clrScheme>
</a:themeOverride>
</file>

<file path=ppt/theme/themeOverride2.xml><?xml version="1.0" encoding="utf-8"?>
<a:themeOverride xmlns:a="http://schemas.openxmlformats.org/drawingml/2006/main">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
  <TotalTime>2609</TotalTime>
  <Words>2703</Words>
  <Application>Microsoft Office PowerPoint</Application>
  <PresentationFormat>On-screen Show (4:3)</PresentationFormat>
  <Paragraphs>718</Paragraphs>
  <Slides>40</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40</vt:i4>
      </vt:variant>
    </vt:vector>
  </HeadingPairs>
  <TitlesOfParts>
    <vt:vector size="45" baseType="lpstr">
      <vt:lpstr>Arial</vt:lpstr>
      <vt:lpstr>Calibri</vt:lpstr>
      <vt:lpstr>Cambria Math</vt:lpstr>
      <vt:lpstr>Times New Roman</vt:lpstr>
      <vt:lpstr>Blank Presentation</vt:lpstr>
      <vt:lpstr>Forecasting</vt:lpstr>
      <vt:lpstr>Outline</vt:lpstr>
      <vt:lpstr>Introduction: Business Case for Forecasting</vt:lpstr>
      <vt:lpstr>Introduction to Forecasting</vt:lpstr>
      <vt:lpstr>Characteristics of Forecasts</vt:lpstr>
      <vt:lpstr>Introduction: Forecasting Methods</vt:lpstr>
      <vt:lpstr>Time-Series Forecasting: Example</vt:lpstr>
      <vt:lpstr>Time-Series Forecasting: Example</vt:lpstr>
      <vt:lpstr>Time-Series Components</vt:lpstr>
      <vt:lpstr>Time-Series Components</vt:lpstr>
      <vt:lpstr>Time-Series Components</vt:lpstr>
      <vt:lpstr>Time-Series Components</vt:lpstr>
      <vt:lpstr>Time-Series Components</vt:lpstr>
      <vt:lpstr>Time-Series Forecasting Methods: Classification</vt:lpstr>
      <vt:lpstr>Static Forecasting</vt:lpstr>
      <vt:lpstr>Static Forecast</vt:lpstr>
      <vt:lpstr>Estimating level, trend, and seasonal factors</vt:lpstr>
      <vt:lpstr>Step 1: Deseasonalize the demand data</vt:lpstr>
      <vt:lpstr>Step 2: Estimate the level and trend</vt:lpstr>
      <vt:lpstr>Step 2: Estimate the level and trend</vt:lpstr>
      <vt:lpstr>Step 2: Estimate the level and trend</vt:lpstr>
      <vt:lpstr>Step 2: Estimate the level and trend</vt:lpstr>
      <vt:lpstr>Step 2: Estimate the level and trend</vt:lpstr>
      <vt:lpstr>Step 2: Estimate the level and trend</vt:lpstr>
      <vt:lpstr>Step 2: Estimate the level and trend</vt:lpstr>
      <vt:lpstr>Step 3: Estimate the seasonal factor</vt:lpstr>
      <vt:lpstr>Forecasting the future demand</vt:lpstr>
      <vt:lpstr>Static Forecast</vt:lpstr>
      <vt:lpstr>Estimating level, trend, and seasonal factors</vt:lpstr>
      <vt:lpstr>Estimating level, trend, and seasonal factors</vt:lpstr>
      <vt:lpstr>Linear Regression Diagnostics</vt:lpstr>
      <vt:lpstr>Linear Regression Diagnostics</vt:lpstr>
      <vt:lpstr>Types of Models: Mixed</vt:lpstr>
      <vt:lpstr>Types of Models: Additive</vt:lpstr>
      <vt:lpstr>Types of Models: Additive</vt:lpstr>
      <vt:lpstr>Types of Models: Multiplicative</vt:lpstr>
      <vt:lpstr>Types of Models: Multiplicative</vt:lpstr>
      <vt:lpstr>Types of Models: Multiplicative</vt:lpstr>
      <vt:lpstr>Types of Models: Multiplicative</vt:lpstr>
      <vt:lpstr>Types of Models: Multiplicative</vt:lpstr>
    </vt:vector>
  </TitlesOfParts>
  <Company>Office of Creative Services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Office of Creative Services</dc:creator>
  <cp:lastModifiedBy>Chen, Christopher</cp:lastModifiedBy>
  <cp:revision>332</cp:revision>
  <cp:lastPrinted>2019-08-29T13:28:55Z</cp:lastPrinted>
  <dcterms:created xsi:type="dcterms:W3CDTF">2006-11-07T21:52:34Z</dcterms:created>
  <dcterms:modified xsi:type="dcterms:W3CDTF">2020-01-04T20:02:47Z</dcterms:modified>
</cp:coreProperties>
</file>