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8.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10.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sldIdLst>
    <p:sldId id="256" r:id="rId2"/>
    <p:sldId id="334" r:id="rId3"/>
    <p:sldId id="270" r:id="rId4"/>
    <p:sldId id="271" r:id="rId5"/>
    <p:sldId id="272" r:id="rId6"/>
    <p:sldId id="273" r:id="rId7"/>
    <p:sldId id="274" r:id="rId8"/>
    <p:sldId id="275" r:id="rId9"/>
    <p:sldId id="276" r:id="rId10"/>
    <p:sldId id="277" r:id="rId11"/>
    <p:sldId id="278" r:id="rId12"/>
    <p:sldId id="279" r:id="rId13"/>
    <p:sldId id="280" r:id="rId14"/>
    <p:sldId id="282" r:id="rId15"/>
    <p:sldId id="281" r:id="rId16"/>
    <p:sldId id="284" r:id="rId17"/>
    <p:sldId id="335" r:id="rId18"/>
    <p:sldId id="348" r:id="rId19"/>
    <p:sldId id="349" r:id="rId20"/>
    <p:sldId id="300" r:id="rId21"/>
    <p:sldId id="301" r:id="rId22"/>
    <p:sldId id="351" r:id="rId23"/>
    <p:sldId id="346" r:id="rId24"/>
    <p:sldId id="302" r:id="rId25"/>
    <p:sldId id="347" r:id="rId26"/>
    <p:sldId id="352" r:id="rId27"/>
    <p:sldId id="324" r:id="rId28"/>
    <p:sldId id="325" r:id="rId29"/>
    <p:sldId id="326" r:id="rId30"/>
    <p:sldId id="327" r:id="rId31"/>
    <p:sldId id="350" r:id="rId32"/>
    <p:sldId id="316" r:id="rId33"/>
    <p:sldId id="304" r:id="rId34"/>
  </p:sldIdLst>
  <p:sldSz cx="9144000" cy="6858000" type="screen4x3"/>
  <p:notesSz cx="6858000" cy="9144000"/>
  <p:custDataLst>
    <p:tags r:id="rId36"/>
  </p:custDataLst>
  <p:defaultTextStyle>
    <a:defPPr>
      <a:defRPr lang="en-US"/>
    </a:defPPr>
    <a:lvl1pPr algn="l" rtl="0" eaLnBrk="0" fontAlgn="base" hangingPunct="0">
      <a:spcBef>
        <a:spcPct val="0"/>
      </a:spcBef>
      <a:spcAft>
        <a:spcPct val="0"/>
      </a:spcAft>
      <a:defRPr sz="2400" i="1"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i="1"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i="1"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i="1"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i="1" kern="1200">
        <a:solidFill>
          <a:schemeClr val="tx1"/>
        </a:solidFill>
        <a:latin typeface="Arial" charset="0"/>
        <a:ea typeface="ＭＳ Ｐゴシック" pitchFamily="1" charset="-128"/>
        <a:cs typeface="+mn-cs"/>
      </a:defRPr>
    </a:lvl5pPr>
    <a:lvl6pPr marL="2286000" algn="l" defTabSz="914400" rtl="0" eaLnBrk="1" latinLnBrk="0" hangingPunct="1">
      <a:defRPr sz="2400" i="1" kern="1200">
        <a:solidFill>
          <a:schemeClr val="tx1"/>
        </a:solidFill>
        <a:latin typeface="Arial" charset="0"/>
        <a:ea typeface="ＭＳ Ｐゴシック" pitchFamily="1" charset="-128"/>
        <a:cs typeface="+mn-cs"/>
      </a:defRPr>
    </a:lvl6pPr>
    <a:lvl7pPr marL="2743200" algn="l" defTabSz="914400" rtl="0" eaLnBrk="1" latinLnBrk="0" hangingPunct="1">
      <a:defRPr sz="2400" i="1" kern="1200">
        <a:solidFill>
          <a:schemeClr val="tx1"/>
        </a:solidFill>
        <a:latin typeface="Arial" charset="0"/>
        <a:ea typeface="ＭＳ Ｐゴシック" pitchFamily="1" charset="-128"/>
        <a:cs typeface="+mn-cs"/>
      </a:defRPr>
    </a:lvl7pPr>
    <a:lvl8pPr marL="3200400" algn="l" defTabSz="914400" rtl="0" eaLnBrk="1" latinLnBrk="0" hangingPunct="1">
      <a:defRPr sz="2400" i="1" kern="1200">
        <a:solidFill>
          <a:schemeClr val="tx1"/>
        </a:solidFill>
        <a:latin typeface="Arial" charset="0"/>
        <a:ea typeface="ＭＳ Ｐゴシック" pitchFamily="1" charset="-128"/>
        <a:cs typeface="+mn-cs"/>
      </a:defRPr>
    </a:lvl8pPr>
    <a:lvl9pPr marL="3657600" algn="l" defTabSz="914400" rtl="0" eaLnBrk="1" latinLnBrk="0" hangingPunct="1">
      <a:defRPr sz="2400" i="1"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6E70"/>
    <a:srgbClr val="A9C9FF"/>
    <a:srgbClr val="F3F3F3"/>
    <a:srgbClr val="F8F3D2"/>
    <a:srgbClr val="7D11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91" autoAdjust="0"/>
    <p:restoredTop sz="90929"/>
  </p:normalViewPr>
  <p:slideViewPr>
    <p:cSldViewPr>
      <p:cViewPr varScale="1">
        <p:scale>
          <a:sx n="162" d="100"/>
          <a:sy n="162" d="100"/>
        </p:scale>
        <p:origin x="4302"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6" d="100"/>
          <a:sy n="66" d="100"/>
        </p:scale>
        <p:origin x="0" y="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1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image" Target="../media/image91.png"/></Relationships>
</file>

<file path=ppt/diagrams/_rels/data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image" Target="../media/image70.png"/></Relationships>
</file>

<file path=ppt/diagrams/_rels/data6.xml.rels><?xml version="1.0" encoding="UTF-8" standalone="yes"?>
<Relationships xmlns="http://schemas.openxmlformats.org/package/2006/relationships"><Relationship Id="rId1" Type="http://schemas.openxmlformats.org/officeDocument/2006/relationships/image" Target="../media/image90.png"/></Relationships>
</file>

<file path=ppt/diagrams/_rels/data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3F69C4-19AE-4567-B303-DC36B7AC3A31}"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US"/>
        </a:p>
      </dgm:t>
    </dgm:pt>
    <dgm:pt modelId="{6E405A9D-4D2D-4EA9-A4A9-3EFF43C5296A}">
      <dgm:prSet phldrT="[Text]"/>
      <dgm:spPr/>
      <dgm:t>
        <a:bodyPr/>
        <a:lstStyle/>
        <a:p>
          <a:r>
            <a:rPr lang="en-US" dirty="0"/>
            <a:t>Initialize</a:t>
          </a:r>
        </a:p>
      </dgm:t>
    </dgm:pt>
    <dgm:pt modelId="{8F0633A4-F6B1-479A-B1FF-23E2A3E885B8}" type="parTrans" cxnId="{AD16280D-D76A-4138-B308-AD30CBD90317}">
      <dgm:prSet/>
      <dgm:spPr/>
      <dgm:t>
        <a:bodyPr/>
        <a:lstStyle/>
        <a:p>
          <a:endParaRPr lang="en-US"/>
        </a:p>
      </dgm:t>
    </dgm:pt>
    <dgm:pt modelId="{904BB6AA-AD00-4486-AD56-B64B849FEEC0}" type="sibTrans" cxnId="{AD16280D-D76A-4138-B308-AD30CBD90317}">
      <dgm:prSet/>
      <dgm:spPr/>
      <dgm:t>
        <a:bodyPr/>
        <a:lstStyle/>
        <a:p>
          <a:endParaRPr lang="en-US"/>
        </a:p>
      </dgm:t>
    </dgm:pt>
    <dgm:pt modelId="{45688CD7-660B-4658-A8F9-43A363AFB8CD}">
      <dgm:prSet phldrT="[Text]"/>
      <dgm:spPr/>
      <dgm:t>
        <a:bodyPr/>
        <a:lstStyle/>
        <a:p>
          <a:r>
            <a:rPr lang="en-US" dirty="0"/>
            <a:t>Estimate level, trend, and seasonal factors</a:t>
          </a:r>
        </a:p>
      </dgm:t>
    </dgm:pt>
    <dgm:pt modelId="{F51787A8-7A42-4CA8-8B12-72D0C90642D0}" type="parTrans" cxnId="{434BD647-5601-44E1-A914-A8C932DB8BD4}">
      <dgm:prSet/>
      <dgm:spPr/>
      <dgm:t>
        <a:bodyPr/>
        <a:lstStyle/>
        <a:p>
          <a:endParaRPr lang="en-US"/>
        </a:p>
      </dgm:t>
    </dgm:pt>
    <dgm:pt modelId="{7438E763-6434-46CB-9F21-3A169E45E57D}" type="sibTrans" cxnId="{434BD647-5601-44E1-A914-A8C932DB8BD4}">
      <dgm:prSet/>
      <dgm:spPr/>
      <dgm:t>
        <a:bodyPr/>
        <a:lstStyle/>
        <a:p>
          <a:endParaRPr lang="en-US"/>
        </a:p>
      </dgm:t>
    </dgm:pt>
    <dgm:pt modelId="{68B2D9C7-814B-436C-9900-4A32693CA50E}">
      <dgm:prSet phldrT="[Text]"/>
      <dgm:spPr/>
      <dgm:t>
        <a:bodyPr/>
        <a:lstStyle/>
        <a:p>
          <a:r>
            <a:rPr lang="en-US" dirty="0"/>
            <a:t>Forecast</a:t>
          </a:r>
        </a:p>
      </dgm:t>
    </dgm:pt>
    <dgm:pt modelId="{B6EDB8AB-46D5-4377-80B1-3233A0BF3007}" type="parTrans" cxnId="{A4E7FA9B-16AD-41F3-BB73-F91B38757EAC}">
      <dgm:prSet/>
      <dgm:spPr/>
      <dgm:t>
        <a:bodyPr/>
        <a:lstStyle/>
        <a:p>
          <a:endParaRPr lang="en-US"/>
        </a:p>
      </dgm:t>
    </dgm:pt>
    <dgm:pt modelId="{8288E4A1-9117-45C0-986B-CDED6C80259D}" type="sibTrans" cxnId="{A4E7FA9B-16AD-41F3-BB73-F91B38757EAC}">
      <dgm:prSet/>
      <dgm:spPr/>
      <dgm:t>
        <a:bodyPr/>
        <a:lstStyle/>
        <a:p>
          <a:endParaRPr lang="en-US"/>
        </a:p>
      </dgm:t>
    </dgm:pt>
    <dgm:pt modelId="{90D7442B-2623-4E74-97F8-734E151A0DAE}">
      <dgm:prSet phldrT="[Text]"/>
      <dgm:spPr/>
      <dgm:t>
        <a:bodyPr/>
        <a:lstStyle/>
        <a:p>
          <a:r>
            <a:rPr lang="en-US" dirty="0"/>
            <a:t>Use the level, trend, and seasonal factors to forecast future demand</a:t>
          </a:r>
        </a:p>
      </dgm:t>
    </dgm:pt>
    <dgm:pt modelId="{DD49C456-8B9F-42C2-9117-39025ABAE30D}" type="parTrans" cxnId="{29722222-7A0F-4376-99AF-810531DF9E40}">
      <dgm:prSet/>
      <dgm:spPr/>
      <dgm:t>
        <a:bodyPr/>
        <a:lstStyle/>
        <a:p>
          <a:endParaRPr lang="en-US"/>
        </a:p>
      </dgm:t>
    </dgm:pt>
    <dgm:pt modelId="{67A42C16-11B8-424B-A979-D49517F8EF84}" type="sibTrans" cxnId="{29722222-7A0F-4376-99AF-810531DF9E40}">
      <dgm:prSet/>
      <dgm:spPr/>
      <dgm:t>
        <a:bodyPr/>
        <a:lstStyle/>
        <a:p>
          <a:endParaRPr lang="en-US"/>
        </a:p>
      </dgm:t>
    </dgm:pt>
    <dgm:pt modelId="{60032B23-C1D9-4412-879D-A30F90802FDC}">
      <dgm:prSet phldrT="[Text]"/>
      <dgm:spPr/>
      <dgm:t>
        <a:bodyPr/>
        <a:lstStyle/>
        <a:p>
          <a:r>
            <a:rPr lang="en-US" dirty="0"/>
            <a:t>Observe</a:t>
          </a:r>
        </a:p>
      </dgm:t>
    </dgm:pt>
    <dgm:pt modelId="{1EA56BE7-C8EE-4F2D-BE40-8F233B3A9717}" type="parTrans" cxnId="{597A617B-10EF-4766-9E85-684209195F2C}">
      <dgm:prSet/>
      <dgm:spPr/>
      <dgm:t>
        <a:bodyPr/>
        <a:lstStyle/>
        <a:p>
          <a:endParaRPr lang="en-US"/>
        </a:p>
      </dgm:t>
    </dgm:pt>
    <dgm:pt modelId="{794A6A00-87E8-46F7-B624-206C24F7CD64}" type="sibTrans" cxnId="{597A617B-10EF-4766-9E85-684209195F2C}">
      <dgm:prSet/>
      <dgm:spPr/>
      <dgm:t>
        <a:bodyPr/>
        <a:lstStyle/>
        <a:p>
          <a:endParaRPr lang="en-US"/>
        </a:p>
      </dgm:t>
    </dgm:pt>
    <dgm:pt modelId="{1DE48115-037C-4D8B-AF74-B3A589D3DC24}">
      <dgm:prSet phldrT="[Text]"/>
      <dgm:spPr/>
      <dgm:t>
        <a:bodyPr/>
        <a:lstStyle/>
        <a:p>
          <a:r>
            <a:rPr lang="en-US" dirty="0"/>
            <a:t>Observe new demand</a:t>
          </a:r>
        </a:p>
      </dgm:t>
    </dgm:pt>
    <dgm:pt modelId="{E1D80006-BC4D-4424-A15C-8C4201ACEF56}" type="parTrans" cxnId="{F4908684-C0CF-4013-AFA7-777CDB1C5767}">
      <dgm:prSet/>
      <dgm:spPr/>
      <dgm:t>
        <a:bodyPr/>
        <a:lstStyle/>
        <a:p>
          <a:endParaRPr lang="en-US"/>
        </a:p>
      </dgm:t>
    </dgm:pt>
    <dgm:pt modelId="{1E80C2DA-20E9-4A15-8459-2DD3F5D27870}" type="sibTrans" cxnId="{F4908684-C0CF-4013-AFA7-777CDB1C5767}">
      <dgm:prSet/>
      <dgm:spPr/>
      <dgm:t>
        <a:bodyPr/>
        <a:lstStyle/>
        <a:p>
          <a:endParaRPr lang="en-US"/>
        </a:p>
      </dgm:t>
    </dgm:pt>
    <dgm:pt modelId="{8ABEF5C4-DED9-49AB-8F3D-7B3D393C6767}">
      <dgm:prSet/>
      <dgm:spPr/>
      <dgm:t>
        <a:bodyPr/>
        <a:lstStyle/>
        <a:p>
          <a:r>
            <a:rPr lang="en-US" dirty="0"/>
            <a:t>Adapt</a:t>
          </a:r>
        </a:p>
      </dgm:t>
    </dgm:pt>
    <dgm:pt modelId="{C57C7885-F2AE-4ADB-B993-535B42835085}" type="parTrans" cxnId="{80D790EF-667A-4C39-B401-D9360921363C}">
      <dgm:prSet/>
      <dgm:spPr/>
      <dgm:t>
        <a:bodyPr/>
        <a:lstStyle/>
        <a:p>
          <a:endParaRPr lang="en-US"/>
        </a:p>
      </dgm:t>
    </dgm:pt>
    <dgm:pt modelId="{0F206AC1-029B-420E-8D99-E95615CC2F57}" type="sibTrans" cxnId="{80D790EF-667A-4C39-B401-D9360921363C}">
      <dgm:prSet/>
      <dgm:spPr/>
      <dgm:t>
        <a:bodyPr/>
        <a:lstStyle/>
        <a:p>
          <a:endParaRPr lang="en-US"/>
        </a:p>
      </dgm:t>
    </dgm:pt>
    <dgm:pt modelId="{AD97DA3A-A8FC-4365-B807-6DDA12F88BB7}">
      <dgm:prSet/>
      <dgm:spPr/>
      <dgm:t>
        <a:bodyPr/>
        <a:lstStyle/>
        <a:p>
          <a:r>
            <a:rPr lang="en-US" dirty="0"/>
            <a:t>Modify estimates of level, trend, and seasonal factors using latest observation</a:t>
          </a:r>
        </a:p>
      </dgm:t>
    </dgm:pt>
    <dgm:pt modelId="{48E5AABD-67B8-4FB1-95EC-19AD080BC7C2}" type="parTrans" cxnId="{01F38C90-D321-4BB6-B150-DF41A09D7B67}">
      <dgm:prSet/>
      <dgm:spPr/>
      <dgm:t>
        <a:bodyPr/>
        <a:lstStyle/>
        <a:p>
          <a:endParaRPr lang="en-US"/>
        </a:p>
      </dgm:t>
    </dgm:pt>
    <dgm:pt modelId="{2C4F76EE-41FB-4A7F-82DA-A4471F57100A}" type="sibTrans" cxnId="{01F38C90-D321-4BB6-B150-DF41A09D7B67}">
      <dgm:prSet/>
      <dgm:spPr/>
      <dgm:t>
        <a:bodyPr/>
        <a:lstStyle/>
        <a:p>
          <a:endParaRPr lang="en-US"/>
        </a:p>
      </dgm:t>
    </dgm:pt>
    <dgm:pt modelId="{4714BD46-7C53-49F4-AA1C-E49C57C18721}">
      <dgm:prSet phldrT="[Text]"/>
      <dgm:spPr/>
      <dgm:t>
        <a:bodyPr/>
        <a:lstStyle/>
        <a:p>
          <a:r>
            <a:rPr lang="en-US" dirty="0"/>
            <a:t>Record the error from the forecast</a:t>
          </a:r>
        </a:p>
      </dgm:t>
    </dgm:pt>
    <dgm:pt modelId="{7DF76E1A-0520-4CCB-BF10-CBFB3182EEA5}" type="parTrans" cxnId="{3069B1C8-7532-4F14-BA8A-64EB6F61BFF8}">
      <dgm:prSet/>
      <dgm:spPr/>
      <dgm:t>
        <a:bodyPr/>
        <a:lstStyle/>
        <a:p>
          <a:endParaRPr lang="en-US"/>
        </a:p>
      </dgm:t>
    </dgm:pt>
    <dgm:pt modelId="{FB045764-9553-41C9-ABFD-DB4EDB5BFFE3}" type="sibTrans" cxnId="{3069B1C8-7532-4F14-BA8A-64EB6F61BFF8}">
      <dgm:prSet/>
      <dgm:spPr/>
      <dgm:t>
        <a:bodyPr/>
        <a:lstStyle/>
        <a:p>
          <a:endParaRPr lang="en-US"/>
        </a:p>
      </dgm:t>
    </dgm:pt>
    <dgm:pt modelId="{BA0B01EC-3901-40E2-91EB-3652FAA366D1}" type="pres">
      <dgm:prSet presAssocID="{CE3F69C4-19AE-4567-B303-DC36B7AC3A31}" presName="linearFlow" presStyleCnt="0">
        <dgm:presLayoutVars>
          <dgm:dir/>
          <dgm:animLvl val="lvl"/>
          <dgm:resizeHandles val="exact"/>
        </dgm:presLayoutVars>
      </dgm:prSet>
      <dgm:spPr/>
    </dgm:pt>
    <dgm:pt modelId="{2C618125-0D3D-45A9-A165-0CF61366E44D}" type="pres">
      <dgm:prSet presAssocID="{6E405A9D-4D2D-4EA9-A4A9-3EFF43C5296A}" presName="composite" presStyleCnt="0"/>
      <dgm:spPr/>
    </dgm:pt>
    <dgm:pt modelId="{D9A8A2A0-806D-49F5-A587-9299C29B014E}" type="pres">
      <dgm:prSet presAssocID="{6E405A9D-4D2D-4EA9-A4A9-3EFF43C5296A}" presName="parentText" presStyleLbl="alignNode1" presStyleIdx="0" presStyleCnt="4">
        <dgm:presLayoutVars>
          <dgm:chMax val="1"/>
          <dgm:bulletEnabled val="1"/>
        </dgm:presLayoutVars>
      </dgm:prSet>
      <dgm:spPr/>
    </dgm:pt>
    <dgm:pt modelId="{2DBFE638-C66E-4F8F-9175-A1C69CFD0517}" type="pres">
      <dgm:prSet presAssocID="{6E405A9D-4D2D-4EA9-A4A9-3EFF43C5296A}" presName="descendantText" presStyleLbl="alignAcc1" presStyleIdx="0" presStyleCnt="4">
        <dgm:presLayoutVars>
          <dgm:bulletEnabled val="1"/>
        </dgm:presLayoutVars>
      </dgm:prSet>
      <dgm:spPr/>
    </dgm:pt>
    <dgm:pt modelId="{E68315CC-9B72-40D5-84C0-78AD25702AB8}" type="pres">
      <dgm:prSet presAssocID="{904BB6AA-AD00-4486-AD56-B64B849FEEC0}" presName="sp" presStyleCnt="0"/>
      <dgm:spPr/>
    </dgm:pt>
    <dgm:pt modelId="{BF9542F0-C623-4AAC-BC2C-1FE43F268E40}" type="pres">
      <dgm:prSet presAssocID="{68B2D9C7-814B-436C-9900-4A32693CA50E}" presName="composite" presStyleCnt="0"/>
      <dgm:spPr/>
    </dgm:pt>
    <dgm:pt modelId="{88E11C2F-3B3E-437D-BA93-D0476FC56590}" type="pres">
      <dgm:prSet presAssocID="{68B2D9C7-814B-436C-9900-4A32693CA50E}" presName="parentText" presStyleLbl="alignNode1" presStyleIdx="1" presStyleCnt="4">
        <dgm:presLayoutVars>
          <dgm:chMax val="1"/>
          <dgm:bulletEnabled val="1"/>
        </dgm:presLayoutVars>
      </dgm:prSet>
      <dgm:spPr/>
    </dgm:pt>
    <dgm:pt modelId="{57999490-E5E2-4111-A532-C49EF077D938}" type="pres">
      <dgm:prSet presAssocID="{68B2D9C7-814B-436C-9900-4A32693CA50E}" presName="descendantText" presStyleLbl="alignAcc1" presStyleIdx="1" presStyleCnt="4">
        <dgm:presLayoutVars>
          <dgm:bulletEnabled val="1"/>
        </dgm:presLayoutVars>
      </dgm:prSet>
      <dgm:spPr/>
    </dgm:pt>
    <dgm:pt modelId="{E89EA757-9A42-4B94-AC52-824BCB063C52}" type="pres">
      <dgm:prSet presAssocID="{8288E4A1-9117-45C0-986B-CDED6C80259D}" presName="sp" presStyleCnt="0"/>
      <dgm:spPr/>
    </dgm:pt>
    <dgm:pt modelId="{6D5B439B-5C47-4695-9D54-9AB560CF42CB}" type="pres">
      <dgm:prSet presAssocID="{60032B23-C1D9-4412-879D-A30F90802FDC}" presName="composite" presStyleCnt="0"/>
      <dgm:spPr/>
    </dgm:pt>
    <dgm:pt modelId="{32CEF553-7D8E-4680-850B-2D9705DC2FF3}" type="pres">
      <dgm:prSet presAssocID="{60032B23-C1D9-4412-879D-A30F90802FDC}" presName="parentText" presStyleLbl="alignNode1" presStyleIdx="2" presStyleCnt="4">
        <dgm:presLayoutVars>
          <dgm:chMax val="1"/>
          <dgm:bulletEnabled val="1"/>
        </dgm:presLayoutVars>
      </dgm:prSet>
      <dgm:spPr/>
    </dgm:pt>
    <dgm:pt modelId="{D9714545-15EC-449A-A40D-E447D71CA867}" type="pres">
      <dgm:prSet presAssocID="{60032B23-C1D9-4412-879D-A30F90802FDC}" presName="descendantText" presStyleLbl="alignAcc1" presStyleIdx="2" presStyleCnt="4">
        <dgm:presLayoutVars>
          <dgm:bulletEnabled val="1"/>
        </dgm:presLayoutVars>
      </dgm:prSet>
      <dgm:spPr/>
    </dgm:pt>
    <dgm:pt modelId="{62221CBA-6392-42C3-9ACE-1F9638CAC8AF}" type="pres">
      <dgm:prSet presAssocID="{794A6A00-87E8-46F7-B624-206C24F7CD64}" presName="sp" presStyleCnt="0"/>
      <dgm:spPr/>
    </dgm:pt>
    <dgm:pt modelId="{E4A97ED4-8CF7-443A-9B80-7B5A869C4284}" type="pres">
      <dgm:prSet presAssocID="{8ABEF5C4-DED9-49AB-8F3D-7B3D393C6767}" presName="composite" presStyleCnt="0"/>
      <dgm:spPr/>
    </dgm:pt>
    <dgm:pt modelId="{7E2C3E63-2446-4468-B115-A86D91F7FE7B}" type="pres">
      <dgm:prSet presAssocID="{8ABEF5C4-DED9-49AB-8F3D-7B3D393C6767}" presName="parentText" presStyleLbl="alignNode1" presStyleIdx="3" presStyleCnt="4">
        <dgm:presLayoutVars>
          <dgm:chMax val="1"/>
          <dgm:bulletEnabled val="1"/>
        </dgm:presLayoutVars>
      </dgm:prSet>
      <dgm:spPr/>
    </dgm:pt>
    <dgm:pt modelId="{5528826A-EC56-4D4F-88B1-1D4C608E5A02}" type="pres">
      <dgm:prSet presAssocID="{8ABEF5C4-DED9-49AB-8F3D-7B3D393C6767}" presName="descendantText" presStyleLbl="alignAcc1" presStyleIdx="3" presStyleCnt="4">
        <dgm:presLayoutVars>
          <dgm:bulletEnabled val="1"/>
        </dgm:presLayoutVars>
      </dgm:prSet>
      <dgm:spPr/>
    </dgm:pt>
  </dgm:ptLst>
  <dgm:cxnLst>
    <dgm:cxn modelId="{AD16280D-D76A-4138-B308-AD30CBD90317}" srcId="{CE3F69C4-19AE-4567-B303-DC36B7AC3A31}" destId="{6E405A9D-4D2D-4EA9-A4A9-3EFF43C5296A}" srcOrd="0" destOrd="0" parTransId="{8F0633A4-F6B1-479A-B1FF-23E2A3E885B8}" sibTransId="{904BB6AA-AD00-4486-AD56-B64B849FEEC0}"/>
    <dgm:cxn modelId="{29722222-7A0F-4376-99AF-810531DF9E40}" srcId="{68B2D9C7-814B-436C-9900-4A32693CA50E}" destId="{90D7442B-2623-4E74-97F8-734E151A0DAE}" srcOrd="0" destOrd="0" parTransId="{DD49C456-8B9F-42C2-9117-39025ABAE30D}" sibTransId="{67A42C16-11B8-424B-A979-D49517F8EF84}"/>
    <dgm:cxn modelId="{434BD647-5601-44E1-A914-A8C932DB8BD4}" srcId="{6E405A9D-4D2D-4EA9-A4A9-3EFF43C5296A}" destId="{45688CD7-660B-4658-A8F9-43A363AFB8CD}" srcOrd="0" destOrd="0" parTransId="{F51787A8-7A42-4CA8-8B12-72D0C90642D0}" sibTransId="{7438E763-6434-46CB-9F21-3A169E45E57D}"/>
    <dgm:cxn modelId="{FDCA9668-6ABF-4013-AF1B-D47D0340A4D9}" type="presOf" srcId="{68B2D9C7-814B-436C-9900-4A32693CA50E}" destId="{88E11C2F-3B3E-437D-BA93-D0476FC56590}" srcOrd="0" destOrd="0" presId="urn:microsoft.com/office/officeart/2005/8/layout/chevron2"/>
    <dgm:cxn modelId="{A36F0C6B-3194-4FCF-8144-642F41256DDE}" type="presOf" srcId="{1DE48115-037C-4D8B-AF74-B3A589D3DC24}" destId="{D9714545-15EC-449A-A40D-E447D71CA867}" srcOrd="0" destOrd="0" presId="urn:microsoft.com/office/officeart/2005/8/layout/chevron2"/>
    <dgm:cxn modelId="{3821744F-0E09-492E-9A45-9019A6BED1EB}" type="presOf" srcId="{60032B23-C1D9-4412-879D-A30F90802FDC}" destId="{32CEF553-7D8E-4680-850B-2D9705DC2FF3}" srcOrd="0" destOrd="0" presId="urn:microsoft.com/office/officeart/2005/8/layout/chevron2"/>
    <dgm:cxn modelId="{597A617B-10EF-4766-9E85-684209195F2C}" srcId="{CE3F69C4-19AE-4567-B303-DC36B7AC3A31}" destId="{60032B23-C1D9-4412-879D-A30F90802FDC}" srcOrd="2" destOrd="0" parTransId="{1EA56BE7-C8EE-4F2D-BE40-8F233B3A9717}" sibTransId="{794A6A00-87E8-46F7-B624-206C24F7CD64}"/>
    <dgm:cxn modelId="{B164AF81-28EA-4D2F-A5AD-A5B9C8C1C97F}" type="presOf" srcId="{4714BD46-7C53-49F4-AA1C-E49C57C18721}" destId="{D9714545-15EC-449A-A40D-E447D71CA867}" srcOrd="0" destOrd="1" presId="urn:microsoft.com/office/officeart/2005/8/layout/chevron2"/>
    <dgm:cxn modelId="{F4908684-C0CF-4013-AFA7-777CDB1C5767}" srcId="{60032B23-C1D9-4412-879D-A30F90802FDC}" destId="{1DE48115-037C-4D8B-AF74-B3A589D3DC24}" srcOrd="0" destOrd="0" parTransId="{E1D80006-BC4D-4424-A15C-8C4201ACEF56}" sibTransId="{1E80C2DA-20E9-4A15-8459-2DD3F5D27870}"/>
    <dgm:cxn modelId="{F5FBFD8B-B824-437F-A9B8-0E8585B523B4}" type="presOf" srcId="{CE3F69C4-19AE-4567-B303-DC36B7AC3A31}" destId="{BA0B01EC-3901-40E2-91EB-3652FAA366D1}" srcOrd="0" destOrd="0" presId="urn:microsoft.com/office/officeart/2005/8/layout/chevron2"/>
    <dgm:cxn modelId="{AC2AC78C-1199-40B2-8F46-D40F8B8ACFCF}" type="presOf" srcId="{90D7442B-2623-4E74-97F8-734E151A0DAE}" destId="{57999490-E5E2-4111-A532-C49EF077D938}" srcOrd="0" destOrd="0" presId="urn:microsoft.com/office/officeart/2005/8/layout/chevron2"/>
    <dgm:cxn modelId="{01F38C90-D321-4BB6-B150-DF41A09D7B67}" srcId="{8ABEF5C4-DED9-49AB-8F3D-7B3D393C6767}" destId="{AD97DA3A-A8FC-4365-B807-6DDA12F88BB7}" srcOrd="0" destOrd="0" parTransId="{48E5AABD-67B8-4FB1-95EC-19AD080BC7C2}" sibTransId="{2C4F76EE-41FB-4A7F-82DA-A4471F57100A}"/>
    <dgm:cxn modelId="{A4E7FA9B-16AD-41F3-BB73-F91B38757EAC}" srcId="{CE3F69C4-19AE-4567-B303-DC36B7AC3A31}" destId="{68B2D9C7-814B-436C-9900-4A32693CA50E}" srcOrd="1" destOrd="0" parTransId="{B6EDB8AB-46D5-4377-80B1-3233A0BF3007}" sibTransId="{8288E4A1-9117-45C0-986B-CDED6C80259D}"/>
    <dgm:cxn modelId="{15752DAB-6BE9-4F43-8C47-A207904A4B6E}" type="presOf" srcId="{8ABEF5C4-DED9-49AB-8F3D-7B3D393C6767}" destId="{7E2C3E63-2446-4468-B115-A86D91F7FE7B}" srcOrd="0" destOrd="0" presId="urn:microsoft.com/office/officeart/2005/8/layout/chevron2"/>
    <dgm:cxn modelId="{77FBFAAB-ED5F-4855-8303-63831E852DE5}" type="presOf" srcId="{6E405A9D-4D2D-4EA9-A4A9-3EFF43C5296A}" destId="{D9A8A2A0-806D-49F5-A587-9299C29B014E}" srcOrd="0" destOrd="0" presId="urn:microsoft.com/office/officeart/2005/8/layout/chevron2"/>
    <dgm:cxn modelId="{F107ACAF-6107-4B2E-A93D-4ACECF1C2993}" type="presOf" srcId="{AD97DA3A-A8FC-4365-B807-6DDA12F88BB7}" destId="{5528826A-EC56-4D4F-88B1-1D4C608E5A02}" srcOrd="0" destOrd="0" presId="urn:microsoft.com/office/officeart/2005/8/layout/chevron2"/>
    <dgm:cxn modelId="{3700A2B6-8835-4DA7-8830-6E18429D8A4B}" type="presOf" srcId="{45688CD7-660B-4658-A8F9-43A363AFB8CD}" destId="{2DBFE638-C66E-4F8F-9175-A1C69CFD0517}" srcOrd="0" destOrd="0" presId="urn:microsoft.com/office/officeart/2005/8/layout/chevron2"/>
    <dgm:cxn modelId="{3069B1C8-7532-4F14-BA8A-64EB6F61BFF8}" srcId="{60032B23-C1D9-4412-879D-A30F90802FDC}" destId="{4714BD46-7C53-49F4-AA1C-E49C57C18721}" srcOrd="1" destOrd="0" parTransId="{7DF76E1A-0520-4CCB-BF10-CBFB3182EEA5}" sibTransId="{FB045764-9553-41C9-ABFD-DB4EDB5BFFE3}"/>
    <dgm:cxn modelId="{80D790EF-667A-4C39-B401-D9360921363C}" srcId="{CE3F69C4-19AE-4567-B303-DC36B7AC3A31}" destId="{8ABEF5C4-DED9-49AB-8F3D-7B3D393C6767}" srcOrd="3" destOrd="0" parTransId="{C57C7885-F2AE-4ADB-B993-535B42835085}" sibTransId="{0F206AC1-029B-420E-8D99-E95615CC2F57}"/>
    <dgm:cxn modelId="{C07ADCE5-D8EA-4276-96AE-69DA443D1B4D}" type="presParOf" srcId="{BA0B01EC-3901-40E2-91EB-3652FAA366D1}" destId="{2C618125-0D3D-45A9-A165-0CF61366E44D}" srcOrd="0" destOrd="0" presId="urn:microsoft.com/office/officeart/2005/8/layout/chevron2"/>
    <dgm:cxn modelId="{A9CF7A5C-6D32-47B6-87B1-56271426A342}" type="presParOf" srcId="{2C618125-0D3D-45A9-A165-0CF61366E44D}" destId="{D9A8A2A0-806D-49F5-A587-9299C29B014E}" srcOrd="0" destOrd="0" presId="urn:microsoft.com/office/officeart/2005/8/layout/chevron2"/>
    <dgm:cxn modelId="{97EB692F-EFD0-4ABA-B307-E37D66005153}" type="presParOf" srcId="{2C618125-0D3D-45A9-A165-0CF61366E44D}" destId="{2DBFE638-C66E-4F8F-9175-A1C69CFD0517}" srcOrd="1" destOrd="0" presId="urn:microsoft.com/office/officeart/2005/8/layout/chevron2"/>
    <dgm:cxn modelId="{894F57D5-BAC6-48A7-B4CF-008A61F83E7C}" type="presParOf" srcId="{BA0B01EC-3901-40E2-91EB-3652FAA366D1}" destId="{E68315CC-9B72-40D5-84C0-78AD25702AB8}" srcOrd="1" destOrd="0" presId="urn:microsoft.com/office/officeart/2005/8/layout/chevron2"/>
    <dgm:cxn modelId="{79D255A7-88DE-48DA-BAD3-8C8BA303BF92}" type="presParOf" srcId="{BA0B01EC-3901-40E2-91EB-3652FAA366D1}" destId="{BF9542F0-C623-4AAC-BC2C-1FE43F268E40}" srcOrd="2" destOrd="0" presId="urn:microsoft.com/office/officeart/2005/8/layout/chevron2"/>
    <dgm:cxn modelId="{F5FDA852-1B5A-4A0F-91BA-151B5CB5A85F}" type="presParOf" srcId="{BF9542F0-C623-4AAC-BC2C-1FE43F268E40}" destId="{88E11C2F-3B3E-437D-BA93-D0476FC56590}" srcOrd="0" destOrd="0" presId="urn:microsoft.com/office/officeart/2005/8/layout/chevron2"/>
    <dgm:cxn modelId="{940902AD-9C33-4E39-A56C-E0A50EBCE12E}" type="presParOf" srcId="{BF9542F0-C623-4AAC-BC2C-1FE43F268E40}" destId="{57999490-E5E2-4111-A532-C49EF077D938}" srcOrd="1" destOrd="0" presId="urn:microsoft.com/office/officeart/2005/8/layout/chevron2"/>
    <dgm:cxn modelId="{2772B39F-485A-4D25-A578-BDC954B8D69A}" type="presParOf" srcId="{BA0B01EC-3901-40E2-91EB-3652FAA366D1}" destId="{E89EA757-9A42-4B94-AC52-824BCB063C52}" srcOrd="3" destOrd="0" presId="urn:microsoft.com/office/officeart/2005/8/layout/chevron2"/>
    <dgm:cxn modelId="{B83D5588-A40D-4265-8FEB-9E6A18109DB3}" type="presParOf" srcId="{BA0B01EC-3901-40E2-91EB-3652FAA366D1}" destId="{6D5B439B-5C47-4695-9D54-9AB560CF42CB}" srcOrd="4" destOrd="0" presId="urn:microsoft.com/office/officeart/2005/8/layout/chevron2"/>
    <dgm:cxn modelId="{E046BF18-79EA-489B-80EC-D218BDA7B2EF}" type="presParOf" srcId="{6D5B439B-5C47-4695-9D54-9AB560CF42CB}" destId="{32CEF553-7D8E-4680-850B-2D9705DC2FF3}" srcOrd="0" destOrd="0" presId="urn:microsoft.com/office/officeart/2005/8/layout/chevron2"/>
    <dgm:cxn modelId="{1A754E47-37B0-4F77-A5D5-70923B024EB3}" type="presParOf" srcId="{6D5B439B-5C47-4695-9D54-9AB560CF42CB}" destId="{D9714545-15EC-449A-A40D-E447D71CA867}" srcOrd="1" destOrd="0" presId="urn:microsoft.com/office/officeart/2005/8/layout/chevron2"/>
    <dgm:cxn modelId="{3D462753-B486-4BEB-9713-F3EAD9F0A6D9}" type="presParOf" srcId="{BA0B01EC-3901-40E2-91EB-3652FAA366D1}" destId="{62221CBA-6392-42C3-9ACE-1F9638CAC8AF}" srcOrd="5" destOrd="0" presId="urn:microsoft.com/office/officeart/2005/8/layout/chevron2"/>
    <dgm:cxn modelId="{8FBD1DF6-4362-4482-AB59-51A7BA14CD29}" type="presParOf" srcId="{BA0B01EC-3901-40E2-91EB-3652FAA366D1}" destId="{E4A97ED4-8CF7-443A-9B80-7B5A869C4284}" srcOrd="6" destOrd="0" presId="urn:microsoft.com/office/officeart/2005/8/layout/chevron2"/>
    <dgm:cxn modelId="{DED1CBDE-665F-479C-8D82-AF1F0DB43EAD}" type="presParOf" srcId="{E4A97ED4-8CF7-443A-9B80-7B5A869C4284}" destId="{7E2C3E63-2446-4468-B115-A86D91F7FE7B}" srcOrd="0" destOrd="0" presId="urn:microsoft.com/office/officeart/2005/8/layout/chevron2"/>
    <dgm:cxn modelId="{CCA18B28-386F-4F28-B9AD-4EDDF46A7466}" type="presParOf" srcId="{E4A97ED4-8CF7-443A-9B80-7B5A869C4284}" destId="{5528826A-EC56-4D4F-88B1-1D4C608E5A0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E3F69C4-19AE-4567-B303-DC36B7AC3A31}"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US"/>
        </a:p>
      </dgm:t>
    </dgm:pt>
    <dgm:pt modelId="{6E405A9D-4D2D-4EA9-A4A9-3EFF43C5296A}">
      <dgm:prSet phldrT="[Text]"/>
      <dgm:spPr/>
      <dgm:t>
        <a:bodyPr/>
        <a:lstStyle/>
        <a:p>
          <a:r>
            <a:rPr lang="en-US" dirty="0" smtClean="0"/>
            <a:t>Initialize</a:t>
          </a:r>
          <a:endParaRPr lang="en-US" dirty="0"/>
        </a:p>
      </dgm:t>
    </dgm:pt>
    <dgm:pt modelId="{8F0633A4-F6B1-479A-B1FF-23E2A3E885B8}" type="parTrans" cxnId="{AD16280D-D76A-4138-B308-AD30CBD90317}">
      <dgm:prSet/>
      <dgm:spPr/>
      <dgm:t>
        <a:bodyPr/>
        <a:lstStyle/>
        <a:p>
          <a:endParaRPr lang="en-US"/>
        </a:p>
      </dgm:t>
    </dgm:pt>
    <dgm:pt modelId="{904BB6AA-AD00-4486-AD56-B64B849FEEC0}" type="sibTrans" cxnId="{AD16280D-D76A-4138-B308-AD30CBD90317}">
      <dgm:prSet/>
      <dgm:spPr/>
      <dgm:t>
        <a:bodyPr/>
        <a:lstStyle/>
        <a:p>
          <a:endParaRPr lang="en-US"/>
        </a:p>
      </dgm:t>
    </dgm:pt>
    <dgm:pt modelId="{45688CD7-660B-4658-A8F9-43A363AFB8CD}">
      <dgm:prSet phldrT="[Text]" custT="1"/>
      <dgm:spPr/>
      <dgm:t>
        <a:bodyPr/>
        <a:lstStyle/>
        <a:p>
          <a:r>
            <a:rPr lang="en-US" sz="1400" dirty="0" err="1" smtClean="0"/>
            <a:t>Deseasonalize</a:t>
          </a:r>
          <a:r>
            <a:rPr lang="en-US" sz="1400" dirty="0" smtClean="0"/>
            <a:t> the data</a:t>
          </a:r>
          <a:endParaRPr lang="en-US" sz="1400" dirty="0"/>
        </a:p>
      </dgm:t>
    </dgm:pt>
    <dgm:pt modelId="{F51787A8-7A42-4CA8-8B12-72D0C90642D0}" type="parTrans" cxnId="{434BD647-5601-44E1-A914-A8C932DB8BD4}">
      <dgm:prSet/>
      <dgm:spPr/>
      <dgm:t>
        <a:bodyPr/>
        <a:lstStyle/>
        <a:p>
          <a:endParaRPr lang="en-US"/>
        </a:p>
      </dgm:t>
    </dgm:pt>
    <dgm:pt modelId="{7438E763-6434-46CB-9F21-3A169E45E57D}" type="sibTrans" cxnId="{434BD647-5601-44E1-A914-A8C932DB8BD4}">
      <dgm:prSet/>
      <dgm:spPr/>
      <dgm:t>
        <a:bodyPr/>
        <a:lstStyle/>
        <a:p>
          <a:endParaRPr lang="en-US"/>
        </a:p>
      </dgm:t>
    </dgm:pt>
    <dgm:pt modelId="{68B2D9C7-814B-436C-9900-4A32693CA50E}">
      <dgm:prSet phldrT="[Text]"/>
      <dgm:spPr/>
      <dgm:t>
        <a:bodyPr/>
        <a:lstStyle/>
        <a:p>
          <a:r>
            <a:rPr lang="en-US" dirty="0" smtClean="0"/>
            <a:t>Forecast</a:t>
          </a:r>
          <a:endParaRPr lang="en-US" dirty="0"/>
        </a:p>
      </dgm:t>
    </dgm:pt>
    <dgm:pt modelId="{B6EDB8AB-46D5-4377-80B1-3233A0BF3007}" type="parTrans" cxnId="{A4E7FA9B-16AD-41F3-BB73-F91B38757EAC}">
      <dgm:prSet/>
      <dgm:spPr/>
      <dgm:t>
        <a:bodyPr/>
        <a:lstStyle/>
        <a:p>
          <a:endParaRPr lang="en-US"/>
        </a:p>
      </dgm:t>
    </dgm:pt>
    <dgm:pt modelId="{8288E4A1-9117-45C0-986B-CDED6C80259D}" type="sibTrans" cxnId="{A4E7FA9B-16AD-41F3-BB73-F91B38757EAC}">
      <dgm:prSet/>
      <dgm:spPr/>
      <dgm:t>
        <a:bodyPr/>
        <a:lstStyle/>
        <a:p>
          <a:endParaRPr lang="en-US"/>
        </a:p>
      </dgm:t>
    </dgm:pt>
    <dgm:pt modelId="{90D7442B-2623-4E74-97F8-734E151A0DAE}">
      <dgm:prSet phldrT="[Text]" custT="1"/>
      <dgm:spPr>
        <a:blipFill rotWithShape="1">
          <a:blip xmlns:r="http://schemas.openxmlformats.org/officeDocument/2006/relationships" r:embed="rId1"/>
          <a:stretch>
            <a:fillRect l="-92"/>
          </a:stretch>
        </a:blipFill>
      </dgm:spPr>
      <dgm:t>
        <a:bodyPr/>
        <a:lstStyle/>
        <a:p>
          <a:r>
            <a:rPr lang="en-US">
              <a:noFill/>
            </a:rPr>
            <a:t> </a:t>
          </a:r>
        </a:p>
      </dgm:t>
    </dgm:pt>
    <dgm:pt modelId="{DD49C456-8B9F-42C2-9117-39025ABAE30D}" type="parTrans" cxnId="{29722222-7A0F-4376-99AF-810531DF9E40}">
      <dgm:prSet/>
      <dgm:spPr/>
      <dgm:t>
        <a:bodyPr/>
        <a:lstStyle/>
        <a:p>
          <a:endParaRPr lang="en-US"/>
        </a:p>
      </dgm:t>
    </dgm:pt>
    <dgm:pt modelId="{67A42C16-11B8-424B-A979-D49517F8EF84}" type="sibTrans" cxnId="{29722222-7A0F-4376-99AF-810531DF9E40}">
      <dgm:prSet/>
      <dgm:spPr/>
      <dgm:t>
        <a:bodyPr/>
        <a:lstStyle/>
        <a:p>
          <a:endParaRPr lang="en-US"/>
        </a:p>
      </dgm:t>
    </dgm:pt>
    <dgm:pt modelId="{E5E52DF3-A724-420F-9130-2606CF761BD1}">
      <dgm:prSet phldrT="[Text]" custT="1"/>
      <dgm:spPr/>
      <dgm:t>
        <a:bodyPr/>
        <a:lstStyle/>
        <a:p>
          <a:r>
            <a:rPr lang="en-US">
              <a:noFill/>
            </a:rPr>
            <a:t> </a:t>
          </a:r>
        </a:p>
      </dgm:t>
    </dgm:pt>
    <dgm:pt modelId="{89448564-663C-4EE8-AEE7-44A4E8E0F22C}" type="parTrans" cxnId="{4F2F8F40-9181-445F-B0B8-835E4221A9FC}">
      <dgm:prSet/>
      <dgm:spPr/>
      <dgm:t>
        <a:bodyPr/>
        <a:lstStyle/>
        <a:p>
          <a:endParaRPr lang="en-US"/>
        </a:p>
      </dgm:t>
    </dgm:pt>
    <dgm:pt modelId="{E298F97B-BA15-45AE-9199-1190DE3F5FFB}" type="sibTrans" cxnId="{4F2F8F40-9181-445F-B0B8-835E4221A9FC}">
      <dgm:prSet/>
      <dgm:spPr/>
      <dgm:t>
        <a:bodyPr/>
        <a:lstStyle/>
        <a:p>
          <a:endParaRPr lang="en-US"/>
        </a:p>
      </dgm:t>
    </dgm:pt>
    <dgm:pt modelId="{60032B23-C1D9-4412-879D-A30F90802FDC}">
      <dgm:prSet phldrT="[Text]"/>
      <dgm:spPr/>
      <dgm:t>
        <a:bodyPr/>
        <a:lstStyle/>
        <a:p>
          <a:r>
            <a:rPr lang="en-US" dirty="0" smtClean="0"/>
            <a:t>Observe</a:t>
          </a:r>
          <a:endParaRPr lang="en-US" dirty="0"/>
        </a:p>
      </dgm:t>
    </dgm:pt>
    <dgm:pt modelId="{1EA56BE7-C8EE-4F2D-BE40-8F233B3A9717}" type="parTrans" cxnId="{597A617B-10EF-4766-9E85-684209195F2C}">
      <dgm:prSet/>
      <dgm:spPr/>
      <dgm:t>
        <a:bodyPr/>
        <a:lstStyle/>
        <a:p>
          <a:endParaRPr lang="en-US"/>
        </a:p>
      </dgm:t>
    </dgm:pt>
    <dgm:pt modelId="{794A6A00-87E8-46F7-B624-206C24F7CD64}" type="sibTrans" cxnId="{597A617B-10EF-4766-9E85-684209195F2C}">
      <dgm:prSet/>
      <dgm:spPr/>
      <dgm:t>
        <a:bodyPr/>
        <a:lstStyle/>
        <a:p>
          <a:endParaRPr lang="en-US"/>
        </a:p>
      </dgm:t>
    </dgm:pt>
    <dgm:pt modelId="{1DE48115-037C-4D8B-AF74-B3A589D3DC24}">
      <dgm:prSet phldrT="[Text]" custT="1"/>
      <dgm:spPr/>
      <dgm:t>
        <a:bodyPr/>
        <a:lstStyle/>
        <a:p>
          <a:r>
            <a:rPr lang="en-US" sz="1400" dirty="0" smtClean="0"/>
            <a:t>Observe the actual demand</a:t>
          </a:r>
          <a:endParaRPr lang="en-US" sz="1400" dirty="0"/>
        </a:p>
      </dgm:t>
    </dgm:pt>
    <dgm:pt modelId="{E1D80006-BC4D-4424-A15C-8C4201ACEF56}" type="parTrans" cxnId="{F4908684-C0CF-4013-AFA7-777CDB1C5767}">
      <dgm:prSet/>
      <dgm:spPr/>
      <dgm:t>
        <a:bodyPr/>
        <a:lstStyle/>
        <a:p>
          <a:endParaRPr lang="en-US"/>
        </a:p>
      </dgm:t>
    </dgm:pt>
    <dgm:pt modelId="{1E80C2DA-20E9-4A15-8459-2DD3F5D27870}" type="sibTrans" cxnId="{F4908684-C0CF-4013-AFA7-777CDB1C5767}">
      <dgm:prSet/>
      <dgm:spPr/>
      <dgm:t>
        <a:bodyPr/>
        <a:lstStyle/>
        <a:p>
          <a:endParaRPr lang="en-US"/>
        </a:p>
      </dgm:t>
    </dgm:pt>
    <dgm:pt modelId="{8ABEF5C4-DED9-49AB-8F3D-7B3D393C6767}">
      <dgm:prSet/>
      <dgm:spPr/>
      <dgm:t>
        <a:bodyPr/>
        <a:lstStyle/>
        <a:p>
          <a:r>
            <a:rPr lang="en-US" dirty="0" smtClean="0"/>
            <a:t>Adapt</a:t>
          </a:r>
          <a:endParaRPr lang="en-US" dirty="0"/>
        </a:p>
      </dgm:t>
    </dgm:pt>
    <dgm:pt modelId="{C57C7885-F2AE-4ADB-B993-535B42835085}" type="parTrans" cxnId="{80D790EF-667A-4C39-B401-D9360921363C}">
      <dgm:prSet/>
      <dgm:spPr/>
      <dgm:t>
        <a:bodyPr/>
        <a:lstStyle/>
        <a:p>
          <a:endParaRPr lang="en-US"/>
        </a:p>
      </dgm:t>
    </dgm:pt>
    <dgm:pt modelId="{0F206AC1-029B-420E-8D99-E95615CC2F57}" type="sibTrans" cxnId="{80D790EF-667A-4C39-B401-D9360921363C}">
      <dgm:prSet/>
      <dgm:spPr/>
      <dgm:t>
        <a:bodyPr/>
        <a:lstStyle/>
        <a:p>
          <a:endParaRPr lang="en-US"/>
        </a:p>
      </dgm:t>
    </dgm:pt>
    <dgm:pt modelId="{AD97DA3A-A8FC-4365-B807-6DDA12F88BB7}">
      <dgm:prSet custT="1"/>
      <dgm:spPr>
        <a:blipFill rotWithShape="1">
          <a:blip xmlns:r="http://schemas.openxmlformats.org/officeDocument/2006/relationships" r:embed="rId2"/>
          <a:stretch>
            <a:fillRect l="-92"/>
          </a:stretch>
        </a:blipFill>
      </dgm:spPr>
      <dgm:t>
        <a:bodyPr/>
        <a:lstStyle/>
        <a:p>
          <a:r>
            <a:rPr lang="en-US">
              <a:noFill/>
            </a:rPr>
            <a:t> </a:t>
          </a:r>
        </a:p>
      </dgm:t>
    </dgm:pt>
    <dgm:pt modelId="{48E5AABD-67B8-4FB1-95EC-19AD080BC7C2}" type="parTrans" cxnId="{01F38C90-D321-4BB6-B150-DF41A09D7B67}">
      <dgm:prSet/>
      <dgm:spPr/>
      <dgm:t>
        <a:bodyPr/>
        <a:lstStyle/>
        <a:p>
          <a:endParaRPr lang="en-US"/>
        </a:p>
      </dgm:t>
    </dgm:pt>
    <dgm:pt modelId="{2C4F76EE-41FB-4A7F-82DA-A4471F57100A}" type="sibTrans" cxnId="{01F38C90-D321-4BB6-B150-DF41A09D7B67}">
      <dgm:prSet/>
      <dgm:spPr/>
      <dgm:t>
        <a:bodyPr/>
        <a:lstStyle/>
        <a:p>
          <a:endParaRPr lang="en-US"/>
        </a:p>
      </dgm:t>
    </dgm:pt>
    <dgm:pt modelId="{9FABF3A3-31F8-46FD-B8E1-1577351AD9BA}">
      <dgm:prSet phldrT="[Text]" custT="1"/>
      <dgm:spPr/>
      <dgm:t>
        <a:bodyPr/>
        <a:lstStyle/>
        <a:p>
          <a:r>
            <a:rPr lang="en-US" sz="1400" dirty="0" smtClean="0"/>
            <a:t>Level and Trend: estimated using linear regression</a:t>
          </a:r>
          <a:endParaRPr lang="en-US" sz="1400" dirty="0"/>
        </a:p>
      </dgm:t>
    </dgm:pt>
    <dgm:pt modelId="{AFF84F47-67A2-48DD-9597-545BAD93B95C}" type="parTrans" cxnId="{78AA870D-C0B3-4AB0-84B0-B7CF0223C5C4}">
      <dgm:prSet/>
      <dgm:spPr/>
      <dgm:t>
        <a:bodyPr/>
        <a:lstStyle/>
        <a:p>
          <a:endParaRPr lang="en-US"/>
        </a:p>
      </dgm:t>
    </dgm:pt>
    <dgm:pt modelId="{431C7659-69F2-4AE6-B3F8-F0ED4A011B2B}" type="sibTrans" cxnId="{78AA870D-C0B3-4AB0-84B0-B7CF0223C5C4}">
      <dgm:prSet/>
      <dgm:spPr/>
      <dgm:t>
        <a:bodyPr/>
        <a:lstStyle/>
        <a:p>
          <a:endParaRPr lang="en-US"/>
        </a:p>
      </dgm:t>
    </dgm:pt>
    <dgm:pt modelId="{BC842637-9316-4884-8A99-6989F3C9C562}">
      <dgm:prSet custT="1"/>
      <dgm:spPr/>
      <dgm:t>
        <a:bodyPr/>
        <a:lstStyle/>
        <a:p>
          <a:r>
            <a:rPr lang="en-US">
              <a:noFill/>
            </a:rPr>
            <a:t> </a:t>
          </a:r>
        </a:p>
      </dgm:t>
    </dgm:pt>
    <dgm:pt modelId="{F7BC0078-686D-4986-B409-7E2F42CD147B}" type="parTrans" cxnId="{A621F7DB-827C-4872-8417-24CB099B3C79}">
      <dgm:prSet/>
      <dgm:spPr/>
      <dgm:t>
        <a:bodyPr/>
        <a:lstStyle/>
        <a:p>
          <a:endParaRPr lang="en-US"/>
        </a:p>
      </dgm:t>
    </dgm:pt>
    <dgm:pt modelId="{00B5F260-BAA9-4DAA-A98C-8C7248F80736}" type="sibTrans" cxnId="{A621F7DB-827C-4872-8417-24CB099B3C79}">
      <dgm:prSet/>
      <dgm:spPr/>
      <dgm:t>
        <a:bodyPr/>
        <a:lstStyle/>
        <a:p>
          <a:endParaRPr lang="en-US"/>
        </a:p>
      </dgm:t>
    </dgm:pt>
    <dgm:pt modelId="{41FE8167-6C21-44F0-B54A-3B241C36BB00}">
      <dgm:prSet phldrT="[Text]" custT="1"/>
      <dgm:spPr/>
      <dgm:t>
        <a:bodyPr/>
        <a:lstStyle/>
        <a:p>
          <a:r>
            <a:rPr lang="en-US" sz="1400" dirty="0" smtClean="0"/>
            <a:t>Estimate the seasonal factor</a:t>
          </a:r>
          <a:endParaRPr lang="en-US" sz="1400" dirty="0"/>
        </a:p>
      </dgm:t>
    </dgm:pt>
    <dgm:pt modelId="{D0807E0D-3042-4085-A70D-89FC7D622137}" type="parTrans" cxnId="{D41BE38F-8A02-49E4-AF67-F7431470B7C9}">
      <dgm:prSet/>
      <dgm:spPr/>
      <dgm:t>
        <a:bodyPr/>
        <a:lstStyle/>
        <a:p>
          <a:endParaRPr lang="en-US"/>
        </a:p>
      </dgm:t>
    </dgm:pt>
    <dgm:pt modelId="{0C1F1128-1E0E-4F1C-841C-8A123DCBE185}" type="sibTrans" cxnId="{D41BE38F-8A02-49E4-AF67-F7431470B7C9}">
      <dgm:prSet/>
      <dgm:spPr/>
      <dgm:t>
        <a:bodyPr/>
        <a:lstStyle/>
        <a:p>
          <a:endParaRPr lang="en-US"/>
        </a:p>
      </dgm:t>
    </dgm:pt>
    <dgm:pt modelId="{E9AC4E8C-1367-41E6-A80F-9F4525999E4E}">
      <dgm:prSet custT="1"/>
      <dgm:spPr/>
      <dgm:t>
        <a:bodyPr/>
        <a:lstStyle/>
        <a:p>
          <a:r>
            <a:rPr lang="en-US">
              <a:noFill/>
            </a:rPr>
            <a:t> </a:t>
          </a:r>
        </a:p>
      </dgm:t>
    </dgm:pt>
    <dgm:pt modelId="{EB38FAB6-5475-4A50-9131-68BCA76C751F}" type="parTrans" cxnId="{6AD18994-B13D-4E50-B557-90B58C493BE4}">
      <dgm:prSet/>
      <dgm:spPr/>
      <dgm:t>
        <a:bodyPr/>
        <a:lstStyle/>
        <a:p>
          <a:endParaRPr lang="en-US"/>
        </a:p>
      </dgm:t>
    </dgm:pt>
    <dgm:pt modelId="{20A8B3E8-2FAC-4498-B9BC-EC82FAC4B5D5}" type="sibTrans" cxnId="{6AD18994-B13D-4E50-B557-90B58C493BE4}">
      <dgm:prSet/>
      <dgm:spPr/>
      <dgm:t>
        <a:bodyPr/>
        <a:lstStyle/>
        <a:p>
          <a:endParaRPr lang="en-US"/>
        </a:p>
      </dgm:t>
    </dgm:pt>
    <dgm:pt modelId="{BA0B01EC-3901-40E2-91EB-3652FAA366D1}" type="pres">
      <dgm:prSet presAssocID="{CE3F69C4-19AE-4567-B303-DC36B7AC3A31}" presName="linearFlow" presStyleCnt="0">
        <dgm:presLayoutVars>
          <dgm:dir/>
          <dgm:animLvl val="lvl"/>
          <dgm:resizeHandles val="exact"/>
        </dgm:presLayoutVars>
      </dgm:prSet>
      <dgm:spPr/>
      <dgm:t>
        <a:bodyPr/>
        <a:lstStyle/>
        <a:p>
          <a:endParaRPr lang="en-US"/>
        </a:p>
      </dgm:t>
    </dgm:pt>
    <dgm:pt modelId="{2C618125-0D3D-45A9-A165-0CF61366E44D}" type="pres">
      <dgm:prSet presAssocID="{6E405A9D-4D2D-4EA9-A4A9-3EFF43C5296A}" presName="composite" presStyleCnt="0"/>
      <dgm:spPr/>
    </dgm:pt>
    <dgm:pt modelId="{D9A8A2A0-806D-49F5-A587-9299C29B014E}" type="pres">
      <dgm:prSet presAssocID="{6E405A9D-4D2D-4EA9-A4A9-3EFF43C5296A}" presName="parentText" presStyleLbl="alignNode1" presStyleIdx="0" presStyleCnt="4">
        <dgm:presLayoutVars>
          <dgm:chMax val="1"/>
          <dgm:bulletEnabled val="1"/>
        </dgm:presLayoutVars>
      </dgm:prSet>
      <dgm:spPr/>
      <dgm:t>
        <a:bodyPr/>
        <a:lstStyle/>
        <a:p>
          <a:endParaRPr lang="en-US"/>
        </a:p>
      </dgm:t>
    </dgm:pt>
    <dgm:pt modelId="{2DBFE638-C66E-4F8F-9175-A1C69CFD0517}" type="pres">
      <dgm:prSet presAssocID="{6E405A9D-4D2D-4EA9-A4A9-3EFF43C5296A}" presName="descendantText" presStyleLbl="alignAcc1" presStyleIdx="0" presStyleCnt="4">
        <dgm:presLayoutVars>
          <dgm:bulletEnabled val="1"/>
        </dgm:presLayoutVars>
      </dgm:prSet>
      <dgm:spPr/>
      <dgm:t>
        <a:bodyPr/>
        <a:lstStyle/>
        <a:p>
          <a:endParaRPr lang="en-US"/>
        </a:p>
      </dgm:t>
    </dgm:pt>
    <dgm:pt modelId="{E68315CC-9B72-40D5-84C0-78AD25702AB8}" type="pres">
      <dgm:prSet presAssocID="{904BB6AA-AD00-4486-AD56-B64B849FEEC0}" presName="sp" presStyleCnt="0"/>
      <dgm:spPr/>
    </dgm:pt>
    <dgm:pt modelId="{BF9542F0-C623-4AAC-BC2C-1FE43F268E40}" type="pres">
      <dgm:prSet presAssocID="{68B2D9C7-814B-436C-9900-4A32693CA50E}" presName="composite" presStyleCnt="0"/>
      <dgm:spPr/>
    </dgm:pt>
    <dgm:pt modelId="{88E11C2F-3B3E-437D-BA93-D0476FC56590}" type="pres">
      <dgm:prSet presAssocID="{68B2D9C7-814B-436C-9900-4A32693CA50E}" presName="parentText" presStyleLbl="alignNode1" presStyleIdx="1" presStyleCnt="4">
        <dgm:presLayoutVars>
          <dgm:chMax val="1"/>
          <dgm:bulletEnabled val="1"/>
        </dgm:presLayoutVars>
      </dgm:prSet>
      <dgm:spPr/>
      <dgm:t>
        <a:bodyPr/>
        <a:lstStyle/>
        <a:p>
          <a:endParaRPr lang="en-US"/>
        </a:p>
      </dgm:t>
    </dgm:pt>
    <dgm:pt modelId="{57999490-E5E2-4111-A532-C49EF077D938}" type="pres">
      <dgm:prSet presAssocID="{68B2D9C7-814B-436C-9900-4A32693CA50E}" presName="descendantText" presStyleLbl="alignAcc1" presStyleIdx="1" presStyleCnt="4" custScaleY="141856">
        <dgm:presLayoutVars>
          <dgm:bulletEnabled val="1"/>
        </dgm:presLayoutVars>
      </dgm:prSet>
      <dgm:spPr/>
      <dgm:t>
        <a:bodyPr/>
        <a:lstStyle/>
        <a:p>
          <a:endParaRPr lang="en-US"/>
        </a:p>
      </dgm:t>
    </dgm:pt>
    <dgm:pt modelId="{E89EA757-9A42-4B94-AC52-824BCB063C52}" type="pres">
      <dgm:prSet presAssocID="{8288E4A1-9117-45C0-986B-CDED6C80259D}" presName="sp" presStyleCnt="0"/>
      <dgm:spPr/>
    </dgm:pt>
    <dgm:pt modelId="{6D5B439B-5C47-4695-9D54-9AB560CF42CB}" type="pres">
      <dgm:prSet presAssocID="{60032B23-C1D9-4412-879D-A30F90802FDC}" presName="composite" presStyleCnt="0"/>
      <dgm:spPr/>
    </dgm:pt>
    <dgm:pt modelId="{32CEF553-7D8E-4680-850B-2D9705DC2FF3}" type="pres">
      <dgm:prSet presAssocID="{60032B23-C1D9-4412-879D-A30F90802FDC}" presName="parentText" presStyleLbl="alignNode1" presStyleIdx="2" presStyleCnt="4">
        <dgm:presLayoutVars>
          <dgm:chMax val="1"/>
          <dgm:bulletEnabled val="1"/>
        </dgm:presLayoutVars>
      </dgm:prSet>
      <dgm:spPr/>
      <dgm:t>
        <a:bodyPr/>
        <a:lstStyle/>
        <a:p>
          <a:endParaRPr lang="en-US"/>
        </a:p>
      </dgm:t>
    </dgm:pt>
    <dgm:pt modelId="{D9714545-15EC-449A-A40D-E447D71CA867}" type="pres">
      <dgm:prSet presAssocID="{60032B23-C1D9-4412-879D-A30F90802FDC}" presName="descendantText" presStyleLbl="alignAcc1" presStyleIdx="2" presStyleCnt="4" custScaleY="67690">
        <dgm:presLayoutVars>
          <dgm:bulletEnabled val="1"/>
        </dgm:presLayoutVars>
      </dgm:prSet>
      <dgm:spPr/>
      <dgm:t>
        <a:bodyPr/>
        <a:lstStyle/>
        <a:p>
          <a:endParaRPr lang="en-US"/>
        </a:p>
      </dgm:t>
    </dgm:pt>
    <dgm:pt modelId="{62221CBA-6392-42C3-9ACE-1F9638CAC8AF}" type="pres">
      <dgm:prSet presAssocID="{794A6A00-87E8-46F7-B624-206C24F7CD64}" presName="sp" presStyleCnt="0"/>
      <dgm:spPr/>
    </dgm:pt>
    <dgm:pt modelId="{E4A97ED4-8CF7-443A-9B80-7B5A869C4284}" type="pres">
      <dgm:prSet presAssocID="{8ABEF5C4-DED9-49AB-8F3D-7B3D393C6767}" presName="composite" presStyleCnt="0"/>
      <dgm:spPr/>
    </dgm:pt>
    <dgm:pt modelId="{7E2C3E63-2446-4468-B115-A86D91F7FE7B}" type="pres">
      <dgm:prSet presAssocID="{8ABEF5C4-DED9-49AB-8F3D-7B3D393C6767}" presName="parentText" presStyleLbl="alignNode1" presStyleIdx="3" presStyleCnt="4">
        <dgm:presLayoutVars>
          <dgm:chMax val="1"/>
          <dgm:bulletEnabled val="1"/>
        </dgm:presLayoutVars>
      </dgm:prSet>
      <dgm:spPr/>
      <dgm:t>
        <a:bodyPr/>
        <a:lstStyle/>
        <a:p>
          <a:endParaRPr lang="en-US"/>
        </a:p>
      </dgm:t>
    </dgm:pt>
    <dgm:pt modelId="{5528826A-EC56-4D4F-88B1-1D4C608E5A02}" type="pres">
      <dgm:prSet presAssocID="{8ABEF5C4-DED9-49AB-8F3D-7B3D393C6767}" presName="descendantText" presStyleLbl="alignAcc1" presStyleIdx="3" presStyleCnt="4" custScaleY="200818">
        <dgm:presLayoutVars>
          <dgm:bulletEnabled val="1"/>
        </dgm:presLayoutVars>
      </dgm:prSet>
      <dgm:spPr/>
      <dgm:t>
        <a:bodyPr/>
        <a:lstStyle/>
        <a:p>
          <a:endParaRPr lang="en-US"/>
        </a:p>
      </dgm:t>
    </dgm:pt>
  </dgm:ptLst>
  <dgm:cxnLst>
    <dgm:cxn modelId="{BC1FE872-95C0-4D70-BC7C-5FD89B2F75CF}" type="presOf" srcId="{41FE8167-6C21-44F0-B54A-3B241C36BB00}" destId="{2DBFE638-C66E-4F8F-9175-A1C69CFD0517}" srcOrd="0" destOrd="2" presId="urn:microsoft.com/office/officeart/2005/8/layout/chevron2"/>
    <dgm:cxn modelId="{C655DA75-C40B-4CC3-842B-C3471D63C12F}" type="presOf" srcId="{1DE48115-037C-4D8B-AF74-B3A589D3DC24}" destId="{D9714545-15EC-449A-A40D-E447D71CA867}" srcOrd="0" destOrd="0" presId="urn:microsoft.com/office/officeart/2005/8/layout/chevron2"/>
    <dgm:cxn modelId="{4F2F8F40-9181-445F-B0B8-835E4221A9FC}" srcId="{68B2D9C7-814B-436C-9900-4A32693CA50E}" destId="{E5E52DF3-A724-420F-9130-2606CF761BD1}" srcOrd="1" destOrd="0" parTransId="{89448564-663C-4EE8-AEE7-44A4E8E0F22C}" sibTransId="{E298F97B-BA15-45AE-9199-1190DE3F5FFB}"/>
    <dgm:cxn modelId="{00C4C713-9F3A-471C-B73D-C153F8ED85CE}" type="presOf" srcId="{60032B23-C1D9-4412-879D-A30F90802FDC}" destId="{32CEF553-7D8E-4680-850B-2D9705DC2FF3}" srcOrd="0" destOrd="0" presId="urn:microsoft.com/office/officeart/2005/8/layout/chevron2"/>
    <dgm:cxn modelId="{C7789AE4-BB8D-4400-B0D1-8DD8D69872D9}" type="presOf" srcId="{68B2D9C7-814B-436C-9900-4A32693CA50E}" destId="{88E11C2F-3B3E-437D-BA93-D0476FC56590}" srcOrd="0" destOrd="0" presId="urn:microsoft.com/office/officeart/2005/8/layout/chevron2"/>
    <dgm:cxn modelId="{65F7A8F6-DE97-4264-8688-4A7FBFB18A64}" type="presOf" srcId="{90D7442B-2623-4E74-97F8-734E151A0DAE}" destId="{57999490-E5E2-4111-A532-C49EF077D938}" srcOrd="0" destOrd="0" presId="urn:microsoft.com/office/officeart/2005/8/layout/chevron2"/>
    <dgm:cxn modelId="{78AA870D-C0B3-4AB0-84B0-B7CF0223C5C4}" srcId="{6E405A9D-4D2D-4EA9-A4A9-3EFF43C5296A}" destId="{9FABF3A3-31F8-46FD-B8E1-1577351AD9BA}" srcOrd="1" destOrd="0" parTransId="{AFF84F47-67A2-48DD-9597-545BAD93B95C}" sibTransId="{431C7659-69F2-4AE6-B3F8-F0ED4A011B2B}"/>
    <dgm:cxn modelId="{DC9EB818-122F-4348-BEBE-93A5AEA9BBEB}" type="presOf" srcId="{E9AC4E8C-1367-41E6-A80F-9F4525999E4E}" destId="{5528826A-EC56-4D4F-88B1-1D4C608E5A02}" srcOrd="0" destOrd="2" presId="urn:microsoft.com/office/officeart/2005/8/layout/chevron2"/>
    <dgm:cxn modelId="{80D790EF-667A-4C39-B401-D9360921363C}" srcId="{CE3F69C4-19AE-4567-B303-DC36B7AC3A31}" destId="{8ABEF5C4-DED9-49AB-8F3D-7B3D393C6767}" srcOrd="3" destOrd="0" parTransId="{C57C7885-F2AE-4ADB-B993-535B42835085}" sibTransId="{0F206AC1-029B-420E-8D99-E95615CC2F57}"/>
    <dgm:cxn modelId="{777026EB-A535-49A1-9F31-B287D6A21BC2}" type="presOf" srcId="{9FABF3A3-31F8-46FD-B8E1-1577351AD9BA}" destId="{2DBFE638-C66E-4F8F-9175-A1C69CFD0517}" srcOrd="0" destOrd="1" presId="urn:microsoft.com/office/officeart/2005/8/layout/chevron2"/>
    <dgm:cxn modelId="{A4E7FA9B-16AD-41F3-BB73-F91B38757EAC}" srcId="{CE3F69C4-19AE-4567-B303-DC36B7AC3A31}" destId="{68B2D9C7-814B-436C-9900-4A32693CA50E}" srcOrd="1" destOrd="0" parTransId="{B6EDB8AB-46D5-4377-80B1-3233A0BF3007}" sibTransId="{8288E4A1-9117-45C0-986B-CDED6C80259D}"/>
    <dgm:cxn modelId="{597A617B-10EF-4766-9E85-684209195F2C}" srcId="{CE3F69C4-19AE-4567-B303-DC36B7AC3A31}" destId="{60032B23-C1D9-4412-879D-A30F90802FDC}" srcOrd="2" destOrd="0" parTransId="{1EA56BE7-C8EE-4F2D-BE40-8F233B3A9717}" sibTransId="{794A6A00-87E8-46F7-B624-206C24F7CD64}"/>
    <dgm:cxn modelId="{45DA0D87-719F-4B3E-9EB8-8A811623B301}" type="presOf" srcId="{E5E52DF3-A724-420F-9130-2606CF761BD1}" destId="{57999490-E5E2-4111-A532-C49EF077D938}" srcOrd="0" destOrd="1" presId="urn:microsoft.com/office/officeart/2005/8/layout/chevron2"/>
    <dgm:cxn modelId="{29722222-7A0F-4376-99AF-810531DF9E40}" srcId="{68B2D9C7-814B-436C-9900-4A32693CA50E}" destId="{90D7442B-2623-4E74-97F8-734E151A0DAE}" srcOrd="0" destOrd="0" parTransId="{DD49C456-8B9F-42C2-9117-39025ABAE30D}" sibTransId="{67A42C16-11B8-424B-A979-D49517F8EF84}"/>
    <dgm:cxn modelId="{7A74A805-C877-4D61-AF2E-E3B6260E1842}" type="presOf" srcId="{BC842637-9316-4884-8A99-6989F3C9C562}" destId="{5528826A-EC56-4D4F-88B1-1D4C608E5A02}" srcOrd="0" destOrd="1" presId="urn:microsoft.com/office/officeart/2005/8/layout/chevron2"/>
    <dgm:cxn modelId="{01711AD9-9A23-4404-8749-AE083E47FD08}" type="presOf" srcId="{6E405A9D-4D2D-4EA9-A4A9-3EFF43C5296A}" destId="{D9A8A2A0-806D-49F5-A587-9299C29B014E}" srcOrd="0" destOrd="0" presId="urn:microsoft.com/office/officeart/2005/8/layout/chevron2"/>
    <dgm:cxn modelId="{F4908684-C0CF-4013-AFA7-777CDB1C5767}" srcId="{60032B23-C1D9-4412-879D-A30F90802FDC}" destId="{1DE48115-037C-4D8B-AF74-B3A589D3DC24}" srcOrd="0" destOrd="0" parTransId="{E1D80006-BC4D-4424-A15C-8C4201ACEF56}" sibTransId="{1E80C2DA-20E9-4A15-8459-2DD3F5D27870}"/>
    <dgm:cxn modelId="{F41E2DB8-E866-43A8-A88E-8E5598721208}" type="presOf" srcId="{8ABEF5C4-DED9-49AB-8F3D-7B3D393C6767}" destId="{7E2C3E63-2446-4468-B115-A86D91F7FE7B}" srcOrd="0" destOrd="0" presId="urn:microsoft.com/office/officeart/2005/8/layout/chevron2"/>
    <dgm:cxn modelId="{6AD18994-B13D-4E50-B557-90B58C493BE4}" srcId="{8ABEF5C4-DED9-49AB-8F3D-7B3D393C6767}" destId="{E9AC4E8C-1367-41E6-A80F-9F4525999E4E}" srcOrd="2" destOrd="0" parTransId="{EB38FAB6-5475-4A50-9131-68BCA76C751F}" sibTransId="{20A8B3E8-2FAC-4498-B9BC-EC82FAC4B5D5}"/>
    <dgm:cxn modelId="{434BD647-5601-44E1-A914-A8C932DB8BD4}" srcId="{6E405A9D-4D2D-4EA9-A4A9-3EFF43C5296A}" destId="{45688CD7-660B-4658-A8F9-43A363AFB8CD}" srcOrd="0" destOrd="0" parTransId="{F51787A8-7A42-4CA8-8B12-72D0C90642D0}" sibTransId="{7438E763-6434-46CB-9F21-3A169E45E57D}"/>
    <dgm:cxn modelId="{587DE077-91F2-4806-BFC7-EEDA9A5C159D}" type="presOf" srcId="{CE3F69C4-19AE-4567-B303-DC36B7AC3A31}" destId="{BA0B01EC-3901-40E2-91EB-3652FAA366D1}" srcOrd="0" destOrd="0" presId="urn:microsoft.com/office/officeart/2005/8/layout/chevron2"/>
    <dgm:cxn modelId="{05CB789E-F11C-461E-AF67-C82C97880369}" type="presOf" srcId="{45688CD7-660B-4658-A8F9-43A363AFB8CD}" destId="{2DBFE638-C66E-4F8F-9175-A1C69CFD0517}" srcOrd="0" destOrd="0" presId="urn:microsoft.com/office/officeart/2005/8/layout/chevron2"/>
    <dgm:cxn modelId="{AD16280D-D76A-4138-B308-AD30CBD90317}" srcId="{CE3F69C4-19AE-4567-B303-DC36B7AC3A31}" destId="{6E405A9D-4D2D-4EA9-A4A9-3EFF43C5296A}" srcOrd="0" destOrd="0" parTransId="{8F0633A4-F6B1-479A-B1FF-23E2A3E885B8}" sibTransId="{904BB6AA-AD00-4486-AD56-B64B849FEEC0}"/>
    <dgm:cxn modelId="{A621F7DB-827C-4872-8417-24CB099B3C79}" srcId="{8ABEF5C4-DED9-49AB-8F3D-7B3D393C6767}" destId="{BC842637-9316-4884-8A99-6989F3C9C562}" srcOrd="1" destOrd="0" parTransId="{F7BC0078-686D-4986-B409-7E2F42CD147B}" sibTransId="{00B5F260-BAA9-4DAA-A98C-8C7248F80736}"/>
    <dgm:cxn modelId="{AC373F82-F842-41B5-9414-B2950E86D9B8}" type="presOf" srcId="{AD97DA3A-A8FC-4365-B807-6DDA12F88BB7}" destId="{5528826A-EC56-4D4F-88B1-1D4C608E5A02}" srcOrd="0" destOrd="0" presId="urn:microsoft.com/office/officeart/2005/8/layout/chevron2"/>
    <dgm:cxn modelId="{D41BE38F-8A02-49E4-AF67-F7431470B7C9}" srcId="{6E405A9D-4D2D-4EA9-A4A9-3EFF43C5296A}" destId="{41FE8167-6C21-44F0-B54A-3B241C36BB00}" srcOrd="2" destOrd="0" parTransId="{D0807E0D-3042-4085-A70D-89FC7D622137}" sibTransId="{0C1F1128-1E0E-4F1C-841C-8A123DCBE185}"/>
    <dgm:cxn modelId="{01F38C90-D321-4BB6-B150-DF41A09D7B67}" srcId="{8ABEF5C4-DED9-49AB-8F3D-7B3D393C6767}" destId="{AD97DA3A-A8FC-4365-B807-6DDA12F88BB7}" srcOrd="0" destOrd="0" parTransId="{48E5AABD-67B8-4FB1-95EC-19AD080BC7C2}" sibTransId="{2C4F76EE-41FB-4A7F-82DA-A4471F57100A}"/>
    <dgm:cxn modelId="{ABA0026A-0C8F-4632-844D-8C610106D153}" type="presParOf" srcId="{BA0B01EC-3901-40E2-91EB-3652FAA366D1}" destId="{2C618125-0D3D-45A9-A165-0CF61366E44D}" srcOrd="0" destOrd="0" presId="urn:microsoft.com/office/officeart/2005/8/layout/chevron2"/>
    <dgm:cxn modelId="{9E508714-8496-4A46-94AD-DBEA9DE02610}" type="presParOf" srcId="{2C618125-0D3D-45A9-A165-0CF61366E44D}" destId="{D9A8A2A0-806D-49F5-A587-9299C29B014E}" srcOrd="0" destOrd="0" presId="urn:microsoft.com/office/officeart/2005/8/layout/chevron2"/>
    <dgm:cxn modelId="{D10EB5ED-323D-497B-8E2A-D5FD586EF40E}" type="presParOf" srcId="{2C618125-0D3D-45A9-A165-0CF61366E44D}" destId="{2DBFE638-C66E-4F8F-9175-A1C69CFD0517}" srcOrd="1" destOrd="0" presId="urn:microsoft.com/office/officeart/2005/8/layout/chevron2"/>
    <dgm:cxn modelId="{819EF0E4-1A20-4980-A85B-82C7218DC138}" type="presParOf" srcId="{BA0B01EC-3901-40E2-91EB-3652FAA366D1}" destId="{E68315CC-9B72-40D5-84C0-78AD25702AB8}" srcOrd="1" destOrd="0" presId="urn:microsoft.com/office/officeart/2005/8/layout/chevron2"/>
    <dgm:cxn modelId="{1C2639E9-D771-40B2-B98C-9FB0E52B39FC}" type="presParOf" srcId="{BA0B01EC-3901-40E2-91EB-3652FAA366D1}" destId="{BF9542F0-C623-4AAC-BC2C-1FE43F268E40}" srcOrd="2" destOrd="0" presId="urn:microsoft.com/office/officeart/2005/8/layout/chevron2"/>
    <dgm:cxn modelId="{76138965-CC31-4788-A177-B4312707F56A}" type="presParOf" srcId="{BF9542F0-C623-4AAC-BC2C-1FE43F268E40}" destId="{88E11C2F-3B3E-437D-BA93-D0476FC56590}" srcOrd="0" destOrd="0" presId="urn:microsoft.com/office/officeart/2005/8/layout/chevron2"/>
    <dgm:cxn modelId="{060AA526-29D8-411F-B48B-8FB2A74D941B}" type="presParOf" srcId="{BF9542F0-C623-4AAC-BC2C-1FE43F268E40}" destId="{57999490-E5E2-4111-A532-C49EF077D938}" srcOrd="1" destOrd="0" presId="urn:microsoft.com/office/officeart/2005/8/layout/chevron2"/>
    <dgm:cxn modelId="{793A4428-E5D4-41C9-8644-587C0796E9B1}" type="presParOf" srcId="{BA0B01EC-3901-40E2-91EB-3652FAA366D1}" destId="{E89EA757-9A42-4B94-AC52-824BCB063C52}" srcOrd="3" destOrd="0" presId="urn:microsoft.com/office/officeart/2005/8/layout/chevron2"/>
    <dgm:cxn modelId="{CAD8F48D-E7EB-4533-A5E9-120A4F3AA147}" type="presParOf" srcId="{BA0B01EC-3901-40E2-91EB-3652FAA366D1}" destId="{6D5B439B-5C47-4695-9D54-9AB560CF42CB}" srcOrd="4" destOrd="0" presId="urn:microsoft.com/office/officeart/2005/8/layout/chevron2"/>
    <dgm:cxn modelId="{C04FB6ED-062F-42FA-8087-F98A344A7371}" type="presParOf" srcId="{6D5B439B-5C47-4695-9D54-9AB560CF42CB}" destId="{32CEF553-7D8E-4680-850B-2D9705DC2FF3}" srcOrd="0" destOrd="0" presId="urn:microsoft.com/office/officeart/2005/8/layout/chevron2"/>
    <dgm:cxn modelId="{A4359E0F-7F85-4FEF-9084-A0F4B76F88C9}" type="presParOf" srcId="{6D5B439B-5C47-4695-9D54-9AB560CF42CB}" destId="{D9714545-15EC-449A-A40D-E447D71CA867}" srcOrd="1" destOrd="0" presId="urn:microsoft.com/office/officeart/2005/8/layout/chevron2"/>
    <dgm:cxn modelId="{3F0CF543-18C2-4AC4-AA05-CF982A0C6D5D}" type="presParOf" srcId="{BA0B01EC-3901-40E2-91EB-3652FAA366D1}" destId="{62221CBA-6392-42C3-9ACE-1F9638CAC8AF}" srcOrd="5" destOrd="0" presId="urn:microsoft.com/office/officeart/2005/8/layout/chevron2"/>
    <dgm:cxn modelId="{6F022D58-04BC-44F0-97FF-A3AE6085B3AA}" type="presParOf" srcId="{BA0B01EC-3901-40E2-91EB-3652FAA366D1}" destId="{E4A97ED4-8CF7-443A-9B80-7B5A869C4284}" srcOrd="6" destOrd="0" presId="urn:microsoft.com/office/officeart/2005/8/layout/chevron2"/>
    <dgm:cxn modelId="{6E8B58FC-47E2-492A-AB7E-3F689E03A2B3}" type="presParOf" srcId="{E4A97ED4-8CF7-443A-9B80-7B5A869C4284}" destId="{7E2C3E63-2446-4468-B115-A86D91F7FE7B}" srcOrd="0" destOrd="0" presId="urn:microsoft.com/office/officeart/2005/8/layout/chevron2"/>
    <dgm:cxn modelId="{1CB787E1-05CB-40B8-B772-0A8E56DDC88B}" type="presParOf" srcId="{E4A97ED4-8CF7-443A-9B80-7B5A869C4284}" destId="{5528826A-EC56-4D4F-88B1-1D4C608E5A0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3F69C4-19AE-4567-B303-DC36B7AC3A31}"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US"/>
        </a:p>
      </dgm:t>
    </dgm:pt>
    <dgm:pt modelId="{6E405A9D-4D2D-4EA9-A4A9-3EFF43C5296A}">
      <dgm:prSet phldrT="[Text]"/>
      <dgm:spPr/>
      <dgm:t>
        <a:bodyPr/>
        <a:lstStyle/>
        <a:p>
          <a:r>
            <a:rPr lang="en-US" dirty="0"/>
            <a:t>Initialize</a:t>
          </a:r>
        </a:p>
      </dgm:t>
    </dgm:pt>
    <dgm:pt modelId="{8F0633A4-F6B1-479A-B1FF-23E2A3E885B8}" type="parTrans" cxnId="{AD16280D-D76A-4138-B308-AD30CBD90317}">
      <dgm:prSet/>
      <dgm:spPr/>
      <dgm:t>
        <a:bodyPr/>
        <a:lstStyle/>
        <a:p>
          <a:endParaRPr lang="en-US"/>
        </a:p>
      </dgm:t>
    </dgm:pt>
    <dgm:pt modelId="{904BB6AA-AD00-4486-AD56-B64B849FEEC0}" type="sibTrans" cxnId="{AD16280D-D76A-4138-B308-AD30CBD90317}">
      <dgm:prSet/>
      <dgm:spPr/>
      <dgm:t>
        <a:bodyPr/>
        <a:lstStyle/>
        <a:p>
          <a:endParaRPr lang="en-US"/>
        </a:p>
      </dgm:t>
    </dgm:pt>
    <mc:AlternateContent xmlns:mc="http://schemas.openxmlformats.org/markup-compatibility/2006" xmlns:a14="http://schemas.microsoft.com/office/drawing/2010/main">
      <mc:Choice Requires="a14">
        <dgm:pt modelId="{45688CD7-660B-4658-A8F9-43A363AFB8CD}">
          <dgm:prSet phldrT="[Text]"/>
          <dgm:spPr/>
          <dgm:t>
            <a:bodyPr/>
            <a:lstStyle/>
            <a:p>
              <a:r>
                <a:rPr lang="en-US" dirty="0"/>
                <a:t>Level = average of the demand in the last </a:t>
              </a:r>
              <a14:m>
                <m:oMath xmlns:m="http://schemas.openxmlformats.org/officeDocument/2006/math">
                  <m:r>
                    <a:rPr lang="en-US" b="0" i="1" smtClean="0">
                      <a:latin typeface="Cambria Math"/>
                    </a:rPr>
                    <m:t>𝑁</m:t>
                  </m:r>
                </m:oMath>
              </a14:m>
              <a:r>
                <a:rPr lang="en-US" dirty="0"/>
                <a:t> periods</a:t>
              </a:r>
            </a:p>
          </dgm:t>
        </dgm:pt>
      </mc:Choice>
      <mc:Fallback xmlns="">
        <dgm:pt modelId="{45688CD7-660B-4658-A8F9-43A363AFB8CD}">
          <dgm:prSet phldrT="[Text]"/>
          <dgm:spPr/>
          <dgm:t>
            <a:bodyPr/>
            <a:lstStyle/>
            <a:p>
              <a:r>
                <a:rPr lang="en-US" dirty="0" smtClean="0"/>
                <a:t>Level = average of the demand in the last </a:t>
              </a:r>
              <a:r>
                <a:rPr lang="en-US" b="0" i="0" smtClean="0">
                  <a:latin typeface="Cambria Math"/>
                </a:rPr>
                <a:t>𝑁</a:t>
              </a:r>
              <a:r>
                <a:rPr lang="en-US" dirty="0" smtClean="0"/>
                <a:t> periods</a:t>
              </a:r>
              <a:endParaRPr lang="en-US" dirty="0"/>
            </a:p>
          </dgm:t>
        </dgm:pt>
      </mc:Fallback>
    </mc:AlternateContent>
    <dgm:pt modelId="{F51787A8-7A42-4CA8-8B12-72D0C90642D0}" type="parTrans" cxnId="{434BD647-5601-44E1-A914-A8C932DB8BD4}">
      <dgm:prSet/>
      <dgm:spPr/>
      <dgm:t>
        <a:bodyPr/>
        <a:lstStyle/>
        <a:p>
          <a:endParaRPr lang="en-US"/>
        </a:p>
      </dgm:t>
    </dgm:pt>
    <dgm:pt modelId="{7438E763-6434-46CB-9F21-3A169E45E57D}" type="sibTrans" cxnId="{434BD647-5601-44E1-A914-A8C932DB8BD4}">
      <dgm:prSet/>
      <dgm:spPr/>
      <dgm:t>
        <a:bodyPr/>
        <a:lstStyle/>
        <a:p>
          <a:endParaRPr lang="en-US"/>
        </a:p>
      </dgm:t>
    </dgm:pt>
    <dgm:pt modelId="{68B2D9C7-814B-436C-9900-4A32693CA50E}">
      <dgm:prSet phldrT="[Text]"/>
      <dgm:spPr/>
      <dgm:t>
        <a:bodyPr/>
        <a:lstStyle/>
        <a:p>
          <a:r>
            <a:rPr lang="en-US" dirty="0"/>
            <a:t>Forecast</a:t>
          </a:r>
        </a:p>
      </dgm:t>
    </dgm:pt>
    <dgm:pt modelId="{B6EDB8AB-46D5-4377-80B1-3233A0BF3007}" type="parTrans" cxnId="{A4E7FA9B-16AD-41F3-BB73-F91B38757EAC}">
      <dgm:prSet/>
      <dgm:spPr/>
      <dgm:t>
        <a:bodyPr/>
        <a:lstStyle/>
        <a:p>
          <a:endParaRPr lang="en-US"/>
        </a:p>
      </dgm:t>
    </dgm:pt>
    <dgm:pt modelId="{8288E4A1-9117-45C0-986B-CDED6C80259D}" type="sibTrans" cxnId="{A4E7FA9B-16AD-41F3-BB73-F91B38757EAC}">
      <dgm:prSet/>
      <dgm:spPr/>
      <dgm:t>
        <a:bodyPr/>
        <a:lstStyle/>
        <a:p>
          <a:endParaRPr lang="en-US"/>
        </a:p>
      </dgm:t>
    </dgm:pt>
    <dgm:pt modelId="{90D7442B-2623-4E74-97F8-734E151A0DAE}">
      <dgm:prSet phldrT="[Text]"/>
      <dgm:spPr/>
      <dgm:t>
        <a:bodyPr/>
        <a:lstStyle/>
        <a:p>
          <a:r>
            <a:rPr lang="en-US" dirty="0"/>
            <a:t>Forecast for next period = level</a:t>
          </a:r>
        </a:p>
      </dgm:t>
    </dgm:pt>
    <dgm:pt modelId="{DD49C456-8B9F-42C2-9117-39025ABAE30D}" type="parTrans" cxnId="{29722222-7A0F-4376-99AF-810531DF9E40}">
      <dgm:prSet/>
      <dgm:spPr/>
      <dgm:t>
        <a:bodyPr/>
        <a:lstStyle/>
        <a:p>
          <a:endParaRPr lang="en-US"/>
        </a:p>
      </dgm:t>
    </dgm:pt>
    <dgm:pt modelId="{67A42C16-11B8-424B-A979-D49517F8EF84}" type="sibTrans" cxnId="{29722222-7A0F-4376-99AF-810531DF9E40}">
      <dgm:prSet/>
      <dgm:spPr/>
      <dgm:t>
        <a:bodyPr/>
        <a:lstStyle/>
        <a:p>
          <a:endParaRPr lang="en-US"/>
        </a:p>
      </dgm:t>
    </dgm:pt>
    <dgm:pt modelId="{E5E52DF3-A724-420F-9130-2606CF761BD1}">
      <dgm:prSet phldrT="[Text]"/>
      <dgm:spPr/>
      <dgm:t>
        <a:bodyPr/>
        <a:lstStyle/>
        <a:p>
          <a:r>
            <a:rPr lang="en-US" dirty="0"/>
            <a:t>Forecast for two periods from now = level, …</a:t>
          </a:r>
        </a:p>
      </dgm:t>
    </dgm:pt>
    <dgm:pt modelId="{89448564-663C-4EE8-AEE7-44A4E8E0F22C}" type="parTrans" cxnId="{4F2F8F40-9181-445F-B0B8-835E4221A9FC}">
      <dgm:prSet/>
      <dgm:spPr/>
      <dgm:t>
        <a:bodyPr/>
        <a:lstStyle/>
        <a:p>
          <a:endParaRPr lang="en-US"/>
        </a:p>
      </dgm:t>
    </dgm:pt>
    <dgm:pt modelId="{E298F97B-BA15-45AE-9199-1190DE3F5FFB}" type="sibTrans" cxnId="{4F2F8F40-9181-445F-B0B8-835E4221A9FC}">
      <dgm:prSet/>
      <dgm:spPr/>
      <dgm:t>
        <a:bodyPr/>
        <a:lstStyle/>
        <a:p>
          <a:endParaRPr lang="en-US"/>
        </a:p>
      </dgm:t>
    </dgm:pt>
    <dgm:pt modelId="{60032B23-C1D9-4412-879D-A30F90802FDC}">
      <dgm:prSet phldrT="[Text]"/>
      <dgm:spPr/>
      <dgm:t>
        <a:bodyPr/>
        <a:lstStyle/>
        <a:p>
          <a:r>
            <a:rPr lang="en-US" dirty="0"/>
            <a:t>Observe</a:t>
          </a:r>
        </a:p>
      </dgm:t>
    </dgm:pt>
    <dgm:pt modelId="{1EA56BE7-C8EE-4F2D-BE40-8F233B3A9717}" type="parTrans" cxnId="{597A617B-10EF-4766-9E85-684209195F2C}">
      <dgm:prSet/>
      <dgm:spPr/>
      <dgm:t>
        <a:bodyPr/>
        <a:lstStyle/>
        <a:p>
          <a:endParaRPr lang="en-US"/>
        </a:p>
      </dgm:t>
    </dgm:pt>
    <dgm:pt modelId="{794A6A00-87E8-46F7-B624-206C24F7CD64}" type="sibTrans" cxnId="{597A617B-10EF-4766-9E85-684209195F2C}">
      <dgm:prSet/>
      <dgm:spPr/>
      <dgm:t>
        <a:bodyPr/>
        <a:lstStyle/>
        <a:p>
          <a:endParaRPr lang="en-US"/>
        </a:p>
      </dgm:t>
    </dgm:pt>
    <dgm:pt modelId="{1DE48115-037C-4D8B-AF74-B3A589D3DC24}">
      <dgm:prSet phldrT="[Text]"/>
      <dgm:spPr/>
      <dgm:t>
        <a:bodyPr/>
        <a:lstStyle/>
        <a:p>
          <a:r>
            <a:rPr lang="en-US" dirty="0"/>
            <a:t>Observe the actual demand</a:t>
          </a:r>
        </a:p>
      </dgm:t>
    </dgm:pt>
    <dgm:pt modelId="{E1D80006-BC4D-4424-A15C-8C4201ACEF56}" type="parTrans" cxnId="{F4908684-C0CF-4013-AFA7-777CDB1C5767}">
      <dgm:prSet/>
      <dgm:spPr/>
      <dgm:t>
        <a:bodyPr/>
        <a:lstStyle/>
        <a:p>
          <a:endParaRPr lang="en-US"/>
        </a:p>
      </dgm:t>
    </dgm:pt>
    <dgm:pt modelId="{1E80C2DA-20E9-4A15-8459-2DD3F5D27870}" type="sibTrans" cxnId="{F4908684-C0CF-4013-AFA7-777CDB1C5767}">
      <dgm:prSet/>
      <dgm:spPr/>
      <dgm:t>
        <a:bodyPr/>
        <a:lstStyle/>
        <a:p>
          <a:endParaRPr lang="en-US"/>
        </a:p>
      </dgm:t>
    </dgm:pt>
    <dgm:pt modelId="{8ABEF5C4-DED9-49AB-8F3D-7B3D393C6767}">
      <dgm:prSet/>
      <dgm:spPr/>
      <dgm:t>
        <a:bodyPr/>
        <a:lstStyle/>
        <a:p>
          <a:r>
            <a:rPr lang="en-US" dirty="0"/>
            <a:t>Adapt</a:t>
          </a:r>
        </a:p>
      </dgm:t>
    </dgm:pt>
    <dgm:pt modelId="{C57C7885-F2AE-4ADB-B993-535B42835085}" type="parTrans" cxnId="{80D790EF-667A-4C39-B401-D9360921363C}">
      <dgm:prSet/>
      <dgm:spPr/>
      <dgm:t>
        <a:bodyPr/>
        <a:lstStyle/>
        <a:p>
          <a:endParaRPr lang="en-US"/>
        </a:p>
      </dgm:t>
    </dgm:pt>
    <dgm:pt modelId="{0F206AC1-029B-420E-8D99-E95615CC2F57}" type="sibTrans" cxnId="{80D790EF-667A-4C39-B401-D9360921363C}">
      <dgm:prSet/>
      <dgm:spPr/>
      <dgm:t>
        <a:bodyPr/>
        <a:lstStyle/>
        <a:p>
          <a:endParaRPr lang="en-US"/>
        </a:p>
      </dgm:t>
    </dgm:pt>
    <mc:AlternateContent xmlns:mc="http://schemas.openxmlformats.org/markup-compatibility/2006" xmlns:a14="http://schemas.microsoft.com/office/drawing/2010/main">
      <mc:Choice Requires="a14">
        <dgm:pt modelId="{AD97DA3A-A8FC-4365-B807-6DDA12F88BB7}">
          <dgm:prSet/>
          <dgm:spPr/>
          <dgm:t>
            <a:bodyPr/>
            <a:lstStyle/>
            <a:p>
              <a:r>
                <a:rPr lang="en-US" dirty="0"/>
                <a:t>Updated level = average of the demand in the last </a:t>
              </a:r>
              <a14:m>
                <m:oMath xmlns:m="http://schemas.openxmlformats.org/officeDocument/2006/math">
                  <m:r>
                    <a:rPr lang="en-US" b="0" i="1" smtClean="0">
                      <a:latin typeface="Cambria Math"/>
                    </a:rPr>
                    <m:t>𝑁</m:t>
                  </m:r>
                </m:oMath>
              </a14:m>
              <a:r>
                <a:rPr lang="en-US" dirty="0"/>
                <a:t> periods.</a:t>
              </a:r>
            </a:p>
          </dgm:t>
        </dgm:pt>
      </mc:Choice>
      <mc:Fallback xmlns="">
        <dgm:pt modelId="{AD97DA3A-A8FC-4365-B807-6DDA12F88BB7}">
          <dgm:prSet/>
          <dgm:spPr/>
          <dgm:t>
            <a:bodyPr/>
            <a:lstStyle/>
            <a:p>
              <a:r>
                <a:rPr lang="en-US" dirty="0" smtClean="0"/>
                <a:t>Updated level = average of the demand in the last </a:t>
              </a:r>
              <a:r>
                <a:rPr lang="en-US" b="0" i="0" smtClean="0">
                  <a:latin typeface="Cambria Math"/>
                </a:rPr>
                <a:t>𝑁</a:t>
              </a:r>
              <a:r>
                <a:rPr lang="en-US" dirty="0" smtClean="0"/>
                <a:t> periods.</a:t>
              </a:r>
              <a:endParaRPr lang="en-US" dirty="0"/>
            </a:p>
          </dgm:t>
        </dgm:pt>
      </mc:Fallback>
    </mc:AlternateContent>
    <dgm:pt modelId="{48E5AABD-67B8-4FB1-95EC-19AD080BC7C2}" type="parTrans" cxnId="{01F38C90-D321-4BB6-B150-DF41A09D7B67}">
      <dgm:prSet/>
      <dgm:spPr/>
      <dgm:t>
        <a:bodyPr/>
        <a:lstStyle/>
        <a:p>
          <a:endParaRPr lang="en-US"/>
        </a:p>
      </dgm:t>
    </dgm:pt>
    <dgm:pt modelId="{2C4F76EE-41FB-4A7F-82DA-A4471F57100A}" type="sibTrans" cxnId="{01F38C90-D321-4BB6-B150-DF41A09D7B67}">
      <dgm:prSet/>
      <dgm:spPr/>
      <dgm:t>
        <a:bodyPr/>
        <a:lstStyle/>
        <a:p>
          <a:endParaRPr lang="en-US"/>
        </a:p>
      </dgm:t>
    </dgm:pt>
    <dgm:pt modelId="{BA0B01EC-3901-40E2-91EB-3652FAA366D1}" type="pres">
      <dgm:prSet presAssocID="{CE3F69C4-19AE-4567-B303-DC36B7AC3A31}" presName="linearFlow" presStyleCnt="0">
        <dgm:presLayoutVars>
          <dgm:dir/>
          <dgm:animLvl val="lvl"/>
          <dgm:resizeHandles val="exact"/>
        </dgm:presLayoutVars>
      </dgm:prSet>
      <dgm:spPr/>
    </dgm:pt>
    <dgm:pt modelId="{2C618125-0D3D-45A9-A165-0CF61366E44D}" type="pres">
      <dgm:prSet presAssocID="{6E405A9D-4D2D-4EA9-A4A9-3EFF43C5296A}" presName="composite" presStyleCnt="0"/>
      <dgm:spPr/>
    </dgm:pt>
    <dgm:pt modelId="{D9A8A2A0-806D-49F5-A587-9299C29B014E}" type="pres">
      <dgm:prSet presAssocID="{6E405A9D-4D2D-4EA9-A4A9-3EFF43C5296A}" presName="parentText" presStyleLbl="alignNode1" presStyleIdx="0" presStyleCnt="4">
        <dgm:presLayoutVars>
          <dgm:chMax val="1"/>
          <dgm:bulletEnabled val="1"/>
        </dgm:presLayoutVars>
      </dgm:prSet>
      <dgm:spPr/>
    </dgm:pt>
    <dgm:pt modelId="{2DBFE638-C66E-4F8F-9175-A1C69CFD0517}" type="pres">
      <dgm:prSet presAssocID="{6E405A9D-4D2D-4EA9-A4A9-3EFF43C5296A}" presName="descendantText" presStyleLbl="alignAcc1" presStyleIdx="0" presStyleCnt="4">
        <dgm:presLayoutVars>
          <dgm:bulletEnabled val="1"/>
        </dgm:presLayoutVars>
      </dgm:prSet>
      <dgm:spPr/>
    </dgm:pt>
    <dgm:pt modelId="{E68315CC-9B72-40D5-84C0-78AD25702AB8}" type="pres">
      <dgm:prSet presAssocID="{904BB6AA-AD00-4486-AD56-B64B849FEEC0}" presName="sp" presStyleCnt="0"/>
      <dgm:spPr/>
    </dgm:pt>
    <dgm:pt modelId="{BF9542F0-C623-4AAC-BC2C-1FE43F268E40}" type="pres">
      <dgm:prSet presAssocID="{68B2D9C7-814B-436C-9900-4A32693CA50E}" presName="composite" presStyleCnt="0"/>
      <dgm:spPr/>
    </dgm:pt>
    <dgm:pt modelId="{88E11C2F-3B3E-437D-BA93-D0476FC56590}" type="pres">
      <dgm:prSet presAssocID="{68B2D9C7-814B-436C-9900-4A32693CA50E}" presName="parentText" presStyleLbl="alignNode1" presStyleIdx="1" presStyleCnt="4">
        <dgm:presLayoutVars>
          <dgm:chMax val="1"/>
          <dgm:bulletEnabled val="1"/>
        </dgm:presLayoutVars>
      </dgm:prSet>
      <dgm:spPr/>
    </dgm:pt>
    <dgm:pt modelId="{57999490-E5E2-4111-A532-C49EF077D938}" type="pres">
      <dgm:prSet presAssocID="{68B2D9C7-814B-436C-9900-4A32693CA50E}" presName="descendantText" presStyleLbl="alignAcc1" presStyleIdx="1" presStyleCnt="4">
        <dgm:presLayoutVars>
          <dgm:bulletEnabled val="1"/>
        </dgm:presLayoutVars>
      </dgm:prSet>
      <dgm:spPr/>
    </dgm:pt>
    <dgm:pt modelId="{E89EA757-9A42-4B94-AC52-824BCB063C52}" type="pres">
      <dgm:prSet presAssocID="{8288E4A1-9117-45C0-986B-CDED6C80259D}" presName="sp" presStyleCnt="0"/>
      <dgm:spPr/>
    </dgm:pt>
    <dgm:pt modelId="{6D5B439B-5C47-4695-9D54-9AB560CF42CB}" type="pres">
      <dgm:prSet presAssocID="{60032B23-C1D9-4412-879D-A30F90802FDC}" presName="composite" presStyleCnt="0"/>
      <dgm:spPr/>
    </dgm:pt>
    <dgm:pt modelId="{32CEF553-7D8E-4680-850B-2D9705DC2FF3}" type="pres">
      <dgm:prSet presAssocID="{60032B23-C1D9-4412-879D-A30F90802FDC}" presName="parentText" presStyleLbl="alignNode1" presStyleIdx="2" presStyleCnt="4">
        <dgm:presLayoutVars>
          <dgm:chMax val="1"/>
          <dgm:bulletEnabled val="1"/>
        </dgm:presLayoutVars>
      </dgm:prSet>
      <dgm:spPr/>
    </dgm:pt>
    <dgm:pt modelId="{D9714545-15EC-449A-A40D-E447D71CA867}" type="pres">
      <dgm:prSet presAssocID="{60032B23-C1D9-4412-879D-A30F90802FDC}" presName="descendantText" presStyleLbl="alignAcc1" presStyleIdx="2" presStyleCnt="4">
        <dgm:presLayoutVars>
          <dgm:bulletEnabled val="1"/>
        </dgm:presLayoutVars>
      </dgm:prSet>
      <dgm:spPr/>
    </dgm:pt>
    <dgm:pt modelId="{62221CBA-6392-42C3-9ACE-1F9638CAC8AF}" type="pres">
      <dgm:prSet presAssocID="{794A6A00-87E8-46F7-B624-206C24F7CD64}" presName="sp" presStyleCnt="0"/>
      <dgm:spPr/>
    </dgm:pt>
    <dgm:pt modelId="{E4A97ED4-8CF7-443A-9B80-7B5A869C4284}" type="pres">
      <dgm:prSet presAssocID="{8ABEF5C4-DED9-49AB-8F3D-7B3D393C6767}" presName="composite" presStyleCnt="0"/>
      <dgm:spPr/>
    </dgm:pt>
    <dgm:pt modelId="{7E2C3E63-2446-4468-B115-A86D91F7FE7B}" type="pres">
      <dgm:prSet presAssocID="{8ABEF5C4-DED9-49AB-8F3D-7B3D393C6767}" presName="parentText" presStyleLbl="alignNode1" presStyleIdx="3" presStyleCnt="4">
        <dgm:presLayoutVars>
          <dgm:chMax val="1"/>
          <dgm:bulletEnabled val="1"/>
        </dgm:presLayoutVars>
      </dgm:prSet>
      <dgm:spPr/>
    </dgm:pt>
    <dgm:pt modelId="{5528826A-EC56-4D4F-88B1-1D4C608E5A02}" type="pres">
      <dgm:prSet presAssocID="{8ABEF5C4-DED9-49AB-8F3D-7B3D393C6767}" presName="descendantText" presStyleLbl="alignAcc1" presStyleIdx="3" presStyleCnt="4">
        <dgm:presLayoutVars>
          <dgm:bulletEnabled val="1"/>
        </dgm:presLayoutVars>
      </dgm:prSet>
      <dgm:spPr/>
    </dgm:pt>
  </dgm:ptLst>
  <dgm:cxnLst>
    <dgm:cxn modelId="{26EDCA02-C471-442A-8222-096117CAC874}" type="presOf" srcId="{45688CD7-660B-4658-A8F9-43A363AFB8CD}" destId="{2DBFE638-C66E-4F8F-9175-A1C69CFD0517}" srcOrd="0" destOrd="0" presId="urn:microsoft.com/office/officeart/2005/8/layout/chevron2"/>
    <dgm:cxn modelId="{AD16280D-D76A-4138-B308-AD30CBD90317}" srcId="{CE3F69C4-19AE-4567-B303-DC36B7AC3A31}" destId="{6E405A9D-4D2D-4EA9-A4A9-3EFF43C5296A}" srcOrd="0" destOrd="0" parTransId="{8F0633A4-F6B1-479A-B1FF-23E2A3E885B8}" sibTransId="{904BB6AA-AD00-4486-AD56-B64B849FEEC0}"/>
    <dgm:cxn modelId="{56CDB31F-02C9-4862-B341-3208A5467DA0}" type="presOf" srcId="{6E405A9D-4D2D-4EA9-A4A9-3EFF43C5296A}" destId="{D9A8A2A0-806D-49F5-A587-9299C29B014E}" srcOrd="0" destOrd="0" presId="urn:microsoft.com/office/officeart/2005/8/layout/chevron2"/>
    <dgm:cxn modelId="{29722222-7A0F-4376-99AF-810531DF9E40}" srcId="{68B2D9C7-814B-436C-9900-4A32693CA50E}" destId="{90D7442B-2623-4E74-97F8-734E151A0DAE}" srcOrd="0" destOrd="0" parTransId="{DD49C456-8B9F-42C2-9117-39025ABAE30D}" sibTransId="{67A42C16-11B8-424B-A979-D49517F8EF84}"/>
    <dgm:cxn modelId="{B7E61D28-6A5D-4532-B9B0-CA98F68D9FE9}" type="presOf" srcId="{68B2D9C7-814B-436C-9900-4A32693CA50E}" destId="{88E11C2F-3B3E-437D-BA93-D0476FC56590}" srcOrd="0" destOrd="0" presId="urn:microsoft.com/office/officeart/2005/8/layout/chevron2"/>
    <dgm:cxn modelId="{4F2F8F40-9181-445F-B0B8-835E4221A9FC}" srcId="{68B2D9C7-814B-436C-9900-4A32693CA50E}" destId="{E5E52DF3-A724-420F-9130-2606CF761BD1}" srcOrd="1" destOrd="0" parTransId="{89448564-663C-4EE8-AEE7-44A4E8E0F22C}" sibTransId="{E298F97B-BA15-45AE-9199-1190DE3F5FFB}"/>
    <dgm:cxn modelId="{434BD647-5601-44E1-A914-A8C932DB8BD4}" srcId="{6E405A9D-4D2D-4EA9-A4A9-3EFF43C5296A}" destId="{45688CD7-660B-4658-A8F9-43A363AFB8CD}" srcOrd="0" destOrd="0" parTransId="{F51787A8-7A42-4CA8-8B12-72D0C90642D0}" sibTransId="{7438E763-6434-46CB-9F21-3A169E45E57D}"/>
    <dgm:cxn modelId="{597A617B-10EF-4766-9E85-684209195F2C}" srcId="{CE3F69C4-19AE-4567-B303-DC36B7AC3A31}" destId="{60032B23-C1D9-4412-879D-A30F90802FDC}" srcOrd="2" destOrd="0" parTransId="{1EA56BE7-C8EE-4F2D-BE40-8F233B3A9717}" sibTransId="{794A6A00-87E8-46F7-B624-206C24F7CD64}"/>
    <dgm:cxn modelId="{A948C87B-6647-4D9F-A370-1E0DE742CD85}" type="presOf" srcId="{1DE48115-037C-4D8B-AF74-B3A589D3DC24}" destId="{D9714545-15EC-449A-A40D-E447D71CA867}" srcOrd="0" destOrd="0" presId="urn:microsoft.com/office/officeart/2005/8/layout/chevron2"/>
    <dgm:cxn modelId="{F4908684-C0CF-4013-AFA7-777CDB1C5767}" srcId="{60032B23-C1D9-4412-879D-A30F90802FDC}" destId="{1DE48115-037C-4D8B-AF74-B3A589D3DC24}" srcOrd="0" destOrd="0" parTransId="{E1D80006-BC4D-4424-A15C-8C4201ACEF56}" sibTransId="{1E80C2DA-20E9-4A15-8459-2DD3F5D27870}"/>
    <dgm:cxn modelId="{01F38C90-D321-4BB6-B150-DF41A09D7B67}" srcId="{8ABEF5C4-DED9-49AB-8F3D-7B3D393C6767}" destId="{AD97DA3A-A8FC-4365-B807-6DDA12F88BB7}" srcOrd="0" destOrd="0" parTransId="{48E5AABD-67B8-4FB1-95EC-19AD080BC7C2}" sibTransId="{2C4F76EE-41FB-4A7F-82DA-A4471F57100A}"/>
    <dgm:cxn modelId="{A4E7FA9B-16AD-41F3-BB73-F91B38757EAC}" srcId="{CE3F69C4-19AE-4567-B303-DC36B7AC3A31}" destId="{68B2D9C7-814B-436C-9900-4A32693CA50E}" srcOrd="1" destOrd="0" parTransId="{B6EDB8AB-46D5-4377-80B1-3233A0BF3007}" sibTransId="{8288E4A1-9117-45C0-986B-CDED6C80259D}"/>
    <dgm:cxn modelId="{DC6B1CA7-70F5-44F0-B010-B30525C61545}" type="presOf" srcId="{E5E52DF3-A724-420F-9130-2606CF761BD1}" destId="{57999490-E5E2-4111-A532-C49EF077D938}" srcOrd="0" destOrd="1" presId="urn:microsoft.com/office/officeart/2005/8/layout/chevron2"/>
    <dgm:cxn modelId="{F0DC3CC7-BC6E-4958-9C60-EBA9CA98D6F9}" type="presOf" srcId="{8ABEF5C4-DED9-49AB-8F3D-7B3D393C6767}" destId="{7E2C3E63-2446-4468-B115-A86D91F7FE7B}" srcOrd="0" destOrd="0" presId="urn:microsoft.com/office/officeart/2005/8/layout/chevron2"/>
    <dgm:cxn modelId="{3AF09FCE-1D6F-4F3C-AE73-3D699CEE3D0A}" type="presOf" srcId="{90D7442B-2623-4E74-97F8-734E151A0DAE}" destId="{57999490-E5E2-4111-A532-C49EF077D938}" srcOrd="0" destOrd="0" presId="urn:microsoft.com/office/officeart/2005/8/layout/chevron2"/>
    <dgm:cxn modelId="{27AA62EB-CF1B-4779-A2FF-763DF34376C5}" type="presOf" srcId="{CE3F69C4-19AE-4567-B303-DC36B7AC3A31}" destId="{BA0B01EC-3901-40E2-91EB-3652FAA366D1}" srcOrd="0" destOrd="0" presId="urn:microsoft.com/office/officeart/2005/8/layout/chevron2"/>
    <dgm:cxn modelId="{80D790EF-667A-4C39-B401-D9360921363C}" srcId="{CE3F69C4-19AE-4567-B303-DC36B7AC3A31}" destId="{8ABEF5C4-DED9-49AB-8F3D-7B3D393C6767}" srcOrd="3" destOrd="0" parTransId="{C57C7885-F2AE-4ADB-B993-535B42835085}" sibTransId="{0F206AC1-029B-420E-8D99-E95615CC2F57}"/>
    <dgm:cxn modelId="{66013FFD-90A0-4B1C-A25F-64A2B2649EF1}" type="presOf" srcId="{AD97DA3A-A8FC-4365-B807-6DDA12F88BB7}" destId="{5528826A-EC56-4D4F-88B1-1D4C608E5A02}" srcOrd="0" destOrd="0" presId="urn:microsoft.com/office/officeart/2005/8/layout/chevron2"/>
    <dgm:cxn modelId="{3FB831FE-88BA-47BB-9F19-5B2B0F93BCAB}" type="presOf" srcId="{60032B23-C1D9-4412-879D-A30F90802FDC}" destId="{32CEF553-7D8E-4680-850B-2D9705DC2FF3}" srcOrd="0" destOrd="0" presId="urn:microsoft.com/office/officeart/2005/8/layout/chevron2"/>
    <dgm:cxn modelId="{29CDFF4A-70A9-4BCA-A29D-17C6EB8900EB}" type="presParOf" srcId="{BA0B01EC-3901-40E2-91EB-3652FAA366D1}" destId="{2C618125-0D3D-45A9-A165-0CF61366E44D}" srcOrd="0" destOrd="0" presId="urn:microsoft.com/office/officeart/2005/8/layout/chevron2"/>
    <dgm:cxn modelId="{7E48A3BB-83F7-4B91-8A0F-FF4F571055FC}" type="presParOf" srcId="{2C618125-0D3D-45A9-A165-0CF61366E44D}" destId="{D9A8A2A0-806D-49F5-A587-9299C29B014E}" srcOrd="0" destOrd="0" presId="urn:microsoft.com/office/officeart/2005/8/layout/chevron2"/>
    <dgm:cxn modelId="{1F1A7BCA-3482-4C30-9206-C520B2651B04}" type="presParOf" srcId="{2C618125-0D3D-45A9-A165-0CF61366E44D}" destId="{2DBFE638-C66E-4F8F-9175-A1C69CFD0517}" srcOrd="1" destOrd="0" presId="urn:microsoft.com/office/officeart/2005/8/layout/chevron2"/>
    <dgm:cxn modelId="{D6E4EDE3-3566-4466-8915-3DD66B289EBD}" type="presParOf" srcId="{BA0B01EC-3901-40E2-91EB-3652FAA366D1}" destId="{E68315CC-9B72-40D5-84C0-78AD25702AB8}" srcOrd="1" destOrd="0" presId="urn:microsoft.com/office/officeart/2005/8/layout/chevron2"/>
    <dgm:cxn modelId="{E131A3B9-427B-4844-8E31-AF9507829E47}" type="presParOf" srcId="{BA0B01EC-3901-40E2-91EB-3652FAA366D1}" destId="{BF9542F0-C623-4AAC-BC2C-1FE43F268E40}" srcOrd="2" destOrd="0" presId="urn:microsoft.com/office/officeart/2005/8/layout/chevron2"/>
    <dgm:cxn modelId="{B9704423-7FE5-4B69-AAC4-3D6F20C0792F}" type="presParOf" srcId="{BF9542F0-C623-4AAC-BC2C-1FE43F268E40}" destId="{88E11C2F-3B3E-437D-BA93-D0476FC56590}" srcOrd="0" destOrd="0" presId="urn:microsoft.com/office/officeart/2005/8/layout/chevron2"/>
    <dgm:cxn modelId="{1191F548-1F68-4B88-BE8F-1BF047DE450A}" type="presParOf" srcId="{BF9542F0-C623-4AAC-BC2C-1FE43F268E40}" destId="{57999490-E5E2-4111-A532-C49EF077D938}" srcOrd="1" destOrd="0" presId="urn:microsoft.com/office/officeart/2005/8/layout/chevron2"/>
    <dgm:cxn modelId="{05C58D43-D18F-42CE-9CBC-7D82EB8BE0E6}" type="presParOf" srcId="{BA0B01EC-3901-40E2-91EB-3652FAA366D1}" destId="{E89EA757-9A42-4B94-AC52-824BCB063C52}" srcOrd="3" destOrd="0" presId="urn:microsoft.com/office/officeart/2005/8/layout/chevron2"/>
    <dgm:cxn modelId="{40958BE1-65D9-42F5-BAA7-AD2F4592C8ED}" type="presParOf" srcId="{BA0B01EC-3901-40E2-91EB-3652FAA366D1}" destId="{6D5B439B-5C47-4695-9D54-9AB560CF42CB}" srcOrd="4" destOrd="0" presId="urn:microsoft.com/office/officeart/2005/8/layout/chevron2"/>
    <dgm:cxn modelId="{80FE62EA-7211-4DCC-ADE9-21C557E2F091}" type="presParOf" srcId="{6D5B439B-5C47-4695-9D54-9AB560CF42CB}" destId="{32CEF553-7D8E-4680-850B-2D9705DC2FF3}" srcOrd="0" destOrd="0" presId="urn:microsoft.com/office/officeart/2005/8/layout/chevron2"/>
    <dgm:cxn modelId="{613563E4-5BF4-40EC-A0CF-0E07DD4DCAF3}" type="presParOf" srcId="{6D5B439B-5C47-4695-9D54-9AB560CF42CB}" destId="{D9714545-15EC-449A-A40D-E447D71CA867}" srcOrd="1" destOrd="0" presId="urn:microsoft.com/office/officeart/2005/8/layout/chevron2"/>
    <dgm:cxn modelId="{9BE1BE11-C9DF-4359-8391-26617C77E227}" type="presParOf" srcId="{BA0B01EC-3901-40E2-91EB-3652FAA366D1}" destId="{62221CBA-6392-42C3-9ACE-1F9638CAC8AF}" srcOrd="5" destOrd="0" presId="urn:microsoft.com/office/officeart/2005/8/layout/chevron2"/>
    <dgm:cxn modelId="{14B45DD6-FFCC-4068-B5B3-8FAFFB115844}" type="presParOf" srcId="{BA0B01EC-3901-40E2-91EB-3652FAA366D1}" destId="{E4A97ED4-8CF7-443A-9B80-7B5A869C4284}" srcOrd="6" destOrd="0" presId="urn:microsoft.com/office/officeart/2005/8/layout/chevron2"/>
    <dgm:cxn modelId="{C77D7C32-1F0D-445C-B71B-7E6F8B77D66F}" type="presParOf" srcId="{E4A97ED4-8CF7-443A-9B80-7B5A869C4284}" destId="{7E2C3E63-2446-4468-B115-A86D91F7FE7B}" srcOrd="0" destOrd="0" presId="urn:microsoft.com/office/officeart/2005/8/layout/chevron2"/>
    <dgm:cxn modelId="{1B70D6E1-7C44-461A-BD5F-1EC0B4618B97}" type="presParOf" srcId="{E4A97ED4-8CF7-443A-9B80-7B5A869C4284}" destId="{5528826A-EC56-4D4F-88B1-1D4C608E5A0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3F69C4-19AE-4567-B303-DC36B7AC3A31}"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US"/>
        </a:p>
      </dgm:t>
    </dgm:pt>
    <dgm:pt modelId="{6E405A9D-4D2D-4EA9-A4A9-3EFF43C5296A}">
      <dgm:prSet phldrT="[Text]"/>
      <dgm:spPr/>
      <dgm:t>
        <a:bodyPr/>
        <a:lstStyle/>
        <a:p>
          <a:r>
            <a:rPr lang="en-US" dirty="0"/>
            <a:t>Initialize</a:t>
          </a:r>
        </a:p>
      </dgm:t>
    </dgm:pt>
    <dgm:pt modelId="{8F0633A4-F6B1-479A-B1FF-23E2A3E885B8}" type="parTrans" cxnId="{AD16280D-D76A-4138-B308-AD30CBD90317}">
      <dgm:prSet/>
      <dgm:spPr/>
      <dgm:t>
        <a:bodyPr/>
        <a:lstStyle/>
        <a:p>
          <a:endParaRPr lang="en-US"/>
        </a:p>
      </dgm:t>
    </dgm:pt>
    <dgm:pt modelId="{904BB6AA-AD00-4486-AD56-B64B849FEEC0}" type="sibTrans" cxnId="{AD16280D-D76A-4138-B308-AD30CBD90317}">
      <dgm:prSet/>
      <dgm:spPr/>
      <dgm:t>
        <a:bodyPr/>
        <a:lstStyle/>
        <a:p>
          <a:endParaRPr lang="en-US"/>
        </a:p>
      </dgm:t>
    </dgm:pt>
    <dgm:pt modelId="{45688CD7-660B-4658-A8F9-43A363AFB8CD}">
      <dgm:prSet phldrT="[Text]"/>
      <dgm:spPr/>
      <dgm:t>
        <a:bodyPr/>
        <a:lstStyle/>
        <a:p>
          <a:r>
            <a:rPr lang="en-US" dirty="0"/>
            <a:t>Level = average of all previous demand observations</a:t>
          </a:r>
        </a:p>
      </dgm:t>
    </dgm:pt>
    <dgm:pt modelId="{F51787A8-7A42-4CA8-8B12-72D0C90642D0}" type="parTrans" cxnId="{434BD647-5601-44E1-A914-A8C932DB8BD4}">
      <dgm:prSet/>
      <dgm:spPr/>
      <dgm:t>
        <a:bodyPr/>
        <a:lstStyle/>
        <a:p>
          <a:endParaRPr lang="en-US"/>
        </a:p>
      </dgm:t>
    </dgm:pt>
    <dgm:pt modelId="{7438E763-6434-46CB-9F21-3A169E45E57D}" type="sibTrans" cxnId="{434BD647-5601-44E1-A914-A8C932DB8BD4}">
      <dgm:prSet/>
      <dgm:spPr/>
      <dgm:t>
        <a:bodyPr/>
        <a:lstStyle/>
        <a:p>
          <a:endParaRPr lang="en-US"/>
        </a:p>
      </dgm:t>
    </dgm:pt>
    <dgm:pt modelId="{68B2D9C7-814B-436C-9900-4A32693CA50E}">
      <dgm:prSet phldrT="[Text]"/>
      <dgm:spPr/>
      <dgm:t>
        <a:bodyPr/>
        <a:lstStyle/>
        <a:p>
          <a:r>
            <a:rPr lang="en-US" dirty="0"/>
            <a:t>Forecast</a:t>
          </a:r>
        </a:p>
      </dgm:t>
    </dgm:pt>
    <dgm:pt modelId="{B6EDB8AB-46D5-4377-80B1-3233A0BF3007}" type="parTrans" cxnId="{A4E7FA9B-16AD-41F3-BB73-F91B38757EAC}">
      <dgm:prSet/>
      <dgm:spPr/>
      <dgm:t>
        <a:bodyPr/>
        <a:lstStyle/>
        <a:p>
          <a:endParaRPr lang="en-US"/>
        </a:p>
      </dgm:t>
    </dgm:pt>
    <dgm:pt modelId="{8288E4A1-9117-45C0-986B-CDED6C80259D}" type="sibTrans" cxnId="{A4E7FA9B-16AD-41F3-BB73-F91B38757EAC}">
      <dgm:prSet/>
      <dgm:spPr/>
      <dgm:t>
        <a:bodyPr/>
        <a:lstStyle/>
        <a:p>
          <a:endParaRPr lang="en-US"/>
        </a:p>
      </dgm:t>
    </dgm:pt>
    <dgm:pt modelId="{90D7442B-2623-4E74-97F8-734E151A0DAE}">
      <dgm:prSet phldrT="[Text]"/>
      <dgm:spPr/>
      <dgm:t>
        <a:bodyPr/>
        <a:lstStyle/>
        <a:p>
          <a:r>
            <a:rPr lang="en-US" dirty="0"/>
            <a:t>Forecast for next period = level</a:t>
          </a:r>
        </a:p>
      </dgm:t>
    </dgm:pt>
    <dgm:pt modelId="{DD49C456-8B9F-42C2-9117-39025ABAE30D}" type="parTrans" cxnId="{29722222-7A0F-4376-99AF-810531DF9E40}">
      <dgm:prSet/>
      <dgm:spPr/>
      <dgm:t>
        <a:bodyPr/>
        <a:lstStyle/>
        <a:p>
          <a:endParaRPr lang="en-US"/>
        </a:p>
      </dgm:t>
    </dgm:pt>
    <dgm:pt modelId="{67A42C16-11B8-424B-A979-D49517F8EF84}" type="sibTrans" cxnId="{29722222-7A0F-4376-99AF-810531DF9E40}">
      <dgm:prSet/>
      <dgm:spPr/>
      <dgm:t>
        <a:bodyPr/>
        <a:lstStyle/>
        <a:p>
          <a:endParaRPr lang="en-US"/>
        </a:p>
      </dgm:t>
    </dgm:pt>
    <dgm:pt modelId="{E5E52DF3-A724-420F-9130-2606CF761BD1}">
      <dgm:prSet phldrT="[Text]"/>
      <dgm:spPr/>
      <dgm:t>
        <a:bodyPr/>
        <a:lstStyle/>
        <a:p>
          <a:r>
            <a:rPr lang="en-US" dirty="0"/>
            <a:t>Forecast for two periods from now = level, …</a:t>
          </a:r>
        </a:p>
      </dgm:t>
    </dgm:pt>
    <dgm:pt modelId="{89448564-663C-4EE8-AEE7-44A4E8E0F22C}" type="parTrans" cxnId="{4F2F8F40-9181-445F-B0B8-835E4221A9FC}">
      <dgm:prSet/>
      <dgm:spPr/>
      <dgm:t>
        <a:bodyPr/>
        <a:lstStyle/>
        <a:p>
          <a:endParaRPr lang="en-US"/>
        </a:p>
      </dgm:t>
    </dgm:pt>
    <dgm:pt modelId="{E298F97B-BA15-45AE-9199-1190DE3F5FFB}" type="sibTrans" cxnId="{4F2F8F40-9181-445F-B0B8-835E4221A9FC}">
      <dgm:prSet/>
      <dgm:spPr/>
      <dgm:t>
        <a:bodyPr/>
        <a:lstStyle/>
        <a:p>
          <a:endParaRPr lang="en-US"/>
        </a:p>
      </dgm:t>
    </dgm:pt>
    <dgm:pt modelId="{60032B23-C1D9-4412-879D-A30F90802FDC}">
      <dgm:prSet phldrT="[Text]"/>
      <dgm:spPr/>
      <dgm:t>
        <a:bodyPr/>
        <a:lstStyle/>
        <a:p>
          <a:r>
            <a:rPr lang="en-US" dirty="0"/>
            <a:t>Observe</a:t>
          </a:r>
        </a:p>
      </dgm:t>
    </dgm:pt>
    <dgm:pt modelId="{1EA56BE7-C8EE-4F2D-BE40-8F233B3A9717}" type="parTrans" cxnId="{597A617B-10EF-4766-9E85-684209195F2C}">
      <dgm:prSet/>
      <dgm:spPr/>
      <dgm:t>
        <a:bodyPr/>
        <a:lstStyle/>
        <a:p>
          <a:endParaRPr lang="en-US"/>
        </a:p>
      </dgm:t>
    </dgm:pt>
    <dgm:pt modelId="{794A6A00-87E8-46F7-B624-206C24F7CD64}" type="sibTrans" cxnId="{597A617B-10EF-4766-9E85-684209195F2C}">
      <dgm:prSet/>
      <dgm:spPr/>
      <dgm:t>
        <a:bodyPr/>
        <a:lstStyle/>
        <a:p>
          <a:endParaRPr lang="en-US"/>
        </a:p>
      </dgm:t>
    </dgm:pt>
    <dgm:pt modelId="{1DE48115-037C-4D8B-AF74-B3A589D3DC24}">
      <dgm:prSet phldrT="[Text]"/>
      <dgm:spPr/>
      <dgm:t>
        <a:bodyPr/>
        <a:lstStyle/>
        <a:p>
          <a:r>
            <a:rPr lang="en-US" dirty="0"/>
            <a:t>Observe the actual demand</a:t>
          </a:r>
        </a:p>
      </dgm:t>
    </dgm:pt>
    <dgm:pt modelId="{E1D80006-BC4D-4424-A15C-8C4201ACEF56}" type="parTrans" cxnId="{F4908684-C0CF-4013-AFA7-777CDB1C5767}">
      <dgm:prSet/>
      <dgm:spPr/>
      <dgm:t>
        <a:bodyPr/>
        <a:lstStyle/>
        <a:p>
          <a:endParaRPr lang="en-US"/>
        </a:p>
      </dgm:t>
    </dgm:pt>
    <dgm:pt modelId="{1E80C2DA-20E9-4A15-8459-2DD3F5D27870}" type="sibTrans" cxnId="{F4908684-C0CF-4013-AFA7-777CDB1C5767}">
      <dgm:prSet/>
      <dgm:spPr/>
      <dgm:t>
        <a:bodyPr/>
        <a:lstStyle/>
        <a:p>
          <a:endParaRPr lang="en-US"/>
        </a:p>
      </dgm:t>
    </dgm:pt>
    <dgm:pt modelId="{8ABEF5C4-DED9-49AB-8F3D-7B3D393C6767}">
      <dgm:prSet/>
      <dgm:spPr/>
      <dgm:t>
        <a:bodyPr/>
        <a:lstStyle/>
        <a:p>
          <a:r>
            <a:rPr lang="en-US" dirty="0"/>
            <a:t>Adapt</a:t>
          </a:r>
        </a:p>
      </dgm:t>
    </dgm:pt>
    <dgm:pt modelId="{C57C7885-F2AE-4ADB-B993-535B42835085}" type="parTrans" cxnId="{80D790EF-667A-4C39-B401-D9360921363C}">
      <dgm:prSet/>
      <dgm:spPr/>
      <dgm:t>
        <a:bodyPr/>
        <a:lstStyle/>
        <a:p>
          <a:endParaRPr lang="en-US"/>
        </a:p>
      </dgm:t>
    </dgm:pt>
    <dgm:pt modelId="{0F206AC1-029B-420E-8D99-E95615CC2F57}" type="sibTrans" cxnId="{80D790EF-667A-4C39-B401-D9360921363C}">
      <dgm:prSet/>
      <dgm:spPr/>
      <dgm:t>
        <a:bodyPr/>
        <a:lstStyle/>
        <a:p>
          <a:endParaRPr lang="en-US"/>
        </a:p>
      </dgm:t>
    </dgm:pt>
    <mc:AlternateContent xmlns:mc="http://schemas.openxmlformats.org/markup-compatibility/2006" xmlns:a14="http://schemas.microsoft.com/office/drawing/2010/main">
      <mc:Choice Requires="a14">
        <dgm:pt modelId="{AD97DA3A-A8FC-4365-B807-6DDA12F88BB7}">
          <dgm:prSet/>
          <dgm:spPr/>
          <dgm:t>
            <a:bodyPr/>
            <a:lstStyle/>
            <a:p>
              <a:r>
                <a:rPr lang="en-US" dirty="0"/>
                <a:t>Updated level = </a:t>
              </a:r>
              <a14:m>
                <m:oMath xmlns:m="http://schemas.openxmlformats.org/officeDocument/2006/math">
                  <m:r>
                    <a:rPr lang="en-US" b="0" i="1" smtClean="0">
                      <a:latin typeface="Cambria Math"/>
                    </a:rPr>
                    <m:t>𝛼</m:t>
                  </m:r>
                  <m:r>
                    <a:rPr lang="en-US" b="0" i="1" smtClean="0">
                      <a:latin typeface="Cambria Math"/>
                    </a:rPr>
                    <m:t>×</m:t>
                  </m:r>
                </m:oMath>
              </a14:m>
              <a:r>
                <a:rPr lang="en-US" dirty="0"/>
                <a:t> observed demand </a:t>
              </a:r>
              <a14:m>
                <m:oMath xmlns:m="http://schemas.openxmlformats.org/officeDocument/2006/math">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1−</m:t>
                      </m:r>
                      <m:r>
                        <a:rPr lang="en-US" b="0" i="1" smtClean="0">
                          <a:latin typeface="Cambria Math"/>
                        </a:rPr>
                        <m:t>𝛼</m:t>
                      </m:r>
                    </m:e>
                  </m:d>
                  <m:r>
                    <a:rPr lang="en-US" b="0" i="1" smtClean="0">
                      <a:latin typeface="Cambria Math"/>
                    </a:rPr>
                    <m:t>×</m:t>
                  </m:r>
                </m:oMath>
              </a14:m>
              <a:r>
                <a:rPr lang="en-US" dirty="0"/>
                <a:t> previous level</a:t>
              </a:r>
            </a:p>
          </dgm:t>
        </dgm:pt>
      </mc:Choice>
      <mc:Fallback xmlns="">
        <dgm:pt modelId="{AD97DA3A-A8FC-4365-B807-6DDA12F88BB7}">
          <dgm:prSet/>
          <dgm:spPr/>
          <dgm:t>
            <a:bodyPr/>
            <a:lstStyle/>
            <a:p>
              <a:r>
                <a:rPr lang="en-US" dirty="0" smtClean="0"/>
                <a:t>Updated level = </a:t>
              </a:r>
              <a:r>
                <a:rPr lang="en-US" b="0" i="0" smtClean="0">
                  <a:latin typeface="Cambria Math"/>
                </a:rPr>
                <a:t>𝛼×</a:t>
              </a:r>
              <a:r>
                <a:rPr lang="en-US" dirty="0" smtClean="0"/>
                <a:t> observed demand </a:t>
              </a:r>
              <a:r>
                <a:rPr lang="en-US" b="0" i="0" smtClean="0">
                  <a:latin typeface="Cambria Math"/>
                </a:rPr>
                <a:t>+(1−𝛼)×</a:t>
              </a:r>
              <a:r>
                <a:rPr lang="en-US" dirty="0" smtClean="0"/>
                <a:t> previous level</a:t>
              </a:r>
              <a:endParaRPr lang="en-US" dirty="0"/>
            </a:p>
          </dgm:t>
        </dgm:pt>
      </mc:Fallback>
    </mc:AlternateContent>
    <dgm:pt modelId="{48E5AABD-67B8-4FB1-95EC-19AD080BC7C2}" type="parTrans" cxnId="{01F38C90-D321-4BB6-B150-DF41A09D7B67}">
      <dgm:prSet/>
      <dgm:spPr/>
      <dgm:t>
        <a:bodyPr/>
        <a:lstStyle/>
        <a:p>
          <a:endParaRPr lang="en-US"/>
        </a:p>
      </dgm:t>
    </dgm:pt>
    <dgm:pt modelId="{2C4F76EE-41FB-4A7F-82DA-A4471F57100A}" type="sibTrans" cxnId="{01F38C90-D321-4BB6-B150-DF41A09D7B67}">
      <dgm:prSet/>
      <dgm:spPr/>
      <dgm:t>
        <a:bodyPr/>
        <a:lstStyle/>
        <a:p>
          <a:endParaRPr lang="en-US"/>
        </a:p>
      </dgm:t>
    </dgm:pt>
    <dgm:pt modelId="{BA0B01EC-3901-40E2-91EB-3652FAA366D1}" type="pres">
      <dgm:prSet presAssocID="{CE3F69C4-19AE-4567-B303-DC36B7AC3A31}" presName="linearFlow" presStyleCnt="0">
        <dgm:presLayoutVars>
          <dgm:dir/>
          <dgm:animLvl val="lvl"/>
          <dgm:resizeHandles val="exact"/>
        </dgm:presLayoutVars>
      </dgm:prSet>
      <dgm:spPr/>
    </dgm:pt>
    <dgm:pt modelId="{2C618125-0D3D-45A9-A165-0CF61366E44D}" type="pres">
      <dgm:prSet presAssocID="{6E405A9D-4D2D-4EA9-A4A9-3EFF43C5296A}" presName="composite" presStyleCnt="0"/>
      <dgm:spPr/>
    </dgm:pt>
    <dgm:pt modelId="{D9A8A2A0-806D-49F5-A587-9299C29B014E}" type="pres">
      <dgm:prSet presAssocID="{6E405A9D-4D2D-4EA9-A4A9-3EFF43C5296A}" presName="parentText" presStyleLbl="alignNode1" presStyleIdx="0" presStyleCnt="4">
        <dgm:presLayoutVars>
          <dgm:chMax val="1"/>
          <dgm:bulletEnabled val="1"/>
        </dgm:presLayoutVars>
      </dgm:prSet>
      <dgm:spPr/>
    </dgm:pt>
    <dgm:pt modelId="{2DBFE638-C66E-4F8F-9175-A1C69CFD0517}" type="pres">
      <dgm:prSet presAssocID="{6E405A9D-4D2D-4EA9-A4A9-3EFF43C5296A}" presName="descendantText" presStyleLbl="alignAcc1" presStyleIdx="0" presStyleCnt="4">
        <dgm:presLayoutVars>
          <dgm:bulletEnabled val="1"/>
        </dgm:presLayoutVars>
      </dgm:prSet>
      <dgm:spPr/>
    </dgm:pt>
    <dgm:pt modelId="{E68315CC-9B72-40D5-84C0-78AD25702AB8}" type="pres">
      <dgm:prSet presAssocID="{904BB6AA-AD00-4486-AD56-B64B849FEEC0}" presName="sp" presStyleCnt="0"/>
      <dgm:spPr/>
    </dgm:pt>
    <dgm:pt modelId="{BF9542F0-C623-4AAC-BC2C-1FE43F268E40}" type="pres">
      <dgm:prSet presAssocID="{68B2D9C7-814B-436C-9900-4A32693CA50E}" presName="composite" presStyleCnt="0"/>
      <dgm:spPr/>
    </dgm:pt>
    <dgm:pt modelId="{88E11C2F-3B3E-437D-BA93-D0476FC56590}" type="pres">
      <dgm:prSet presAssocID="{68B2D9C7-814B-436C-9900-4A32693CA50E}" presName="parentText" presStyleLbl="alignNode1" presStyleIdx="1" presStyleCnt="4">
        <dgm:presLayoutVars>
          <dgm:chMax val="1"/>
          <dgm:bulletEnabled val="1"/>
        </dgm:presLayoutVars>
      </dgm:prSet>
      <dgm:spPr/>
    </dgm:pt>
    <dgm:pt modelId="{57999490-E5E2-4111-A532-C49EF077D938}" type="pres">
      <dgm:prSet presAssocID="{68B2D9C7-814B-436C-9900-4A32693CA50E}" presName="descendantText" presStyleLbl="alignAcc1" presStyleIdx="1" presStyleCnt="4">
        <dgm:presLayoutVars>
          <dgm:bulletEnabled val="1"/>
        </dgm:presLayoutVars>
      </dgm:prSet>
      <dgm:spPr/>
    </dgm:pt>
    <dgm:pt modelId="{E89EA757-9A42-4B94-AC52-824BCB063C52}" type="pres">
      <dgm:prSet presAssocID="{8288E4A1-9117-45C0-986B-CDED6C80259D}" presName="sp" presStyleCnt="0"/>
      <dgm:spPr/>
    </dgm:pt>
    <dgm:pt modelId="{6D5B439B-5C47-4695-9D54-9AB560CF42CB}" type="pres">
      <dgm:prSet presAssocID="{60032B23-C1D9-4412-879D-A30F90802FDC}" presName="composite" presStyleCnt="0"/>
      <dgm:spPr/>
    </dgm:pt>
    <dgm:pt modelId="{32CEF553-7D8E-4680-850B-2D9705DC2FF3}" type="pres">
      <dgm:prSet presAssocID="{60032B23-C1D9-4412-879D-A30F90802FDC}" presName="parentText" presStyleLbl="alignNode1" presStyleIdx="2" presStyleCnt="4">
        <dgm:presLayoutVars>
          <dgm:chMax val="1"/>
          <dgm:bulletEnabled val="1"/>
        </dgm:presLayoutVars>
      </dgm:prSet>
      <dgm:spPr/>
    </dgm:pt>
    <dgm:pt modelId="{D9714545-15EC-449A-A40D-E447D71CA867}" type="pres">
      <dgm:prSet presAssocID="{60032B23-C1D9-4412-879D-A30F90802FDC}" presName="descendantText" presStyleLbl="alignAcc1" presStyleIdx="2" presStyleCnt="4">
        <dgm:presLayoutVars>
          <dgm:bulletEnabled val="1"/>
        </dgm:presLayoutVars>
      </dgm:prSet>
      <dgm:spPr/>
    </dgm:pt>
    <dgm:pt modelId="{62221CBA-6392-42C3-9ACE-1F9638CAC8AF}" type="pres">
      <dgm:prSet presAssocID="{794A6A00-87E8-46F7-B624-206C24F7CD64}" presName="sp" presStyleCnt="0"/>
      <dgm:spPr/>
    </dgm:pt>
    <dgm:pt modelId="{E4A97ED4-8CF7-443A-9B80-7B5A869C4284}" type="pres">
      <dgm:prSet presAssocID="{8ABEF5C4-DED9-49AB-8F3D-7B3D393C6767}" presName="composite" presStyleCnt="0"/>
      <dgm:spPr/>
    </dgm:pt>
    <dgm:pt modelId="{7E2C3E63-2446-4468-B115-A86D91F7FE7B}" type="pres">
      <dgm:prSet presAssocID="{8ABEF5C4-DED9-49AB-8F3D-7B3D393C6767}" presName="parentText" presStyleLbl="alignNode1" presStyleIdx="3" presStyleCnt="4">
        <dgm:presLayoutVars>
          <dgm:chMax val="1"/>
          <dgm:bulletEnabled val="1"/>
        </dgm:presLayoutVars>
      </dgm:prSet>
      <dgm:spPr/>
    </dgm:pt>
    <dgm:pt modelId="{5528826A-EC56-4D4F-88B1-1D4C608E5A02}" type="pres">
      <dgm:prSet presAssocID="{8ABEF5C4-DED9-49AB-8F3D-7B3D393C6767}" presName="descendantText" presStyleLbl="alignAcc1" presStyleIdx="3" presStyleCnt="4">
        <dgm:presLayoutVars>
          <dgm:bulletEnabled val="1"/>
        </dgm:presLayoutVars>
      </dgm:prSet>
      <dgm:spPr/>
    </dgm:pt>
  </dgm:ptLst>
  <dgm:cxnLst>
    <dgm:cxn modelId="{22974303-C6EB-400A-A443-5C062165EA70}" type="presOf" srcId="{60032B23-C1D9-4412-879D-A30F90802FDC}" destId="{32CEF553-7D8E-4680-850B-2D9705DC2FF3}" srcOrd="0" destOrd="0" presId="urn:microsoft.com/office/officeart/2005/8/layout/chevron2"/>
    <dgm:cxn modelId="{E3FE6805-1E68-467E-9F44-F6974C8C665A}" type="presOf" srcId="{6E405A9D-4D2D-4EA9-A4A9-3EFF43C5296A}" destId="{D9A8A2A0-806D-49F5-A587-9299C29B014E}" srcOrd="0" destOrd="0" presId="urn:microsoft.com/office/officeart/2005/8/layout/chevron2"/>
    <dgm:cxn modelId="{AD16280D-D76A-4138-B308-AD30CBD90317}" srcId="{CE3F69C4-19AE-4567-B303-DC36B7AC3A31}" destId="{6E405A9D-4D2D-4EA9-A4A9-3EFF43C5296A}" srcOrd="0" destOrd="0" parTransId="{8F0633A4-F6B1-479A-B1FF-23E2A3E885B8}" sibTransId="{904BB6AA-AD00-4486-AD56-B64B849FEEC0}"/>
    <dgm:cxn modelId="{EB3C2913-9CDF-4327-BB2C-D06C440C5D05}" type="presOf" srcId="{1DE48115-037C-4D8B-AF74-B3A589D3DC24}" destId="{D9714545-15EC-449A-A40D-E447D71CA867}" srcOrd="0" destOrd="0" presId="urn:microsoft.com/office/officeart/2005/8/layout/chevron2"/>
    <dgm:cxn modelId="{43EB0518-F5CC-4103-9481-2776AAC90E8E}" type="presOf" srcId="{8ABEF5C4-DED9-49AB-8F3D-7B3D393C6767}" destId="{7E2C3E63-2446-4468-B115-A86D91F7FE7B}" srcOrd="0" destOrd="0" presId="urn:microsoft.com/office/officeart/2005/8/layout/chevron2"/>
    <dgm:cxn modelId="{29722222-7A0F-4376-99AF-810531DF9E40}" srcId="{68B2D9C7-814B-436C-9900-4A32693CA50E}" destId="{90D7442B-2623-4E74-97F8-734E151A0DAE}" srcOrd="0" destOrd="0" parTransId="{DD49C456-8B9F-42C2-9117-39025ABAE30D}" sibTransId="{67A42C16-11B8-424B-A979-D49517F8EF84}"/>
    <dgm:cxn modelId="{4F2F8F40-9181-445F-B0B8-835E4221A9FC}" srcId="{68B2D9C7-814B-436C-9900-4A32693CA50E}" destId="{E5E52DF3-A724-420F-9130-2606CF761BD1}" srcOrd="1" destOrd="0" parTransId="{89448564-663C-4EE8-AEE7-44A4E8E0F22C}" sibTransId="{E298F97B-BA15-45AE-9199-1190DE3F5FFB}"/>
    <dgm:cxn modelId="{D43A1862-CB68-456F-996F-273BADA0E89A}" type="presOf" srcId="{CE3F69C4-19AE-4567-B303-DC36B7AC3A31}" destId="{BA0B01EC-3901-40E2-91EB-3652FAA366D1}" srcOrd="0" destOrd="0" presId="urn:microsoft.com/office/officeart/2005/8/layout/chevron2"/>
    <dgm:cxn modelId="{0FEA5A43-4F02-49B9-B0BF-723EC70BFBB4}" type="presOf" srcId="{AD97DA3A-A8FC-4365-B807-6DDA12F88BB7}" destId="{5528826A-EC56-4D4F-88B1-1D4C608E5A02}" srcOrd="0" destOrd="0" presId="urn:microsoft.com/office/officeart/2005/8/layout/chevron2"/>
    <dgm:cxn modelId="{434BD647-5601-44E1-A914-A8C932DB8BD4}" srcId="{6E405A9D-4D2D-4EA9-A4A9-3EFF43C5296A}" destId="{45688CD7-660B-4658-A8F9-43A363AFB8CD}" srcOrd="0" destOrd="0" parTransId="{F51787A8-7A42-4CA8-8B12-72D0C90642D0}" sibTransId="{7438E763-6434-46CB-9F21-3A169E45E57D}"/>
    <dgm:cxn modelId="{597A617B-10EF-4766-9E85-684209195F2C}" srcId="{CE3F69C4-19AE-4567-B303-DC36B7AC3A31}" destId="{60032B23-C1D9-4412-879D-A30F90802FDC}" srcOrd="2" destOrd="0" parTransId="{1EA56BE7-C8EE-4F2D-BE40-8F233B3A9717}" sibTransId="{794A6A00-87E8-46F7-B624-206C24F7CD64}"/>
    <dgm:cxn modelId="{D8ED5A7C-5978-4FA8-AB37-B402677D237E}" type="presOf" srcId="{68B2D9C7-814B-436C-9900-4A32693CA50E}" destId="{88E11C2F-3B3E-437D-BA93-D0476FC56590}" srcOrd="0" destOrd="0" presId="urn:microsoft.com/office/officeart/2005/8/layout/chevron2"/>
    <dgm:cxn modelId="{F4908684-C0CF-4013-AFA7-777CDB1C5767}" srcId="{60032B23-C1D9-4412-879D-A30F90802FDC}" destId="{1DE48115-037C-4D8B-AF74-B3A589D3DC24}" srcOrd="0" destOrd="0" parTransId="{E1D80006-BC4D-4424-A15C-8C4201ACEF56}" sibTransId="{1E80C2DA-20E9-4A15-8459-2DD3F5D27870}"/>
    <dgm:cxn modelId="{01F38C90-D321-4BB6-B150-DF41A09D7B67}" srcId="{8ABEF5C4-DED9-49AB-8F3D-7B3D393C6767}" destId="{AD97DA3A-A8FC-4365-B807-6DDA12F88BB7}" srcOrd="0" destOrd="0" parTransId="{48E5AABD-67B8-4FB1-95EC-19AD080BC7C2}" sibTransId="{2C4F76EE-41FB-4A7F-82DA-A4471F57100A}"/>
    <dgm:cxn modelId="{6F057F93-B033-4DD1-89E8-06CB2A1A082D}" type="presOf" srcId="{E5E52DF3-A724-420F-9130-2606CF761BD1}" destId="{57999490-E5E2-4111-A532-C49EF077D938}" srcOrd="0" destOrd="1" presId="urn:microsoft.com/office/officeart/2005/8/layout/chevron2"/>
    <dgm:cxn modelId="{A4E7FA9B-16AD-41F3-BB73-F91B38757EAC}" srcId="{CE3F69C4-19AE-4567-B303-DC36B7AC3A31}" destId="{68B2D9C7-814B-436C-9900-4A32693CA50E}" srcOrd="1" destOrd="0" parTransId="{B6EDB8AB-46D5-4377-80B1-3233A0BF3007}" sibTransId="{8288E4A1-9117-45C0-986B-CDED6C80259D}"/>
    <dgm:cxn modelId="{9F1586A1-5399-4A8B-98B7-136E6B2B5ACE}" type="presOf" srcId="{90D7442B-2623-4E74-97F8-734E151A0DAE}" destId="{57999490-E5E2-4111-A532-C49EF077D938}" srcOrd="0" destOrd="0" presId="urn:microsoft.com/office/officeart/2005/8/layout/chevron2"/>
    <dgm:cxn modelId="{80D790EF-667A-4C39-B401-D9360921363C}" srcId="{CE3F69C4-19AE-4567-B303-DC36B7AC3A31}" destId="{8ABEF5C4-DED9-49AB-8F3D-7B3D393C6767}" srcOrd="3" destOrd="0" parTransId="{C57C7885-F2AE-4ADB-B993-535B42835085}" sibTransId="{0F206AC1-029B-420E-8D99-E95615CC2F57}"/>
    <dgm:cxn modelId="{D20E8CF6-6DFF-4121-9401-0A66A986531D}" type="presOf" srcId="{45688CD7-660B-4658-A8F9-43A363AFB8CD}" destId="{2DBFE638-C66E-4F8F-9175-A1C69CFD0517}" srcOrd="0" destOrd="0" presId="urn:microsoft.com/office/officeart/2005/8/layout/chevron2"/>
    <dgm:cxn modelId="{7FE6BD93-7051-4F70-8E1A-AC45686637B1}" type="presParOf" srcId="{BA0B01EC-3901-40E2-91EB-3652FAA366D1}" destId="{2C618125-0D3D-45A9-A165-0CF61366E44D}" srcOrd="0" destOrd="0" presId="urn:microsoft.com/office/officeart/2005/8/layout/chevron2"/>
    <dgm:cxn modelId="{973097D9-616A-4F1D-92EC-916DAA77923D}" type="presParOf" srcId="{2C618125-0D3D-45A9-A165-0CF61366E44D}" destId="{D9A8A2A0-806D-49F5-A587-9299C29B014E}" srcOrd="0" destOrd="0" presId="urn:microsoft.com/office/officeart/2005/8/layout/chevron2"/>
    <dgm:cxn modelId="{1BFAB337-FC41-4797-9A77-28EC4623A48E}" type="presParOf" srcId="{2C618125-0D3D-45A9-A165-0CF61366E44D}" destId="{2DBFE638-C66E-4F8F-9175-A1C69CFD0517}" srcOrd="1" destOrd="0" presId="urn:microsoft.com/office/officeart/2005/8/layout/chevron2"/>
    <dgm:cxn modelId="{1C0CA06D-F61B-412C-88F0-A8AED184427B}" type="presParOf" srcId="{BA0B01EC-3901-40E2-91EB-3652FAA366D1}" destId="{E68315CC-9B72-40D5-84C0-78AD25702AB8}" srcOrd="1" destOrd="0" presId="urn:microsoft.com/office/officeart/2005/8/layout/chevron2"/>
    <dgm:cxn modelId="{5D50AF52-1EC8-4A08-9EF7-93A3B87B0391}" type="presParOf" srcId="{BA0B01EC-3901-40E2-91EB-3652FAA366D1}" destId="{BF9542F0-C623-4AAC-BC2C-1FE43F268E40}" srcOrd="2" destOrd="0" presId="urn:microsoft.com/office/officeart/2005/8/layout/chevron2"/>
    <dgm:cxn modelId="{2F013EB3-6AF9-4B6D-A7F1-8EAD64B969F5}" type="presParOf" srcId="{BF9542F0-C623-4AAC-BC2C-1FE43F268E40}" destId="{88E11C2F-3B3E-437D-BA93-D0476FC56590}" srcOrd="0" destOrd="0" presId="urn:microsoft.com/office/officeart/2005/8/layout/chevron2"/>
    <dgm:cxn modelId="{64251184-F13E-48B8-8C61-447E6293E726}" type="presParOf" srcId="{BF9542F0-C623-4AAC-BC2C-1FE43F268E40}" destId="{57999490-E5E2-4111-A532-C49EF077D938}" srcOrd="1" destOrd="0" presId="urn:microsoft.com/office/officeart/2005/8/layout/chevron2"/>
    <dgm:cxn modelId="{27692F39-9143-4E3A-8F06-2A0B3E408E33}" type="presParOf" srcId="{BA0B01EC-3901-40E2-91EB-3652FAA366D1}" destId="{E89EA757-9A42-4B94-AC52-824BCB063C52}" srcOrd="3" destOrd="0" presId="urn:microsoft.com/office/officeart/2005/8/layout/chevron2"/>
    <dgm:cxn modelId="{72653F88-2348-4A8B-98E9-BF6EDA8E4E16}" type="presParOf" srcId="{BA0B01EC-3901-40E2-91EB-3652FAA366D1}" destId="{6D5B439B-5C47-4695-9D54-9AB560CF42CB}" srcOrd="4" destOrd="0" presId="urn:microsoft.com/office/officeart/2005/8/layout/chevron2"/>
    <dgm:cxn modelId="{896FFB3F-6523-4FEC-8107-CA99079E5DB6}" type="presParOf" srcId="{6D5B439B-5C47-4695-9D54-9AB560CF42CB}" destId="{32CEF553-7D8E-4680-850B-2D9705DC2FF3}" srcOrd="0" destOrd="0" presId="urn:microsoft.com/office/officeart/2005/8/layout/chevron2"/>
    <dgm:cxn modelId="{A745F963-33F6-4825-855B-966B8CB33266}" type="presParOf" srcId="{6D5B439B-5C47-4695-9D54-9AB560CF42CB}" destId="{D9714545-15EC-449A-A40D-E447D71CA867}" srcOrd="1" destOrd="0" presId="urn:microsoft.com/office/officeart/2005/8/layout/chevron2"/>
    <dgm:cxn modelId="{ABB7407E-E44E-4EA8-B56F-185A796E8F6B}" type="presParOf" srcId="{BA0B01EC-3901-40E2-91EB-3652FAA366D1}" destId="{62221CBA-6392-42C3-9ACE-1F9638CAC8AF}" srcOrd="5" destOrd="0" presId="urn:microsoft.com/office/officeart/2005/8/layout/chevron2"/>
    <dgm:cxn modelId="{BA1A0AC8-9D63-479B-9F47-CFE3042E71D6}" type="presParOf" srcId="{BA0B01EC-3901-40E2-91EB-3652FAA366D1}" destId="{E4A97ED4-8CF7-443A-9B80-7B5A869C4284}" srcOrd="6" destOrd="0" presId="urn:microsoft.com/office/officeart/2005/8/layout/chevron2"/>
    <dgm:cxn modelId="{179B75A7-42D5-4C97-BD73-CF3A76DED0EC}" type="presParOf" srcId="{E4A97ED4-8CF7-443A-9B80-7B5A869C4284}" destId="{7E2C3E63-2446-4468-B115-A86D91F7FE7B}" srcOrd="0" destOrd="0" presId="urn:microsoft.com/office/officeart/2005/8/layout/chevron2"/>
    <dgm:cxn modelId="{A4161E3A-AAE3-4FA9-A118-406EE589E3FD}" type="presParOf" srcId="{E4A97ED4-8CF7-443A-9B80-7B5A869C4284}" destId="{5528826A-EC56-4D4F-88B1-1D4C608E5A0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3F69C4-19AE-4567-B303-DC36B7AC3A31}"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US"/>
        </a:p>
      </dgm:t>
    </dgm:pt>
    <dgm:pt modelId="{6E405A9D-4D2D-4EA9-A4A9-3EFF43C5296A}">
      <dgm:prSet phldrT="[Text]"/>
      <dgm:spPr/>
      <dgm:t>
        <a:bodyPr/>
        <a:lstStyle/>
        <a:p>
          <a:r>
            <a:rPr lang="en-US" dirty="0" smtClean="0"/>
            <a:t>Initialize</a:t>
          </a:r>
          <a:endParaRPr lang="en-US" dirty="0"/>
        </a:p>
      </dgm:t>
    </dgm:pt>
    <dgm:pt modelId="{8F0633A4-F6B1-479A-B1FF-23E2A3E885B8}" type="parTrans" cxnId="{AD16280D-D76A-4138-B308-AD30CBD90317}">
      <dgm:prSet/>
      <dgm:spPr/>
      <dgm:t>
        <a:bodyPr/>
        <a:lstStyle/>
        <a:p>
          <a:endParaRPr lang="en-US"/>
        </a:p>
      </dgm:t>
    </dgm:pt>
    <dgm:pt modelId="{904BB6AA-AD00-4486-AD56-B64B849FEEC0}" type="sibTrans" cxnId="{AD16280D-D76A-4138-B308-AD30CBD90317}">
      <dgm:prSet/>
      <dgm:spPr/>
      <dgm:t>
        <a:bodyPr/>
        <a:lstStyle/>
        <a:p>
          <a:endParaRPr lang="en-US"/>
        </a:p>
      </dgm:t>
    </dgm:pt>
    <dgm:pt modelId="{45688CD7-660B-4658-A8F9-43A363AFB8CD}">
      <dgm:prSet phldrT="[Text]"/>
      <dgm:spPr>
        <a:blipFill rotWithShape="1">
          <a:blip xmlns:r="http://schemas.openxmlformats.org/officeDocument/2006/relationships" r:embed="rId1"/>
          <a:stretch>
            <a:fillRect l="-187" t="-5000" b="-10000"/>
          </a:stretch>
        </a:blipFill>
      </dgm:spPr>
      <dgm:t>
        <a:bodyPr/>
        <a:lstStyle/>
        <a:p>
          <a:r>
            <a:rPr lang="en-US">
              <a:noFill/>
            </a:rPr>
            <a:t> </a:t>
          </a:r>
        </a:p>
      </dgm:t>
    </dgm:pt>
    <dgm:pt modelId="{F51787A8-7A42-4CA8-8B12-72D0C90642D0}" type="parTrans" cxnId="{434BD647-5601-44E1-A914-A8C932DB8BD4}">
      <dgm:prSet/>
      <dgm:spPr/>
      <dgm:t>
        <a:bodyPr/>
        <a:lstStyle/>
        <a:p>
          <a:endParaRPr lang="en-US"/>
        </a:p>
      </dgm:t>
    </dgm:pt>
    <dgm:pt modelId="{7438E763-6434-46CB-9F21-3A169E45E57D}" type="sibTrans" cxnId="{434BD647-5601-44E1-A914-A8C932DB8BD4}">
      <dgm:prSet/>
      <dgm:spPr/>
      <dgm:t>
        <a:bodyPr/>
        <a:lstStyle/>
        <a:p>
          <a:endParaRPr lang="en-US"/>
        </a:p>
      </dgm:t>
    </dgm:pt>
    <dgm:pt modelId="{68B2D9C7-814B-436C-9900-4A32693CA50E}">
      <dgm:prSet phldrT="[Text]"/>
      <dgm:spPr/>
      <dgm:t>
        <a:bodyPr/>
        <a:lstStyle/>
        <a:p>
          <a:r>
            <a:rPr lang="en-US" dirty="0" smtClean="0"/>
            <a:t>Forecast</a:t>
          </a:r>
          <a:endParaRPr lang="en-US" dirty="0"/>
        </a:p>
      </dgm:t>
    </dgm:pt>
    <dgm:pt modelId="{B6EDB8AB-46D5-4377-80B1-3233A0BF3007}" type="parTrans" cxnId="{A4E7FA9B-16AD-41F3-BB73-F91B38757EAC}">
      <dgm:prSet/>
      <dgm:spPr/>
      <dgm:t>
        <a:bodyPr/>
        <a:lstStyle/>
        <a:p>
          <a:endParaRPr lang="en-US"/>
        </a:p>
      </dgm:t>
    </dgm:pt>
    <dgm:pt modelId="{8288E4A1-9117-45C0-986B-CDED6C80259D}" type="sibTrans" cxnId="{A4E7FA9B-16AD-41F3-BB73-F91B38757EAC}">
      <dgm:prSet/>
      <dgm:spPr/>
      <dgm:t>
        <a:bodyPr/>
        <a:lstStyle/>
        <a:p>
          <a:endParaRPr lang="en-US"/>
        </a:p>
      </dgm:t>
    </dgm:pt>
    <dgm:pt modelId="{90D7442B-2623-4E74-97F8-734E151A0DAE}">
      <dgm:prSet phldrT="[Text]"/>
      <dgm:spPr/>
      <dgm:t>
        <a:bodyPr/>
        <a:lstStyle/>
        <a:p>
          <a:r>
            <a:rPr lang="en-US" dirty="0" smtClean="0"/>
            <a:t>Forecast for next period = level</a:t>
          </a:r>
          <a:endParaRPr lang="en-US" dirty="0"/>
        </a:p>
      </dgm:t>
    </dgm:pt>
    <dgm:pt modelId="{DD49C456-8B9F-42C2-9117-39025ABAE30D}" type="parTrans" cxnId="{29722222-7A0F-4376-99AF-810531DF9E40}">
      <dgm:prSet/>
      <dgm:spPr/>
      <dgm:t>
        <a:bodyPr/>
        <a:lstStyle/>
        <a:p>
          <a:endParaRPr lang="en-US"/>
        </a:p>
      </dgm:t>
    </dgm:pt>
    <dgm:pt modelId="{67A42C16-11B8-424B-A979-D49517F8EF84}" type="sibTrans" cxnId="{29722222-7A0F-4376-99AF-810531DF9E40}">
      <dgm:prSet/>
      <dgm:spPr/>
      <dgm:t>
        <a:bodyPr/>
        <a:lstStyle/>
        <a:p>
          <a:endParaRPr lang="en-US"/>
        </a:p>
      </dgm:t>
    </dgm:pt>
    <dgm:pt modelId="{E5E52DF3-A724-420F-9130-2606CF761BD1}">
      <dgm:prSet phldrT="[Text]"/>
      <dgm:spPr/>
      <dgm:t>
        <a:bodyPr/>
        <a:lstStyle/>
        <a:p>
          <a:r>
            <a:rPr lang="en-US" dirty="0" smtClean="0"/>
            <a:t>Forecast for two periods from now = level, …</a:t>
          </a:r>
          <a:endParaRPr lang="en-US" dirty="0"/>
        </a:p>
      </dgm:t>
    </dgm:pt>
    <dgm:pt modelId="{89448564-663C-4EE8-AEE7-44A4E8E0F22C}" type="parTrans" cxnId="{4F2F8F40-9181-445F-B0B8-835E4221A9FC}">
      <dgm:prSet/>
      <dgm:spPr/>
      <dgm:t>
        <a:bodyPr/>
        <a:lstStyle/>
        <a:p>
          <a:endParaRPr lang="en-US"/>
        </a:p>
      </dgm:t>
    </dgm:pt>
    <dgm:pt modelId="{E298F97B-BA15-45AE-9199-1190DE3F5FFB}" type="sibTrans" cxnId="{4F2F8F40-9181-445F-B0B8-835E4221A9FC}">
      <dgm:prSet/>
      <dgm:spPr/>
      <dgm:t>
        <a:bodyPr/>
        <a:lstStyle/>
        <a:p>
          <a:endParaRPr lang="en-US"/>
        </a:p>
      </dgm:t>
    </dgm:pt>
    <dgm:pt modelId="{60032B23-C1D9-4412-879D-A30F90802FDC}">
      <dgm:prSet phldrT="[Text]"/>
      <dgm:spPr/>
      <dgm:t>
        <a:bodyPr/>
        <a:lstStyle/>
        <a:p>
          <a:r>
            <a:rPr lang="en-US" dirty="0" smtClean="0"/>
            <a:t>Observe</a:t>
          </a:r>
          <a:endParaRPr lang="en-US" dirty="0"/>
        </a:p>
      </dgm:t>
    </dgm:pt>
    <dgm:pt modelId="{1EA56BE7-C8EE-4F2D-BE40-8F233B3A9717}" type="parTrans" cxnId="{597A617B-10EF-4766-9E85-684209195F2C}">
      <dgm:prSet/>
      <dgm:spPr/>
      <dgm:t>
        <a:bodyPr/>
        <a:lstStyle/>
        <a:p>
          <a:endParaRPr lang="en-US"/>
        </a:p>
      </dgm:t>
    </dgm:pt>
    <dgm:pt modelId="{794A6A00-87E8-46F7-B624-206C24F7CD64}" type="sibTrans" cxnId="{597A617B-10EF-4766-9E85-684209195F2C}">
      <dgm:prSet/>
      <dgm:spPr/>
      <dgm:t>
        <a:bodyPr/>
        <a:lstStyle/>
        <a:p>
          <a:endParaRPr lang="en-US"/>
        </a:p>
      </dgm:t>
    </dgm:pt>
    <dgm:pt modelId="{1DE48115-037C-4D8B-AF74-B3A589D3DC24}">
      <dgm:prSet phldrT="[Text]"/>
      <dgm:spPr/>
      <dgm:t>
        <a:bodyPr/>
        <a:lstStyle/>
        <a:p>
          <a:r>
            <a:rPr lang="en-US" dirty="0" smtClean="0"/>
            <a:t>Observe the actual demand</a:t>
          </a:r>
          <a:endParaRPr lang="en-US" dirty="0"/>
        </a:p>
      </dgm:t>
    </dgm:pt>
    <dgm:pt modelId="{E1D80006-BC4D-4424-A15C-8C4201ACEF56}" type="parTrans" cxnId="{F4908684-C0CF-4013-AFA7-777CDB1C5767}">
      <dgm:prSet/>
      <dgm:spPr/>
      <dgm:t>
        <a:bodyPr/>
        <a:lstStyle/>
        <a:p>
          <a:endParaRPr lang="en-US"/>
        </a:p>
      </dgm:t>
    </dgm:pt>
    <dgm:pt modelId="{1E80C2DA-20E9-4A15-8459-2DD3F5D27870}" type="sibTrans" cxnId="{F4908684-C0CF-4013-AFA7-777CDB1C5767}">
      <dgm:prSet/>
      <dgm:spPr/>
      <dgm:t>
        <a:bodyPr/>
        <a:lstStyle/>
        <a:p>
          <a:endParaRPr lang="en-US"/>
        </a:p>
      </dgm:t>
    </dgm:pt>
    <dgm:pt modelId="{8ABEF5C4-DED9-49AB-8F3D-7B3D393C6767}">
      <dgm:prSet/>
      <dgm:spPr/>
      <dgm:t>
        <a:bodyPr/>
        <a:lstStyle/>
        <a:p>
          <a:r>
            <a:rPr lang="en-US" dirty="0" smtClean="0"/>
            <a:t>Adapt</a:t>
          </a:r>
          <a:endParaRPr lang="en-US" dirty="0"/>
        </a:p>
      </dgm:t>
    </dgm:pt>
    <dgm:pt modelId="{C57C7885-F2AE-4ADB-B993-535B42835085}" type="parTrans" cxnId="{80D790EF-667A-4C39-B401-D9360921363C}">
      <dgm:prSet/>
      <dgm:spPr/>
      <dgm:t>
        <a:bodyPr/>
        <a:lstStyle/>
        <a:p>
          <a:endParaRPr lang="en-US"/>
        </a:p>
      </dgm:t>
    </dgm:pt>
    <dgm:pt modelId="{0F206AC1-029B-420E-8D99-E95615CC2F57}" type="sibTrans" cxnId="{80D790EF-667A-4C39-B401-D9360921363C}">
      <dgm:prSet/>
      <dgm:spPr/>
      <dgm:t>
        <a:bodyPr/>
        <a:lstStyle/>
        <a:p>
          <a:endParaRPr lang="en-US"/>
        </a:p>
      </dgm:t>
    </dgm:pt>
    <dgm:pt modelId="{AD97DA3A-A8FC-4365-B807-6DDA12F88BB7}">
      <dgm:prSet/>
      <dgm:spPr>
        <a:blipFill rotWithShape="1">
          <a:blip xmlns:r="http://schemas.openxmlformats.org/officeDocument/2006/relationships" r:embed="rId2"/>
          <a:stretch>
            <a:fillRect l="-187" t="-5000" b="-10000"/>
          </a:stretch>
        </a:blipFill>
      </dgm:spPr>
      <dgm:t>
        <a:bodyPr/>
        <a:lstStyle/>
        <a:p>
          <a:r>
            <a:rPr lang="en-US">
              <a:noFill/>
            </a:rPr>
            <a:t> </a:t>
          </a:r>
        </a:p>
      </dgm:t>
    </dgm:pt>
    <dgm:pt modelId="{48E5AABD-67B8-4FB1-95EC-19AD080BC7C2}" type="parTrans" cxnId="{01F38C90-D321-4BB6-B150-DF41A09D7B67}">
      <dgm:prSet/>
      <dgm:spPr/>
      <dgm:t>
        <a:bodyPr/>
        <a:lstStyle/>
        <a:p>
          <a:endParaRPr lang="en-US"/>
        </a:p>
      </dgm:t>
    </dgm:pt>
    <dgm:pt modelId="{2C4F76EE-41FB-4A7F-82DA-A4471F57100A}" type="sibTrans" cxnId="{01F38C90-D321-4BB6-B150-DF41A09D7B67}">
      <dgm:prSet/>
      <dgm:spPr/>
      <dgm:t>
        <a:bodyPr/>
        <a:lstStyle/>
        <a:p>
          <a:endParaRPr lang="en-US"/>
        </a:p>
      </dgm:t>
    </dgm:pt>
    <dgm:pt modelId="{BA0B01EC-3901-40E2-91EB-3652FAA366D1}" type="pres">
      <dgm:prSet presAssocID="{CE3F69C4-19AE-4567-B303-DC36B7AC3A31}" presName="linearFlow" presStyleCnt="0">
        <dgm:presLayoutVars>
          <dgm:dir/>
          <dgm:animLvl val="lvl"/>
          <dgm:resizeHandles val="exact"/>
        </dgm:presLayoutVars>
      </dgm:prSet>
      <dgm:spPr/>
      <dgm:t>
        <a:bodyPr/>
        <a:lstStyle/>
        <a:p>
          <a:endParaRPr lang="en-US"/>
        </a:p>
      </dgm:t>
    </dgm:pt>
    <dgm:pt modelId="{2C618125-0D3D-45A9-A165-0CF61366E44D}" type="pres">
      <dgm:prSet presAssocID="{6E405A9D-4D2D-4EA9-A4A9-3EFF43C5296A}" presName="composite" presStyleCnt="0"/>
      <dgm:spPr/>
    </dgm:pt>
    <dgm:pt modelId="{D9A8A2A0-806D-49F5-A587-9299C29B014E}" type="pres">
      <dgm:prSet presAssocID="{6E405A9D-4D2D-4EA9-A4A9-3EFF43C5296A}" presName="parentText" presStyleLbl="alignNode1" presStyleIdx="0" presStyleCnt="4">
        <dgm:presLayoutVars>
          <dgm:chMax val="1"/>
          <dgm:bulletEnabled val="1"/>
        </dgm:presLayoutVars>
      </dgm:prSet>
      <dgm:spPr/>
      <dgm:t>
        <a:bodyPr/>
        <a:lstStyle/>
        <a:p>
          <a:endParaRPr lang="en-US"/>
        </a:p>
      </dgm:t>
    </dgm:pt>
    <dgm:pt modelId="{2DBFE638-C66E-4F8F-9175-A1C69CFD0517}" type="pres">
      <dgm:prSet presAssocID="{6E405A9D-4D2D-4EA9-A4A9-3EFF43C5296A}" presName="descendantText" presStyleLbl="alignAcc1" presStyleIdx="0" presStyleCnt="4">
        <dgm:presLayoutVars>
          <dgm:bulletEnabled val="1"/>
        </dgm:presLayoutVars>
      </dgm:prSet>
      <dgm:spPr/>
      <dgm:t>
        <a:bodyPr/>
        <a:lstStyle/>
        <a:p>
          <a:endParaRPr lang="en-US"/>
        </a:p>
      </dgm:t>
    </dgm:pt>
    <dgm:pt modelId="{E68315CC-9B72-40D5-84C0-78AD25702AB8}" type="pres">
      <dgm:prSet presAssocID="{904BB6AA-AD00-4486-AD56-B64B849FEEC0}" presName="sp" presStyleCnt="0"/>
      <dgm:spPr/>
    </dgm:pt>
    <dgm:pt modelId="{BF9542F0-C623-4AAC-BC2C-1FE43F268E40}" type="pres">
      <dgm:prSet presAssocID="{68B2D9C7-814B-436C-9900-4A32693CA50E}" presName="composite" presStyleCnt="0"/>
      <dgm:spPr/>
    </dgm:pt>
    <dgm:pt modelId="{88E11C2F-3B3E-437D-BA93-D0476FC56590}" type="pres">
      <dgm:prSet presAssocID="{68B2D9C7-814B-436C-9900-4A32693CA50E}" presName="parentText" presStyleLbl="alignNode1" presStyleIdx="1" presStyleCnt="4">
        <dgm:presLayoutVars>
          <dgm:chMax val="1"/>
          <dgm:bulletEnabled val="1"/>
        </dgm:presLayoutVars>
      </dgm:prSet>
      <dgm:spPr/>
      <dgm:t>
        <a:bodyPr/>
        <a:lstStyle/>
        <a:p>
          <a:endParaRPr lang="en-US"/>
        </a:p>
      </dgm:t>
    </dgm:pt>
    <dgm:pt modelId="{57999490-E5E2-4111-A532-C49EF077D938}" type="pres">
      <dgm:prSet presAssocID="{68B2D9C7-814B-436C-9900-4A32693CA50E}" presName="descendantText" presStyleLbl="alignAcc1" presStyleIdx="1" presStyleCnt="4">
        <dgm:presLayoutVars>
          <dgm:bulletEnabled val="1"/>
        </dgm:presLayoutVars>
      </dgm:prSet>
      <dgm:spPr/>
      <dgm:t>
        <a:bodyPr/>
        <a:lstStyle/>
        <a:p>
          <a:endParaRPr lang="en-US"/>
        </a:p>
      </dgm:t>
    </dgm:pt>
    <dgm:pt modelId="{E89EA757-9A42-4B94-AC52-824BCB063C52}" type="pres">
      <dgm:prSet presAssocID="{8288E4A1-9117-45C0-986B-CDED6C80259D}" presName="sp" presStyleCnt="0"/>
      <dgm:spPr/>
    </dgm:pt>
    <dgm:pt modelId="{6D5B439B-5C47-4695-9D54-9AB560CF42CB}" type="pres">
      <dgm:prSet presAssocID="{60032B23-C1D9-4412-879D-A30F90802FDC}" presName="composite" presStyleCnt="0"/>
      <dgm:spPr/>
    </dgm:pt>
    <dgm:pt modelId="{32CEF553-7D8E-4680-850B-2D9705DC2FF3}" type="pres">
      <dgm:prSet presAssocID="{60032B23-C1D9-4412-879D-A30F90802FDC}" presName="parentText" presStyleLbl="alignNode1" presStyleIdx="2" presStyleCnt="4">
        <dgm:presLayoutVars>
          <dgm:chMax val="1"/>
          <dgm:bulletEnabled val="1"/>
        </dgm:presLayoutVars>
      </dgm:prSet>
      <dgm:spPr/>
      <dgm:t>
        <a:bodyPr/>
        <a:lstStyle/>
        <a:p>
          <a:endParaRPr lang="en-US"/>
        </a:p>
      </dgm:t>
    </dgm:pt>
    <dgm:pt modelId="{D9714545-15EC-449A-A40D-E447D71CA867}" type="pres">
      <dgm:prSet presAssocID="{60032B23-C1D9-4412-879D-A30F90802FDC}" presName="descendantText" presStyleLbl="alignAcc1" presStyleIdx="2" presStyleCnt="4">
        <dgm:presLayoutVars>
          <dgm:bulletEnabled val="1"/>
        </dgm:presLayoutVars>
      </dgm:prSet>
      <dgm:spPr/>
      <dgm:t>
        <a:bodyPr/>
        <a:lstStyle/>
        <a:p>
          <a:endParaRPr lang="en-US"/>
        </a:p>
      </dgm:t>
    </dgm:pt>
    <dgm:pt modelId="{62221CBA-6392-42C3-9ACE-1F9638CAC8AF}" type="pres">
      <dgm:prSet presAssocID="{794A6A00-87E8-46F7-B624-206C24F7CD64}" presName="sp" presStyleCnt="0"/>
      <dgm:spPr/>
    </dgm:pt>
    <dgm:pt modelId="{E4A97ED4-8CF7-443A-9B80-7B5A869C4284}" type="pres">
      <dgm:prSet presAssocID="{8ABEF5C4-DED9-49AB-8F3D-7B3D393C6767}" presName="composite" presStyleCnt="0"/>
      <dgm:spPr/>
    </dgm:pt>
    <dgm:pt modelId="{7E2C3E63-2446-4468-B115-A86D91F7FE7B}" type="pres">
      <dgm:prSet presAssocID="{8ABEF5C4-DED9-49AB-8F3D-7B3D393C6767}" presName="parentText" presStyleLbl="alignNode1" presStyleIdx="3" presStyleCnt="4">
        <dgm:presLayoutVars>
          <dgm:chMax val="1"/>
          <dgm:bulletEnabled val="1"/>
        </dgm:presLayoutVars>
      </dgm:prSet>
      <dgm:spPr/>
      <dgm:t>
        <a:bodyPr/>
        <a:lstStyle/>
        <a:p>
          <a:endParaRPr lang="en-US"/>
        </a:p>
      </dgm:t>
    </dgm:pt>
    <dgm:pt modelId="{5528826A-EC56-4D4F-88B1-1D4C608E5A02}" type="pres">
      <dgm:prSet presAssocID="{8ABEF5C4-DED9-49AB-8F3D-7B3D393C6767}" presName="descendantText" presStyleLbl="alignAcc1" presStyleIdx="3" presStyleCnt="4">
        <dgm:presLayoutVars>
          <dgm:bulletEnabled val="1"/>
        </dgm:presLayoutVars>
      </dgm:prSet>
      <dgm:spPr/>
      <dgm:t>
        <a:bodyPr/>
        <a:lstStyle/>
        <a:p>
          <a:endParaRPr lang="en-US"/>
        </a:p>
      </dgm:t>
    </dgm:pt>
  </dgm:ptLst>
  <dgm:cxnLst>
    <dgm:cxn modelId="{3FB831FE-88BA-47BB-9F19-5B2B0F93BCAB}" type="presOf" srcId="{60032B23-C1D9-4412-879D-A30F90802FDC}" destId="{32CEF553-7D8E-4680-850B-2D9705DC2FF3}" srcOrd="0" destOrd="0" presId="urn:microsoft.com/office/officeart/2005/8/layout/chevron2"/>
    <dgm:cxn modelId="{80D790EF-667A-4C39-B401-D9360921363C}" srcId="{CE3F69C4-19AE-4567-B303-DC36B7AC3A31}" destId="{8ABEF5C4-DED9-49AB-8F3D-7B3D393C6767}" srcOrd="3" destOrd="0" parTransId="{C57C7885-F2AE-4ADB-B993-535B42835085}" sibTransId="{0F206AC1-029B-420E-8D99-E95615CC2F57}"/>
    <dgm:cxn modelId="{66013FFD-90A0-4B1C-A25F-64A2B2649EF1}" type="presOf" srcId="{AD97DA3A-A8FC-4365-B807-6DDA12F88BB7}" destId="{5528826A-EC56-4D4F-88B1-1D4C608E5A02}" srcOrd="0" destOrd="0" presId="urn:microsoft.com/office/officeart/2005/8/layout/chevron2"/>
    <dgm:cxn modelId="{597A617B-10EF-4766-9E85-684209195F2C}" srcId="{CE3F69C4-19AE-4567-B303-DC36B7AC3A31}" destId="{60032B23-C1D9-4412-879D-A30F90802FDC}" srcOrd="2" destOrd="0" parTransId="{1EA56BE7-C8EE-4F2D-BE40-8F233B3A9717}" sibTransId="{794A6A00-87E8-46F7-B624-206C24F7CD64}"/>
    <dgm:cxn modelId="{29722222-7A0F-4376-99AF-810531DF9E40}" srcId="{68B2D9C7-814B-436C-9900-4A32693CA50E}" destId="{90D7442B-2623-4E74-97F8-734E151A0DAE}" srcOrd="0" destOrd="0" parTransId="{DD49C456-8B9F-42C2-9117-39025ABAE30D}" sibTransId="{67A42C16-11B8-424B-A979-D49517F8EF84}"/>
    <dgm:cxn modelId="{434BD647-5601-44E1-A914-A8C932DB8BD4}" srcId="{6E405A9D-4D2D-4EA9-A4A9-3EFF43C5296A}" destId="{45688CD7-660B-4658-A8F9-43A363AFB8CD}" srcOrd="0" destOrd="0" parTransId="{F51787A8-7A42-4CA8-8B12-72D0C90642D0}" sibTransId="{7438E763-6434-46CB-9F21-3A169E45E57D}"/>
    <dgm:cxn modelId="{01F38C90-D321-4BB6-B150-DF41A09D7B67}" srcId="{8ABEF5C4-DED9-49AB-8F3D-7B3D393C6767}" destId="{AD97DA3A-A8FC-4365-B807-6DDA12F88BB7}" srcOrd="0" destOrd="0" parTransId="{48E5AABD-67B8-4FB1-95EC-19AD080BC7C2}" sibTransId="{2C4F76EE-41FB-4A7F-82DA-A4471F57100A}"/>
    <dgm:cxn modelId="{AD16280D-D76A-4138-B308-AD30CBD90317}" srcId="{CE3F69C4-19AE-4567-B303-DC36B7AC3A31}" destId="{6E405A9D-4D2D-4EA9-A4A9-3EFF43C5296A}" srcOrd="0" destOrd="0" parTransId="{8F0633A4-F6B1-479A-B1FF-23E2A3E885B8}" sibTransId="{904BB6AA-AD00-4486-AD56-B64B849FEEC0}"/>
    <dgm:cxn modelId="{56CDB31F-02C9-4862-B341-3208A5467DA0}" type="presOf" srcId="{6E405A9D-4D2D-4EA9-A4A9-3EFF43C5296A}" destId="{D9A8A2A0-806D-49F5-A587-9299C29B014E}" srcOrd="0" destOrd="0" presId="urn:microsoft.com/office/officeart/2005/8/layout/chevron2"/>
    <dgm:cxn modelId="{27AA62EB-CF1B-4779-A2FF-763DF34376C5}" type="presOf" srcId="{CE3F69C4-19AE-4567-B303-DC36B7AC3A31}" destId="{BA0B01EC-3901-40E2-91EB-3652FAA366D1}" srcOrd="0" destOrd="0" presId="urn:microsoft.com/office/officeart/2005/8/layout/chevron2"/>
    <dgm:cxn modelId="{4F2F8F40-9181-445F-B0B8-835E4221A9FC}" srcId="{68B2D9C7-814B-436C-9900-4A32693CA50E}" destId="{E5E52DF3-A724-420F-9130-2606CF761BD1}" srcOrd="1" destOrd="0" parTransId="{89448564-663C-4EE8-AEE7-44A4E8E0F22C}" sibTransId="{E298F97B-BA15-45AE-9199-1190DE3F5FFB}"/>
    <dgm:cxn modelId="{DC6B1CA7-70F5-44F0-B010-B30525C61545}" type="presOf" srcId="{E5E52DF3-A724-420F-9130-2606CF761BD1}" destId="{57999490-E5E2-4111-A532-C49EF077D938}" srcOrd="0" destOrd="1" presId="urn:microsoft.com/office/officeart/2005/8/layout/chevron2"/>
    <dgm:cxn modelId="{26EDCA02-C471-442A-8222-096117CAC874}" type="presOf" srcId="{45688CD7-660B-4658-A8F9-43A363AFB8CD}" destId="{2DBFE638-C66E-4F8F-9175-A1C69CFD0517}" srcOrd="0" destOrd="0" presId="urn:microsoft.com/office/officeart/2005/8/layout/chevron2"/>
    <dgm:cxn modelId="{F0DC3CC7-BC6E-4958-9C60-EBA9CA98D6F9}" type="presOf" srcId="{8ABEF5C4-DED9-49AB-8F3D-7B3D393C6767}" destId="{7E2C3E63-2446-4468-B115-A86D91F7FE7B}" srcOrd="0" destOrd="0" presId="urn:microsoft.com/office/officeart/2005/8/layout/chevron2"/>
    <dgm:cxn modelId="{A948C87B-6647-4D9F-A370-1E0DE742CD85}" type="presOf" srcId="{1DE48115-037C-4D8B-AF74-B3A589D3DC24}" destId="{D9714545-15EC-449A-A40D-E447D71CA867}" srcOrd="0" destOrd="0" presId="urn:microsoft.com/office/officeart/2005/8/layout/chevron2"/>
    <dgm:cxn modelId="{F4908684-C0CF-4013-AFA7-777CDB1C5767}" srcId="{60032B23-C1D9-4412-879D-A30F90802FDC}" destId="{1DE48115-037C-4D8B-AF74-B3A589D3DC24}" srcOrd="0" destOrd="0" parTransId="{E1D80006-BC4D-4424-A15C-8C4201ACEF56}" sibTransId="{1E80C2DA-20E9-4A15-8459-2DD3F5D27870}"/>
    <dgm:cxn modelId="{B7E61D28-6A5D-4532-B9B0-CA98F68D9FE9}" type="presOf" srcId="{68B2D9C7-814B-436C-9900-4A32693CA50E}" destId="{88E11C2F-3B3E-437D-BA93-D0476FC56590}" srcOrd="0" destOrd="0" presId="urn:microsoft.com/office/officeart/2005/8/layout/chevron2"/>
    <dgm:cxn modelId="{3AF09FCE-1D6F-4F3C-AE73-3D699CEE3D0A}" type="presOf" srcId="{90D7442B-2623-4E74-97F8-734E151A0DAE}" destId="{57999490-E5E2-4111-A532-C49EF077D938}" srcOrd="0" destOrd="0" presId="urn:microsoft.com/office/officeart/2005/8/layout/chevron2"/>
    <dgm:cxn modelId="{A4E7FA9B-16AD-41F3-BB73-F91B38757EAC}" srcId="{CE3F69C4-19AE-4567-B303-DC36B7AC3A31}" destId="{68B2D9C7-814B-436C-9900-4A32693CA50E}" srcOrd="1" destOrd="0" parTransId="{B6EDB8AB-46D5-4377-80B1-3233A0BF3007}" sibTransId="{8288E4A1-9117-45C0-986B-CDED6C80259D}"/>
    <dgm:cxn modelId="{29CDFF4A-70A9-4BCA-A29D-17C6EB8900EB}" type="presParOf" srcId="{BA0B01EC-3901-40E2-91EB-3652FAA366D1}" destId="{2C618125-0D3D-45A9-A165-0CF61366E44D}" srcOrd="0" destOrd="0" presId="urn:microsoft.com/office/officeart/2005/8/layout/chevron2"/>
    <dgm:cxn modelId="{7E48A3BB-83F7-4B91-8A0F-FF4F571055FC}" type="presParOf" srcId="{2C618125-0D3D-45A9-A165-0CF61366E44D}" destId="{D9A8A2A0-806D-49F5-A587-9299C29B014E}" srcOrd="0" destOrd="0" presId="urn:microsoft.com/office/officeart/2005/8/layout/chevron2"/>
    <dgm:cxn modelId="{1F1A7BCA-3482-4C30-9206-C520B2651B04}" type="presParOf" srcId="{2C618125-0D3D-45A9-A165-0CF61366E44D}" destId="{2DBFE638-C66E-4F8F-9175-A1C69CFD0517}" srcOrd="1" destOrd="0" presId="urn:microsoft.com/office/officeart/2005/8/layout/chevron2"/>
    <dgm:cxn modelId="{D6E4EDE3-3566-4466-8915-3DD66B289EBD}" type="presParOf" srcId="{BA0B01EC-3901-40E2-91EB-3652FAA366D1}" destId="{E68315CC-9B72-40D5-84C0-78AD25702AB8}" srcOrd="1" destOrd="0" presId="urn:microsoft.com/office/officeart/2005/8/layout/chevron2"/>
    <dgm:cxn modelId="{E131A3B9-427B-4844-8E31-AF9507829E47}" type="presParOf" srcId="{BA0B01EC-3901-40E2-91EB-3652FAA366D1}" destId="{BF9542F0-C623-4AAC-BC2C-1FE43F268E40}" srcOrd="2" destOrd="0" presId="urn:microsoft.com/office/officeart/2005/8/layout/chevron2"/>
    <dgm:cxn modelId="{B9704423-7FE5-4B69-AAC4-3D6F20C0792F}" type="presParOf" srcId="{BF9542F0-C623-4AAC-BC2C-1FE43F268E40}" destId="{88E11C2F-3B3E-437D-BA93-D0476FC56590}" srcOrd="0" destOrd="0" presId="urn:microsoft.com/office/officeart/2005/8/layout/chevron2"/>
    <dgm:cxn modelId="{1191F548-1F68-4B88-BE8F-1BF047DE450A}" type="presParOf" srcId="{BF9542F0-C623-4AAC-BC2C-1FE43F268E40}" destId="{57999490-E5E2-4111-A532-C49EF077D938}" srcOrd="1" destOrd="0" presId="urn:microsoft.com/office/officeart/2005/8/layout/chevron2"/>
    <dgm:cxn modelId="{05C58D43-D18F-42CE-9CBC-7D82EB8BE0E6}" type="presParOf" srcId="{BA0B01EC-3901-40E2-91EB-3652FAA366D1}" destId="{E89EA757-9A42-4B94-AC52-824BCB063C52}" srcOrd="3" destOrd="0" presId="urn:microsoft.com/office/officeart/2005/8/layout/chevron2"/>
    <dgm:cxn modelId="{40958BE1-65D9-42F5-BAA7-AD2F4592C8ED}" type="presParOf" srcId="{BA0B01EC-3901-40E2-91EB-3652FAA366D1}" destId="{6D5B439B-5C47-4695-9D54-9AB560CF42CB}" srcOrd="4" destOrd="0" presId="urn:microsoft.com/office/officeart/2005/8/layout/chevron2"/>
    <dgm:cxn modelId="{80FE62EA-7211-4DCC-ADE9-21C557E2F091}" type="presParOf" srcId="{6D5B439B-5C47-4695-9D54-9AB560CF42CB}" destId="{32CEF553-7D8E-4680-850B-2D9705DC2FF3}" srcOrd="0" destOrd="0" presId="urn:microsoft.com/office/officeart/2005/8/layout/chevron2"/>
    <dgm:cxn modelId="{613563E4-5BF4-40EC-A0CF-0E07DD4DCAF3}" type="presParOf" srcId="{6D5B439B-5C47-4695-9D54-9AB560CF42CB}" destId="{D9714545-15EC-449A-A40D-E447D71CA867}" srcOrd="1" destOrd="0" presId="urn:microsoft.com/office/officeart/2005/8/layout/chevron2"/>
    <dgm:cxn modelId="{9BE1BE11-C9DF-4359-8391-26617C77E227}" type="presParOf" srcId="{BA0B01EC-3901-40E2-91EB-3652FAA366D1}" destId="{62221CBA-6392-42C3-9ACE-1F9638CAC8AF}" srcOrd="5" destOrd="0" presId="urn:microsoft.com/office/officeart/2005/8/layout/chevron2"/>
    <dgm:cxn modelId="{14B45DD6-FFCC-4068-B5B3-8FAFFB115844}" type="presParOf" srcId="{BA0B01EC-3901-40E2-91EB-3652FAA366D1}" destId="{E4A97ED4-8CF7-443A-9B80-7B5A869C4284}" srcOrd="6" destOrd="0" presId="urn:microsoft.com/office/officeart/2005/8/layout/chevron2"/>
    <dgm:cxn modelId="{C77D7C32-1F0D-445C-B71B-7E6F8B77D66F}" type="presParOf" srcId="{E4A97ED4-8CF7-443A-9B80-7B5A869C4284}" destId="{7E2C3E63-2446-4468-B115-A86D91F7FE7B}" srcOrd="0" destOrd="0" presId="urn:microsoft.com/office/officeart/2005/8/layout/chevron2"/>
    <dgm:cxn modelId="{1B70D6E1-7C44-461A-BD5F-1EC0B4618B97}" type="presParOf" srcId="{E4A97ED4-8CF7-443A-9B80-7B5A869C4284}" destId="{5528826A-EC56-4D4F-88B1-1D4C608E5A0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3F69C4-19AE-4567-B303-DC36B7AC3A31}"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US"/>
        </a:p>
      </dgm:t>
    </dgm:pt>
    <dgm:pt modelId="{6E405A9D-4D2D-4EA9-A4A9-3EFF43C5296A}">
      <dgm:prSet phldrT="[Text]"/>
      <dgm:spPr/>
      <dgm:t>
        <a:bodyPr/>
        <a:lstStyle/>
        <a:p>
          <a:r>
            <a:rPr lang="en-US" dirty="0"/>
            <a:t>Initialize</a:t>
          </a:r>
        </a:p>
      </dgm:t>
    </dgm:pt>
    <dgm:pt modelId="{8F0633A4-F6B1-479A-B1FF-23E2A3E885B8}" type="parTrans" cxnId="{AD16280D-D76A-4138-B308-AD30CBD90317}">
      <dgm:prSet/>
      <dgm:spPr/>
      <dgm:t>
        <a:bodyPr/>
        <a:lstStyle/>
        <a:p>
          <a:endParaRPr lang="en-US"/>
        </a:p>
      </dgm:t>
    </dgm:pt>
    <dgm:pt modelId="{904BB6AA-AD00-4486-AD56-B64B849FEEC0}" type="sibTrans" cxnId="{AD16280D-D76A-4138-B308-AD30CBD90317}">
      <dgm:prSet/>
      <dgm:spPr/>
      <dgm:t>
        <a:bodyPr/>
        <a:lstStyle/>
        <a:p>
          <a:endParaRPr lang="en-US"/>
        </a:p>
      </dgm:t>
    </dgm:pt>
    <dgm:pt modelId="{45688CD7-660B-4658-A8F9-43A363AFB8CD}">
      <dgm:prSet phldrT="[Text]"/>
      <dgm:spPr/>
      <dgm:t>
        <a:bodyPr/>
        <a:lstStyle/>
        <a:p>
          <a:r>
            <a:rPr lang="en-US" dirty="0"/>
            <a:t>Level and trend: estimated using </a:t>
          </a:r>
          <a:r>
            <a:rPr lang="en-US"/>
            <a:t>linear regression.</a:t>
          </a:r>
          <a:endParaRPr lang="en-US" dirty="0"/>
        </a:p>
      </dgm:t>
    </dgm:pt>
    <dgm:pt modelId="{F51787A8-7A42-4CA8-8B12-72D0C90642D0}" type="parTrans" cxnId="{434BD647-5601-44E1-A914-A8C932DB8BD4}">
      <dgm:prSet/>
      <dgm:spPr/>
      <dgm:t>
        <a:bodyPr/>
        <a:lstStyle/>
        <a:p>
          <a:endParaRPr lang="en-US"/>
        </a:p>
      </dgm:t>
    </dgm:pt>
    <dgm:pt modelId="{7438E763-6434-46CB-9F21-3A169E45E57D}" type="sibTrans" cxnId="{434BD647-5601-44E1-A914-A8C932DB8BD4}">
      <dgm:prSet/>
      <dgm:spPr/>
      <dgm:t>
        <a:bodyPr/>
        <a:lstStyle/>
        <a:p>
          <a:endParaRPr lang="en-US"/>
        </a:p>
      </dgm:t>
    </dgm:pt>
    <dgm:pt modelId="{68B2D9C7-814B-436C-9900-4A32693CA50E}">
      <dgm:prSet phldrT="[Text]"/>
      <dgm:spPr/>
      <dgm:t>
        <a:bodyPr/>
        <a:lstStyle/>
        <a:p>
          <a:r>
            <a:rPr lang="en-US" dirty="0"/>
            <a:t>Forecast</a:t>
          </a:r>
        </a:p>
      </dgm:t>
    </dgm:pt>
    <dgm:pt modelId="{B6EDB8AB-46D5-4377-80B1-3233A0BF3007}" type="parTrans" cxnId="{A4E7FA9B-16AD-41F3-BB73-F91B38757EAC}">
      <dgm:prSet/>
      <dgm:spPr/>
      <dgm:t>
        <a:bodyPr/>
        <a:lstStyle/>
        <a:p>
          <a:endParaRPr lang="en-US"/>
        </a:p>
      </dgm:t>
    </dgm:pt>
    <dgm:pt modelId="{8288E4A1-9117-45C0-986B-CDED6C80259D}" type="sibTrans" cxnId="{A4E7FA9B-16AD-41F3-BB73-F91B38757EAC}">
      <dgm:prSet/>
      <dgm:spPr/>
      <dgm:t>
        <a:bodyPr/>
        <a:lstStyle/>
        <a:p>
          <a:endParaRPr lang="en-US"/>
        </a:p>
      </dgm:t>
    </dgm:pt>
    <dgm:pt modelId="{90D7442B-2623-4E74-97F8-734E151A0DAE}">
      <dgm:prSet phldrT="[Text]"/>
      <dgm:spPr/>
      <dgm:t>
        <a:bodyPr/>
        <a:lstStyle/>
        <a:p>
          <a:r>
            <a:rPr lang="en-US" dirty="0"/>
            <a:t>Forecast for next period = level + trend</a:t>
          </a:r>
        </a:p>
      </dgm:t>
    </dgm:pt>
    <dgm:pt modelId="{DD49C456-8B9F-42C2-9117-39025ABAE30D}" type="parTrans" cxnId="{29722222-7A0F-4376-99AF-810531DF9E40}">
      <dgm:prSet/>
      <dgm:spPr/>
      <dgm:t>
        <a:bodyPr/>
        <a:lstStyle/>
        <a:p>
          <a:endParaRPr lang="en-US"/>
        </a:p>
      </dgm:t>
    </dgm:pt>
    <dgm:pt modelId="{67A42C16-11B8-424B-A979-D49517F8EF84}" type="sibTrans" cxnId="{29722222-7A0F-4376-99AF-810531DF9E40}">
      <dgm:prSet/>
      <dgm:spPr/>
      <dgm:t>
        <a:bodyPr/>
        <a:lstStyle/>
        <a:p>
          <a:endParaRPr lang="en-US"/>
        </a:p>
      </dgm:t>
    </dgm:pt>
    <mc:AlternateContent xmlns:mc="http://schemas.openxmlformats.org/markup-compatibility/2006" xmlns:a14="http://schemas.microsoft.com/office/drawing/2010/main">
      <mc:Choice Requires="a14">
        <dgm:pt modelId="{E5E52DF3-A724-420F-9130-2606CF761BD1}">
          <dgm:prSet phldrT="[Text]"/>
          <dgm:spPr/>
          <dgm:t>
            <a:bodyPr/>
            <a:lstStyle/>
            <a:p>
              <a:r>
                <a:rPr lang="en-US" dirty="0"/>
                <a:t>Forecast for two periods from now = level + </a:t>
              </a:r>
              <a14:m>
                <m:oMath xmlns:m="http://schemas.openxmlformats.org/officeDocument/2006/math">
                  <m:r>
                    <a:rPr lang="en-US" b="0" i="1" smtClean="0">
                      <a:latin typeface="Cambria Math"/>
                    </a:rPr>
                    <m:t>2×</m:t>
                  </m:r>
                </m:oMath>
              </a14:m>
              <a:r>
                <a:rPr lang="en-US" dirty="0"/>
                <a:t> trend, …</a:t>
              </a:r>
            </a:p>
          </dgm:t>
        </dgm:pt>
      </mc:Choice>
      <mc:Fallback xmlns="">
        <dgm:pt modelId="{E5E52DF3-A724-420F-9130-2606CF761BD1}">
          <dgm:prSet phldrT="[Text]"/>
          <dgm:spPr/>
          <dgm:t>
            <a:bodyPr/>
            <a:lstStyle/>
            <a:p>
              <a:r>
                <a:rPr lang="en-US" dirty="0" smtClean="0"/>
                <a:t>Forecast for two periods from now = level + </a:t>
              </a:r>
              <a:r>
                <a:rPr lang="en-US" b="0" i="0" smtClean="0">
                  <a:latin typeface="Cambria Math"/>
                </a:rPr>
                <a:t>2×</a:t>
              </a:r>
              <a:r>
                <a:rPr lang="en-US" dirty="0" smtClean="0"/>
                <a:t> trend, </a:t>
              </a:r>
              <a:r>
                <a:rPr lang="en-US" dirty="0" smtClean="0"/>
                <a:t>…</a:t>
              </a:r>
              <a:endParaRPr lang="en-US" dirty="0"/>
            </a:p>
          </dgm:t>
        </dgm:pt>
      </mc:Fallback>
    </mc:AlternateContent>
    <dgm:pt modelId="{89448564-663C-4EE8-AEE7-44A4E8E0F22C}" type="parTrans" cxnId="{4F2F8F40-9181-445F-B0B8-835E4221A9FC}">
      <dgm:prSet/>
      <dgm:spPr/>
      <dgm:t>
        <a:bodyPr/>
        <a:lstStyle/>
        <a:p>
          <a:endParaRPr lang="en-US"/>
        </a:p>
      </dgm:t>
    </dgm:pt>
    <dgm:pt modelId="{E298F97B-BA15-45AE-9199-1190DE3F5FFB}" type="sibTrans" cxnId="{4F2F8F40-9181-445F-B0B8-835E4221A9FC}">
      <dgm:prSet/>
      <dgm:spPr/>
      <dgm:t>
        <a:bodyPr/>
        <a:lstStyle/>
        <a:p>
          <a:endParaRPr lang="en-US"/>
        </a:p>
      </dgm:t>
    </dgm:pt>
    <dgm:pt modelId="{60032B23-C1D9-4412-879D-A30F90802FDC}">
      <dgm:prSet phldrT="[Text]"/>
      <dgm:spPr/>
      <dgm:t>
        <a:bodyPr/>
        <a:lstStyle/>
        <a:p>
          <a:r>
            <a:rPr lang="en-US" dirty="0"/>
            <a:t>Observe</a:t>
          </a:r>
        </a:p>
      </dgm:t>
    </dgm:pt>
    <dgm:pt modelId="{1EA56BE7-C8EE-4F2D-BE40-8F233B3A9717}" type="parTrans" cxnId="{597A617B-10EF-4766-9E85-684209195F2C}">
      <dgm:prSet/>
      <dgm:spPr/>
      <dgm:t>
        <a:bodyPr/>
        <a:lstStyle/>
        <a:p>
          <a:endParaRPr lang="en-US"/>
        </a:p>
      </dgm:t>
    </dgm:pt>
    <dgm:pt modelId="{794A6A00-87E8-46F7-B624-206C24F7CD64}" type="sibTrans" cxnId="{597A617B-10EF-4766-9E85-684209195F2C}">
      <dgm:prSet/>
      <dgm:spPr/>
      <dgm:t>
        <a:bodyPr/>
        <a:lstStyle/>
        <a:p>
          <a:endParaRPr lang="en-US"/>
        </a:p>
      </dgm:t>
    </dgm:pt>
    <dgm:pt modelId="{1DE48115-037C-4D8B-AF74-B3A589D3DC24}">
      <dgm:prSet phldrT="[Text]"/>
      <dgm:spPr/>
      <dgm:t>
        <a:bodyPr/>
        <a:lstStyle/>
        <a:p>
          <a:r>
            <a:rPr lang="en-US" dirty="0"/>
            <a:t>Observe the actual demand</a:t>
          </a:r>
        </a:p>
      </dgm:t>
    </dgm:pt>
    <dgm:pt modelId="{E1D80006-BC4D-4424-A15C-8C4201ACEF56}" type="parTrans" cxnId="{F4908684-C0CF-4013-AFA7-777CDB1C5767}">
      <dgm:prSet/>
      <dgm:spPr/>
      <dgm:t>
        <a:bodyPr/>
        <a:lstStyle/>
        <a:p>
          <a:endParaRPr lang="en-US"/>
        </a:p>
      </dgm:t>
    </dgm:pt>
    <dgm:pt modelId="{1E80C2DA-20E9-4A15-8459-2DD3F5D27870}" type="sibTrans" cxnId="{F4908684-C0CF-4013-AFA7-777CDB1C5767}">
      <dgm:prSet/>
      <dgm:spPr/>
      <dgm:t>
        <a:bodyPr/>
        <a:lstStyle/>
        <a:p>
          <a:endParaRPr lang="en-US"/>
        </a:p>
      </dgm:t>
    </dgm:pt>
    <dgm:pt modelId="{8ABEF5C4-DED9-49AB-8F3D-7B3D393C6767}">
      <dgm:prSet/>
      <dgm:spPr/>
      <dgm:t>
        <a:bodyPr/>
        <a:lstStyle/>
        <a:p>
          <a:r>
            <a:rPr lang="en-US" dirty="0"/>
            <a:t>Adapt</a:t>
          </a:r>
        </a:p>
      </dgm:t>
    </dgm:pt>
    <dgm:pt modelId="{C57C7885-F2AE-4ADB-B993-535B42835085}" type="parTrans" cxnId="{80D790EF-667A-4C39-B401-D9360921363C}">
      <dgm:prSet/>
      <dgm:spPr/>
      <dgm:t>
        <a:bodyPr/>
        <a:lstStyle/>
        <a:p>
          <a:endParaRPr lang="en-US"/>
        </a:p>
      </dgm:t>
    </dgm:pt>
    <dgm:pt modelId="{0F206AC1-029B-420E-8D99-E95615CC2F57}" type="sibTrans" cxnId="{80D790EF-667A-4C39-B401-D9360921363C}">
      <dgm:prSet/>
      <dgm:spPr/>
      <dgm:t>
        <a:bodyPr/>
        <a:lstStyle/>
        <a:p>
          <a:endParaRPr lang="en-US"/>
        </a:p>
      </dgm:t>
    </dgm:pt>
    <mc:AlternateContent xmlns:mc="http://schemas.openxmlformats.org/markup-compatibility/2006" xmlns:a14="http://schemas.microsoft.com/office/drawing/2010/main">
      <mc:Choice Requires="a14">
        <dgm:pt modelId="{AD97DA3A-A8FC-4365-B807-6DDA12F88BB7}">
          <dgm:prSet/>
          <dgm:spPr/>
          <dgm:t>
            <a:bodyPr/>
            <a:lstStyle/>
            <a:p>
              <a:r>
                <a:rPr lang="en-US" dirty="0"/>
                <a:t>Updated level = </a:t>
              </a:r>
              <a14:m>
                <m:oMath xmlns:m="http://schemas.openxmlformats.org/officeDocument/2006/math">
                  <m:r>
                    <a:rPr lang="en-US" b="0" i="1" smtClean="0">
                      <a:latin typeface="Cambria Math"/>
                    </a:rPr>
                    <m:t>𝛼</m:t>
                  </m:r>
                  <m:r>
                    <a:rPr lang="en-US" b="0" i="1" smtClean="0">
                      <a:latin typeface="Cambria Math"/>
                    </a:rPr>
                    <m:t>×</m:t>
                  </m:r>
                </m:oMath>
              </a14:m>
              <a:r>
                <a:rPr lang="en-US" dirty="0"/>
                <a:t> observed demand </a:t>
              </a:r>
              <a14:m>
                <m:oMath xmlns:m="http://schemas.openxmlformats.org/officeDocument/2006/math">
                  <m:r>
                    <a:rPr lang="en-US" b="0" i="1" smtClean="0">
                      <a:latin typeface="Cambria Math"/>
                    </a:rPr>
                    <m:t>+</m:t>
                  </m:r>
                  <m:d>
                    <m:dPr>
                      <m:ctrlPr>
                        <a:rPr lang="en-US" b="0" i="1" smtClean="0">
                          <a:latin typeface="Cambria Math" panose="02040503050406030204" pitchFamily="18" charset="0"/>
                        </a:rPr>
                      </m:ctrlPr>
                    </m:dPr>
                    <m:e>
                      <m:r>
                        <a:rPr lang="en-US" b="0" i="1" smtClean="0">
                          <a:latin typeface="Cambria Math"/>
                        </a:rPr>
                        <m:t>1−</m:t>
                      </m:r>
                      <m:r>
                        <a:rPr lang="en-US" b="0" i="1" smtClean="0">
                          <a:latin typeface="Cambria Math"/>
                        </a:rPr>
                        <m:t>𝛼</m:t>
                      </m:r>
                    </m:e>
                  </m:d>
                  <m:r>
                    <a:rPr lang="en-US" b="0" i="1" smtClean="0">
                      <a:latin typeface="Cambria Math"/>
                    </a:rPr>
                    <m:t>×</m:t>
                  </m:r>
                </m:oMath>
              </a14:m>
              <a:r>
                <a:rPr lang="en-US" dirty="0"/>
                <a:t> (previous level + previous trend)</a:t>
              </a:r>
            </a:p>
          </dgm:t>
        </dgm:pt>
      </mc:Choice>
      <mc:Fallback xmlns="">
        <dgm:pt modelId="{AD97DA3A-A8FC-4365-B807-6DDA12F88BB7}">
          <dgm:prSet/>
          <dgm:spPr/>
          <dgm:t>
            <a:bodyPr/>
            <a:lstStyle/>
            <a:p>
              <a:r>
                <a:rPr lang="en-US" dirty="0" smtClean="0"/>
                <a:t>Updated level = </a:t>
              </a:r>
              <a:r>
                <a:rPr lang="en-US" b="0" i="0" smtClean="0">
                  <a:latin typeface="Cambria Math"/>
                </a:rPr>
                <a:t>𝛼×</a:t>
              </a:r>
              <a:r>
                <a:rPr lang="en-US" dirty="0" smtClean="0"/>
                <a:t> observed demand </a:t>
              </a:r>
              <a:r>
                <a:rPr lang="en-US" b="0" i="0" smtClean="0">
                  <a:latin typeface="Cambria Math"/>
                </a:rPr>
                <a:t>+(1−𝛼)×</a:t>
              </a:r>
              <a:r>
                <a:rPr lang="en-US" dirty="0" smtClean="0"/>
                <a:t> </a:t>
              </a:r>
              <a:r>
                <a:rPr lang="en-US" dirty="0" smtClean="0"/>
                <a:t>(previous level + previous trend)</a:t>
              </a:r>
              <a:endParaRPr lang="en-US" dirty="0"/>
            </a:p>
          </dgm:t>
        </dgm:pt>
      </mc:Fallback>
    </mc:AlternateContent>
    <dgm:pt modelId="{48E5AABD-67B8-4FB1-95EC-19AD080BC7C2}" type="parTrans" cxnId="{01F38C90-D321-4BB6-B150-DF41A09D7B67}">
      <dgm:prSet/>
      <dgm:spPr/>
      <dgm:t>
        <a:bodyPr/>
        <a:lstStyle/>
        <a:p>
          <a:endParaRPr lang="en-US"/>
        </a:p>
      </dgm:t>
    </dgm:pt>
    <dgm:pt modelId="{2C4F76EE-41FB-4A7F-82DA-A4471F57100A}" type="sibTrans" cxnId="{01F38C90-D321-4BB6-B150-DF41A09D7B67}">
      <dgm:prSet/>
      <dgm:spPr/>
      <dgm:t>
        <a:bodyPr/>
        <a:lstStyle/>
        <a:p>
          <a:endParaRPr lang="en-US"/>
        </a:p>
      </dgm:t>
    </dgm:pt>
    <mc:AlternateContent xmlns:mc="http://schemas.openxmlformats.org/markup-compatibility/2006" xmlns:a14="http://schemas.microsoft.com/office/drawing/2010/main">
      <mc:Choice Requires="a14">
        <dgm:pt modelId="{BC842637-9316-4884-8A99-6989F3C9C562}">
          <dgm:prSet/>
          <dgm:spPr/>
          <dgm:t>
            <a:bodyPr/>
            <a:lstStyle/>
            <a:p>
              <a:r>
                <a:rPr lang="en-US" dirty="0"/>
                <a:t>Updated trend =  </a:t>
              </a:r>
              <a14:m>
                <m:oMath xmlns:m="http://schemas.openxmlformats.org/officeDocument/2006/math">
                  <m:r>
                    <a:rPr lang="en-US" b="0" i="1" smtClean="0">
                      <a:latin typeface="Cambria Math"/>
                    </a:rPr>
                    <m:t>𝛽</m:t>
                  </m:r>
                  <m:r>
                    <a:rPr lang="en-US" b="0" i="1" smtClean="0">
                      <a:latin typeface="Cambria Math"/>
                    </a:rPr>
                    <m:t>× </m:t>
                  </m:r>
                </m:oMath>
              </a14:m>
              <a:r>
                <a:rPr lang="en-US" dirty="0"/>
                <a:t>(updated level – previous level) +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a:rPr>
                        <m:t>1−</m:t>
                      </m:r>
                      <m:r>
                        <a:rPr lang="en-US" b="0" i="1" smtClean="0">
                          <a:latin typeface="Cambria Math"/>
                        </a:rPr>
                        <m:t>𝛽</m:t>
                      </m:r>
                    </m:e>
                  </m:d>
                  <m:r>
                    <a:rPr lang="en-US" b="0" i="1" smtClean="0">
                      <a:latin typeface="Cambria Math"/>
                    </a:rPr>
                    <m:t>×</m:t>
                  </m:r>
                </m:oMath>
              </a14:m>
              <a:r>
                <a:rPr lang="en-US" dirty="0"/>
                <a:t> previous trend</a:t>
              </a:r>
            </a:p>
          </dgm:t>
        </dgm:pt>
      </mc:Choice>
      <mc:Fallback xmlns="">
        <dgm:pt modelId="{BC842637-9316-4884-8A99-6989F3C9C562}">
          <dgm:prSet/>
          <dgm:spPr/>
          <dgm:t>
            <a:bodyPr/>
            <a:lstStyle/>
            <a:p>
              <a:r>
                <a:rPr lang="en-US" dirty="0" smtClean="0"/>
                <a:t>Updated trend =  </a:t>
              </a:r>
              <a:r>
                <a:rPr lang="en-US" b="0" i="0" smtClean="0">
                  <a:latin typeface="Cambria Math"/>
                </a:rPr>
                <a:t>𝛽× </a:t>
              </a:r>
              <a:r>
                <a:rPr lang="en-US" dirty="0" smtClean="0"/>
                <a:t>(updated level – previous level) + </a:t>
              </a:r>
              <a:r>
                <a:rPr lang="en-US" b="0" i="0" smtClean="0">
                  <a:latin typeface="Cambria Math" panose="02040503050406030204" pitchFamily="18" charset="0"/>
                </a:rPr>
                <a:t>(</a:t>
              </a:r>
              <a:r>
                <a:rPr lang="en-US" b="0" i="0" smtClean="0">
                  <a:latin typeface="Cambria Math"/>
                </a:rPr>
                <a:t>1−𝛽</a:t>
              </a:r>
              <a:r>
                <a:rPr lang="en-US" b="0" i="0" smtClean="0">
                  <a:latin typeface="Cambria Math" panose="02040503050406030204" pitchFamily="18" charset="0"/>
                </a:rPr>
                <a:t>)</a:t>
              </a:r>
              <a:r>
                <a:rPr lang="en-US" b="0" i="0" smtClean="0">
                  <a:latin typeface="Cambria Math"/>
                </a:rPr>
                <a:t>×</a:t>
              </a:r>
              <a:r>
                <a:rPr lang="en-US" dirty="0" smtClean="0"/>
                <a:t> previous </a:t>
              </a:r>
              <a:r>
                <a:rPr lang="en-US" dirty="0" smtClean="0"/>
                <a:t>trend</a:t>
              </a:r>
              <a:endParaRPr lang="en-US" dirty="0"/>
            </a:p>
          </dgm:t>
        </dgm:pt>
      </mc:Fallback>
    </mc:AlternateContent>
    <dgm:pt modelId="{F7BC0078-686D-4986-B409-7E2F42CD147B}" type="parTrans" cxnId="{A621F7DB-827C-4872-8417-24CB099B3C79}">
      <dgm:prSet/>
      <dgm:spPr/>
      <dgm:t>
        <a:bodyPr/>
        <a:lstStyle/>
        <a:p>
          <a:endParaRPr lang="en-US"/>
        </a:p>
      </dgm:t>
    </dgm:pt>
    <dgm:pt modelId="{00B5F260-BAA9-4DAA-A98C-8C7248F80736}" type="sibTrans" cxnId="{A621F7DB-827C-4872-8417-24CB099B3C79}">
      <dgm:prSet/>
      <dgm:spPr/>
      <dgm:t>
        <a:bodyPr/>
        <a:lstStyle/>
        <a:p>
          <a:endParaRPr lang="en-US"/>
        </a:p>
      </dgm:t>
    </dgm:pt>
    <dgm:pt modelId="{BA0B01EC-3901-40E2-91EB-3652FAA366D1}" type="pres">
      <dgm:prSet presAssocID="{CE3F69C4-19AE-4567-B303-DC36B7AC3A31}" presName="linearFlow" presStyleCnt="0">
        <dgm:presLayoutVars>
          <dgm:dir/>
          <dgm:animLvl val="lvl"/>
          <dgm:resizeHandles val="exact"/>
        </dgm:presLayoutVars>
      </dgm:prSet>
      <dgm:spPr/>
    </dgm:pt>
    <dgm:pt modelId="{2C618125-0D3D-45A9-A165-0CF61366E44D}" type="pres">
      <dgm:prSet presAssocID="{6E405A9D-4D2D-4EA9-A4A9-3EFF43C5296A}" presName="composite" presStyleCnt="0"/>
      <dgm:spPr/>
    </dgm:pt>
    <dgm:pt modelId="{D9A8A2A0-806D-49F5-A587-9299C29B014E}" type="pres">
      <dgm:prSet presAssocID="{6E405A9D-4D2D-4EA9-A4A9-3EFF43C5296A}" presName="parentText" presStyleLbl="alignNode1" presStyleIdx="0" presStyleCnt="4">
        <dgm:presLayoutVars>
          <dgm:chMax val="1"/>
          <dgm:bulletEnabled val="1"/>
        </dgm:presLayoutVars>
      </dgm:prSet>
      <dgm:spPr/>
    </dgm:pt>
    <dgm:pt modelId="{2DBFE638-C66E-4F8F-9175-A1C69CFD0517}" type="pres">
      <dgm:prSet presAssocID="{6E405A9D-4D2D-4EA9-A4A9-3EFF43C5296A}" presName="descendantText" presStyleLbl="alignAcc1" presStyleIdx="0" presStyleCnt="4">
        <dgm:presLayoutVars>
          <dgm:bulletEnabled val="1"/>
        </dgm:presLayoutVars>
      </dgm:prSet>
      <dgm:spPr/>
    </dgm:pt>
    <dgm:pt modelId="{E68315CC-9B72-40D5-84C0-78AD25702AB8}" type="pres">
      <dgm:prSet presAssocID="{904BB6AA-AD00-4486-AD56-B64B849FEEC0}" presName="sp" presStyleCnt="0"/>
      <dgm:spPr/>
    </dgm:pt>
    <dgm:pt modelId="{BF9542F0-C623-4AAC-BC2C-1FE43F268E40}" type="pres">
      <dgm:prSet presAssocID="{68B2D9C7-814B-436C-9900-4A32693CA50E}" presName="composite" presStyleCnt="0"/>
      <dgm:spPr/>
    </dgm:pt>
    <dgm:pt modelId="{88E11C2F-3B3E-437D-BA93-D0476FC56590}" type="pres">
      <dgm:prSet presAssocID="{68B2D9C7-814B-436C-9900-4A32693CA50E}" presName="parentText" presStyleLbl="alignNode1" presStyleIdx="1" presStyleCnt="4">
        <dgm:presLayoutVars>
          <dgm:chMax val="1"/>
          <dgm:bulletEnabled val="1"/>
        </dgm:presLayoutVars>
      </dgm:prSet>
      <dgm:spPr/>
    </dgm:pt>
    <dgm:pt modelId="{57999490-E5E2-4111-A532-C49EF077D938}" type="pres">
      <dgm:prSet presAssocID="{68B2D9C7-814B-436C-9900-4A32693CA50E}" presName="descendantText" presStyleLbl="alignAcc1" presStyleIdx="1" presStyleCnt="4">
        <dgm:presLayoutVars>
          <dgm:bulletEnabled val="1"/>
        </dgm:presLayoutVars>
      </dgm:prSet>
      <dgm:spPr/>
    </dgm:pt>
    <dgm:pt modelId="{E89EA757-9A42-4B94-AC52-824BCB063C52}" type="pres">
      <dgm:prSet presAssocID="{8288E4A1-9117-45C0-986B-CDED6C80259D}" presName="sp" presStyleCnt="0"/>
      <dgm:spPr/>
    </dgm:pt>
    <dgm:pt modelId="{6D5B439B-5C47-4695-9D54-9AB560CF42CB}" type="pres">
      <dgm:prSet presAssocID="{60032B23-C1D9-4412-879D-A30F90802FDC}" presName="composite" presStyleCnt="0"/>
      <dgm:spPr/>
    </dgm:pt>
    <dgm:pt modelId="{32CEF553-7D8E-4680-850B-2D9705DC2FF3}" type="pres">
      <dgm:prSet presAssocID="{60032B23-C1D9-4412-879D-A30F90802FDC}" presName="parentText" presStyleLbl="alignNode1" presStyleIdx="2" presStyleCnt="4">
        <dgm:presLayoutVars>
          <dgm:chMax val="1"/>
          <dgm:bulletEnabled val="1"/>
        </dgm:presLayoutVars>
      </dgm:prSet>
      <dgm:spPr/>
    </dgm:pt>
    <dgm:pt modelId="{D9714545-15EC-449A-A40D-E447D71CA867}" type="pres">
      <dgm:prSet presAssocID="{60032B23-C1D9-4412-879D-A30F90802FDC}" presName="descendantText" presStyleLbl="alignAcc1" presStyleIdx="2" presStyleCnt="4">
        <dgm:presLayoutVars>
          <dgm:bulletEnabled val="1"/>
        </dgm:presLayoutVars>
      </dgm:prSet>
      <dgm:spPr/>
    </dgm:pt>
    <dgm:pt modelId="{62221CBA-6392-42C3-9ACE-1F9638CAC8AF}" type="pres">
      <dgm:prSet presAssocID="{794A6A00-87E8-46F7-B624-206C24F7CD64}" presName="sp" presStyleCnt="0"/>
      <dgm:spPr/>
    </dgm:pt>
    <dgm:pt modelId="{E4A97ED4-8CF7-443A-9B80-7B5A869C4284}" type="pres">
      <dgm:prSet presAssocID="{8ABEF5C4-DED9-49AB-8F3D-7B3D393C6767}" presName="composite" presStyleCnt="0"/>
      <dgm:spPr/>
    </dgm:pt>
    <dgm:pt modelId="{7E2C3E63-2446-4468-B115-A86D91F7FE7B}" type="pres">
      <dgm:prSet presAssocID="{8ABEF5C4-DED9-49AB-8F3D-7B3D393C6767}" presName="parentText" presStyleLbl="alignNode1" presStyleIdx="3" presStyleCnt="4">
        <dgm:presLayoutVars>
          <dgm:chMax val="1"/>
          <dgm:bulletEnabled val="1"/>
        </dgm:presLayoutVars>
      </dgm:prSet>
      <dgm:spPr/>
    </dgm:pt>
    <dgm:pt modelId="{5528826A-EC56-4D4F-88B1-1D4C608E5A02}" type="pres">
      <dgm:prSet presAssocID="{8ABEF5C4-DED9-49AB-8F3D-7B3D393C6767}" presName="descendantText" presStyleLbl="alignAcc1" presStyleIdx="3" presStyleCnt="4">
        <dgm:presLayoutVars>
          <dgm:bulletEnabled val="1"/>
        </dgm:presLayoutVars>
      </dgm:prSet>
      <dgm:spPr/>
    </dgm:pt>
  </dgm:ptLst>
  <dgm:cxnLst>
    <dgm:cxn modelId="{3D3B8B03-1868-4A38-8695-19D0F99B56C0}" type="presOf" srcId="{AD97DA3A-A8FC-4365-B807-6DDA12F88BB7}" destId="{5528826A-EC56-4D4F-88B1-1D4C608E5A02}" srcOrd="0" destOrd="0" presId="urn:microsoft.com/office/officeart/2005/8/layout/chevron2"/>
    <dgm:cxn modelId="{789C0108-0D0C-43B2-8321-7E95D9468327}" type="presOf" srcId="{1DE48115-037C-4D8B-AF74-B3A589D3DC24}" destId="{D9714545-15EC-449A-A40D-E447D71CA867}" srcOrd="0" destOrd="0" presId="urn:microsoft.com/office/officeart/2005/8/layout/chevron2"/>
    <dgm:cxn modelId="{AD16280D-D76A-4138-B308-AD30CBD90317}" srcId="{CE3F69C4-19AE-4567-B303-DC36B7AC3A31}" destId="{6E405A9D-4D2D-4EA9-A4A9-3EFF43C5296A}" srcOrd="0" destOrd="0" parTransId="{8F0633A4-F6B1-479A-B1FF-23E2A3E885B8}" sibTransId="{904BB6AA-AD00-4486-AD56-B64B849FEEC0}"/>
    <dgm:cxn modelId="{9C882214-465C-42E7-9F17-A09AD6995601}" type="presOf" srcId="{6E405A9D-4D2D-4EA9-A4A9-3EFF43C5296A}" destId="{D9A8A2A0-806D-49F5-A587-9299C29B014E}" srcOrd="0" destOrd="0" presId="urn:microsoft.com/office/officeart/2005/8/layout/chevron2"/>
    <dgm:cxn modelId="{29722222-7A0F-4376-99AF-810531DF9E40}" srcId="{68B2D9C7-814B-436C-9900-4A32693CA50E}" destId="{90D7442B-2623-4E74-97F8-734E151A0DAE}" srcOrd="0" destOrd="0" parTransId="{DD49C456-8B9F-42C2-9117-39025ABAE30D}" sibTransId="{67A42C16-11B8-424B-A979-D49517F8EF84}"/>
    <dgm:cxn modelId="{4F2F8F40-9181-445F-B0B8-835E4221A9FC}" srcId="{68B2D9C7-814B-436C-9900-4A32693CA50E}" destId="{E5E52DF3-A724-420F-9130-2606CF761BD1}" srcOrd="1" destOrd="0" parTransId="{89448564-663C-4EE8-AEE7-44A4E8E0F22C}" sibTransId="{E298F97B-BA15-45AE-9199-1190DE3F5FFB}"/>
    <dgm:cxn modelId="{F81E465E-29DC-4DEB-8563-04EA3F23CC7E}" type="presOf" srcId="{8ABEF5C4-DED9-49AB-8F3D-7B3D393C6767}" destId="{7E2C3E63-2446-4468-B115-A86D91F7FE7B}" srcOrd="0" destOrd="0" presId="urn:microsoft.com/office/officeart/2005/8/layout/chevron2"/>
    <dgm:cxn modelId="{434BD647-5601-44E1-A914-A8C932DB8BD4}" srcId="{6E405A9D-4D2D-4EA9-A4A9-3EFF43C5296A}" destId="{45688CD7-660B-4658-A8F9-43A363AFB8CD}" srcOrd="0" destOrd="0" parTransId="{F51787A8-7A42-4CA8-8B12-72D0C90642D0}" sibTransId="{7438E763-6434-46CB-9F21-3A169E45E57D}"/>
    <dgm:cxn modelId="{597A617B-10EF-4766-9E85-684209195F2C}" srcId="{CE3F69C4-19AE-4567-B303-DC36B7AC3A31}" destId="{60032B23-C1D9-4412-879D-A30F90802FDC}" srcOrd="2" destOrd="0" parTransId="{1EA56BE7-C8EE-4F2D-BE40-8F233B3A9717}" sibTransId="{794A6A00-87E8-46F7-B624-206C24F7CD64}"/>
    <dgm:cxn modelId="{9DA4397D-417F-4342-B271-A8FCE58039A6}" type="presOf" srcId="{45688CD7-660B-4658-A8F9-43A363AFB8CD}" destId="{2DBFE638-C66E-4F8F-9175-A1C69CFD0517}" srcOrd="0" destOrd="0" presId="urn:microsoft.com/office/officeart/2005/8/layout/chevron2"/>
    <dgm:cxn modelId="{6108757D-7DC5-460B-BBB3-F05B52557CCE}" type="presOf" srcId="{CE3F69C4-19AE-4567-B303-DC36B7AC3A31}" destId="{BA0B01EC-3901-40E2-91EB-3652FAA366D1}" srcOrd="0" destOrd="0" presId="urn:microsoft.com/office/officeart/2005/8/layout/chevron2"/>
    <dgm:cxn modelId="{B6FA7584-2740-4111-BEDF-4C04A3B8B7A8}" type="presOf" srcId="{68B2D9C7-814B-436C-9900-4A32693CA50E}" destId="{88E11C2F-3B3E-437D-BA93-D0476FC56590}" srcOrd="0" destOrd="0" presId="urn:microsoft.com/office/officeart/2005/8/layout/chevron2"/>
    <dgm:cxn modelId="{F4908684-C0CF-4013-AFA7-777CDB1C5767}" srcId="{60032B23-C1D9-4412-879D-A30F90802FDC}" destId="{1DE48115-037C-4D8B-AF74-B3A589D3DC24}" srcOrd="0" destOrd="0" parTransId="{E1D80006-BC4D-4424-A15C-8C4201ACEF56}" sibTransId="{1E80C2DA-20E9-4A15-8459-2DD3F5D27870}"/>
    <dgm:cxn modelId="{01F38C90-D321-4BB6-B150-DF41A09D7B67}" srcId="{8ABEF5C4-DED9-49AB-8F3D-7B3D393C6767}" destId="{AD97DA3A-A8FC-4365-B807-6DDA12F88BB7}" srcOrd="0" destOrd="0" parTransId="{48E5AABD-67B8-4FB1-95EC-19AD080BC7C2}" sibTransId="{2C4F76EE-41FB-4A7F-82DA-A4471F57100A}"/>
    <dgm:cxn modelId="{A4E7FA9B-16AD-41F3-BB73-F91B38757EAC}" srcId="{CE3F69C4-19AE-4567-B303-DC36B7AC3A31}" destId="{68B2D9C7-814B-436C-9900-4A32693CA50E}" srcOrd="1" destOrd="0" parTransId="{B6EDB8AB-46D5-4377-80B1-3233A0BF3007}" sibTransId="{8288E4A1-9117-45C0-986B-CDED6C80259D}"/>
    <dgm:cxn modelId="{4D4B62AE-E010-44A7-903C-336DDC0F4B5F}" type="presOf" srcId="{E5E52DF3-A724-420F-9130-2606CF761BD1}" destId="{57999490-E5E2-4111-A532-C49EF077D938}" srcOrd="0" destOrd="1" presId="urn:microsoft.com/office/officeart/2005/8/layout/chevron2"/>
    <dgm:cxn modelId="{DF1935B5-7D54-4BFF-86CD-38C305E1500F}" type="presOf" srcId="{90D7442B-2623-4E74-97F8-734E151A0DAE}" destId="{57999490-E5E2-4111-A532-C49EF077D938}" srcOrd="0" destOrd="0" presId="urn:microsoft.com/office/officeart/2005/8/layout/chevron2"/>
    <dgm:cxn modelId="{F0B765D4-05E9-486E-9D55-18BB9BD754E7}" type="presOf" srcId="{60032B23-C1D9-4412-879D-A30F90802FDC}" destId="{32CEF553-7D8E-4680-850B-2D9705DC2FF3}" srcOrd="0" destOrd="0" presId="urn:microsoft.com/office/officeart/2005/8/layout/chevron2"/>
    <dgm:cxn modelId="{A621F7DB-827C-4872-8417-24CB099B3C79}" srcId="{8ABEF5C4-DED9-49AB-8F3D-7B3D393C6767}" destId="{BC842637-9316-4884-8A99-6989F3C9C562}" srcOrd="1" destOrd="0" parTransId="{F7BC0078-686D-4986-B409-7E2F42CD147B}" sibTransId="{00B5F260-BAA9-4DAA-A98C-8C7248F80736}"/>
    <dgm:cxn modelId="{A16604EF-47C4-4D2C-ACD9-90D8A06BBB3D}" type="presOf" srcId="{BC842637-9316-4884-8A99-6989F3C9C562}" destId="{5528826A-EC56-4D4F-88B1-1D4C608E5A02}" srcOrd="0" destOrd="1" presId="urn:microsoft.com/office/officeart/2005/8/layout/chevron2"/>
    <dgm:cxn modelId="{80D790EF-667A-4C39-B401-D9360921363C}" srcId="{CE3F69C4-19AE-4567-B303-DC36B7AC3A31}" destId="{8ABEF5C4-DED9-49AB-8F3D-7B3D393C6767}" srcOrd="3" destOrd="0" parTransId="{C57C7885-F2AE-4ADB-B993-535B42835085}" sibTransId="{0F206AC1-029B-420E-8D99-E95615CC2F57}"/>
    <dgm:cxn modelId="{B33EC6CB-97F9-4149-A055-F113293F4273}" type="presParOf" srcId="{BA0B01EC-3901-40E2-91EB-3652FAA366D1}" destId="{2C618125-0D3D-45A9-A165-0CF61366E44D}" srcOrd="0" destOrd="0" presId="urn:microsoft.com/office/officeart/2005/8/layout/chevron2"/>
    <dgm:cxn modelId="{A1C86322-7D2D-4D45-8D9A-6ACA3F4655A7}" type="presParOf" srcId="{2C618125-0D3D-45A9-A165-0CF61366E44D}" destId="{D9A8A2A0-806D-49F5-A587-9299C29B014E}" srcOrd="0" destOrd="0" presId="urn:microsoft.com/office/officeart/2005/8/layout/chevron2"/>
    <dgm:cxn modelId="{421D4E9F-F8D9-427B-BB55-5BB99FAE1C67}" type="presParOf" srcId="{2C618125-0D3D-45A9-A165-0CF61366E44D}" destId="{2DBFE638-C66E-4F8F-9175-A1C69CFD0517}" srcOrd="1" destOrd="0" presId="urn:microsoft.com/office/officeart/2005/8/layout/chevron2"/>
    <dgm:cxn modelId="{B5BF0444-4D83-483F-A318-096D976AB406}" type="presParOf" srcId="{BA0B01EC-3901-40E2-91EB-3652FAA366D1}" destId="{E68315CC-9B72-40D5-84C0-78AD25702AB8}" srcOrd="1" destOrd="0" presId="urn:microsoft.com/office/officeart/2005/8/layout/chevron2"/>
    <dgm:cxn modelId="{4519F272-7E06-4A11-BDD0-ACE95EE8D2BC}" type="presParOf" srcId="{BA0B01EC-3901-40E2-91EB-3652FAA366D1}" destId="{BF9542F0-C623-4AAC-BC2C-1FE43F268E40}" srcOrd="2" destOrd="0" presId="urn:microsoft.com/office/officeart/2005/8/layout/chevron2"/>
    <dgm:cxn modelId="{AECECFA4-072A-407A-A4CC-9F3A3C7C1D33}" type="presParOf" srcId="{BF9542F0-C623-4AAC-BC2C-1FE43F268E40}" destId="{88E11C2F-3B3E-437D-BA93-D0476FC56590}" srcOrd="0" destOrd="0" presId="urn:microsoft.com/office/officeart/2005/8/layout/chevron2"/>
    <dgm:cxn modelId="{9FFBC580-294E-4FC7-98D2-149608AA9230}" type="presParOf" srcId="{BF9542F0-C623-4AAC-BC2C-1FE43F268E40}" destId="{57999490-E5E2-4111-A532-C49EF077D938}" srcOrd="1" destOrd="0" presId="urn:microsoft.com/office/officeart/2005/8/layout/chevron2"/>
    <dgm:cxn modelId="{253D593E-76E4-4109-8D04-FE51325C0FC2}" type="presParOf" srcId="{BA0B01EC-3901-40E2-91EB-3652FAA366D1}" destId="{E89EA757-9A42-4B94-AC52-824BCB063C52}" srcOrd="3" destOrd="0" presId="urn:microsoft.com/office/officeart/2005/8/layout/chevron2"/>
    <dgm:cxn modelId="{CEA4A228-6668-4572-939E-0F7468869647}" type="presParOf" srcId="{BA0B01EC-3901-40E2-91EB-3652FAA366D1}" destId="{6D5B439B-5C47-4695-9D54-9AB560CF42CB}" srcOrd="4" destOrd="0" presId="urn:microsoft.com/office/officeart/2005/8/layout/chevron2"/>
    <dgm:cxn modelId="{6FD489EF-93FA-48EF-B6D3-25767D9706A7}" type="presParOf" srcId="{6D5B439B-5C47-4695-9D54-9AB560CF42CB}" destId="{32CEF553-7D8E-4680-850B-2D9705DC2FF3}" srcOrd="0" destOrd="0" presId="urn:microsoft.com/office/officeart/2005/8/layout/chevron2"/>
    <dgm:cxn modelId="{CEBFFE84-328E-40A9-BF49-B3D8A371A0EC}" type="presParOf" srcId="{6D5B439B-5C47-4695-9D54-9AB560CF42CB}" destId="{D9714545-15EC-449A-A40D-E447D71CA867}" srcOrd="1" destOrd="0" presId="urn:microsoft.com/office/officeart/2005/8/layout/chevron2"/>
    <dgm:cxn modelId="{F505BBE0-8076-4A6B-9987-5F27EFE3DE68}" type="presParOf" srcId="{BA0B01EC-3901-40E2-91EB-3652FAA366D1}" destId="{62221CBA-6392-42C3-9ACE-1F9638CAC8AF}" srcOrd="5" destOrd="0" presId="urn:microsoft.com/office/officeart/2005/8/layout/chevron2"/>
    <dgm:cxn modelId="{8EB7FD4E-01C6-44CC-ABB5-FD49EE6742EC}" type="presParOf" srcId="{BA0B01EC-3901-40E2-91EB-3652FAA366D1}" destId="{E4A97ED4-8CF7-443A-9B80-7B5A869C4284}" srcOrd="6" destOrd="0" presId="urn:microsoft.com/office/officeart/2005/8/layout/chevron2"/>
    <dgm:cxn modelId="{782382C4-6549-47EF-A4D0-273054652973}" type="presParOf" srcId="{E4A97ED4-8CF7-443A-9B80-7B5A869C4284}" destId="{7E2C3E63-2446-4468-B115-A86D91F7FE7B}" srcOrd="0" destOrd="0" presId="urn:microsoft.com/office/officeart/2005/8/layout/chevron2"/>
    <dgm:cxn modelId="{6F7F3A68-A0A9-431A-9199-FEAF53DD3F52}" type="presParOf" srcId="{E4A97ED4-8CF7-443A-9B80-7B5A869C4284}" destId="{5528826A-EC56-4D4F-88B1-1D4C608E5A0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3F69C4-19AE-4567-B303-DC36B7AC3A31}"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US"/>
        </a:p>
      </dgm:t>
    </dgm:pt>
    <dgm:pt modelId="{6E405A9D-4D2D-4EA9-A4A9-3EFF43C5296A}">
      <dgm:prSet phldrT="[Text]"/>
      <dgm:spPr/>
      <dgm:t>
        <a:bodyPr/>
        <a:lstStyle/>
        <a:p>
          <a:r>
            <a:rPr lang="en-US" dirty="0" smtClean="0"/>
            <a:t>Initialize</a:t>
          </a:r>
          <a:endParaRPr lang="en-US" dirty="0"/>
        </a:p>
      </dgm:t>
    </dgm:pt>
    <dgm:pt modelId="{8F0633A4-F6B1-479A-B1FF-23E2A3E885B8}" type="parTrans" cxnId="{AD16280D-D76A-4138-B308-AD30CBD90317}">
      <dgm:prSet/>
      <dgm:spPr/>
      <dgm:t>
        <a:bodyPr/>
        <a:lstStyle/>
        <a:p>
          <a:endParaRPr lang="en-US"/>
        </a:p>
      </dgm:t>
    </dgm:pt>
    <dgm:pt modelId="{904BB6AA-AD00-4486-AD56-B64B849FEEC0}" type="sibTrans" cxnId="{AD16280D-D76A-4138-B308-AD30CBD90317}">
      <dgm:prSet/>
      <dgm:spPr/>
      <dgm:t>
        <a:bodyPr/>
        <a:lstStyle/>
        <a:p>
          <a:endParaRPr lang="en-US"/>
        </a:p>
      </dgm:t>
    </dgm:pt>
    <dgm:pt modelId="{45688CD7-660B-4658-A8F9-43A363AFB8CD}">
      <dgm:prSet phldrT="[Text]"/>
      <dgm:spPr/>
      <dgm:t>
        <a:bodyPr/>
        <a:lstStyle/>
        <a:p>
          <a:r>
            <a:rPr lang="en-US" dirty="0" smtClean="0"/>
            <a:t>Level = average of </a:t>
          </a:r>
          <a:r>
            <a:rPr lang="en-US" dirty="0" smtClean="0"/>
            <a:t>all previous demand observations</a:t>
          </a:r>
          <a:endParaRPr lang="en-US" dirty="0"/>
        </a:p>
      </dgm:t>
    </dgm:pt>
    <dgm:pt modelId="{F51787A8-7A42-4CA8-8B12-72D0C90642D0}" type="parTrans" cxnId="{434BD647-5601-44E1-A914-A8C932DB8BD4}">
      <dgm:prSet/>
      <dgm:spPr/>
      <dgm:t>
        <a:bodyPr/>
        <a:lstStyle/>
        <a:p>
          <a:endParaRPr lang="en-US"/>
        </a:p>
      </dgm:t>
    </dgm:pt>
    <dgm:pt modelId="{7438E763-6434-46CB-9F21-3A169E45E57D}" type="sibTrans" cxnId="{434BD647-5601-44E1-A914-A8C932DB8BD4}">
      <dgm:prSet/>
      <dgm:spPr/>
      <dgm:t>
        <a:bodyPr/>
        <a:lstStyle/>
        <a:p>
          <a:endParaRPr lang="en-US"/>
        </a:p>
      </dgm:t>
    </dgm:pt>
    <dgm:pt modelId="{68B2D9C7-814B-436C-9900-4A32693CA50E}">
      <dgm:prSet phldrT="[Text]"/>
      <dgm:spPr/>
      <dgm:t>
        <a:bodyPr/>
        <a:lstStyle/>
        <a:p>
          <a:r>
            <a:rPr lang="en-US" dirty="0" smtClean="0"/>
            <a:t>Forecast</a:t>
          </a:r>
          <a:endParaRPr lang="en-US" dirty="0"/>
        </a:p>
      </dgm:t>
    </dgm:pt>
    <dgm:pt modelId="{B6EDB8AB-46D5-4377-80B1-3233A0BF3007}" type="parTrans" cxnId="{A4E7FA9B-16AD-41F3-BB73-F91B38757EAC}">
      <dgm:prSet/>
      <dgm:spPr/>
      <dgm:t>
        <a:bodyPr/>
        <a:lstStyle/>
        <a:p>
          <a:endParaRPr lang="en-US"/>
        </a:p>
      </dgm:t>
    </dgm:pt>
    <dgm:pt modelId="{8288E4A1-9117-45C0-986B-CDED6C80259D}" type="sibTrans" cxnId="{A4E7FA9B-16AD-41F3-BB73-F91B38757EAC}">
      <dgm:prSet/>
      <dgm:spPr/>
      <dgm:t>
        <a:bodyPr/>
        <a:lstStyle/>
        <a:p>
          <a:endParaRPr lang="en-US"/>
        </a:p>
      </dgm:t>
    </dgm:pt>
    <dgm:pt modelId="{90D7442B-2623-4E74-97F8-734E151A0DAE}">
      <dgm:prSet phldrT="[Text]"/>
      <dgm:spPr/>
      <dgm:t>
        <a:bodyPr/>
        <a:lstStyle/>
        <a:p>
          <a:r>
            <a:rPr lang="en-US" dirty="0" smtClean="0"/>
            <a:t>Forecast for next period = level</a:t>
          </a:r>
          <a:endParaRPr lang="en-US" dirty="0"/>
        </a:p>
      </dgm:t>
    </dgm:pt>
    <dgm:pt modelId="{DD49C456-8B9F-42C2-9117-39025ABAE30D}" type="parTrans" cxnId="{29722222-7A0F-4376-99AF-810531DF9E40}">
      <dgm:prSet/>
      <dgm:spPr/>
      <dgm:t>
        <a:bodyPr/>
        <a:lstStyle/>
        <a:p>
          <a:endParaRPr lang="en-US"/>
        </a:p>
      </dgm:t>
    </dgm:pt>
    <dgm:pt modelId="{67A42C16-11B8-424B-A979-D49517F8EF84}" type="sibTrans" cxnId="{29722222-7A0F-4376-99AF-810531DF9E40}">
      <dgm:prSet/>
      <dgm:spPr/>
      <dgm:t>
        <a:bodyPr/>
        <a:lstStyle/>
        <a:p>
          <a:endParaRPr lang="en-US"/>
        </a:p>
      </dgm:t>
    </dgm:pt>
    <dgm:pt modelId="{E5E52DF3-A724-420F-9130-2606CF761BD1}">
      <dgm:prSet phldrT="[Text]"/>
      <dgm:spPr/>
      <dgm:t>
        <a:bodyPr/>
        <a:lstStyle/>
        <a:p>
          <a:r>
            <a:rPr lang="en-US" dirty="0" smtClean="0"/>
            <a:t>Forecast for two periods from now = level, …</a:t>
          </a:r>
          <a:endParaRPr lang="en-US" dirty="0"/>
        </a:p>
      </dgm:t>
    </dgm:pt>
    <dgm:pt modelId="{89448564-663C-4EE8-AEE7-44A4E8E0F22C}" type="parTrans" cxnId="{4F2F8F40-9181-445F-B0B8-835E4221A9FC}">
      <dgm:prSet/>
      <dgm:spPr/>
      <dgm:t>
        <a:bodyPr/>
        <a:lstStyle/>
        <a:p>
          <a:endParaRPr lang="en-US"/>
        </a:p>
      </dgm:t>
    </dgm:pt>
    <dgm:pt modelId="{E298F97B-BA15-45AE-9199-1190DE3F5FFB}" type="sibTrans" cxnId="{4F2F8F40-9181-445F-B0B8-835E4221A9FC}">
      <dgm:prSet/>
      <dgm:spPr/>
      <dgm:t>
        <a:bodyPr/>
        <a:lstStyle/>
        <a:p>
          <a:endParaRPr lang="en-US"/>
        </a:p>
      </dgm:t>
    </dgm:pt>
    <dgm:pt modelId="{60032B23-C1D9-4412-879D-A30F90802FDC}">
      <dgm:prSet phldrT="[Text]"/>
      <dgm:spPr/>
      <dgm:t>
        <a:bodyPr/>
        <a:lstStyle/>
        <a:p>
          <a:r>
            <a:rPr lang="en-US" dirty="0" smtClean="0"/>
            <a:t>Observe</a:t>
          </a:r>
          <a:endParaRPr lang="en-US" dirty="0"/>
        </a:p>
      </dgm:t>
    </dgm:pt>
    <dgm:pt modelId="{1EA56BE7-C8EE-4F2D-BE40-8F233B3A9717}" type="parTrans" cxnId="{597A617B-10EF-4766-9E85-684209195F2C}">
      <dgm:prSet/>
      <dgm:spPr/>
      <dgm:t>
        <a:bodyPr/>
        <a:lstStyle/>
        <a:p>
          <a:endParaRPr lang="en-US"/>
        </a:p>
      </dgm:t>
    </dgm:pt>
    <dgm:pt modelId="{794A6A00-87E8-46F7-B624-206C24F7CD64}" type="sibTrans" cxnId="{597A617B-10EF-4766-9E85-684209195F2C}">
      <dgm:prSet/>
      <dgm:spPr/>
      <dgm:t>
        <a:bodyPr/>
        <a:lstStyle/>
        <a:p>
          <a:endParaRPr lang="en-US"/>
        </a:p>
      </dgm:t>
    </dgm:pt>
    <dgm:pt modelId="{1DE48115-037C-4D8B-AF74-B3A589D3DC24}">
      <dgm:prSet phldrT="[Text]"/>
      <dgm:spPr/>
      <dgm:t>
        <a:bodyPr/>
        <a:lstStyle/>
        <a:p>
          <a:r>
            <a:rPr lang="en-US" dirty="0" smtClean="0"/>
            <a:t>Observe the actual demand</a:t>
          </a:r>
          <a:endParaRPr lang="en-US" dirty="0"/>
        </a:p>
      </dgm:t>
    </dgm:pt>
    <dgm:pt modelId="{E1D80006-BC4D-4424-A15C-8C4201ACEF56}" type="parTrans" cxnId="{F4908684-C0CF-4013-AFA7-777CDB1C5767}">
      <dgm:prSet/>
      <dgm:spPr/>
      <dgm:t>
        <a:bodyPr/>
        <a:lstStyle/>
        <a:p>
          <a:endParaRPr lang="en-US"/>
        </a:p>
      </dgm:t>
    </dgm:pt>
    <dgm:pt modelId="{1E80C2DA-20E9-4A15-8459-2DD3F5D27870}" type="sibTrans" cxnId="{F4908684-C0CF-4013-AFA7-777CDB1C5767}">
      <dgm:prSet/>
      <dgm:spPr/>
      <dgm:t>
        <a:bodyPr/>
        <a:lstStyle/>
        <a:p>
          <a:endParaRPr lang="en-US"/>
        </a:p>
      </dgm:t>
    </dgm:pt>
    <dgm:pt modelId="{8ABEF5C4-DED9-49AB-8F3D-7B3D393C6767}">
      <dgm:prSet/>
      <dgm:spPr/>
      <dgm:t>
        <a:bodyPr/>
        <a:lstStyle/>
        <a:p>
          <a:r>
            <a:rPr lang="en-US" dirty="0" smtClean="0"/>
            <a:t>Adapt</a:t>
          </a:r>
          <a:endParaRPr lang="en-US" dirty="0"/>
        </a:p>
      </dgm:t>
    </dgm:pt>
    <dgm:pt modelId="{C57C7885-F2AE-4ADB-B993-535B42835085}" type="parTrans" cxnId="{80D790EF-667A-4C39-B401-D9360921363C}">
      <dgm:prSet/>
      <dgm:spPr/>
      <dgm:t>
        <a:bodyPr/>
        <a:lstStyle/>
        <a:p>
          <a:endParaRPr lang="en-US"/>
        </a:p>
      </dgm:t>
    </dgm:pt>
    <dgm:pt modelId="{0F206AC1-029B-420E-8D99-E95615CC2F57}" type="sibTrans" cxnId="{80D790EF-667A-4C39-B401-D9360921363C}">
      <dgm:prSet/>
      <dgm:spPr/>
      <dgm:t>
        <a:bodyPr/>
        <a:lstStyle/>
        <a:p>
          <a:endParaRPr lang="en-US"/>
        </a:p>
      </dgm:t>
    </dgm:pt>
    <dgm:pt modelId="{AD97DA3A-A8FC-4365-B807-6DDA12F88BB7}">
      <dgm:prSet/>
      <dgm:spPr>
        <a:blipFill rotWithShape="1">
          <a:blip xmlns:r="http://schemas.openxmlformats.org/officeDocument/2006/relationships" r:embed="rId1"/>
          <a:stretch>
            <a:fillRect l="-187" t="-5000" b="-10000"/>
          </a:stretch>
        </a:blipFill>
      </dgm:spPr>
      <dgm:t>
        <a:bodyPr/>
        <a:lstStyle/>
        <a:p>
          <a:r>
            <a:rPr lang="en-US">
              <a:noFill/>
            </a:rPr>
            <a:t> </a:t>
          </a:r>
        </a:p>
      </dgm:t>
    </dgm:pt>
    <dgm:pt modelId="{48E5AABD-67B8-4FB1-95EC-19AD080BC7C2}" type="parTrans" cxnId="{01F38C90-D321-4BB6-B150-DF41A09D7B67}">
      <dgm:prSet/>
      <dgm:spPr/>
      <dgm:t>
        <a:bodyPr/>
        <a:lstStyle/>
        <a:p>
          <a:endParaRPr lang="en-US"/>
        </a:p>
      </dgm:t>
    </dgm:pt>
    <dgm:pt modelId="{2C4F76EE-41FB-4A7F-82DA-A4471F57100A}" type="sibTrans" cxnId="{01F38C90-D321-4BB6-B150-DF41A09D7B67}">
      <dgm:prSet/>
      <dgm:spPr/>
      <dgm:t>
        <a:bodyPr/>
        <a:lstStyle/>
        <a:p>
          <a:endParaRPr lang="en-US"/>
        </a:p>
      </dgm:t>
    </dgm:pt>
    <dgm:pt modelId="{BA0B01EC-3901-40E2-91EB-3652FAA366D1}" type="pres">
      <dgm:prSet presAssocID="{CE3F69C4-19AE-4567-B303-DC36B7AC3A31}" presName="linearFlow" presStyleCnt="0">
        <dgm:presLayoutVars>
          <dgm:dir/>
          <dgm:animLvl val="lvl"/>
          <dgm:resizeHandles val="exact"/>
        </dgm:presLayoutVars>
      </dgm:prSet>
      <dgm:spPr/>
      <dgm:t>
        <a:bodyPr/>
        <a:lstStyle/>
        <a:p>
          <a:endParaRPr lang="en-US"/>
        </a:p>
      </dgm:t>
    </dgm:pt>
    <dgm:pt modelId="{2C618125-0D3D-45A9-A165-0CF61366E44D}" type="pres">
      <dgm:prSet presAssocID="{6E405A9D-4D2D-4EA9-A4A9-3EFF43C5296A}" presName="composite" presStyleCnt="0"/>
      <dgm:spPr/>
    </dgm:pt>
    <dgm:pt modelId="{D9A8A2A0-806D-49F5-A587-9299C29B014E}" type="pres">
      <dgm:prSet presAssocID="{6E405A9D-4D2D-4EA9-A4A9-3EFF43C5296A}" presName="parentText" presStyleLbl="alignNode1" presStyleIdx="0" presStyleCnt="4">
        <dgm:presLayoutVars>
          <dgm:chMax val="1"/>
          <dgm:bulletEnabled val="1"/>
        </dgm:presLayoutVars>
      </dgm:prSet>
      <dgm:spPr/>
      <dgm:t>
        <a:bodyPr/>
        <a:lstStyle/>
        <a:p>
          <a:endParaRPr lang="en-US"/>
        </a:p>
      </dgm:t>
    </dgm:pt>
    <dgm:pt modelId="{2DBFE638-C66E-4F8F-9175-A1C69CFD0517}" type="pres">
      <dgm:prSet presAssocID="{6E405A9D-4D2D-4EA9-A4A9-3EFF43C5296A}" presName="descendantText" presStyleLbl="alignAcc1" presStyleIdx="0" presStyleCnt="4">
        <dgm:presLayoutVars>
          <dgm:bulletEnabled val="1"/>
        </dgm:presLayoutVars>
      </dgm:prSet>
      <dgm:spPr/>
      <dgm:t>
        <a:bodyPr/>
        <a:lstStyle/>
        <a:p>
          <a:endParaRPr lang="en-US"/>
        </a:p>
      </dgm:t>
    </dgm:pt>
    <dgm:pt modelId="{E68315CC-9B72-40D5-84C0-78AD25702AB8}" type="pres">
      <dgm:prSet presAssocID="{904BB6AA-AD00-4486-AD56-B64B849FEEC0}" presName="sp" presStyleCnt="0"/>
      <dgm:spPr/>
    </dgm:pt>
    <dgm:pt modelId="{BF9542F0-C623-4AAC-BC2C-1FE43F268E40}" type="pres">
      <dgm:prSet presAssocID="{68B2D9C7-814B-436C-9900-4A32693CA50E}" presName="composite" presStyleCnt="0"/>
      <dgm:spPr/>
    </dgm:pt>
    <dgm:pt modelId="{88E11C2F-3B3E-437D-BA93-D0476FC56590}" type="pres">
      <dgm:prSet presAssocID="{68B2D9C7-814B-436C-9900-4A32693CA50E}" presName="parentText" presStyleLbl="alignNode1" presStyleIdx="1" presStyleCnt="4">
        <dgm:presLayoutVars>
          <dgm:chMax val="1"/>
          <dgm:bulletEnabled val="1"/>
        </dgm:presLayoutVars>
      </dgm:prSet>
      <dgm:spPr/>
      <dgm:t>
        <a:bodyPr/>
        <a:lstStyle/>
        <a:p>
          <a:endParaRPr lang="en-US"/>
        </a:p>
      </dgm:t>
    </dgm:pt>
    <dgm:pt modelId="{57999490-E5E2-4111-A532-C49EF077D938}" type="pres">
      <dgm:prSet presAssocID="{68B2D9C7-814B-436C-9900-4A32693CA50E}" presName="descendantText" presStyleLbl="alignAcc1" presStyleIdx="1" presStyleCnt="4">
        <dgm:presLayoutVars>
          <dgm:bulletEnabled val="1"/>
        </dgm:presLayoutVars>
      </dgm:prSet>
      <dgm:spPr/>
      <dgm:t>
        <a:bodyPr/>
        <a:lstStyle/>
        <a:p>
          <a:endParaRPr lang="en-US"/>
        </a:p>
      </dgm:t>
    </dgm:pt>
    <dgm:pt modelId="{E89EA757-9A42-4B94-AC52-824BCB063C52}" type="pres">
      <dgm:prSet presAssocID="{8288E4A1-9117-45C0-986B-CDED6C80259D}" presName="sp" presStyleCnt="0"/>
      <dgm:spPr/>
    </dgm:pt>
    <dgm:pt modelId="{6D5B439B-5C47-4695-9D54-9AB560CF42CB}" type="pres">
      <dgm:prSet presAssocID="{60032B23-C1D9-4412-879D-A30F90802FDC}" presName="composite" presStyleCnt="0"/>
      <dgm:spPr/>
    </dgm:pt>
    <dgm:pt modelId="{32CEF553-7D8E-4680-850B-2D9705DC2FF3}" type="pres">
      <dgm:prSet presAssocID="{60032B23-C1D9-4412-879D-A30F90802FDC}" presName="parentText" presStyleLbl="alignNode1" presStyleIdx="2" presStyleCnt="4">
        <dgm:presLayoutVars>
          <dgm:chMax val="1"/>
          <dgm:bulletEnabled val="1"/>
        </dgm:presLayoutVars>
      </dgm:prSet>
      <dgm:spPr/>
      <dgm:t>
        <a:bodyPr/>
        <a:lstStyle/>
        <a:p>
          <a:endParaRPr lang="en-US"/>
        </a:p>
      </dgm:t>
    </dgm:pt>
    <dgm:pt modelId="{D9714545-15EC-449A-A40D-E447D71CA867}" type="pres">
      <dgm:prSet presAssocID="{60032B23-C1D9-4412-879D-A30F90802FDC}" presName="descendantText" presStyleLbl="alignAcc1" presStyleIdx="2" presStyleCnt="4">
        <dgm:presLayoutVars>
          <dgm:bulletEnabled val="1"/>
        </dgm:presLayoutVars>
      </dgm:prSet>
      <dgm:spPr/>
      <dgm:t>
        <a:bodyPr/>
        <a:lstStyle/>
        <a:p>
          <a:endParaRPr lang="en-US"/>
        </a:p>
      </dgm:t>
    </dgm:pt>
    <dgm:pt modelId="{62221CBA-6392-42C3-9ACE-1F9638CAC8AF}" type="pres">
      <dgm:prSet presAssocID="{794A6A00-87E8-46F7-B624-206C24F7CD64}" presName="sp" presStyleCnt="0"/>
      <dgm:spPr/>
    </dgm:pt>
    <dgm:pt modelId="{E4A97ED4-8CF7-443A-9B80-7B5A869C4284}" type="pres">
      <dgm:prSet presAssocID="{8ABEF5C4-DED9-49AB-8F3D-7B3D393C6767}" presName="composite" presStyleCnt="0"/>
      <dgm:spPr/>
    </dgm:pt>
    <dgm:pt modelId="{7E2C3E63-2446-4468-B115-A86D91F7FE7B}" type="pres">
      <dgm:prSet presAssocID="{8ABEF5C4-DED9-49AB-8F3D-7B3D393C6767}" presName="parentText" presStyleLbl="alignNode1" presStyleIdx="3" presStyleCnt="4">
        <dgm:presLayoutVars>
          <dgm:chMax val="1"/>
          <dgm:bulletEnabled val="1"/>
        </dgm:presLayoutVars>
      </dgm:prSet>
      <dgm:spPr/>
      <dgm:t>
        <a:bodyPr/>
        <a:lstStyle/>
        <a:p>
          <a:endParaRPr lang="en-US"/>
        </a:p>
      </dgm:t>
    </dgm:pt>
    <dgm:pt modelId="{5528826A-EC56-4D4F-88B1-1D4C608E5A02}" type="pres">
      <dgm:prSet presAssocID="{8ABEF5C4-DED9-49AB-8F3D-7B3D393C6767}" presName="descendantText" presStyleLbl="alignAcc1" presStyleIdx="3" presStyleCnt="4">
        <dgm:presLayoutVars>
          <dgm:bulletEnabled val="1"/>
        </dgm:presLayoutVars>
      </dgm:prSet>
      <dgm:spPr/>
      <dgm:t>
        <a:bodyPr/>
        <a:lstStyle/>
        <a:p>
          <a:endParaRPr lang="en-US"/>
        </a:p>
      </dgm:t>
    </dgm:pt>
  </dgm:ptLst>
  <dgm:cxnLst>
    <dgm:cxn modelId="{80D790EF-667A-4C39-B401-D9360921363C}" srcId="{CE3F69C4-19AE-4567-B303-DC36B7AC3A31}" destId="{8ABEF5C4-DED9-49AB-8F3D-7B3D393C6767}" srcOrd="3" destOrd="0" parTransId="{C57C7885-F2AE-4ADB-B993-535B42835085}" sibTransId="{0F206AC1-029B-420E-8D99-E95615CC2F57}"/>
    <dgm:cxn modelId="{D43A1862-CB68-456F-996F-273BADA0E89A}" type="presOf" srcId="{CE3F69C4-19AE-4567-B303-DC36B7AC3A31}" destId="{BA0B01EC-3901-40E2-91EB-3652FAA366D1}" srcOrd="0" destOrd="0" presId="urn:microsoft.com/office/officeart/2005/8/layout/chevron2"/>
    <dgm:cxn modelId="{597A617B-10EF-4766-9E85-684209195F2C}" srcId="{CE3F69C4-19AE-4567-B303-DC36B7AC3A31}" destId="{60032B23-C1D9-4412-879D-A30F90802FDC}" srcOrd="2" destOrd="0" parTransId="{1EA56BE7-C8EE-4F2D-BE40-8F233B3A9717}" sibTransId="{794A6A00-87E8-46F7-B624-206C24F7CD64}"/>
    <dgm:cxn modelId="{29722222-7A0F-4376-99AF-810531DF9E40}" srcId="{68B2D9C7-814B-436C-9900-4A32693CA50E}" destId="{90D7442B-2623-4E74-97F8-734E151A0DAE}" srcOrd="0" destOrd="0" parTransId="{DD49C456-8B9F-42C2-9117-39025ABAE30D}" sibTransId="{67A42C16-11B8-424B-A979-D49517F8EF84}"/>
    <dgm:cxn modelId="{434BD647-5601-44E1-A914-A8C932DB8BD4}" srcId="{6E405A9D-4D2D-4EA9-A4A9-3EFF43C5296A}" destId="{45688CD7-660B-4658-A8F9-43A363AFB8CD}" srcOrd="0" destOrd="0" parTransId="{F51787A8-7A42-4CA8-8B12-72D0C90642D0}" sibTransId="{7438E763-6434-46CB-9F21-3A169E45E57D}"/>
    <dgm:cxn modelId="{01F38C90-D321-4BB6-B150-DF41A09D7B67}" srcId="{8ABEF5C4-DED9-49AB-8F3D-7B3D393C6767}" destId="{AD97DA3A-A8FC-4365-B807-6DDA12F88BB7}" srcOrd="0" destOrd="0" parTransId="{48E5AABD-67B8-4FB1-95EC-19AD080BC7C2}" sibTransId="{2C4F76EE-41FB-4A7F-82DA-A4471F57100A}"/>
    <dgm:cxn modelId="{AD16280D-D76A-4138-B308-AD30CBD90317}" srcId="{CE3F69C4-19AE-4567-B303-DC36B7AC3A31}" destId="{6E405A9D-4D2D-4EA9-A4A9-3EFF43C5296A}" srcOrd="0" destOrd="0" parTransId="{8F0633A4-F6B1-479A-B1FF-23E2A3E885B8}" sibTransId="{904BB6AA-AD00-4486-AD56-B64B849FEEC0}"/>
    <dgm:cxn modelId="{6F057F93-B033-4DD1-89E8-06CB2A1A082D}" type="presOf" srcId="{E5E52DF3-A724-420F-9130-2606CF761BD1}" destId="{57999490-E5E2-4111-A532-C49EF077D938}" srcOrd="0" destOrd="1" presId="urn:microsoft.com/office/officeart/2005/8/layout/chevron2"/>
    <dgm:cxn modelId="{0FEA5A43-4F02-49B9-B0BF-723EC70BFBB4}" type="presOf" srcId="{AD97DA3A-A8FC-4365-B807-6DDA12F88BB7}" destId="{5528826A-EC56-4D4F-88B1-1D4C608E5A02}" srcOrd="0" destOrd="0" presId="urn:microsoft.com/office/officeart/2005/8/layout/chevron2"/>
    <dgm:cxn modelId="{EB3C2913-9CDF-4327-BB2C-D06C440C5D05}" type="presOf" srcId="{1DE48115-037C-4D8B-AF74-B3A589D3DC24}" destId="{D9714545-15EC-449A-A40D-E447D71CA867}" srcOrd="0" destOrd="0" presId="urn:microsoft.com/office/officeart/2005/8/layout/chevron2"/>
    <dgm:cxn modelId="{D20E8CF6-6DFF-4121-9401-0A66A986531D}" type="presOf" srcId="{45688CD7-660B-4658-A8F9-43A363AFB8CD}" destId="{2DBFE638-C66E-4F8F-9175-A1C69CFD0517}" srcOrd="0" destOrd="0" presId="urn:microsoft.com/office/officeart/2005/8/layout/chevron2"/>
    <dgm:cxn modelId="{4F2F8F40-9181-445F-B0B8-835E4221A9FC}" srcId="{68B2D9C7-814B-436C-9900-4A32693CA50E}" destId="{E5E52DF3-A724-420F-9130-2606CF761BD1}" srcOrd="1" destOrd="0" parTransId="{89448564-663C-4EE8-AEE7-44A4E8E0F22C}" sibTransId="{E298F97B-BA15-45AE-9199-1190DE3F5FFB}"/>
    <dgm:cxn modelId="{D8ED5A7C-5978-4FA8-AB37-B402677D237E}" type="presOf" srcId="{68B2D9C7-814B-436C-9900-4A32693CA50E}" destId="{88E11C2F-3B3E-437D-BA93-D0476FC56590}" srcOrd="0" destOrd="0" presId="urn:microsoft.com/office/officeart/2005/8/layout/chevron2"/>
    <dgm:cxn modelId="{E3FE6805-1E68-467E-9F44-F6974C8C665A}" type="presOf" srcId="{6E405A9D-4D2D-4EA9-A4A9-3EFF43C5296A}" destId="{D9A8A2A0-806D-49F5-A587-9299C29B014E}" srcOrd="0" destOrd="0" presId="urn:microsoft.com/office/officeart/2005/8/layout/chevron2"/>
    <dgm:cxn modelId="{22974303-C6EB-400A-A443-5C062165EA70}" type="presOf" srcId="{60032B23-C1D9-4412-879D-A30F90802FDC}" destId="{32CEF553-7D8E-4680-850B-2D9705DC2FF3}" srcOrd="0" destOrd="0" presId="urn:microsoft.com/office/officeart/2005/8/layout/chevron2"/>
    <dgm:cxn modelId="{43EB0518-F5CC-4103-9481-2776AAC90E8E}" type="presOf" srcId="{8ABEF5C4-DED9-49AB-8F3D-7B3D393C6767}" destId="{7E2C3E63-2446-4468-B115-A86D91F7FE7B}" srcOrd="0" destOrd="0" presId="urn:microsoft.com/office/officeart/2005/8/layout/chevron2"/>
    <dgm:cxn modelId="{F4908684-C0CF-4013-AFA7-777CDB1C5767}" srcId="{60032B23-C1D9-4412-879D-A30F90802FDC}" destId="{1DE48115-037C-4D8B-AF74-B3A589D3DC24}" srcOrd="0" destOrd="0" parTransId="{E1D80006-BC4D-4424-A15C-8C4201ACEF56}" sibTransId="{1E80C2DA-20E9-4A15-8459-2DD3F5D27870}"/>
    <dgm:cxn modelId="{9F1586A1-5399-4A8B-98B7-136E6B2B5ACE}" type="presOf" srcId="{90D7442B-2623-4E74-97F8-734E151A0DAE}" destId="{57999490-E5E2-4111-A532-C49EF077D938}" srcOrd="0" destOrd="0" presId="urn:microsoft.com/office/officeart/2005/8/layout/chevron2"/>
    <dgm:cxn modelId="{A4E7FA9B-16AD-41F3-BB73-F91B38757EAC}" srcId="{CE3F69C4-19AE-4567-B303-DC36B7AC3A31}" destId="{68B2D9C7-814B-436C-9900-4A32693CA50E}" srcOrd="1" destOrd="0" parTransId="{B6EDB8AB-46D5-4377-80B1-3233A0BF3007}" sibTransId="{8288E4A1-9117-45C0-986B-CDED6C80259D}"/>
    <dgm:cxn modelId="{7FE6BD93-7051-4F70-8E1A-AC45686637B1}" type="presParOf" srcId="{BA0B01EC-3901-40E2-91EB-3652FAA366D1}" destId="{2C618125-0D3D-45A9-A165-0CF61366E44D}" srcOrd="0" destOrd="0" presId="urn:microsoft.com/office/officeart/2005/8/layout/chevron2"/>
    <dgm:cxn modelId="{973097D9-616A-4F1D-92EC-916DAA77923D}" type="presParOf" srcId="{2C618125-0D3D-45A9-A165-0CF61366E44D}" destId="{D9A8A2A0-806D-49F5-A587-9299C29B014E}" srcOrd="0" destOrd="0" presId="urn:microsoft.com/office/officeart/2005/8/layout/chevron2"/>
    <dgm:cxn modelId="{1BFAB337-FC41-4797-9A77-28EC4623A48E}" type="presParOf" srcId="{2C618125-0D3D-45A9-A165-0CF61366E44D}" destId="{2DBFE638-C66E-4F8F-9175-A1C69CFD0517}" srcOrd="1" destOrd="0" presId="urn:microsoft.com/office/officeart/2005/8/layout/chevron2"/>
    <dgm:cxn modelId="{1C0CA06D-F61B-412C-88F0-A8AED184427B}" type="presParOf" srcId="{BA0B01EC-3901-40E2-91EB-3652FAA366D1}" destId="{E68315CC-9B72-40D5-84C0-78AD25702AB8}" srcOrd="1" destOrd="0" presId="urn:microsoft.com/office/officeart/2005/8/layout/chevron2"/>
    <dgm:cxn modelId="{5D50AF52-1EC8-4A08-9EF7-93A3B87B0391}" type="presParOf" srcId="{BA0B01EC-3901-40E2-91EB-3652FAA366D1}" destId="{BF9542F0-C623-4AAC-BC2C-1FE43F268E40}" srcOrd="2" destOrd="0" presId="urn:microsoft.com/office/officeart/2005/8/layout/chevron2"/>
    <dgm:cxn modelId="{2F013EB3-6AF9-4B6D-A7F1-8EAD64B969F5}" type="presParOf" srcId="{BF9542F0-C623-4AAC-BC2C-1FE43F268E40}" destId="{88E11C2F-3B3E-437D-BA93-D0476FC56590}" srcOrd="0" destOrd="0" presId="urn:microsoft.com/office/officeart/2005/8/layout/chevron2"/>
    <dgm:cxn modelId="{64251184-F13E-48B8-8C61-447E6293E726}" type="presParOf" srcId="{BF9542F0-C623-4AAC-BC2C-1FE43F268E40}" destId="{57999490-E5E2-4111-A532-C49EF077D938}" srcOrd="1" destOrd="0" presId="urn:microsoft.com/office/officeart/2005/8/layout/chevron2"/>
    <dgm:cxn modelId="{27692F39-9143-4E3A-8F06-2A0B3E408E33}" type="presParOf" srcId="{BA0B01EC-3901-40E2-91EB-3652FAA366D1}" destId="{E89EA757-9A42-4B94-AC52-824BCB063C52}" srcOrd="3" destOrd="0" presId="urn:microsoft.com/office/officeart/2005/8/layout/chevron2"/>
    <dgm:cxn modelId="{72653F88-2348-4A8B-98E9-BF6EDA8E4E16}" type="presParOf" srcId="{BA0B01EC-3901-40E2-91EB-3652FAA366D1}" destId="{6D5B439B-5C47-4695-9D54-9AB560CF42CB}" srcOrd="4" destOrd="0" presId="urn:microsoft.com/office/officeart/2005/8/layout/chevron2"/>
    <dgm:cxn modelId="{896FFB3F-6523-4FEC-8107-CA99079E5DB6}" type="presParOf" srcId="{6D5B439B-5C47-4695-9D54-9AB560CF42CB}" destId="{32CEF553-7D8E-4680-850B-2D9705DC2FF3}" srcOrd="0" destOrd="0" presId="urn:microsoft.com/office/officeart/2005/8/layout/chevron2"/>
    <dgm:cxn modelId="{A745F963-33F6-4825-855B-966B8CB33266}" type="presParOf" srcId="{6D5B439B-5C47-4695-9D54-9AB560CF42CB}" destId="{D9714545-15EC-449A-A40D-E447D71CA867}" srcOrd="1" destOrd="0" presId="urn:microsoft.com/office/officeart/2005/8/layout/chevron2"/>
    <dgm:cxn modelId="{ABB7407E-E44E-4EA8-B56F-185A796E8F6B}" type="presParOf" srcId="{BA0B01EC-3901-40E2-91EB-3652FAA366D1}" destId="{62221CBA-6392-42C3-9ACE-1F9638CAC8AF}" srcOrd="5" destOrd="0" presId="urn:microsoft.com/office/officeart/2005/8/layout/chevron2"/>
    <dgm:cxn modelId="{BA1A0AC8-9D63-479B-9F47-CFE3042E71D6}" type="presParOf" srcId="{BA0B01EC-3901-40E2-91EB-3652FAA366D1}" destId="{E4A97ED4-8CF7-443A-9B80-7B5A869C4284}" srcOrd="6" destOrd="0" presId="urn:microsoft.com/office/officeart/2005/8/layout/chevron2"/>
    <dgm:cxn modelId="{179B75A7-42D5-4C97-BD73-CF3A76DED0EC}" type="presParOf" srcId="{E4A97ED4-8CF7-443A-9B80-7B5A869C4284}" destId="{7E2C3E63-2446-4468-B115-A86D91F7FE7B}" srcOrd="0" destOrd="0" presId="urn:microsoft.com/office/officeart/2005/8/layout/chevron2"/>
    <dgm:cxn modelId="{A4161E3A-AAE3-4FA9-A118-406EE589E3FD}" type="presParOf" srcId="{E4A97ED4-8CF7-443A-9B80-7B5A869C4284}" destId="{5528826A-EC56-4D4F-88B1-1D4C608E5A0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3F69C4-19AE-4567-B303-DC36B7AC3A31}"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US"/>
        </a:p>
      </dgm:t>
    </dgm:pt>
    <dgm:pt modelId="{6E405A9D-4D2D-4EA9-A4A9-3EFF43C5296A}">
      <dgm:prSet phldrT="[Text]"/>
      <dgm:spPr/>
      <dgm:t>
        <a:bodyPr/>
        <a:lstStyle/>
        <a:p>
          <a:r>
            <a:rPr lang="en-US" dirty="0" smtClean="0"/>
            <a:t>Initialize</a:t>
          </a:r>
          <a:endParaRPr lang="en-US" dirty="0"/>
        </a:p>
      </dgm:t>
    </dgm:pt>
    <dgm:pt modelId="{8F0633A4-F6B1-479A-B1FF-23E2A3E885B8}" type="parTrans" cxnId="{AD16280D-D76A-4138-B308-AD30CBD90317}">
      <dgm:prSet/>
      <dgm:spPr/>
      <dgm:t>
        <a:bodyPr/>
        <a:lstStyle/>
        <a:p>
          <a:endParaRPr lang="en-US"/>
        </a:p>
      </dgm:t>
    </dgm:pt>
    <dgm:pt modelId="{904BB6AA-AD00-4486-AD56-B64B849FEEC0}" type="sibTrans" cxnId="{AD16280D-D76A-4138-B308-AD30CBD90317}">
      <dgm:prSet/>
      <dgm:spPr/>
      <dgm:t>
        <a:bodyPr/>
        <a:lstStyle/>
        <a:p>
          <a:endParaRPr lang="en-US"/>
        </a:p>
      </dgm:t>
    </dgm:pt>
    <dgm:pt modelId="{45688CD7-660B-4658-A8F9-43A363AFB8CD}">
      <dgm:prSet phldrT="[Text]"/>
      <dgm:spPr/>
      <dgm:t>
        <a:bodyPr/>
        <a:lstStyle/>
        <a:p>
          <a:r>
            <a:rPr lang="en-US" dirty="0" smtClean="0"/>
            <a:t>Level and trend: estimated using </a:t>
          </a:r>
          <a:r>
            <a:rPr lang="en-US" smtClean="0"/>
            <a:t>linear regression.</a:t>
          </a:r>
          <a:endParaRPr lang="en-US" dirty="0"/>
        </a:p>
      </dgm:t>
    </dgm:pt>
    <dgm:pt modelId="{F51787A8-7A42-4CA8-8B12-72D0C90642D0}" type="parTrans" cxnId="{434BD647-5601-44E1-A914-A8C932DB8BD4}">
      <dgm:prSet/>
      <dgm:spPr/>
      <dgm:t>
        <a:bodyPr/>
        <a:lstStyle/>
        <a:p>
          <a:endParaRPr lang="en-US"/>
        </a:p>
      </dgm:t>
    </dgm:pt>
    <dgm:pt modelId="{7438E763-6434-46CB-9F21-3A169E45E57D}" type="sibTrans" cxnId="{434BD647-5601-44E1-A914-A8C932DB8BD4}">
      <dgm:prSet/>
      <dgm:spPr/>
      <dgm:t>
        <a:bodyPr/>
        <a:lstStyle/>
        <a:p>
          <a:endParaRPr lang="en-US"/>
        </a:p>
      </dgm:t>
    </dgm:pt>
    <dgm:pt modelId="{68B2D9C7-814B-436C-9900-4A32693CA50E}">
      <dgm:prSet phldrT="[Text]"/>
      <dgm:spPr/>
      <dgm:t>
        <a:bodyPr/>
        <a:lstStyle/>
        <a:p>
          <a:r>
            <a:rPr lang="en-US" dirty="0" smtClean="0"/>
            <a:t>Forecast</a:t>
          </a:r>
          <a:endParaRPr lang="en-US" dirty="0"/>
        </a:p>
      </dgm:t>
    </dgm:pt>
    <dgm:pt modelId="{B6EDB8AB-46D5-4377-80B1-3233A0BF3007}" type="parTrans" cxnId="{A4E7FA9B-16AD-41F3-BB73-F91B38757EAC}">
      <dgm:prSet/>
      <dgm:spPr/>
      <dgm:t>
        <a:bodyPr/>
        <a:lstStyle/>
        <a:p>
          <a:endParaRPr lang="en-US"/>
        </a:p>
      </dgm:t>
    </dgm:pt>
    <dgm:pt modelId="{8288E4A1-9117-45C0-986B-CDED6C80259D}" type="sibTrans" cxnId="{A4E7FA9B-16AD-41F3-BB73-F91B38757EAC}">
      <dgm:prSet/>
      <dgm:spPr/>
      <dgm:t>
        <a:bodyPr/>
        <a:lstStyle/>
        <a:p>
          <a:endParaRPr lang="en-US"/>
        </a:p>
      </dgm:t>
    </dgm:pt>
    <dgm:pt modelId="{90D7442B-2623-4E74-97F8-734E151A0DAE}">
      <dgm:prSet phldrT="[Text]"/>
      <dgm:spPr>
        <a:blipFill>
          <a:blip xmlns:r="http://schemas.openxmlformats.org/officeDocument/2006/relationships" r:embed="rId1"/>
          <a:stretch>
            <a:fillRect l="-93"/>
          </a:stretch>
        </a:blipFill>
      </dgm:spPr>
      <dgm:t>
        <a:bodyPr/>
        <a:lstStyle/>
        <a:p>
          <a:r>
            <a:rPr lang="en-US">
              <a:noFill/>
            </a:rPr>
            <a:t> </a:t>
          </a:r>
        </a:p>
      </dgm:t>
    </dgm:pt>
    <dgm:pt modelId="{DD49C456-8B9F-42C2-9117-39025ABAE30D}" type="parTrans" cxnId="{29722222-7A0F-4376-99AF-810531DF9E40}">
      <dgm:prSet/>
      <dgm:spPr/>
      <dgm:t>
        <a:bodyPr/>
        <a:lstStyle/>
        <a:p>
          <a:endParaRPr lang="en-US"/>
        </a:p>
      </dgm:t>
    </dgm:pt>
    <dgm:pt modelId="{67A42C16-11B8-424B-A979-D49517F8EF84}" type="sibTrans" cxnId="{29722222-7A0F-4376-99AF-810531DF9E40}">
      <dgm:prSet/>
      <dgm:spPr/>
      <dgm:t>
        <a:bodyPr/>
        <a:lstStyle/>
        <a:p>
          <a:endParaRPr lang="en-US"/>
        </a:p>
      </dgm:t>
    </dgm:pt>
    <dgm:pt modelId="{E5E52DF3-A724-420F-9130-2606CF761BD1}">
      <dgm:prSet phldrT="[Text]"/>
      <dgm:spPr/>
      <dgm:t>
        <a:bodyPr/>
        <a:lstStyle/>
        <a:p>
          <a:r>
            <a:rPr lang="en-US">
              <a:noFill/>
            </a:rPr>
            <a:t> </a:t>
          </a:r>
        </a:p>
      </dgm:t>
    </dgm:pt>
    <dgm:pt modelId="{89448564-663C-4EE8-AEE7-44A4E8E0F22C}" type="parTrans" cxnId="{4F2F8F40-9181-445F-B0B8-835E4221A9FC}">
      <dgm:prSet/>
      <dgm:spPr/>
      <dgm:t>
        <a:bodyPr/>
        <a:lstStyle/>
        <a:p>
          <a:endParaRPr lang="en-US"/>
        </a:p>
      </dgm:t>
    </dgm:pt>
    <dgm:pt modelId="{E298F97B-BA15-45AE-9199-1190DE3F5FFB}" type="sibTrans" cxnId="{4F2F8F40-9181-445F-B0B8-835E4221A9FC}">
      <dgm:prSet/>
      <dgm:spPr/>
      <dgm:t>
        <a:bodyPr/>
        <a:lstStyle/>
        <a:p>
          <a:endParaRPr lang="en-US"/>
        </a:p>
      </dgm:t>
    </dgm:pt>
    <dgm:pt modelId="{60032B23-C1D9-4412-879D-A30F90802FDC}">
      <dgm:prSet phldrT="[Text]"/>
      <dgm:spPr/>
      <dgm:t>
        <a:bodyPr/>
        <a:lstStyle/>
        <a:p>
          <a:r>
            <a:rPr lang="en-US" dirty="0" smtClean="0"/>
            <a:t>Observe</a:t>
          </a:r>
          <a:endParaRPr lang="en-US" dirty="0"/>
        </a:p>
      </dgm:t>
    </dgm:pt>
    <dgm:pt modelId="{1EA56BE7-C8EE-4F2D-BE40-8F233B3A9717}" type="parTrans" cxnId="{597A617B-10EF-4766-9E85-684209195F2C}">
      <dgm:prSet/>
      <dgm:spPr/>
      <dgm:t>
        <a:bodyPr/>
        <a:lstStyle/>
        <a:p>
          <a:endParaRPr lang="en-US"/>
        </a:p>
      </dgm:t>
    </dgm:pt>
    <dgm:pt modelId="{794A6A00-87E8-46F7-B624-206C24F7CD64}" type="sibTrans" cxnId="{597A617B-10EF-4766-9E85-684209195F2C}">
      <dgm:prSet/>
      <dgm:spPr/>
      <dgm:t>
        <a:bodyPr/>
        <a:lstStyle/>
        <a:p>
          <a:endParaRPr lang="en-US"/>
        </a:p>
      </dgm:t>
    </dgm:pt>
    <dgm:pt modelId="{1DE48115-037C-4D8B-AF74-B3A589D3DC24}">
      <dgm:prSet phldrT="[Text]"/>
      <dgm:spPr/>
      <dgm:t>
        <a:bodyPr/>
        <a:lstStyle/>
        <a:p>
          <a:r>
            <a:rPr lang="en-US" dirty="0" smtClean="0"/>
            <a:t>Observe the actual demand</a:t>
          </a:r>
          <a:endParaRPr lang="en-US" dirty="0"/>
        </a:p>
      </dgm:t>
    </dgm:pt>
    <dgm:pt modelId="{E1D80006-BC4D-4424-A15C-8C4201ACEF56}" type="parTrans" cxnId="{F4908684-C0CF-4013-AFA7-777CDB1C5767}">
      <dgm:prSet/>
      <dgm:spPr/>
      <dgm:t>
        <a:bodyPr/>
        <a:lstStyle/>
        <a:p>
          <a:endParaRPr lang="en-US"/>
        </a:p>
      </dgm:t>
    </dgm:pt>
    <dgm:pt modelId="{1E80C2DA-20E9-4A15-8459-2DD3F5D27870}" type="sibTrans" cxnId="{F4908684-C0CF-4013-AFA7-777CDB1C5767}">
      <dgm:prSet/>
      <dgm:spPr/>
      <dgm:t>
        <a:bodyPr/>
        <a:lstStyle/>
        <a:p>
          <a:endParaRPr lang="en-US"/>
        </a:p>
      </dgm:t>
    </dgm:pt>
    <dgm:pt modelId="{8ABEF5C4-DED9-49AB-8F3D-7B3D393C6767}">
      <dgm:prSet/>
      <dgm:spPr/>
      <dgm:t>
        <a:bodyPr/>
        <a:lstStyle/>
        <a:p>
          <a:r>
            <a:rPr lang="en-US" dirty="0" smtClean="0"/>
            <a:t>Adapt</a:t>
          </a:r>
          <a:endParaRPr lang="en-US" dirty="0"/>
        </a:p>
      </dgm:t>
    </dgm:pt>
    <dgm:pt modelId="{C57C7885-F2AE-4ADB-B993-535B42835085}" type="parTrans" cxnId="{80D790EF-667A-4C39-B401-D9360921363C}">
      <dgm:prSet/>
      <dgm:spPr/>
      <dgm:t>
        <a:bodyPr/>
        <a:lstStyle/>
        <a:p>
          <a:endParaRPr lang="en-US"/>
        </a:p>
      </dgm:t>
    </dgm:pt>
    <dgm:pt modelId="{0F206AC1-029B-420E-8D99-E95615CC2F57}" type="sibTrans" cxnId="{80D790EF-667A-4C39-B401-D9360921363C}">
      <dgm:prSet/>
      <dgm:spPr/>
      <dgm:t>
        <a:bodyPr/>
        <a:lstStyle/>
        <a:p>
          <a:endParaRPr lang="en-US"/>
        </a:p>
      </dgm:t>
    </dgm:pt>
    <dgm:pt modelId="{AD97DA3A-A8FC-4365-B807-6DDA12F88BB7}">
      <dgm:prSet/>
      <dgm:spPr>
        <a:blipFill>
          <a:blip xmlns:r="http://schemas.openxmlformats.org/officeDocument/2006/relationships" r:embed="rId2"/>
          <a:stretch>
            <a:fillRect l="-93"/>
          </a:stretch>
        </a:blipFill>
      </dgm:spPr>
      <dgm:t>
        <a:bodyPr/>
        <a:lstStyle/>
        <a:p>
          <a:r>
            <a:rPr lang="en-US">
              <a:noFill/>
            </a:rPr>
            <a:t> </a:t>
          </a:r>
        </a:p>
      </dgm:t>
    </dgm:pt>
    <dgm:pt modelId="{48E5AABD-67B8-4FB1-95EC-19AD080BC7C2}" type="parTrans" cxnId="{01F38C90-D321-4BB6-B150-DF41A09D7B67}">
      <dgm:prSet/>
      <dgm:spPr/>
      <dgm:t>
        <a:bodyPr/>
        <a:lstStyle/>
        <a:p>
          <a:endParaRPr lang="en-US"/>
        </a:p>
      </dgm:t>
    </dgm:pt>
    <dgm:pt modelId="{2C4F76EE-41FB-4A7F-82DA-A4471F57100A}" type="sibTrans" cxnId="{01F38C90-D321-4BB6-B150-DF41A09D7B67}">
      <dgm:prSet/>
      <dgm:spPr/>
      <dgm:t>
        <a:bodyPr/>
        <a:lstStyle/>
        <a:p>
          <a:endParaRPr lang="en-US"/>
        </a:p>
      </dgm:t>
    </dgm:pt>
    <dgm:pt modelId="{BC842637-9316-4884-8A99-6989F3C9C562}">
      <dgm:prSet/>
      <dgm:spPr/>
      <dgm:t>
        <a:bodyPr/>
        <a:lstStyle/>
        <a:p>
          <a:r>
            <a:rPr lang="en-US">
              <a:noFill/>
            </a:rPr>
            <a:t> </a:t>
          </a:r>
        </a:p>
      </dgm:t>
    </dgm:pt>
    <dgm:pt modelId="{F7BC0078-686D-4986-B409-7E2F42CD147B}" type="parTrans" cxnId="{A621F7DB-827C-4872-8417-24CB099B3C79}">
      <dgm:prSet/>
      <dgm:spPr/>
      <dgm:t>
        <a:bodyPr/>
        <a:lstStyle/>
        <a:p>
          <a:endParaRPr lang="en-US"/>
        </a:p>
      </dgm:t>
    </dgm:pt>
    <dgm:pt modelId="{00B5F260-BAA9-4DAA-A98C-8C7248F80736}" type="sibTrans" cxnId="{A621F7DB-827C-4872-8417-24CB099B3C79}">
      <dgm:prSet/>
      <dgm:spPr/>
      <dgm:t>
        <a:bodyPr/>
        <a:lstStyle/>
        <a:p>
          <a:endParaRPr lang="en-US"/>
        </a:p>
      </dgm:t>
    </dgm:pt>
    <dgm:pt modelId="{BA0B01EC-3901-40E2-91EB-3652FAA366D1}" type="pres">
      <dgm:prSet presAssocID="{CE3F69C4-19AE-4567-B303-DC36B7AC3A31}" presName="linearFlow" presStyleCnt="0">
        <dgm:presLayoutVars>
          <dgm:dir/>
          <dgm:animLvl val="lvl"/>
          <dgm:resizeHandles val="exact"/>
        </dgm:presLayoutVars>
      </dgm:prSet>
      <dgm:spPr/>
      <dgm:t>
        <a:bodyPr/>
        <a:lstStyle/>
        <a:p>
          <a:endParaRPr lang="en-US"/>
        </a:p>
      </dgm:t>
    </dgm:pt>
    <dgm:pt modelId="{2C618125-0D3D-45A9-A165-0CF61366E44D}" type="pres">
      <dgm:prSet presAssocID="{6E405A9D-4D2D-4EA9-A4A9-3EFF43C5296A}" presName="composite" presStyleCnt="0"/>
      <dgm:spPr/>
    </dgm:pt>
    <dgm:pt modelId="{D9A8A2A0-806D-49F5-A587-9299C29B014E}" type="pres">
      <dgm:prSet presAssocID="{6E405A9D-4D2D-4EA9-A4A9-3EFF43C5296A}" presName="parentText" presStyleLbl="alignNode1" presStyleIdx="0" presStyleCnt="4">
        <dgm:presLayoutVars>
          <dgm:chMax val="1"/>
          <dgm:bulletEnabled val="1"/>
        </dgm:presLayoutVars>
      </dgm:prSet>
      <dgm:spPr/>
      <dgm:t>
        <a:bodyPr/>
        <a:lstStyle/>
        <a:p>
          <a:endParaRPr lang="en-US"/>
        </a:p>
      </dgm:t>
    </dgm:pt>
    <dgm:pt modelId="{2DBFE638-C66E-4F8F-9175-A1C69CFD0517}" type="pres">
      <dgm:prSet presAssocID="{6E405A9D-4D2D-4EA9-A4A9-3EFF43C5296A}" presName="descendantText" presStyleLbl="alignAcc1" presStyleIdx="0" presStyleCnt="4">
        <dgm:presLayoutVars>
          <dgm:bulletEnabled val="1"/>
        </dgm:presLayoutVars>
      </dgm:prSet>
      <dgm:spPr/>
      <dgm:t>
        <a:bodyPr/>
        <a:lstStyle/>
        <a:p>
          <a:endParaRPr lang="en-US"/>
        </a:p>
      </dgm:t>
    </dgm:pt>
    <dgm:pt modelId="{E68315CC-9B72-40D5-84C0-78AD25702AB8}" type="pres">
      <dgm:prSet presAssocID="{904BB6AA-AD00-4486-AD56-B64B849FEEC0}" presName="sp" presStyleCnt="0"/>
      <dgm:spPr/>
    </dgm:pt>
    <dgm:pt modelId="{BF9542F0-C623-4AAC-BC2C-1FE43F268E40}" type="pres">
      <dgm:prSet presAssocID="{68B2D9C7-814B-436C-9900-4A32693CA50E}" presName="composite" presStyleCnt="0"/>
      <dgm:spPr/>
    </dgm:pt>
    <dgm:pt modelId="{88E11C2F-3B3E-437D-BA93-D0476FC56590}" type="pres">
      <dgm:prSet presAssocID="{68B2D9C7-814B-436C-9900-4A32693CA50E}" presName="parentText" presStyleLbl="alignNode1" presStyleIdx="1" presStyleCnt="4">
        <dgm:presLayoutVars>
          <dgm:chMax val="1"/>
          <dgm:bulletEnabled val="1"/>
        </dgm:presLayoutVars>
      </dgm:prSet>
      <dgm:spPr/>
      <dgm:t>
        <a:bodyPr/>
        <a:lstStyle/>
        <a:p>
          <a:endParaRPr lang="en-US"/>
        </a:p>
      </dgm:t>
    </dgm:pt>
    <dgm:pt modelId="{57999490-E5E2-4111-A532-C49EF077D938}" type="pres">
      <dgm:prSet presAssocID="{68B2D9C7-814B-436C-9900-4A32693CA50E}" presName="descendantText" presStyleLbl="alignAcc1" presStyleIdx="1" presStyleCnt="4">
        <dgm:presLayoutVars>
          <dgm:bulletEnabled val="1"/>
        </dgm:presLayoutVars>
      </dgm:prSet>
      <dgm:spPr/>
      <dgm:t>
        <a:bodyPr/>
        <a:lstStyle/>
        <a:p>
          <a:endParaRPr lang="en-US"/>
        </a:p>
      </dgm:t>
    </dgm:pt>
    <dgm:pt modelId="{E89EA757-9A42-4B94-AC52-824BCB063C52}" type="pres">
      <dgm:prSet presAssocID="{8288E4A1-9117-45C0-986B-CDED6C80259D}" presName="sp" presStyleCnt="0"/>
      <dgm:spPr/>
    </dgm:pt>
    <dgm:pt modelId="{6D5B439B-5C47-4695-9D54-9AB560CF42CB}" type="pres">
      <dgm:prSet presAssocID="{60032B23-C1D9-4412-879D-A30F90802FDC}" presName="composite" presStyleCnt="0"/>
      <dgm:spPr/>
    </dgm:pt>
    <dgm:pt modelId="{32CEF553-7D8E-4680-850B-2D9705DC2FF3}" type="pres">
      <dgm:prSet presAssocID="{60032B23-C1D9-4412-879D-A30F90802FDC}" presName="parentText" presStyleLbl="alignNode1" presStyleIdx="2" presStyleCnt="4">
        <dgm:presLayoutVars>
          <dgm:chMax val="1"/>
          <dgm:bulletEnabled val="1"/>
        </dgm:presLayoutVars>
      </dgm:prSet>
      <dgm:spPr/>
      <dgm:t>
        <a:bodyPr/>
        <a:lstStyle/>
        <a:p>
          <a:endParaRPr lang="en-US"/>
        </a:p>
      </dgm:t>
    </dgm:pt>
    <dgm:pt modelId="{D9714545-15EC-449A-A40D-E447D71CA867}" type="pres">
      <dgm:prSet presAssocID="{60032B23-C1D9-4412-879D-A30F90802FDC}" presName="descendantText" presStyleLbl="alignAcc1" presStyleIdx="2" presStyleCnt="4">
        <dgm:presLayoutVars>
          <dgm:bulletEnabled val="1"/>
        </dgm:presLayoutVars>
      </dgm:prSet>
      <dgm:spPr/>
      <dgm:t>
        <a:bodyPr/>
        <a:lstStyle/>
        <a:p>
          <a:endParaRPr lang="en-US"/>
        </a:p>
      </dgm:t>
    </dgm:pt>
    <dgm:pt modelId="{62221CBA-6392-42C3-9ACE-1F9638CAC8AF}" type="pres">
      <dgm:prSet presAssocID="{794A6A00-87E8-46F7-B624-206C24F7CD64}" presName="sp" presStyleCnt="0"/>
      <dgm:spPr/>
    </dgm:pt>
    <dgm:pt modelId="{E4A97ED4-8CF7-443A-9B80-7B5A869C4284}" type="pres">
      <dgm:prSet presAssocID="{8ABEF5C4-DED9-49AB-8F3D-7B3D393C6767}" presName="composite" presStyleCnt="0"/>
      <dgm:spPr/>
    </dgm:pt>
    <dgm:pt modelId="{7E2C3E63-2446-4468-B115-A86D91F7FE7B}" type="pres">
      <dgm:prSet presAssocID="{8ABEF5C4-DED9-49AB-8F3D-7B3D393C6767}" presName="parentText" presStyleLbl="alignNode1" presStyleIdx="3" presStyleCnt="4">
        <dgm:presLayoutVars>
          <dgm:chMax val="1"/>
          <dgm:bulletEnabled val="1"/>
        </dgm:presLayoutVars>
      </dgm:prSet>
      <dgm:spPr/>
      <dgm:t>
        <a:bodyPr/>
        <a:lstStyle/>
        <a:p>
          <a:endParaRPr lang="en-US"/>
        </a:p>
      </dgm:t>
    </dgm:pt>
    <dgm:pt modelId="{5528826A-EC56-4D4F-88B1-1D4C608E5A02}" type="pres">
      <dgm:prSet presAssocID="{8ABEF5C4-DED9-49AB-8F3D-7B3D393C6767}" presName="descendantText" presStyleLbl="alignAcc1" presStyleIdx="3" presStyleCnt="4">
        <dgm:presLayoutVars>
          <dgm:bulletEnabled val="1"/>
        </dgm:presLayoutVars>
      </dgm:prSet>
      <dgm:spPr/>
      <dgm:t>
        <a:bodyPr/>
        <a:lstStyle/>
        <a:p>
          <a:endParaRPr lang="en-US"/>
        </a:p>
      </dgm:t>
    </dgm:pt>
  </dgm:ptLst>
  <dgm:cxnLst>
    <dgm:cxn modelId="{B6FA7584-2740-4111-BEDF-4C04A3B8B7A8}" type="presOf" srcId="{68B2D9C7-814B-436C-9900-4A32693CA50E}" destId="{88E11C2F-3B3E-437D-BA93-D0476FC56590}" srcOrd="0" destOrd="0" presId="urn:microsoft.com/office/officeart/2005/8/layout/chevron2"/>
    <dgm:cxn modelId="{80D790EF-667A-4C39-B401-D9360921363C}" srcId="{CE3F69C4-19AE-4567-B303-DC36B7AC3A31}" destId="{8ABEF5C4-DED9-49AB-8F3D-7B3D393C6767}" srcOrd="3" destOrd="0" parTransId="{C57C7885-F2AE-4ADB-B993-535B42835085}" sibTransId="{0F206AC1-029B-420E-8D99-E95615CC2F57}"/>
    <dgm:cxn modelId="{597A617B-10EF-4766-9E85-684209195F2C}" srcId="{CE3F69C4-19AE-4567-B303-DC36B7AC3A31}" destId="{60032B23-C1D9-4412-879D-A30F90802FDC}" srcOrd="2" destOrd="0" parTransId="{1EA56BE7-C8EE-4F2D-BE40-8F233B3A9717}" sibTransId="{794A6A00-87E8-46F7-B624-206C24F7CD64}"/>
    <dgm:cxn modelId="{4D4B62AE-E010-44A7-903C-336DDC0F4B5F}" type="presOf" srcId="{E5E52DF3-A724-420F-9130-2606CF761BD1}" destId="{57999490-E5E2-4111-A532-C49EF077D938}" srcOrd="0" destOrd="1" presId="urn:microsoft.com/office/officeart/2005/8/layout/chevron2"/>
    <dgm:cxn modelId="{6108757D-7DC5-460B-BBB3-F05B52557CCE}" type="presOf" srcId="{CE3F69C4-19AE-4567-B303-DC36B7AC3A31}" destId="{BA0B01EC-3901-40E2-91EB-3652FAA366D1}" srcOrd="0" destOrd="0" presId="urn:microsoft.com/office/officeart/2005/8/layout/chevron2"/>
    <dgm:cxn modelId="{29722222-7A0F-4376-99AF-810531DF9E40}" srcId="{68B2D9C7-814B-436C-9900-4A32693CA50E}" destId="{90D7442B-2623-4E74-97F8-734E151A0DAE}" srcOrd="0" destOrd="0" parTransId="{DD49C456-8B9F-42C2-9117-39025ABAE30D}" sibTransId="{67A42C16-11B8-424B-A979-D49517F8EF84}"/>
    <dgm:cxn modelId="{434BD647-5601-44E1-A914-A8C932DB8BD4}" srcId="{6E405A9D-4D2D-4EA9-A4A9-3EFF43C5296A}" destId="{45688CD7-660B-4658-A8F9-43A363AFB8CD}" srcOrd="0" destOrd="0" parTransId="{F51787A8-7A42-4CA8-8B12-72D0C90642D0}" sibTransId="{7438E763-6434-46CB-9F21-3A169E45E57D}"/>
    <dgm:cxn modelId="{01F38C90-D321-4BB6-B150-DF41A09D7B67}" srcId="{8ABEF5C4-DED9-49AB-8F3D-7B3D393C6767}" destId="{AD97DA3A-A8FC-4365-B807-6DDA12F88BB7}" srcOrd="0" destOrd="0" parTransId="{48E5AABD-67B8-4FB1-95EC-19AD080BC7C2}" sibTransId="{2C4F76EE-41FB-4A7F-82DA-A4471F57100A}"/>
    <dgm:cxn modelId="{9DA4397D-417F-4342-B271-A8FCE58039A6}" type="presOf" srcId="{45688CD7-660B-4658-A8F9-43A363AFB8CD}" destId="{2DBFE638-C66E-4F8F-9175-A1C69CFD0517}" srcOrd="0" destOrd="0" presId="urn:microsoft.com/office/officeart/2005/8/layout/chevron2"/>
    <dgm:cxn modelId="{AD16280D-D76A-4138-B308-AD30CBD90317}" srcId="{CE3F69C4-19AE-4567-B303-DC36B7AC3A31}" destId="{6E405A9D-4D2D-4EA9-A4A9-3EFF43C5296A}" srcOrd="0" destOrd="0" parTransId="{8F0633A4-F6B1-479A-B1FF-23E2A3E885B8}" sibTransId="{904BB6AA-AD00-4486-AD56-B64B849FEEC0}"/>
    <dgm:cxn modelId="{789C0108-0D0C-43B2-8321-7E95D9468327}" type="presOf" srcId="{1DE48115-037C-4D8B-AF74-B3A589D3DC24}" destId="{D9714545-15EC-449A-A40D-E447D71CA867}" srcOrd="0" destOrd="0" presId="urn:microsoft.com/office/officeart/2005/8/layout/chevron2"/>
    <dgm:cxn modelId="{4F2F8F40-9181-445F-B0B8-835E4221A9FC}" srcId="{68B2D9C7-814B-436C-9900-4A32693CA50E}" destId="{E5E52DF3-A724-420F-9130-2606CF761BD1}" srcOrd="1" destOrd="0" parTransId="{89448564-663C-4EE8-AEE7-44A4E8E0F22C}" sibTransId="{E298F97B-BA15-45AE-9199-1190DE3F5FFB}"/>
    <dgm:cxn modelId="{9C882214-465C-42E7-9F17-A09AD6995601}" type="presOf" srcId="{6E405A9D-4D2D-4EA9-A4A9-3EFF43C5296A}" destId="{D9A8A2A0-806D-49F5-A587-9299C29B014E}" srcOrd="0" destOrd="0" presId="urn:microsoft.com/office/officeart/2005/8/layout/chevron2"/>
    <dgm:cxn modelId="{F81E465E-29DC-4DEB-8563-04EA3F23CC7E}" type="presOf" srcId="{8ABEF5C4-DED9-49AB-8F3D-7B3D393C6767}" destId="{7E2C3E63-2446-4468-B115-A86D91F7FE7B}" srcOrd="0" destOrd="0" presId="urn:microsoft.com/office/officeart/2005/8/layout/chevron2"/>
    <dgm:cxn modelId="{DF1935B5-7D54-4BFF-86CD-38C305E1500F}" type="presOf" srcId="{90D7442B-2623-4E74-97F8-734E151A0DAE}" destId="{57999490-E5E2-4111-A532-C49EF077D938}" srcOrd="0" destOrd="0" presId="urn:microsoft.com/office/officeart/2005/8/layout/chevron2"/>
    <dgm:cxn modelId="{F0B765D4-05E9-486E-9D55-18BB9BD754E7}" type="presOf" srcId="{60032B23-C1D9-4412-879D-A30F90802FDC}" destId="{32CEF553-7D8E-4680-850B-2D9705DC2FF3}" srcOrd="0" destOrd="0" presId="urn:microsoft.com/office/officeart/2005/8/layout/chevron2"/>
    <dgm:cxn modelId="{3D3B8B03-1868-4A38-8695-19D0F99B56C0}" type="presOf" srcId="{AD97DA3A-A8FC-4365-B807-6DDA12F88BB7}" destId="{5528826A-EC56-4D4F-88B1-1D4C608E5A02}" srcOrd="0" destOrd="0" presId="urn:microsoft.com/office/officeart/2005/8/layout/chevron2"/>
    <dgm:cxn modelId="{A621F7DB-827C-4872-8417-24CB099B3C79}" srcId="{8ABEF5C4-DED9-49AB-8F3D-7B3D393C6767}" destId="{BC842637-9316-4884-8A99-6989F3C9C562}" srcOrd="1" destOrd="0" parTransId="{F7BC0078-686D-4986-B409-7E2F42CD147B}" sibTransId="{00B5F260-BAA9-4DAA-A98C-8C7248F80736}"/>
    <dgm:cxn modelId="{F4908684-C0CF-4013-AFA7-777CDB1C5767}" srcId="{60032B23-C1D9-4412-879D-A30F90802FDC}" destId="{1DE48115-037C-4D8B-AF74-B3A589D3DC24}" srcOrd="0" destOrd="0" parTransId="{E1D80006-BC4D-4424-A15C-8C4201ACEF56}" sibTransId="{1E80C2DA-20E9-4A15-8459-2DD3F5D27870}"/>
    <dgm:cxn modelId="{A16604EF-47C4-4D2C-ACD9-90D8A06BBB3D}" type="presOf" srcId="{BC842637-9316-4884-8A99-6989F3C9C562}" destId="{5528826A-EC56-4D4F-88B1-1D4C608E5A02}" srcOrd="0" destOrd="1" presId="urn:microsoft.com/office/officeart/2005/8/layout/chevron2"/>
    <dgm:cxn modelId="{A4E7FA9B-16AD-41F3-BB73-F91B38757EAC}" srcId="{CE3F69C4-19AE-4567-B303-DC36B7AC3A31}" destId="{68B2D9C7-814B-436C-9900-4A32693CA50E}" srcOrd="1" destOrd="0" parTransId="{B6EDB8AB-46D5-4377-80B1-3233A0BF3007}" sibTransId="{8288E4A1-9117-45C0-986B-CDED6C80259D}"/>
    <dgm:cxn modelId="{B33EC6CB-97F9-4149-A055-F113293F4273}" type="presParOf" srcId="{BA0B01EC-3901-40E2-91EB-3652FAA366D1}" destId="{2C618125-0D3D-45A9-A165-0CF61366E44D}" srcOrd="0" destOrd="0" presId="urn:microsoft.com/office/officeart/2005/8/layout/chevron2"/>
    <dgm:cxn modelId="{A1C86322-7D2D-4D45-8D9A-6ACA3F4655A7}" type="presParOf" srcId="{2C618125-0D3D-45A9-A165-0CF61366E44D}" destId="{D9A8A2A0-806D-49F5-A587-9299C29B014E}" srcOrd="0" destOrd="0" presId="urn:microsoft.com/office/officeart/2005/8/layout/chevron2"/>
    <dgm:cxn modelId="{421D4E9F-F8D9-427B-BB55-5BB99FAE1C67}" type="presParOf" srcId="{2C618125-0D3D-45A9-A165-0CF61366E44D}" destId="{2DBFE638-C66E-4F8F-9175-A1C69CFD0517}" srcOrd="1" destOrd="0" presId="urn:microsoft.com/office/officeart/2005/8/layout/chevron2"/>
    <dgm:cxn modelId="{B5BF0444-4D83-483F-A318-096D976AB406}" type="presParOf" srcId="{BA0B01EC-3901-40E2-91EB-3652FAA366D1}" destId="{E68315CC-9B72-40D5-84C0-78AD25702AB8}" srcOrd="1" destOrd="0" presId="urn:microsoft.com/office/officeart/2005/8/layout/chevron2"/>
    <dgm:cxn modelId="{4519F272-7E06-4A11-BDD0-ACE95EE8D2BC}" type="presParOf" srcId="{BA0B01EC-3901-40E2-91EB-3652FAA366D1}" destId="{BF9542F0-C623-4AAC-BC2C-1FE43F268E40}" srcOrd="2" destOrd="0" presId="urn:microsoft.com/office/officeart/2005/8/layout/chevron2"/>
    <dgm:cxn modelId="{AECECFA4-072A-407A-A4CC-9F3A3C7C1D33}" type="presParOf" srcId="{BF9542F0-C623-4AAC-BC2C-1FE43F268E40}" destId="{88E11C2F-3B3E-437D-BA93-D0476FC56590}" srcOrd="0" destOrd="0" presId="urn:microsoft.com/office/officeart/2005/8/layout/chevron2"/>
    <dgm:cxn modelId="{9FFBC580-294E-4FC7-98D2-149608AA9230}" type="presParOf" srcId="{BF9542F0-C623-4AAC-BC2C-1FE43F268E40}" destId="{57999490-E5E2-4111-A532-C49EF077D938}" srcOrd="1" destOrd="0" presId="urn:microsoft.com/office/officeart/2005/8/layout/chevron2"/>
    <dgm:cxn modelId="{253D593E-76E4-4109-8D04-FE51325C0FC2}" type="presParOf" srcId="{BA0B01EC-3901-40E2-91EB-3652FAA366D1}" destId="{E89EA757-9A42-4B94-AC52-824BCB063C52}" srcOrd="3" destOrd="0" presId="urn:microsoft.com/office/officeart/2005/8/layout/chevron2"/>
    <dgm:cxn modelId="{CEA4A228-6668-4572-939E-0F7468869647}" type="presParOf" srcId="{BA0B01EC-3901-40E2-91EB-3652FAA366D1}" destId="{6D5B439B-5C47-4695-9D54-9AB560CF42CB}" srcOrd="4" destOrd="0" presId="urn:microsoft.com/office/officeart/2005/8/layout/chevron2"/>
    <dgm:cxn modelId="{6FD489EF-93FA-48EF-B6D3-25767D9706A7}" type="presParOf" srcId="{6D5B439B-5C47-4695-9D54-9AB560CF42CB}" destId="{32CEF553-7D8E-4680-850B-2D9705DC2FF3}" srcOrd="0" destOrd="0" presId="urn:microsoft.com/office/officeart/2005/8/layout/chevron2"/>
    <dgm:cxn modelId="{CEBFFE84-328E-40A9-BF49-B3D8A371A0EC}" type="presParOf" srcId="{6D5B439B-5C47-4695-9D54-9AB560CF42CB}" destId="{D9714545-15EC-449A-A40D-E447D71CA867}" srcOrd="1" destOrd="0" presId="urn:microsoft.com/office/officeart/2005/8/layout/chevron2"/>
    <dgm:cxn modelId="{F505BBE0-8076-4A6B-9987-5F27EFE3DE68}" type="presParOf" srcId="{BA0B01EC-3901-40E2-91EB-3652FAA366D1}" destId="{62221CBA-6392-42C3-9ACE-1F9638CAC8AF}" srcOrd="5" destOrd="0" presId="urn:microsoft.com/office/officeart/2005/8/layout/chevron2"/>
    <dgm:cxn modelId="{8EB7FD4E-01C6-44CC-ABB5-FD49EE6742EC}" type="presParOf" srcId="{BA0B01EC-3901-40E2-91EB-3652FAA366D1}" destId="{E4A97ED4-8CF7-443A-9B80-7B5A869C4284}" srcOrd="6" destOrd="0" presId="urn:microsoft.com/office/officeart/2005/8/layout/chevron2"/>
    <dgm:cxn modelId="{782382C4-6549-47EF-A4D0-273054652973}" type="presParOf" srcId="{E4A97ED4-8CF7-443A-9B80-7B5A869C4284}" destId="{7E2C3E63-2446-4468-B115-A86D91F7FE7B}" srcOrd="0" destOrd="0" presId="urn:microsoft.com/office/officeart/2005/8/layout/chevron2"/>
    <dgm:cxn modelId="{6F7F3A68-A0A9-431A-9199-FEAF53DD3F52}" type="presParOf" srcId="{E4A97ED4-8CF7-443A-9B80-7B5A869C4284}" destId="{5528826A-EC56-4D4F-88B1-1D4C608E5A0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3F69C4-19AE-4567-B303-DC36B7AC3A31}"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US"/>
        </a:p>
      </dgm:t>
    </dgm:pt>
    <dgm:pt modelId="{6E405A9D-4D2D-4EA9-A4A9-3EFF43C5296A}">
      <dgm:prSet phldrT="[Text]"/>
      <dgm:spPr/>
      <dgm:t>
        <a:bodyPr/>
        <a:lstStyle/>
        <a:p>
          <a:r>
            <a:rPr lang="en-US" dirty="0"/>
            <a:t>Initialize</a:t>
          </a:r>
        </a:p>
      </dgm:t>
    </dgm:pt>
    <dgm:pt modelId="{8F0633A4-F6B1-479A-B1FF-23E2A3E885B8}" type="parTrans" cxnId="{AD16280D-D76A-4138-B308-AD30CBD90317}">
      <dgm:prSet/>
      <dgm:spPr/>
      <dgm:t>
        <a:bodyPr/>
        <a:lstStyle/>
        <a:p>
          <a:endParaRPr lang="en-US"/>
        </a:p>
      </dgm:t>
    </dgm:pt>
    <dgm:pt modelId="{904BB6AA-AD00-4486-AD56-B64B849FEEC0}" type="sibTrans" cxnId="{AD16280D-D76A-4138-B308-AD30CBD90317}">
      <dgm:prSet/>
      <dgm:spPr/>
      <dgm:t>
        <a:bodyPr/>
        <a:lstStyle/>
        <a:p>
          <a:endParaRPr lang="en-US"/>
        </a:p>
      </dgm:t>
    </dgm:pt>
    <dgm:pt modelId="{45688CD7-660B-4658-A8F9-43A363AFB8CD}">
      <dgm:prSet phldrT="[Text]" custT="1"/>
      <dgm:spPr/>
      <dgm:t>
        <a:bodyPr/>
        <a:lstStyle/>
        <a:p>
          <a:r>
            <a:rPr lang="en-US" sz="1400" dirty="0" err="1"/>
            <a:t>Deseasonalize</a:t>
          </a:r>
          <a:r>
            <a:rPr lang="en-US" sz="1400" dirty="0"/>
            <a:t> the data</a:t>
          </a:r>
        </a:p>
      </dgm:t>
    </dgm:pt>
    <dgm:pt modelId="{F51787A8-7A42-4CA8-8B12-72D0C90642D0}" type="parTrans" cxnId="{434BD647-5601-44E1-A914-A8C932DB8BD4}">
      <dgm:prSet/>
      <dgm:spPr/>
      <dgm:t>
        <a:bodyPr/>
        <a:lstStyle/>
        <a:p>
          <a:endParaRPr lang="en-US"/>
        </a:p>
      </dgm:t>
    </dgm:pt>
    <dgm:pt modelId="{7438E763-6434-46CB-9F21-3A169E45E57D}" type="sibTrans" cxnId="{434BD647-5601-44E1-A914-A8C932DB8BD4}">
      <dgm:prSet/>
      <dgm:spPr/>
      <dgm:t>
        <a:bodyPr/>
        <a:lstStyle/>
        <a:p>
          <a:endParaRPr lang="en-US"/>
        </a:p>
      </dgm:t>
    </dgm:pt>
    <dgm:pt modelId="{68B2D9C7-814B-436C-9900-4A32693CA50E}">
      <dgm:prSet phldrT="[Text]"/>
      <dgm:spPr/>
      <dgm:t>
        <a:bodyPr/>
        <a:lstStyle/>
        <a:p>
          <a:r>
            <a:rPr lang="en-US" dirty="0"/>
            <a:t>Forecast</a:t>
          </a:r>
        </a:p>
      </dgm:t>
    </dgm:pt>
    <dgm:pt modelId="{B6EDB8AB-46D5-4377-80B1-3233A0BF3007}" type="parTrans" cxnId="{A4E7FA9B-16AD-41F3-BB73-F91B38757EAC}">
      <dgm:prSet/>
      <dgm:spPr/>
      <dgm:t>
        <a:bodyPr/>
        <a:lstStyle/>
        <a:p>
          <a:endParaRPr lang="en-US"/>
        </a:p>
      </dgm:t>
    </dgm:pt>
    <dgm:pt modelId="{8288E4A1-9117-45C0-986B-CDED6C80259D}" type="sibTrans" cxnId="{A4E7FA9B-16AD-41F3-BB73-F91B38757EAC}">
      <dgm:prSet/>
      <dgm:spPr/>
      <dgm:t>
        <a:bodyPr/>
        <a:lstStyle/>
        <a:p>
          <a:endParaRPr lang="en-US"/>
        </a:p>
      </dgm:t>
    </dgm:pt>
    <mc:AlternateContent xmlns:mc="http://schemas.openxmlformats.org/markup-compatibility/2006" xmlns:a14="http://schemas.microsoft.com/office/drawing/2010/main">
      <mc:Choice Requires="a14">
        <dgm:pt modelId="{90D7442B-2623-4E74-97F8-734E151A0DAE}">
          <dgm:prSet phldrT="[Text]" custT="1"/>
          <dgm:spPr/>
          <dgm:t>
            <a:bodyPr/>
            <a:lstStyle/>
            <a:p>
              <a:r>
                <a:rPr lang="en-US" sz="1400" dirty="0"/>
                <a:t>Forecast for next period = (level + trend) </a:t>
              </a:r>
              <a14:m>
                <m:oMath xmlns:m="http://schemas.openxmlformats.org/officeDocument/2006/math">
                  <m:r>
                    <a:rPr lang="en-US" sz="1400" b="0" i="1" smtClean="0">
                      <a:latin typeface="Cambria Math"/>
                    </a:rPr>
                    <m:t>×</m:t>
                  </m:r>
                </m:oMath>
              </a14:m>
              <a:r>
                <a:rPr lang="en-US" sz="1400" dirty="0"/>
                <a:t> seasonal factor for next period</a:t>
              </a:r>
            </a:p>
          </dgm:t>
        </dgm:pt>
      </mc:Choice>
      <mc:Fallback xmlns="">
        <dgm:pt modelId="{90D7442B-2623-4E74-97F8-734E151A0DAE}">
          <dgm:prSet phldrT="[Text]" custT="1"/>
          <dgm:spPr/>
          <dgm:t>
            <a:bodyPr/>
            <a:lstStyle/>
            <a:p>
              <a:r>
                <a:rPr lang="en-US" sz="1400" dirty="0" smtClean="0"/>
                <a:t>Forecast for next period = (level + trend) </a:t>
              </a:r>
              <a:r>
                <a:rPr lang="en-US" sz="1400" b="0" i="0" smtClean="0">
                  <a:latin typeface="Cambria Math"/>
                </a:rPr>
                <a:t>×</a:t>
              </a:r>
              <a:r>
                <a:rPr lang="en-US" sz="1400" dirty="0" smtClean="0"/>
                <a:t> seasonal factor for next period</a:t>
              </a:r>
              <a:endParaRPr lang="en-US" sz="1400" dirty="0"/>
            </a:p>
          </dgm:t>
        </dgm:pt>
      </mc:Fallback>
    </mc:AlternateContent>
    <dgm:pt modelId="{DD49C456-8B9F-42C2-9117-39025ABAE30D}" type="parTrans" cxnId="{29722222-7A0F-4376-99AF-810531DF9E40}">
      <dgm:prSet/>
      <dgm:spPr/>
      <dgm:t>
        <a:bodyPr/>
        <a:lstStyle/>
        <a:p>
          <a:endParaRPr lang="en-US"/>
        </a:p>
      </dgm:t>
    </dgm:pt>
    <dgm:pt modelId="{67A42C16-11B8-424B-A979-D49517F8EF84}" type="sibTrans" cxnId="{29722222-7A0F-4376-99AF-810531DF9E40}">
      <dgm:prSet/>
      <dgm:spPr/>
      <dgm:t>
        <a:bodyPr/>
        <a:lstStyle/>
        <a:p>
          <a:endParaRPr lang="en-US"/>
        </a:p>
      </dgm:t>
    </dgm:pt>
    <mc:AlternateContent xmlns:mc="http://schemas.openxmlformats.org/markup-compatibility/2006" xmlns:a14="http://schemas.microsoft.com/office/drawing/2010/main">
      <mc:Choice Requires="a14">
        <dgm:pt modelId="{E5E52DF3-A724-420F-9130-2606CF761BD1}">
          <dgm:prSet phldrT="[Text]" custT="1"/>
          <dgm:spPr/>
          <dgm:t>
            <a:bodyPr/>
            <a:lstStyle/>
            <a:p>
              <a:r>
                <a:rPr lang="en-US" sz="1400" dirty="0"/>
                <a:t>Forecast for two periods from now = (level + </a:t>
              </a:r>
              <a14:m>
                <m:oMath xmlns:m="http://schemas.openxmlformats.org/officeDocument/2006/math">
                  <m:r>
                    <a:rPr lang="en-US" sz="1400" b="0" i="1" smtClean="0">
                      <a:latin typeface="Cambria Math"/>
                    </a:rPr>
                    <m:t>2×</m:t>
                  </m:r>
                </m:oMath>
              </a14:m>
              <a:r>
                <a:rPr lang="en-US" sz="1400" dirty="0"/>
                <a:t> trend) </a:t>
              </a:r>
              <a14:m>
                <m:oMath xmlns:m="http://schemas.openxmlformats.org/officeDocument/2006/math">
                  <m:r>
                    <a:rPr lang="en-US" sz="1400" b="0" i="1" smtClean="0">
                      <a:latin typeface="Cambria Math"/>
                    </a:rPr>
                    <m:t>×</m:t>
                  </m:r>
                </m:oMath>
              </a14:m>
              <a:r>
                <a:rPr lang="en-US" sz="1400" dirty="0"/>
                <a:t> seasonal factor for two periods from now…</a:t>
              </a:r>
            </a:p>
          </dgm:t>
        </dgm:pt>
      </mc:Choice>
      <mc:Fallback xmlns="">
        <dgm:pt modelId="{E5E52DF3-A724-420F-9130-2606CF761BD1}">
          <dgm:prSet phldrT="[Text]" custT="1"/>
          <dgm:spPr/>
          <dgm:t>
            <a:bodyPr/>
            <a:lstStyle/>
            <a:p>
              <a:r>
                <a:rPr lang="en-US" sz="1400" dirty="0" smtClean="0"/>
                <a:t>Forecast for two periods from now = (level + </a:t>
              </a:r>
              <a:r>
                <a:rPr lang="en-US" sz="1400" b="0" i="0" smtClean="0">
                  <a:latin typeface="Cambria Math"/>
                </a:rPr>
                <a:t>2×</a:t>
              </a:r>
              <a:r>
                <a:rPr lang="en-US" sz="1400" dirty="0" smtClean="0"/>
                <a:t> trend) </a:t>
              </a:r>
              <a:r>
                <a:rPr lang="en-US" sz="1400" b="0" i="0" smtClean="0">
                  <a:latin typeface="Cambria Math"/>
                </a:rPr>
                <a:t>×</a:t>
              </a:r>
              <a:r>
                <a:rPr lang="en-US" sz="1400" dirty="0" smtClean="0"/>
                <a:t> seasonal factor for two periods from now…</a:t>
              </a:r>
              <a:endParaRPr lang="en-US" sz="1400" dirty="0"/>
            </a:p>
          </dgm:t>
        </dgm:pt>
      </mc:Fallback>
    </mc:AlternateContent>
    <dgm:pt modelId="{89448564-663C-4EE8-AEE7-44A4E8E0F22C}" type="parTrans" cxnId="{4F2F8F40-9181-445F-B0B8-835E4221A9FC}">
      <dgm:prSet/>
      <dgm:spPr/>
      <dgm:t>
        <a:bodyPr/>
        <a:lstStyle/>
        <a:p>
          <a:endParaRPr lang="en-US"/>
        </a:p>
      </dgm:t>
    </dgm:pt>
    <dgm:pt modelId="{E298F97B-BA15-45AE-9199-1190DE3F5FFB}" type="sibTrans" cxnId="{4F2F8F40-9181-445F-B0B8-835E4221A9FC}">
      <dgm:prSet/>
      <dgm:spPr/>
      <dgm:t>
        <a:bodyPr/>
        <a:lstStyle/>
        <a:p>
          <a:endParaRPr lang="en-US"/>
        </a:p>
      </dgm:t>
    </dgm:pt>
    <dgm:pt modelId="{60032B23-C1D9-4412-879D-A30F90802FDC}">
      <dgm:prSet phldrT="[Text]"/>
      <dgm:spPr/>
      <dgm:t>
        <a:bodyPr/>
        <a:lstStyle/>
        <a:p>
          <a:r>
            <a:rPr lang="en-US" dirty="0"/>
            <a:t>Observe</a:t>
          </a:r>
        </a:p>
      </dgm:t>
    </dgm:pt>
    <dgm:pt modelId="{1EA56BE7-C8EE-4F2D-BE40-8F233B3A9717}" type="parTrans" cxnId="{597A617B-10EF-4766-9E85-684209195F2C}">
      <dgm:prSet/>
      <dgm:spPr/>
      <dgm:t>
        <a:bodyPr/>
        <a:lstStyle/>
        <a:p>
          <a:endParaRPr lang="en-US"/>
        </a:p>
      </dgm:t>
    </dgm:pt>
    <dgm:pt modelId="{794A6A00-87E8-46F7-B624-206C24F7CD64}" type="sibTrans" cxnId="{597A617B-10EF-4766-9E85-684209195F2C}">
      <dgm:prSet/>
      <dgm:spPr/>
      <dgm:t>
        <a:bodyPr/>
        <a:lstStyle/>
        <a:p>
          <a:endParaRPr lang="en-US"/>
        </a:p>
      </dgm:t>
    </dgm:pt>
    <dgm:pt modelId="{1DE48115-037C-4D8B-AF74-B3A589D3DC24}">
      <dgm:prSet phldrT="[Text]" custT="1"/>
      <dgm:spPr/>
      <dgm:t>
        <a:bodyPr/>
        <a:lstStyle/>
        <a:p>
          <a:r>
            <a:rPr lang="en-US" sz="1400" dirty="0"/>
            <a:t>Observe the actual demand</a:t>
          </a:r>
        </a:p>
      </dgm:t>
    </dgm:pt>
    <dgm:pt modelId="{E1D80006-BC4D-4424-A15C-8C4201ACEF56}" type="parTrans" cxnId="{F4908684-C0CF-4013-AFA7-777CDB1C5767}">
      <dgm:prSet/>
      <dgm:spPr/>
      <dgm:t>
        <a:bodyPr/>
        <a:lstStyle/>
        <a:p>
          <a:endParaRPr lang="en-US"/>
        </a:p>
      </dgm:t>
    </dgm:pt>
    <dgm:pt modelId="{1E80C2DA-20E9-4A15-8459-2DD3F5D27870}" type="sibTrans" cxnId="{F4908684-C0CF-4013-AFA7-777CDB1C5767}">
      <dgm:prSet/>
      <dgm:spPr/>
      <dgm:t>
        <a:bodyPr/>
        <a:lstStyle/>
        <a:p>
          <a:endParaRPr lang="en-US"/>
        </a:p>
      </dgm:t>
    </dgm:pt>
    <dgm:pt modelId="{8ABEF5C4-DED9-49AB-8F3D-7B3D393C6767}">
      <dgm:prSet/>
      <dgm:spPr/>
      <dgm:t>
        <a:bodyPr/>
        <a:lstStyle/>
        <a:p>
          <a:r>
            <a:rPr lang="en-US" dirty="0"/>
            <a:t>Adapt</a:t>
          </a:r>
        </a:p>
      </dgm:t>
    </dgm:pt>
    <dgm:pt modelId="{C57C7885-F2AE-4ADB-B993-535B42835085}" type="parTrans" cxnId="{80D790EF-667A-4C39-B401-D9360921363C}">
      <dgm:prSet/>
      <dgm:spPr/>
      <dgm:t>
        <a:bodyPr/>
        <a:lstStyle/>
        <a:p>
          <a:endParaRPr lang="en-US"/>
        </a:p>
      </dgm:t>
    </dgm:pt>
    <dgm:pt modelId="{0F206AC1-029B-420E-8D99-E95615CC2F57}" type="sibTrans" cxnId="{80D790EF-667A-4C39-B401-D9360921363C}">
      <dgm:prSet/>
      <dgm:spPr/>
      <dgm:t>
        <a:bodyPr/>
        <a:lstStyle/>
        <a:p>
          <a:endParaRPr lang="en-US"/>
        </a:p>
      </dgm:t>
    </dgm:pt>
    <mc:AlternateContent xmlns:mc="http://schemas.openxmlformats.org/markup-compatibility/2006" xmlns:a14="http://schemas.microsoft.com/office/drawing/2010/main">
      <mc:Choice Requires="a14">
        <dgm:pt modelId="{AD97DA3A-A8FC-4365-B807-6DDA12F88BB7}">
          <dgm:prSet custT="1"/>
          <dgm:spPr/>
          <dgm:t>
            <a:bodyPr/>
            <a:lstStyle/>
            <a:p>
              <a:r>
                <a:rPr lang="en-US" sz="1400" dirty="0"/>
                <a:t>Updated level = </a:t>
              </a:r>
              <a14:m>
                <m:oMath xmlns:m="http://schemas.openxmlformats.org/officeDocument/2006/math">
                  <m:r>
                    <a:rPr lang="en-US" sz="1400" b="0" i="1" smtClean="0">
                      <a:latin typeface="Cambria Math"/>
                    </a:rPr>
                    <m:t>𝛼</m:t>
                  </m:r>
                  <m:r>
                    <a:rPr lang="en-US" sz="1400" b="0" i="1" smtClean="0">
                      <a:latin typeface="Cambria Math"/>
                    </a:rPr>
                    <m:t>×</m:t>
                  </m:r>
                </m:oMath>
              </a14:m>
              <a:r>
                <a:rPr lang="en-US" sz="1400" dirty="0"/>
                <a:t> (observed demand / seasonal factor)</a:t>
              </a:r>
              <a:br>
                <a:rPr lang="en-US" sz="1400" dirty="0"/>
              </a:br>
              <a14:m>
                <m:oMath xmlns:m="http://schemas.openxmlformats.org/officeDocument/2006/math">
                  <m:r>
                    <a:rPr lang="en-US" sz="1400" b="0" i="1" smtClean="0">
                      <a:latin typeface="Cambria Math"/>
                    </a:rPr>
                    <m:t>+</m:t>
                  </m:r>
                  <m:d>
                    <m:dPr>
                      <m:ctrlPr>
                        <a:rPr lang="en-US" sz="1400" b="0" i="1" smtClean="0">
                          <a:latin typeface="Cambria Math" panose="02040503050406030204" pitchFamily="18" charset="0"/>
                        </a:rPr>
                      </m:ctrlPr>
                    </m:dPr>
                    <m:e>
                      <m:r>
                        <a:rPr lang="en-US" sz="1400" b="0" i="1" smtClean="0">
                          <a:latin typeface="Cambria Math"/>
                        </a:rPr>
                        <m:t>1−</m:t>
                      </m:r>
                      <m:r>
                        <a:rPr lang="en-US" sz="1400" b="0" i="1" smtClean="0">
                          <a:latin typeface="Cambria Math"/>
                        </a:rPr>
                        <m:t>𝛼</m:t>
                      </m:r>
                    </m:e>
                  </m:d>
                  <m:r>
                    <a:rPr lang="en-US" sz="1400" b="0" i="1" smtClean="0">
                      <a:latin typeface="Cambria Math"/>
                    </a:rPr>
                    <m:t>×</m:t>
                  </m:r>
                </m:oMath>
              </a14:m>
              <a:r>
                <a:rPr lang="en-US" sz="1400" dirty="0"/>
                <a:t> (previous level + previous trend)</a:t>
              </a:r>
            </a:p>
          </dgm:t>
        </dgm:pt>
      </mc:Choice>
      <mc:Fallback xmlns="">
        <dgm:pt modelId="{AD97DA3A-A8FC-4365-B807-6DDA12F88BB7}">
          <dgm:prSet custT="1"/>
          <dgm:spPr/>
          <dgm:t>
            <a:bodyPr/>
            <a:lstStyle/>
            <a:p>
              <a:r>
                <a:rPr lang="en-US" sz="1400" dirty="0" smtClean="0"/>
                <a:t>Updated level = </a:t>
              </a:r>
              <a:r>
                <a:rPr lang="en-US" sz="1400" b="0" i="0" smtClean="0">
                  <a:latin typeface="Cambria Math"/>
                </a:rPr>
                <a:t>𝛼×</a:t>
              </a:r>
              <a:r>
                <a:rPr lang="en-US" sz="1400" dirty="0" smtClean="0"/>
                <a:t> </a:t>
              </a:r>
              <a:r>
                <a:rPr lang="en-US" sz="1400" dirty="0" smtClean="0"/>
                <a:t>(observed </a:t>
              </a:r>
              <a:r>
                <a:rPr lang="en-US" sz="1400" dirty="0" smtClean="0"/>
                <a:t>demand </a:t>
              </a:r>
              <a:r>
                <a:rPr lang="en-US" sz="1400" dirty="0" smtClean="0"/>
                <a:t>/ seasonal factor)</a:t>
              </a:r>
              <a:br>
                <a:rPr lang="en-US" sz="1400" dirty="0" smtClean="0"/>
              </a:br>
              <a:r>
                <a:rPr lang="en-US" sz="1400" b="0" i="0" smtClean="0">
                  <a:latin typeface="Cambria Math"/>
                </a:rPr>
                <a:t>+(1−𝛼)×</a:t>
              </a:r>
              <a:r>
                <a:rPr lang="en-US" sz="1400" dirty="0" smtClean="0"/>
                <a:t> </a:t>
              </a:r>
              <a:r>
                <a:rPr lang="en-US" sz="1400" dirty="0" smtClean="0"/>
                <a:t>(previous level + previous trend)</a:t>
              </a:r>
              <a:endParaRPr lang="en-US" sz="1400" dirty="0"/>
            </a:p>
          </dgm:t>
        </dgm:pt>
      </mc:Fallback>
    </mc:AlternateContent>
    <dgm:pt modelId="{48E5AABD-67B8-4FB1-95EC-19AD080BC7C2}" type="parTrans" cxnId="{01F38C90-D321-4BB6-B150-DF41A09D7B67}">
      <dgm:prSet/>
      <dgm:spPr/>
      <dgm:t>
        <a:bodyPr/>
        <a:lstStyle/>
        <a:p>
          <a:endParaRPr lang="en-US"/>
        </a:p>
      </dgm:t>
    </dgm:pt>
    <dgm:pt modelId="{2C4F76EE-41FB-4A7F-82DA-A4471F57100A}" type="sibTrans" cxnId="{01F38C90-D321-4BB6-B150-DF41A09D7B67}">
      <dgm:prSet/>
      <dgm:spPr/>
      <dgm:t>
        <a:bodyPr/>
        <a:lstStyle/>
        <a:p>
          <a:endParaRPr lang="en-US"/>
        </a:p>
      </dgm:t>
    </dgm:pt>
    <dgm:pt modelId="{9FABF3A3-31F8-46FD-B8E1-1577351AD9BA}">
      <dgm:prSet phldrT="[Text]" custT="1"/>
      <dgm:spPr/>
      <dgm:t>
        <a:bodyPr/>
        <a:lstStyle/>
        <a:p>
          <a:r>
            <a:rPr lang="en-US" sz="1400" dirty="0"/>
            <a:t>Level and Trend: estimated using linear regression</a:t>
          </a:r>
        </a:p>
      </dgm:t>
    </dgm:pt>
    <dgm:pt modelId="{AFF84F47-67A2-48DD-9597-545BAD93B95C}" type="parTrans" cxnId="{78AA870D-C0B3-4AB0-84B0-B7CF0223C5C4}">
      <dgm:prSet/>
      <dgm:spPr/>
      <dgm:t>
        <a:bodyPr/>
        <a:lstStyle/>
        <a:p>
          <a:endParaRPr lang="en-US"/>
        </a:p>
      </dgm:t>
    </dgm:pt>
    <dgm:pt modelId="{431C7659-69F2-4AE6-B3F8-F0ED4A011B2B}" type="sibTrans" cxnId="{78AA870D-C0B3-4AB0-84B0-B7CF0223C5C4}">
      <dgm:prSet/>
      <dgm:spPr/>
      <dgm:t>
        <a:bodyPr/>
        <a:lstStyle/>
        <a:p>
          <a:endParaRPr lang="en-US"/>
        </a:p>
      </dgm:t>
    </dgm:pt>
    <mc:AlternateContent xmlns:mc="http://schemas.openxmlformats.org/markup-compatibility/2006" xmlns:a14="http://schemas.microsoft.com/office/drawing/2010/main">
      <mc:Choice Requires="a14">
        <dgm:pt modelId="{BC842637-9316-4884-8A99-6989F3C9C562}">
          <dgm:prSet custT="1"/>
          <dgm:spPr/>
          <dgm:t>
            <a:bodyPr/>
            <a:lstStyle/>
            <a:p>
              <a:r>
                <a:rPr lang="en-US" sz="1400" dirty="0"/>
                <a:t>Updated trend =  </a:t>
              </a:r>
              <a14:m>
                <m:oMath xmlns:m="http://schemas.openxmlformats.org/officeDocument/2006/math">
                  <m:r>
                    <a:rPr lang="en-US" sz="1400" b="0" i="1" smtClean="0">
                      <a:latin typeface="Cambria Math"/>
                    </a:rPr>
                    <m:t>𝛽</m:t>
                  </m:r>
                  <m:r>
                    <a:rPr lang="en-US" sz="1400" b="0" i="1" smtClean="0">
                      <a:latin typeface="Cambria Math"/>
                    </a:rPr>
                    <m:t>× </m:t>
                  </m:r>
                </m:oMath>
              </a14:m>
              <a:r>
                <a:rPr lang="en-US" sz="1400" dirty="0"/>
                <a:t>(updated level – previous level) </a:t>
              </a:r>
              <a:br>
                <a:rPr lang="en-US" sz="1400" dirty="0"/>
              </a:br>
              <a:r>
                <a:rPr lang="en-US" sz="1400" dirty="0"/>
                <a:t>+ </a:t>
              </a:r>
              <a14:m>
                <m:oMath xmlns:m="http://schemas.openxmlformats.org/officeDocument/2006/math">
                  <m:d>
                    <m:dPr>
                      <m:ctrlPr>
                        <a:rPr lang="en-US" sz="1400" b="0" i="1" smtClean="0">
                          <a:latin typeface="Cambria Math" panose="02040503050406030204" pitchFamily="18" charset="0"/>
                        </a:rPr>
                      </m:ctrlPr>
                    </m:dPr>
                    <m:e>
                      <m:r>
                        <a:rPr lang="en-US" sz="1400" b="0" i="1" smtClean="0">
                          <a:latin typeface="Cambria Math"/>
                        </a:rPr>
                        <m:t>1−</m:t>
                      </m:r>
                      <m:r>
                        <a:rPr lang="en-US" sz="1400" b="0" i="1" smtClean="0">
                          <a:latin typeface="Cambria Math"/>
                        </a:rPr>
                        <m:t>𝛽</m:t>
                      </m:r>
                    </m:e>
                  </m:d>
                  <m:r>
                    <a:rPr lang="en-US" sz="1400" b="0" i="1" smtClean="0">
                      <a:latin typeface="Cambria Math"/>
                    </a:rPr>
                    <m:t>×</m:t>
                  </m:r>
                </m:oMath>
              </a14:m>
              <a:r>
                <a:rPr lang="en-US" sz="1400" dirty="0"/>
                <a:t> previous tend</a:t>
              </a:r>
            </a:p>
          </dgm:t>
        </dgm:pt>
      </mc:Choice>
      <mc:Fallback xmlns="">
        <dgm:pt modelId="{BC842637-9316-4884-8A99-6989F3C9C562}">
          <dgm:prSet custT="1"/>
          <dgm:spPr/>
          <dgm:t>
            <a:bodyPr/>
            <a:lstStyle/>
            <a:p>
              <a:r>
                <a:rPr lang="en-US" sz="1400" dirty="0" smtClean="0"/>
                <a:t>Updated trend =  </a:t>
              </a:r>
              <a:r>
                <a:rPr lang="en-US" sz="1400" b="0" i="0" smtClean="0">
                  <a:latin typeface="Cambria Math"/>
                </a:rPr>
                <a:t>𝛽× </a:t>
              </a:r>
              <a:r>
                <a:rPr lang="en-US" sz="1400" dirty="0" smtClean="0"/>
                <a:t>(updated level – previous level) </a:t>
              </a:r>
              <a:br>
                <a:rPr lang="en-US" sz="1400" dirty="0" smtClean="0"/>
              </a:br>
              <a:r>
                <a:rPr lang="en-US" sz="1400" dirty="0" smtClean="0"/>
                <a:t>+ </a:t>
              </a:r>
              <a:r>
                <a:rPr lang="en-US" sz="1400" b="0" i="0" smtClean="0">
                  <a:latin typeface="Cambria Math"/>
                </a:rPr>
                <a:t>(1−𝛽)×</a:t>
              </a:r>
              <a:r>
                <a:rPr lang="en-US" sz="1400" dirty="0" smtClean="0"/>
                <a:t> previous tend</a:t>
              </a:r>
              <a:endParaRPr lang="en-US" sz="1400" dirty="0"/>
            </a:p>
          </dgm:t>
        </dgm:pt>
      </mc:Fallback>
    </mc:AlternateContent>
    <dgm:pt modelId="{F7BC0078-686D-4986-B409-7E2F42CD147B}" type="parTrans" cxnId="{A621F7DB-827C-4872-8417-24CB099B3C79}">
      <dgm:prSet/>
      <dgm:spPr/>
      <dgm:t>
        <a:bodyPr/>
        <a:lstStyle/>
        <a:p>
          <a:endParaRPr lang="en-US"/>
        </a:p>
      </dgm:t>
    </dgm:pt>
    <dgm:pt modelId="{00B5F260-BAA9-4DAA-A98C-8C7248F80736}" type="sibTrans" cxnId="{A621F7DB-827C-4872-8417-24CB099B3C79}">
      <dgm:prSet/>
      <dgm:spPr/>
      <dgm:t>
        <a:bodyPr/>
        <a:lstStyle/>
        <a:p>
          <a:endParaRPr lang="en-US"/>
        </a:p>
      </dgm:t>
    </dgm:pt>
    <dgm:pt modelId="{41FE8167-6C21-44F0-B54A-3B241C36BB00}">
      <dgm:prSet phldrT="[Text]" custT="1"/>
      <dgm:spPr/>
      <dgm:t>
        <a:bodyPr/>
        <a:lstStyle/>
        <a:p>
          <a:r>
            <a:rPr lang="en-US" sz="1400" dirty="0"/>
            <a:t>Estimate the seasonal factor</a:t>
          </a:r>
        </a:p>
      </dgm:t>
    </dgm:pt>
    <dgm:pt modelId="{D0807E0D-3042-4085-A70D-89FC7D622137}" type="parTrans" cxnId="{D41BE38F-8A02-49E4-AF67-F7431470B7C9}">
      <dgm:prSet/>
      <dgm:spPr/>
      <dgm:t>
        <a:bodyPr/>
        <a:lstStyle/>
        <a:p>
          <a:endParaRPr lang="en-US"/>
        </a:p>
      </dgm:t>
    </dgm:pt>
    <dgm:pt modelId="{0C1F1128-1E0E-4F1C-841C-8A123DCBE185}" type="sibTrans" cxnId="{D41BE38F-8A02-49E4-AF67-F7431470B7C9}">
      <dgm:prSet/>
      <dgm:spPr/>
      <dgm:t>
        <a:bodyPr/>
        <a:lstStyle/>
        <a:p>
          <a:endParaRPr lang="en-US"/>
        </a:p>
      </dgm:t>
    </dgm:pt>
    <mc:AlternateContent xmlns:mc="http://schemas.openxmlformats.org/markup-compatibility/2006" xmlns:a14="http://schemas.microsoft.com/office/drawing/2010/main">
      <mc:Choice Requires="a14">
        <dgm:pt modelId="{E9AC4E8C-1367-41E6-A80F-9F4525999E4E}">
          <dgm:prSet custT="1"/>
          <dgm:spPr/>
          <dgm:t>
            <a:bodyPr/>
            <a:lstStyle/>
            <a:p>
              <a:r>
                <a:rPr lang="en-US" sz="1400" dirty="0"/>
                <a:t>Updated seasonal factor = </a:t>
              </a:r>
              <a14:m>
                <m:oMath xmlns:m="http://schemas.openxmlformats.org/officeDocument/2006/math">
                  <m:r>
                    <a:rPr lang="en-US" sz="1400" b="0" i="1" smtClean="0">
                      <a:latin typeface="Cambria Math"/>
                    </a:rPr>
                    <m:t>𝛾</m:t>
                  </m:r>
                  <m:r>
                    <a:rPr lang="en-US" sz="1400" b="0" i="1" smtClean="0">
                      <a:latin typeface="Cambria Math"/>
                    </a:rPr>
                    <m:t>×</m:t>
                  </m:r>
                </m:oMath>
              </a14:m>
              <a:r>
                <a:rPr lang="en-US" sz="1400" dirty="0"/>
                <a:t> (observed demand / new level)</a:t>
              </a:r>
              <a:br>
                <a:rPr lang="en-US" sz="1400" dirty="0"/>
              </a:br>
              <a14:m>
                <m:oMath xmlns:m="http://schemas.openxmlformats.org/officeDocument/2006/math">
                  <m:r>
                    <a:rPr lang="en-US" sz="1400" b="0" i="0" smtClean="0">
                      <a:latin typeface="Cambria Math"/>
                    </a:rPr>
                    <m:t>+</m:t>
                  </m:r>
                  <m:d>
                    <m:dPr>
                      <m:ctrlPr>
                        <a:rPr lang="en-US" sz="1400" b="0" i="1" smtClean="0">
                          <a:latin typeface="Cambria Math" panose="02040503050406030204" pitchFamily="18" charset="0"/>
                        </a:rPr>
                      </m:ctrlPr>
                    </m:dPr>
                    <m:e>
                      <m:r>
                        <a:rPr lang="en-US" sz="1400" b="0" i="1" smtClean="0">
                          <a:latin typeface="Cambria Math"/>
                        </a:rPr>
                        <m:t>1−</m:t>
                      </m:r>
                      <m:r>
                        <a:rPr lang="en-US" sz="1400" b="0" i="1" smtClean="0">
                          <a:latin typeface="Cambria Math"/>
                        </a:rPr>
                        <m:t>𝛾</m:t>
                      </m:r>
                    </m:e>
                  </m:d>
                  <m:r>
                    <a:rPr lang="en-US" sz="1400" b="0" i="1" smtClean="0">
                      <a:latin typeface="Cambria Math"/>
                    </a:rPr>
                    <m:t>×</m:t>
                  </m:r>
                </m:oMath>
              </a14:m>
              <a:r>
                <a:rPr lang="en-US" sz="1400" dirty="0"/>
                <a:t> previous value of seasonal factor</a:t>
              </a:r>
            </a:p>
          </dgm:t>
        </dgm:pt>
      </mc:Choice>
      <mc:Fallback xmlns="">
        <dgm:pt modelId="{E9AC4E8C-1367-41E6-A80F-9F4525999E4E}">
          <dgm:prSet custT="1"/>
          <dgm:spPr/>
          <dgm:t>
            <a:bodyPr/>
            <a:lstStyle/>
            <a:p>
              <a:r>
                <a:rPr lang="en-US" sz="1400" dirty="0" smtClean="0"/>
                <a:t>Updated seasonal factor = </a:t>
              </a:r>
              <a:r>
                <a:rPr lang="en-US" sz="1400" b="0" i="0" smtClean="0">
                  <a:latin typeface="Cambria Math"/>
                </a:rPr>
                <a:t>𝛾×</a:t>
              </a:r>
              <a:r>
                <a:rPr lang="en-US" sz="1400" dirty="0" smtClean="0"/>
                <a:t> (observed demand / new level)</a:t>
              </a:r>
              <a:br>
                <a:rPr lang="en-US" sz="1400" dirty="0" smtClean="0"/>
              </a:br>
              <a:r>
                <a:rPr lang="en-US" sz="1400" b="0" i="0" smtClean="0">
                  <a:latin typeface="Cambria Math"/>
                </a:rPr>
                <a:t>+(1−𝛾)×</a:t>
              </a:r>
              <a:r>
                <a:rPr lang="en-US" sz="1400" dirty="0" smtClean="0"/>
                <a:t> previous value of seasonal factor</a:t>
              </a:r>
              <a:endParaRPr lang="en-US" sz="1400" dirty="0"/>
            </a:p>
          </dgm:t>
        </dgm:pt>
      </mc:Fallback>
    </mc:AlternateContent>
    <dgm:pt modelId="{EB38FAB6-5475-4A50-9131-68BCA76C751F}" type="parTrans" cxnId="{6AD18994-B13D-4E50-B557-90B58C493BE4}">
      <dgm:prSet/>
      <dgm:spPr/>
      <dgm:t>
        <a:bodyPr/>
        <a:lstStyle/>
        <a:p>
          <a:endParaRPr lang="en-US"/>
        </a:p>
      </dgm:t>
    </dgm:pt>
    <dgm:pt modelId="{20A8B3E8-2FAC-4498-B9BC-EC82FAC4B5D5}" type="sibTrans" cxnId="{6AD18994-B13D-4E50-B557-90B58C493BE4}">
      <dgm:prSet/>
      <dgm:spPr/>
      <dgm:t>
        <a:bodyPr/>
        <a:lstStyle/>
        <a:p>
          <a:endParaRPr lang="en-US"/>
        </a:p>
      </dgm:t>
    </dgm:pt>
    <dgm:pt modelId="{BA0B01EC-3901-40E2-91EB-3652FAA366D1}" type="pres">
      <dgm:prSet presAssocID="{CE3F69C4-19AE-4567-B303-DC36B7AC3A31}" presName="linearFlow" presStyleCnt="0">
        <dgm:presLayoutVars>
          <dgm:dir/>
          <dgm:animLvl val="lvl"/>
          <dgm:resizeHandles val="exact"/>
        </dgm:presLayoutVars>
      </dgm:prSet>
      <dgm:spPr/>
    </dgm:pt>
    <dgm:pt modelId="{2C618125-0D3D-45A9-A165-0CF61366E44D}" type="pres">
      <dgm:prSet presAssocID="{6E405A9D-4D2D-4EA9-A4A9-3EFF43C5296A}" presName="composite" presStyleCnt="0"/>
      <dgm:spPr/>
    </dgm:pt>
    <dgm:pt modelId="{D9A8A2A0-806D-49F5-A587-9299C29B014E}" type="pres">
      <dgm:prSet presAssocID="{6E405A9D-4D2D-4EA9-A4A9-3EFF43C5296A}" presName="parentText" presStyleLbl="alignNode1" presStyleIdx="0" presStyleCnt="4">
        <dgm:presLayoutVars>
          <dgm:chMax val="1"/>
          <dgm:bulletEnabled val="1"/>
        </dgm:presLayoutVars>
      </dgm:prSet>
      <dgm:spPr/>
    </dgm:pt>
    <dgm:pt modelId="{2DBFE638-C66E-4F8F-9175-A1C69CFD0517}" type="pres">
      <dgm:prSet presAssocID="{6E405A9D-4D2D-4EA9-A4A9-3EFF43C5296A}" presName="descendantText" presStyleLbl="alignAcc1" presStyleIdx="0" presStyleCnt="4">
        <dgm:presLayoutVars>
          <dgm:bulletEnabled val="1"/>
        </dgm:presLayoutVars>
      </dgm:prSet>
      <dgm:spPr/>
    </dgm:pt>
    <dgm:pt modelId="{E68315CC-9B72-40D5-84C0-78AD25702AB8}" type="pres">
      <dgm:prSet presAssocID="{904BB6AA-AD00-4486-AD56-B64B849FEEC0}" presName="sp" presStyleCnt="0"/>
      <dgm:spPr/>
    </dgm:pt>
    <dgm:pt modelId="{BF9542F0-C623-4AAC-BC2C-1FE43F268E40}" type="pres">
      <dgm:prSet presAssocID="{68B2D9C7-814B-436C-9900-4A32693CA50E}" presName="composite" presStyleCnt="0"/>
      <dgm:spPr/>
    </dgm:pt>
    <dgm:pt modelId="{88E11C2F-3B3E-437D-BA93-D0476FC56590}" type="pres">
      <dgm:prSet presAssocID="{68B2D9C7-814B-436C-9900-4A32693CA50E}" presName="parentText" presStyleLbl="alignNode1" presStyleIdx="1" presStyleCnt="4">
        <dgm:presLayoutVars>
          <dgm:chMax val="1"/>
          <dgm:bulletEnabled val="1"/>
        </dgm:presLayoutVars>
      </dgm:prSet>
      <dgm:spPr/>
    </dgm:pt>
    <dgm:pt modelId="{57999490-E5E2-4111-A532-C49EF077D938}" type="pres">
      <dgm:prSet presAssocID="{68B2D9C7-814B-436C-9900-4A32693CA50E}" presName="descendantText" presStyleLbl="alignAcc1" presStyleIdx="1" presStyleCnt="4" custScaleY="141856">
        <dgm:presLayoutVars>
          <dgm:bulletEnabled val="1"/>
        </dgm:presLayoutVars>
      </dgm:prSet>
      <dgm:spPr/>
    </dgm:pt>
    <dgm:pt modelId="{E89EA757-9A42-4B94-AC52-824BCB063C52}" type="pres">
      <dgm:prSet presAssocID="{8288E4A1-9117-45C0-986B-CDED6C80259D}" presName="sp" presStyleCnt="0"/>
      <dgm:spPr/>
    </dgm:pt>
    <dgm:pt modelId="{6D5B439B-5C47-4695-9D54-9AB560CF42CB}" type="pres">
      <dgm:prSet presAssocID="{60032B23-C1D9-4412-879D-A30F90802FDC}" presName="composite" presStyleCnt="0"/>
      <dgm:spPr/>
    </dgm:pt>
    <dgm:pt modelId="{32CEF553-7D8E-4680-850B-2D9705DC2FF3}" type="pres">
      <dgm:prSet presAssocID="{60032B23-C1D9-4412-879D-A30F90802FDC}" presName="parentText" presStyleLbl="alignNode1" presStyleIdx="2" presStyleCnt="4">
        <dgm:presLayoutVars>
          <dgm:chMax val="1"/>
          <dgm:bulletEnabled val="1"/>
        </dgm:presLayoutVars>
      </dgm:prSet>
      <dgm:spPr/>
    </dgm:pt>
    <dgm:pt modelId="{D9714545-15EC-449A-A40D-E447D71CA867}" type="pres">
      <dgm:prSet presAssocID="{60032B23-C1D9-4412-879D-A30F90802FDC}" presName="descendantText" presStyleLbl="alignAcc1" presStyleIdx="2" presStyleCnt="4" custScaleY="67690">
        <dgm:presLayoutVars>
          <dgm:bulletEnabled val="1"/>
        </dgm:presLayoutVars>
      </dgm:prSet>
      <dgm:spPr/>
    </dgm:pt>
    <dgm:pt modelId="{62221CBA-6392-42C3-9ACE-1F9638CAC8AF}" type="pres">
      <dgm:prSet presAssocID="{794A6A00-87E8-46F7-B624-206C24F7CD64}" presName="sp" presStyleCnt="0"/>
      <dgm:spPr/>
    </dgm:pt>
    <dgm:pt modelId="{E4A97ED4-8CF7-443A-9B80-7B5A869C4284}" type="pres">
      <dgm:prSet presAssocID="{8ABEF5C4-DED9-49AB-8F3D-7B3D393C6767}" presName="composite" presStyleCnt="0"/>
      <dgm:spPr/>
    </dgm:pt>
    <dgm:pt modelId="{7E2C3E63-2446-4468-B115-A86D91F7FE7B}" type="pres">
      <dgm:prSet presAssocID="{8ABEF5C4-DED9-49AB-8F3D-7B3D393C6767}" presName="parentText" presStyleLbl="alignNode1" presStyleIdx="3" presStyleCnt="4">
        <dgm:presLayoutVars>
          <dgm:chMax val="1"/>
          <dgm:bulletEnabled val="1"/>
        </dgm:presLayoutVars>
      </dgm:prSet>
      <dgm:spPr/>
    </dgm:pt>
    <dgm:pt modelId="{5528826A-EC56-4D4F-88B1-1D4C608E5A02}" type="pres">
      <dgm:prSet presAssocID="{8ABEF5C4-DED9-49AB-8F3D-7B3D393C6767}" presName="descendantText" presStyleLbl="alignAcc1" presStyleIdx="3" presStyleCnt="4" custScaleY="200818">
        <dgm:presLayoutVars>
          <dgm:bulletEnabled val="1"/>
        </dgm:presLayoutVars>
      </dgm:prSet>
      <dgm:spPr/>
    </dgm:pt>
  </dgm:ptLst>
  <dgm:cxnLst>
    <dgm:cxn modelId="{7A74A805-C877-4D61-AF2E-E3B6260E1842}" type="presOf" srcId="{BC842637-9316-4884-8A99-6989F3C9C562}" destId="{5528826A-EC56-4D4F-88B1-1D4C608E5A02}" srcOrd="0" destOrd="1" presId="urn:microsoft.com/office/officeart/2005/8/layout/chevron2"/>
    <dgm:cxn modelId="{AD16280D-D76A-4138-B308-AD30CBD90317}" srcId="{CE3F69C4-19AE-4567-B303-DC36B7AC3A31}" destId="{6E405A9D-4D2D-4EA9-A4A9-3EFF43C5296A}" srcOrd="0" destOrd="0" parTransId="{8F0633A4-F6B1-479A-B1FF-23E2A3E885B8}" sibTransId="{904BB6AA-AD00-4486-AD56-B64B849FEEC0}"/>
    <dgm:cxn modelId="{78AA870D-C0B3-4AB0-84B0-B7CF0223C5C4}" srcId="{6E405A9D-4D2D-4EA9-A4A9-3EFF43C5296A}" destId="{9FABF3A3-31F8-46FD-B8E1-1577351AD9BA}" srcOrd="1" destOrd="0" parTransId="{AFF84F47-67A2-48DD-9597-545BAD93B95C}" sibTransId="{431C7659-69F2-4AE6-B3F8-F0ED4A011B2B}"/>
    <dgm:cxn modelId="{00C4C713-9F3A-471C-B73D-C153F8ED85CE}" type="presOf" srcId="{60032B23-C1D9-4412-879D-A30F90802FDC}" destId="{32CEF553-7D8E-4680-850B-2D9705DC2FF3}" srcOrd="0" destOrd="0" presId="urn:microsoft.com/office/officeart/2005/8/layout/chevron2"/>
    <dgm:cxn modelId="{DC9EB818-122F-4348-BEBE-93A5AEA9BBEB}" type="presOf" srcId="{E9AC4E8C-1367-41E6-A80F-9F4525999E4E}" destId="{5528826A-EC56-4D4F-88B1-1D4C608E5A02}" srcOrd="0" destOrd="2" presId="urn:microsoft.com/office/officeart/2005/8/layout/chevron2"/>
    <dgm:cxn modelId="{29722222-7A0F-4376-99AF-810531DF9E40}" srcId="{68B2D9C7-814B-436C-9900-4A32693CA50E}" destId="{90D7442B-2623-4E74-97F8-734E151A0DAE}" srcOrd="0" destOrd="0" parTransId="{DD49C456-8B9F-42C2-9117-39025ABAE30D}" sibTransId="{67A42C16-11B8-424B-A979-D49517F8EF84}"/>
    <dgm:cxn modelId="{4F2F8F40-9181-445F-B0B8-835E4221A9FC}" srcId="{68B2D9C7-814B-436C-9900-4A32693CA50E}" destId="{E5E52DF3-A724-420F-9130-2606CF761BD1}" srcOrd="1" destOrd="0" parTransId="{89448564-663C-4EE8-AEE7-44A4E8E0F22C}" sibTransId="{E298F97B-BA15-45AE-9199-1190DE3F5FFB}"/>
    <dgm:cxn modelId="{434BD647-5601-44E1-A914-A8C932DB8BD4}" srcId="{6E405A9D-4D2D-4EA9-A4A9-3EFF43C5296A}" destId="{45688CD7-660B-4658-A8F9-43A363AFB8CD}" srcOrd="0" destOrd="0" parTransId="{F51787A8-7A42-4CA8-8B12-72D0C90642D0}" sibTransId="{7438E763-6434-46CB-9F21-3A169E45E57D}"/>
    <dgm:cxn modelId="{BC1FE872-95C0-4D70-BC7C-5FD89B2F75CF}" type="presOf" srcId="{41FE8167-6C21-44F0-B54A-3B241C36BB00}" destId="{2DBFE638-C66E-4F8F-9175-A1C69CFD0517}" srcOrd="0" destOrd="2" presId="urn:microsoft.com/office/officeart/2005/8/layout/chevron2"/>
    <dgm:cxn modelId="{C655DA75-C40B-4CC3-842B-C3471D63C12F}" type="presOf" srcId="{1DE48115-037C-4D8B-AF74-B3A589D3DC24}" destId="{D9714545-15EC-449A-A40D-E447D71CA867}" srcOrd="0" destOrd="0" presId="urn:microsoft.com/office/officeart/2005/8/layout/chevron2"/>
    <dgm:cxn modelId="{587DE077-91F2-4806-BFC7-EEDA9A5C159D}" type="presOf" srcId="{CE3F69C4-19AE-4567-B303-DC36B7AC3A31}" destId="{BA0B01EC-3901-40E2-91EB-3652FAA366D1}" srcOrd="0" destOrd="0" presId="urn:microsoft.com/office/officeart/2005/8/layout/chevron2"/>
    <dgm:cxn modelId="{597A617B-10EF-4766-9E85-684209195F2C}" srcId="{CE3F69C4-19AE-4567-B303-DC36B7AC3A31}" destId="{60032B23-C1D9-4412-879D-A30F90802FDC}" srcOrd="2" destOrd="0" parTransId="{1EA56BE7-C8EE-4F2D-BE40-8F233B3A9717}" sibTransId="{794A6A00-87E8-46F7-B624-206C24F7CD64}"/>
    <dgm:cxn modelId="{AC373F82-F842-41B5-9414-B2950E86D9B8}" type="presOf" srcId="{AD97DA3A-A8FC-4365-B807-6DDA12F88BB7}" destId="{5528826A-EC56-4D4F-88B1-1D4C608E5A02}" srcOrd="0" destOrd="0" presId="urn:microsoft.com/office/officeart/2005/8/layout/chevron2"/>
    <dgm:cxn modelId="{F4908684-C0CF-4013-AFA7-777CDB1C5767}" srcId="{60032B23-C1D9-4412-879D-A30F90802FDC}" destId="{1DE48115-037C-4D8B-AF74-B3A589D3DC24}" srcOrd="0" destOrd="0" parTransId="{E1D80006-BC4D-4424-A15C-8C4201ACEF56}" sibTransId="{1E80C2DA-20E9-4A15-8459-2DD3F5D27870}"/>
    <dgm:cxn modelId="{45DA0D87-719F-4B3E-9EB8-8A811623B301}" type="presOf" srcId="{E5E52DF3-A724-420F-9130-2606CF761BD1}" destId="{57999490-E5E2-4111-A532-C49EF077D938}" srcOrd="0" destOrd="1" presId="urn:microsoft.com/office/officeart/2005/8/layout/chevron2"/>
    <dgm:cxn modelId="{D41BE38F-8A02-49E4-AF67-F7431470B7C9}" srcId="{6E405A9D-4D2D-4EA9-A4A9-3EFF43C5296A}" destId="{41FE8167-6C21-44F0-B54A-3B241C36BB00}" srcOrd="2" destOrd="0" parTransId="{D0807E0D-3042-4085-A70D-89FC7D622137}" sibTransId="{0C1F1128-1E0E-4F1C-841C-8A123DCBE185}"/>
    <dgm:cxn modelId="{01F38C90-D321-4BB6-B150-DF41A09D7B67}" srcId="{8ABEF5C4-DED9-49AB-8F3D-7B3D393C6767}" destId="{AD97DA3A-A8FC-4365-B807-6DDA12F88BB7}" srcOrd="0" destOrd="0" parTransId="{48E5AABD-67B8-4FB1-95EC-19AD080BC7C2}" sibTransId="{2C4F76EE-41FB-4A7F-82DA-A4471F57100A}"/>
    <dgm:cxn modelId="{6AD18994-B13D-4E50-B557-90B58C493BE4}" srcId="{8ABEF5C4-DED9-49AB-8F3D-7B3D393C6767}" destId="{E9AC4E8C-1367-41E6-A80F-9F4525999E4E}" srcOrd="2" destOrd="0" parTransId="{EB38FAB6-5475-4A50-9131-68BCA76C751F}" sibTransId="{20A8B3E8-2FAC-4498-B9BC-EC82FAC4B5D5}"/>
    <dgm:cxn modelId="{A4E7FA9B-16AD-41F3-BB73-F91B38757EAC}" srcId="{CE3F69C4-19AE-4567-B303-DC36B7AC3A31}" destId="{68B2D9C7-814B-436C-9900-4A32693CA50E}" srcOrd="1" destOrd="0" parTransId="{B6EDB8AB-46D5-4377-80B1-3233A0BF3007}" sibTransId="{8288E4A1-9117-45C0-986B-CDED6C80259D}"/>
    <dgm:cxn modelId="{05CB789E-F11C-461E-AF67-C82C97880369}" type="presOf" srcId="{45688CD7-660B-4658-A8F9-43A363AFB8CD}" destId="{2DBFE638-C66E-4F8F-9175-A1C69CFD0517}" srcOrd="0" destOrd="0" presId="urn:microsoft.com/office/officeart/2005/8/layout/chevron2"/>
    <dgm:cxn modelId="{F41E2DB8-E866-43A8-A88E-8E5598721208}" type="presOf" srcId="{8ABEF5C4-DED9-49AB-8F3D-7B3D393C6767}" destId="{7E2C3E63-2446-4468-B115-A86D91F7FE7B}" srcOrd="0" destOrd="0" presId="urn:microsoft.com/office/officeart/2005/8/layout/chevron2"/>
    <dgm:cxn modelId="{01711AD9-9A23-4404-8749-AE083E47FD08}" type="presOf" srcId="{6E405A9D-4D2D-4EA9-A4A9-3EFF43C5296A}" destId="{D9A8A2A0-806D-49F5-A587-9299C29B014E}" srcOrd="0" destOrd="0" presId="urn:microsoft.com/office/officeart/2005/8/layout/chevron2"/>
    <dgm:cxn modelId="{A621F7DB-827C-4872-8417-24CB099B3C79}" srcId="{8ABEF5C4-DED9-49AB-8F3D-7B3D393C6767}" destId="{BC842637-9316-4884-8A99-6989F3C9C562}" srcOrd="1" destOrd="0" parTransId="{F7BC0078-686D-4986-B409-7E2F42CD147B}" sibTransId="{00B5F260-BAA9-4DAA-A98C-8C7248F80736}"/>
    <dgm:cxn modelId="{C7789AE4-BB8D-4400-B0D1-8DD8D69872D9}" type="presOf" srcId="{68B2D9C7-814B-436C-9900-4A32693CA50E}" destId="{88E11C2F-3B3E-437D-BA93-D0476FC56590}" srcOrd="0" destOrd="0" presId="urn:microsoft.com/office/officeart/2005/8/layout/chevron2"/>
    <dgm:cxn modelId="{777026EB-A535-49A1-9F31-B287D6A21BC2}" type="presOf" srcId="{9FABF3A3-31F8-46FD-B8E1-1577351AD9BA}" destId="{2DBFE638-C66E-4F8F-9175-A1C69CFD0517}" srcOrd="0" destOrd="1" presId="urn:microsoft.com/office/officeart/2005/8/layout/chevron2"/>
    <dgm:cxn modelId="{80D790EF-667A-4C39-B401-D9360921363C}" srcId="{CE3F69C4-19AE-4567-B303-DC36B7AC3A31}" destId="{8ABEF5C4-DED9-49AB-8F3D-7B3D393C6767}" srcOrd="3" destOrd="0" parTransId="{C57C7885-F2AE-4ADB-B993-535B42835085}" sibTransId="{0F206AC1-029B-420E-8D99-E95615CC2F57}"/>
    <dgm:cxn modelId="{65F7A8F6-DE97-4264-8688-4A7FBFB18A64}" type="presOf" srcId="{90D7442B-2623-4E74-97F8-734E151A0DAE}" destId="{57999490-E5E2-4111-A532-C49EF077D938}" srcOrd="0" destOrd="0" presId="urn:microsoft.com/office/officeart/2005/8/layout/chevron2"/>
    <dgm:cxn modelId="{ABA0026A-0C8F-4632-844D-8C610106D153}" type="presParOf" srcId="{BA0B01EC-3901-40E2-91EB-3652FAA366D1}" destId="{2C618125-0D3D-45A9-A165-0CF61366E44D}" srcOrd="0" destOrd="0" presId="urn:microsoft.com/office/officeart/2005/8/layout/chevron2"/>
    <dgm:cxn modelId="{9E508714-8496-4A46-94AD-DBEA9DE02610}" type="presParOf" srcId="{2C618125-0D3D-45A9-A165-0CF61366E44D}" destId="{D9A8A2A0-806D-49F5-A587-9299C29B014E}" srcOrd="0" destOrd="0" presId="urn:microsoft.com/office/officeart/2005/8/layout/chevron2"/>
    <dgm:cxn modelId="{D10EB5ED-323D-497B-8E2A-D5FD586EF40E}" type="presParOf" srcId="{2C618125-0D3D-45A9-A165-0CF61366E44D}" destId="{2DBFE638-C66E-4F8F-9175-A1C69CFD0517}" srcOrd="1" destOrd="0" presId="urn:microsoft.com/office/officeart/2005/8/layout/chevron2"/>
    <dgm:cxn modelId="{819EF0E4-1A20-4980-A85B-82C7218DC138}" type="presParOf" srcId="{BA0B01EC-3901-40E2-91EB-3652FAA366D1}" destId="{E68315CC-9B72-40D5-84C0-78AD25702AB8}" srcOrd="1" destOrd="0" presId="urn:microsoft.com/office/officeart/2005/8/layout/chevron2"/>
    <dgm:cxn modelId="{1C2639E9-D771-40B2-B98C-9FB0E52B39FC}" type="presParOf" srcId="{BA0B01EC-3901-40E2-91EB-3652FAA366D1}" destId="{BF9542F0-C623-4AAC-BC2C-1FE43F268E40}" srcOrd="2" destOrd="0" presId="urn:microsoft.com/office/officeart/2005/8/layout/chevron2"/>
    <dgm:cxn modelId="{76138965-CC31-4788-A177-B4312707F56A}" type="presParOf" srcId="{BF9542F0-C623-4AAC-BC2C-1FE43F268E40}" destId="{88E11C2F-3B3E-437D-BA93-D0476FC56590}" srcOrd="0" destOrd="0" presId="urn:microsoft.com/office/officeart/2005/8/layout/chevron2"/>
    <dgm:cxn modelId="{060AA526-29D8-411F-B48B-8FB2A74D941B}" type="presParOf" srcId="{BF9542F0-C623-4AAC-BC2C-1FE43F268E40}" destId="{57999490-E5E2-4111-A532-C49EF077D938}" srcOrd="1" destOrd="0" presId="urn:microsoft.com/office/officeart/2005/8/layout/chevron2"/>
    <dgm:cxn modelId="{793A4428-E5D4-41C9-8644-587C0796E9B1}" type="presParOf" srcId="{BA0B01EC-3901-40E2-91EB-3652FAA366D1}" destId="{E89EA757-9A42-4B94-AC52-824BCB063C52}" srcOrd="3" destOrd="0" presId="urn:microsoft.com/office/officeart/2005/8/layout/chevron2"/>
    <dgm:cxn modelId="{CAD8F48D-E7EB-4533-A5E9-120A4F3AA147}" type="presParOf" srcId="{BA0B01EC-3901-40E2-91EB-3652FAA366D1}" destId="{6D5B439B-5C47-4695-9D54-9AB560CF42CB}" srcOrd="4" destOrd="0" presId="urn:microsoft.com/office/officeart/2005/8/layout/chevron2"/>
    <dgm:cxn modelId="{C04FB6ED-062F-42FA-8087-F98A344A7371}" type="presParOf" srcId="{6D5B439B-5C47-4695-9D54-9AB560CF42CB}" destId="{32CEF553-7D8E-4680-850B-2D9705DC2FF3}" srcOrd="0" destOrd="0" presId="urn:microsoft.com/office/officeart/2005/8/layout/chevron2"/>
    <dgm:cxn modelId="{A4359E0F-7F85-4FEF-9084-A0F4B76F88C9}" type="presParOf" srcId="{6D5B439B-5C47-4695-9D54-9AB560CF42CB}" destId="{D9714545-15EC-449A-A40D-E447D71CA867}" srcOrd="1" destOrd="0" presId="urn:microsoft.com/office/officeart/2005/8/layout/chevron2"/>
    <dgm:cxn modelId="{3F0CF543-18C2-4AC4-AA05-CF982A0C6D5D}" type="presParOf" srcId="{BA0B01EC-3901-40E2-91EB-3652FAA366D1}" destId="{62221CBA-6392-42C3-9ACE-1F9638CAC8AF}" srcOrd="5" destOrd="0" presId="urn:microsoft.com/office/officeart/2005/8/layout/chevron2"/>
    <dgm:cxn modelId="{6F022D58-04BC-44F0-97FF-A3AE6085B3AA}" type="presParOf" srcId="{BA0B01EC-3901-40E2-91EB-3652FAA366D1}" destId="{E4A97ED4-8CF7-443A-9B80-7B5A869C4284}" srcOrd="6" destOrd="0" presId="urn:microsoft.com/office/officeart/2005/8/layout/chevron2"/>
    <dgm:cxn modelId="{6E8B58FC-47E2-492A-AB7E-3F689E03A2B3}" type="presParOf" srcId="{E4A97ED4-8CF7-443A-9B80-7B5A869C4284}" destId="{7E2C3E63-2446-4468-B115-A86D91F7FE7B}" srcOrd="0" destOrd="0" presId="urn:microsoft.com/office/officeart/2005/8/layout/chevron2"/>
    <dgm:cxn modelId="{1CB787E1-05CB-40B8-B772-0A8E56DDC88B}" type="presParOf" srcId="{E4A97ED4-8CF7-443A-9B80-7B5A869C4284}" destId="{5528826A-EC56-4D4F-88B1-1D4C608E5A0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8A2A0-806D-49F5-A587-9299C29B014E}">
      <dsp:nvSpPr>
        <dsp:cNvPr id="0" name=""/>
        <dsp:cNvSpPr/>
      </dsp:nvSpPr>
      <dsp:spPr>
        <a:xfrm rot="5400000">
          <a:off x="-194403" y="195787"/>
          <a:ext cx="1296021" cy="90721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Initialize</a:t>
          </a:r>
        </a:p>
      </dsp:txBody>
      <dsp:txXfrm rot="-5400000">
        <a:off x="1" y="454990"/>
        <a:ext cx="907214" cy="388807"/>
      </dsp:txXfrm>
    </dsp:sp>
    <dsp:sp modelId="{2DBFE638-C66E-4F8F-9175-A1C69CFD0517}">
      <dsp:nvSpPr>
        <dsp:cNvPr id="0" name=""/>
        <dsp:cNvSpPr/>
      </dsp:nvSpPr>
      <dsp:spPr>
        <a:xfrm rot="5400000">
          <a:off x="3740800" y="-2832201"/>
          <a:ext cx="842413" cy="650958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Estimate level, trend, and seasonal factors</a:t>
          </a:r>
        </a:p>
      </dsp:txBody>
      <dsp:txXfrm rot="-5400000">
        <a:off x="907215" y="42507"/>
        <a:ext cx="6468462" cy="760167"/>
      </dsp:txXfrm>
    </dsp:sp>
    <dsp:sp modelId="{88E11C2F-3B3E-437D-BA93-D0476FC56590}">
      <dsp:nvSpPr>
        <dsp:cNvPr id="0" name=""/>
        <dsp:cNvSpPr/>
      </dsp:nvSpPr>
      <dsp:spPr>
        <a:xfrm rot="5400000">
          <a:off x="-194403" y="1345595"/>
          <a:ext cx="1296021" cy="90721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Forecast</a:t>
          </a:r>
        </a:p>
      </dsp:txBody>
      <dsp:txXfrm rot="-5400000">
        <a:off x="1" y="1604798"/>
        <a:ext cx="907214" cy="388807"/>
      </dsp:txXfrm>
    </dsp:sp>
    <dsp:sp modelId="{57999490-E5E2-4111-A532-C49EF077D938}">
      <dsp:nvSpPr>
        <dsp:cNvPr id="0" name=""/>
        <dsp:cNvSpPr/>
      </dsp:nvSpPr>
      <dsp:spPr>
        <a:xfrm rot="5400000">
          <a:off x="3740800" y="-1682393"/>
          <a:ext cx="842413" cy="650958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Use the level, trend, and seasonal factors to forecast future demand</a:t>
          </a:r>
        </a:p>
      </dsp:txBody>
      <dsp:txXfrm rot="-5400000">
        <a:off x="907215" y="1192315"/>
        <a:ext cx="6468462" cy="760167"/>
      </dsp:txXfrm>
    </dsp:sp>
    <dsp:sp modelId="{32CEF553-7D8E-4680-850B-2D9705DC2FF3}">
      <dsp:nvSpPr>
        <dsp:cNvPr id="0" name=""/>
        <dsp:cNvSpPr/>
      </dsp:nvSpPr>
      <dsp:spPr>
        <a:xfrm rot="5400000">
          <a:off x="-194403" y="2495402"/>
          <a:ext cx="1296021" cy="90721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Observe</a:t>
          </a:r>
        </a:p>
      </dsp:txBody>
      <dsp:txXfrm rot="-5400000">
        <a:off x="1" y="2754605"/>
        <a:ext cx="907214" cy="388807"/>
      </dsp:txXfrm>
    </dsp:sp>
    <dsp:sp modelId="{D9714545-15EC-449A-A40D-E447D71CA867}">
      <dsp:nvSpPr>
        <dsp:cNvPr id="0" name=""/>
        <dsp:cNvSpPr/>
      </dsp:nvSpPr>
      <dsp:spPr>
        <a:xfrm rot="5400000">
          <a:off x="3740800" y="-532586"/>
          <a:ext cx="842413" cy="650958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Observe new demand</a:t>
          </a:r>
        </a:p>
        <a:p>
          <a:pPr marL="228600" lvl="1" indent="-228600" algn="l" defTabSz="1066800">
            <a:lnSpc>
              <a:spcPct val="90000"/>
            </a:lnSpc>
            <a:spcBef>
              <a:spcPct val="0"/>
            </a:spcBef>
            <a:spcAft>
              <a:spcPct val="15000"/>
            </a:spcAft>
            <a:buChar char="•"/>
          </a:pPr>
          <a:r>
            <a:rPr lang="en-US" sz="2400" kern="1200" dirty="0"/>
            <a:t>Record the error from the forecast</a:t>
          </a:r>
        </a:p>
      </dsp:txBody>
      <dsp:txXfrm rot="-5400000">
        <a:off x="907215" y="2342122"/>
        <a:ext cx="6468462" cy="760167"/>
      </dsp:txXfrm>
    </dsp:sp>
    <dsp:sp modelId="{7E2C3E63-2446-4468-B115-A86D91F7FE7B}">
      <dsp:nvSpPr>
        <dsp:cNvPr id="0" name=""/>
        <dsp:cNvSpPr/>
      </dsp:nvSpPr>
      <dsp:spPr>
        <a:xfrm rot="5400000">
          <a:off x="-194403" y="3645210"/>
          <a:ext cx="1296021" cy="90721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Adapt</a:t>
          </a:r>
        </a:p>
      </dsp:txBody>
      <dsp:txXfrm rot="-5400000">
        <a:off x="1" y="3904413"/>
        <a:ext cx="907214" cy="388807"/>
      </dsp:txXfrm>
    </dsp:sp>
    <dsp:sp modelId="{5528826A-EC56-4D4F-88B1-1D4C608E5A02}">
      <dsp:nvSpPr>
        <dsp:cNvPr id="0" name=""/>
        <dsp:cNvSpPr/>
      </dsp:nvSpPr>
      <dsp:spPr>
        <a:xfrm rot="5400000">
          <a:off x="3740800" y="617221"/>
          <a:ext cx="842413" cy="650958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Modify estimates of level, trend, and seasonal factors using latest observation</a:t>
          </a:r>
        </a:p>
      </dsp:txBody>
      <dsp:txXfrm rot="-5400000">
        <a:off x="907215" y="3491930"/>
        <a:ext cx="6468462" cy="760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8A2A0-806D-49F5-A587-9299C29B014E}">
      <dsp:nvSpPr>
        <dsp:cNvPr id="0" name=""/>
        <dsp:cNvSpPr/>
      </dsp:nvSpPr>
      <dsp:spPr>
        <a:xfrm rot="5400000">
          <a:off x="-194403" y="195787"/>
          <a:ext cx="1296021" cy="90721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Initialize</a:t>
          </a:r>
        </a:p>
      </dsp:txBody>
      <dsp:txXfrm rot="-5400000">
        <a:off x="1" y="454990"/>
        <a:ext cx="907214" cy="388807"/>
      </dsp:txXfrm>
    </dsp:sp>
    <dsp:sp modelId="{2DBFE638-C66E-4F8F-9175-A1C69CFD0517}">
      <dsp:nvSpPr>
        <dsp:cNvPr id="0" name=""/>
        <dsp:cNvSpPr/>
      </dsp:nvSpPr>
      <dsp:spPr>
        <a:xfrm rot="5400000">
          <a:off x="3740800" y="-2832201"/>
          <a:ext cx="842413" cy="650958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Level = average of the demand in the last </a:t>
          </a:r>
          <a14:m xmlns:a14="http://schemas.microsoft.com/office/drawing/2010/main">
            <m:oMath xmlns:m="http://schemas.openxmlformats.org/officeDocument/2006/math">
              <m:r>
                <a:rPr lang="en-US" sz="2400" b="0" i="1" kern="1200" smtClean="0">
                  <a:latin typeface="Cambria Math"/>
                </a:rPr>
                <m:t>𝑁</m:t>
              </m:r>
            </m:oMath>
          </a14:m>
          <a:r>
            <a:rPr lang="en-US" sz="2400" kern="1200" dirty="0"/>
            <a:t> periods</a:t>
          </a:r>
        </a:p>
      </dsp:txBody>
      <dsp:txXfrm rot="-5400000">
        <a:off x="907215" y="42507"/>
        <a:ext cx="6468462" cy="760167"/>
      </dsp:txXfrm>
    </dsp:sp>
    <dsp:sp modelId="{88E11C2F-3B3E-437D-BA93-D0476FC56590}">
      <dsp:nvSpPr>
        <dsp:cNvPr id="0" name=""/>
        <dsp:cNvSpPr/>
      </dsp:nvSpPr>
      <dsp:spPr>
        <a:xfrm rot="5400000">
          <a:off x="-194403" y="1345595"/>
          <a:ext cx="1296021" cy="90721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Forecast</a:t>
          </a:r>
        </a:p>
      </dsp:txBody>
      <dsp:txXfrm rot="-5400000">
        <a:off x="1" y="1604798"/>
        <a:ext cx="907214" cy="388807"/>
      </dsp:txXfrm>
    </dsp:sp>
    <dsp:sp modelId="{57999490-E5E2-4111-A532-C49EF077D938}">
      <dsp:nvSpPr>
        <dsp:cNvPr id="0" name=""/>
        <dsp:cNvSpPr/>
      </dsp:nvSpPr>
      <dsp:spPr>
        <a:xfrm rot="5400000">
          <a:off x="3740800" y="-1682393"/>
          <a:ext cx="842413" cy="650958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Forecast for next period = level</a:t>
          </a:r>
        </a:p>
        <a:p>
          <a:pPr marL="228600" lvl="1" indent="-228600" algn="l" defTabSz="1066800">
            <a:lnSpc>
              <a:spcPct val="90000"/>
            </a:lnSpc>
            <a:spcBef>
              <a:spcPct val="0"/>
            </a:spcBef>
            <a:spcAft>
              <a:spcPct val="15000"/>
            </a:spcAft>
            <a:buChar char="•"/>
          </a:pPr>
          <a:r>
            <a:rPr lang="en-US" sz="2400" kern="1200" dirty="0"/>
            <a:t>Forecast for two periods from now = level, …</a:t>
          </a:r>
        </a:p>
      </dsp:txBody>
      <dsp:txXfrm rot="-5400000">
        <a:off x="907215" y="1192315"/>
        <a:ext cx="6468462" cy="760167"/>
      </dsp:txXfrm>
    </dsp:sp>
    <dsp:sp modelId="{32CEF553-7D8E-4680-850B-2D9705DC2FF3}">
      <dsp:nvSpPr>
        <dsp:cNvPr id="0" name=""/>
        <dsp:cNvSpPr/>
      </dsp:nvSpPr>
      <dsp:spPr>
        <a:xfrm rot="5400000">
          <a:off x="-194403" y="2495402"/>
          <a:ext cx="1296021" cy="90721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Observe</a:t>
          </a:r>
        </a:p>
      </dsp:txBody>
      <dsp:txXfrm rot="-5400000">
        <a:off x="1" y="2754605"/>
        <a:ext cx="907214" cy="388807"/>
      </dsp:txXfrm>
    </dsp:sp>
    <dsp:sp modelId="{D9714545-15EC-449A-A40D-E447D71CA867}">
      <dsp:nvSpPr>
        <dsp:cNvPr id="0" name=""/>
        <dsp:cNvSpPr/>
      </dsp:nvSpPr>
      <dsp:spPr>
        <a:xfrm rot="5400000">
          <a:off x="3740800" y="-532586"/>
          <a:ext cx="842413" cy="650958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Observe the actual demand</a:t>
          </a:r>
        </a:p>
      </dsp:txBody>
      <dsp:txXfrm rot="-5400000">
        <a:off x="907215" y="2342122"/>
        <a:ext cx="6468462" cy="760167"/>
      </dsp:txXfrm>
    </dsp:sp>
    <dsp:sp modelId="{7E2C3E63-2446-4468-B115-A86D91F7FE7B}">
      <dsp:nvSpPr>
        <dsp:cNvPr id="0" name=""/>
        <dsp:cNvSpPr/>
      </dsp:nvSpPr>
      <dsp:spPr>
        <a:xfrm rot="5400000">
          <a:off x="-194403" y="3645210"/>
          <a:ext cx="1296021" cy="90721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Adapt</a:t>
          </a:r>
        </a:p>
      </dsp:txBody>
      <dsp:txXfrm rot="-5400000">
        <a:off x="1" y="3904413"/>
        <a:ext cx="907214" cy="388807"/>
      </dsp:txXfrm>
    </dsp:sp>
    <dsp:sp modelId="{5528826A-EC56-4D4F-88B1-1D4C608E5A02}">
      <dsp:nvSpPr>
        <dsp:cNvPr id="0" name=""/>
        <dsp:cNvSpPr/>
      </dsp:nvSpPr>
      <dsp:spPr>
        <a:xfrm rot="5400000">
          <a:off x="3740800" y="617221"/>
          <a:ext cx="842413" cy="650958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Updated level = average of the demand in the last </a:t>
          </a:r>
          <a14:m xmlns:a14="http://schemas.microsoft.com/office/drawing/2010/main">
            <m:oMath xmlns:m="http://schemas.openxmlformats.org/officeDocument/2006/math">
              <m:r>
                <a:rPr lang="en-US" sz="2400" b="0" i="1" kern="1200" smtClean="0">
                  <a:latin typeface="Cambria Math"/>
                </a:rPr>
                <m:t>𝑁</m:t>
              </m:r>
            </m:oMath>
          </a14:m>
          <a:r>
            <a:rPr lang="en-US" sz="2400" kern="1200" dirty="0"/>
            <a:t> periods.</a:t>
          </a:r>
        </a:p>
      </dsp:txBody>
      <dsp:txXfrm rot="-5400000">
        <a:off x="907215" y="3491930"/>
        <a:ext cx="6468462" cy="7601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8A2A0-806D-49F5-A587-9299C29B014E}">
      <dsp:nvSpPr>
        <dsp:cNvPr id="0" name=""/>
        <dsp:cNvSpPr/>
      </dsp:nvSpPr>
      <dsp:spPr>
        <a:xfrm rot="5400000">
          <a:off x="-194403" y="195787"/>
          <a:ext cx="1296021" cy="90721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Initialize</a:t>
          </a:r>
        </a:p>
      </dsp:txBody>
      <dsp:txXfrm rot="-5400000">
        <a:off x="1" y="454990"/>
        <a:ext cx="907214" cy="388807"/>
      </dsp:txXfrm>
    </dsp:sp>
    <dsp:sp modelId="{2DBFE638-C66E-4F8F-9175-A1C69CFD0517}">
      <dsp:nvSpPr>
        <dsp:cNvPr id="0" name=""/>
        <dsp:cNvSpPr/>
      </dsp:nvSpPr>
      <dsp:spPr>
        <a:xfrm rot="5400000">
          <a:off x="3740800" y="-2832201"/>
          <a:ext cx="842413" cy="650958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Level = average of all previous demand observations</a:t>
          </a:r>
        </a:p>
      </dsp:txBody>
      <dsp:txXfrm rot="-5400000">
        <a:off x="907215" y="42507"/>
        <a:ext cx="6468462" cy="760167"/>
      </dsp:txXfrm>
    </dsp:sp>
    <dsp:sp modelId="{88E11C2F-3B3E-437D-BA93-D0476FC56590}">
      <dsp:nvSpPr>
        <dsp:cNvPr id="0" name=""/>
        <dsp:cNvSpPr/>
      </dsp:nvSpPr>
      <dsp:spPr>
        <a:xfrm rot="5400000">
          <a:off x="-194403" y="1345595"/>
          <a:ext cx="1296021" cy="90721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Forecast</a:t>
          </a:r>
        </a:p>
      </dsp:txBody>
      <dsp:txXfrm rot="-5400000">
        <a:off x="1" y="1604798"/>
        <a:ext cx="907214" cy="388807"/>
      </dsp:txXfrm>
    </dsp:sp>
    <dsp:sp modelId="{57999490-E5E2-4111-A532-C49EF077D938}">
      <dsp:nvSpPr>
        <dsp:cNvPr id="0" name=""/>
        <dsp:cNvSpPr/>
      </dsp:nvSpPr>
      <dsp:spPr>
        <a:xfrm rot="5400000">
          <a:off x="3740800" y="-1682393"/>
          <a:ext cx="842413" cy="650958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Forecast for next period = level</a:t>
          </a:r>
        </a:p>
        <a:p>
          <a:pPr marL="228600" lvl="1" indent="-228600" algn="l" defTabSz="1066800">
            <a:lnSpc>
              <a:spcPct val="90000"/>
            </a:lnSpc>
            <a:spcBef>
              <a:spcPct val="0"/>
            </a:spcBef>
            <a:spcAft>
              <a:spcPct val="15000"/>
            </a:spcAft>
            <a:buChar char="•"/>
          </a:pPr>
          <a:r>
            <a:rPr lang="en-US" sz="2400" kern="1200" dirty="0"/>
            <a:t>Forecast for two periods from now = level, …</a:t>
          </a:r>
        </a:p>
      </dsp:txBody>
      <dsp:txXfrm rot="-5400000">
        <a:off x="907215" y="1192315"/>
        <a:ext cx="6468462" cy="760167"/>
      </dsp:txXfrm>
    </dsp:sp>
    <dsp:sp modelId="{32CEF553-7D8E-4680-850B-2D9705DC2FF3}">
      <dsp:nvSpPr>
        <dsp:cNvPr id="0" name=""/>
        <dsp:cNvSpPr/>
      </dsp:nvSpPr>
      <dsp:spPr>
        <a:xfrm rot="5400000">
          <a:off x="-194403" y="2495402"/>
          <a:ext cx="1296021" cy="90721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Observe</a:t>
          </a:r>
        </a:p>
      </dsp:txBody>
      <dsp:txXfrm rot="-5400000">
        <a:off x="1" y="2754605"/>
        <a:ext cx="907214" cy="388807"/>
      </dsp:txXfrm>
    </dsp:sp>
    <dsp:sp modelId="{D9714545-15EC-449A-A40D-E447D71CA867}">
      <dsp:nvSpPr>
        <dsp:cNvPr id="0" name=""/>
        <dsp:cNvSpPr/>
      </dsp:nvSpPr>
      <dsp:spPr>
        <a:xfrm rot="5400000">
          <a:off x="3740800" y="-532586"/>
          <a:ext cx="842413" cy="650958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Observe the actual demand</a:t>
          </a:r>
        </a:p>
      </dsp:txBody>
      <dsp:txXfrm rot="-5400000">
        <a:off x="907215" y="2342122"/>
        <a:ext cx="6468462" cy="760167"/>
      </dsp:txXfrm>
    </dsp:sp>
    <dsp:sp modelId="{7E2C3E63-2446-4468-B115-A86D91F7FE7B}">
      <dsp:nvSpPr>
        <dsp:cNvPr id="0" name=""/>
        <dsp:cNvSpPr/>
      </dsp:nvSpPr>
      <dsp:spPr>
        <a:xfrm rot="5400000">
          <a:off x="-194403" y="3645210"/>
          <a:ext cx="1296021" cy="90721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Adapt</a:t>
          </a:r>
        </a:p>
      </dsp:txBody>
      <dsp:txXfrm rot="-5400000">
        <a:off x="1" y="3904413"/>
        <a:ext cx="907214" cy="388807"/>
      </dsp:txXfrm>
    </dsp:sp>
    <dsp:sp modelId="{5528826A-EC56-4D4F-88B1-1D4C608E5A02}">
      <dsp:nvSpPr>
        <dsp:cNvPr id="0" name=""/>
        <dsp:cNvSpPr/>
      </dsp:nvSpPr>
      <dsp:spPr>
        <a:xfrm rot="5400000">
          <a:off x="3740800" y="617221"/>
          <a:ext cx="842413" cy="650958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Updated level = </a:t>
          </a:r>
          <a14:m xmlns:a14="http://schemas.microsoft.com/office/drawing/2010/main">
            <m:oMath xmlns:m="http://schemas.openxmlformats.org/officeDocument/2006/math">
              <m:r>
                <a:rPr lang="en-US" sz="2400" b="0" i="1" kern="1200" smtClean="0">
                  <a:latin typeface="Cambria Math"/>
                </a:rPr>
                <m:t>𝛼</m:t>
              </m:r>
              <m:r>
                <a:rPr lang="en-US" sz="2400" b="0" i="1" kern="1200" smtClean="0">
                  <a:latin typeface="Cambria Math"/>
                </a:rPr>
                <m:t>×</m:t>
              </m:r>
            </m:oMath>
          </a14:m>
          <a:r>
            <a:rPr lang="en-US" sz="2400" kern="1200" dirty="0"/>
            <a:t> observed demand </a:t>
          </a:r>
          <a14:m xmlns:a14="http://schemas.microsoft.com/office/drawing/2010/main">
            <m:oMath xmlns:m="http://schemas.openxmlformats.org/officeDocument/2006/math">
              <m:r>
                <a:rPr lang="en-US" sz="2400" b="0" i="1" kern="1200" smtClean="0">
                  <a:latin typeface="Cambria Math"/>
                </a:rPr>
                <m:t>+</m:t>
              </m:r>
              <m:d>
                <m:dPr>
                  <m:ctrlPr>
                    <a:rPr lang="en-US" sz="2400" b="0" i="1" kern="1200" smtClean="0">
                      <a:latin typeface="Cambria Math" panose="02040503050406030204" pitchFamily="18" charset="0"/>
                    </a:rPr>
                  </m:ctrlPr>
                </m:dPr>
                <m:e>
                  <m:r>
                    <a:rPr lang="en-US" sz="2400" b="0" i="1" kern="1200" smtClean="0">
                      <a:latin typeface="Cambria Math"/>
                    </a:rPr>
                    <m:t>1−</m:t>
                  </m:r>
                  <m:r>
                    <a:rPr lang="en-US" sz="2400" b="0" i="1" kern="1200" smtClean="0">
                      <a:latin typeface="Cambria Math"/>
                    </a:rPr>
                    <m:t>𝛼</m:t>
                  </m:r>
                </m:e>
              </m:d>
              <m:r>
                <a:rPr lang="en-US" sz="2400" b="0" i="1" kern="1200" smtClean="0">
                  <a:latin typeface="Cambria Math"/>
                </a:rPr>
                <m:t>×</m:t>
              </m:r>
            </m:oMath>
          </a14:m>
          <a:r>
            <a:rPr lang="en-US" sz="2400" kern="1200" dirty="0"/>
            <a:t> previous level</a:t>
          </a:r>
        </a:p>
      </dsp:txBody>
      <dsp:txXfrm rot="-5400000">
        <a:off x="907215" y="3491930"/>
        <a:ext cx="6468462" cy="7601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8A2A0-806D-49F5-A587-9299C29B014E}">
      <dsp:nvSpPr>
        <dsp:cNvPr id="0" name=""/>
        <dsp:cNvSpPr/>
      </dsp:nvSpPr>
      <dsp:spPr>
        <a:xfrm rot="5400000">
          <a:off x="-194403" y="195787"/>
          <a:ext cx="1296021" cy="90721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Initialize</a:t>
          </a:r>
        </a:p>
      </dsp:txBody>
      <dsp:txXfrm rot="-5400000">
        <a:off x="1" y="454990"/>
        <a:ext cx="907214" cy="388807"/>
      </dsp:txXfrm>
    </dsp:sp>
    <dsp:sp modelId="{2DBFE638-C66E-4F8F-9175-A1C69CFD0517}">
      <dsp:nvSpPr>
        <dsp:cNvPr id="0" name=""/>
        <dsp:cNvSpPr/>
      </dsp:nvSpPr>
      <dsp:spPr>
        <a:xfrm rot="5400000">
          <a:off x="3740800" y="-2832201"/>
          <a:ext cx="842413" cy="650958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Level and trend: estimated using </a:t>
          </a:r>
          <a:r>
            <a:rPr lang="en-US" sz="1400" kern="1200"/>
            <a:t>linear regression.</a:t>
          </a:r>
          <a:endParaRPr lang="en-US" sz="1400" kern="1200" dirty="0"/>
        </a:p>
      </dsp:txBody>
      <dsp:txXfrm rot="-5400000">
        <a:off x="907215" y="42507"/>
        <a:ext cx="6468462" cy="760167"/>
      </dsp:txXfrm>
    </dsp:sp>
    <dsp:sp modelId="{88E11C2F-3B3E-437D-BA93-D0476FC56590}">
      <dsp:nvSpPr>
        <dsp:cNvPr id="0" name=""/>
        <dsp:cNvSpPr/>
      </dsp:nvSpPr>
      <dsp:spPr>
        <a:xfrm rot="5400000">
          <a:off x="-194403" y="1345595"/>
          <a:ext cx="1296021" cy="90721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Forecast</a:t>
          </a:r>
        </a:p>
      </dsp:txBody>
      <dsp:txXfrm rot="-5400000">
        <a:off x="1" y="1604798"/>
        <a:ext cx="907214" cy="388807"/>
      </dsp:txXfrm>
    </dsp:sp>
    <dsp:sp modelId="{57999490-E5E2-4111-A532-C49EF077D938}">
      <dsp:nvSpPr>
        <dsp:cNvPr id="0" name=""/>
        <dsp:cNvSpPr/>
      </dsp:nvSpPr>
      <dsp:spPr>
        <a:xfrm rot="5400000">
          <a:off x="3740800" y="-1682393"/>
          <a:ext cx="842413" cy="650958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Forecast for next period = level + trend</a:t>
          </a:r>
        </a:p>
        <a:p>
          <a:pPr marL="114300" lvl="1" indent="-114300" algn="l" defTabSz="622300">
            <a:lnSpc>
              <a:spcPct val="90000"/>
            </a:lnSpc>
            <a:spcBef>
              <a:spcPct val="0"/>
            </a:spcBef>
            <a:spcAft>
              <a:spcPct val="15000"/>
            </a:spcAft>
            <a:buChar char="•"/>
          </a:pPr>
          <a:r>
            <a:rPr lang="en-US" sz="1400" kern="1200" dirty="0"/>
            <a:t>Forecast for two periods from now = level + </a:t>
          </a:r>
          <a14:m xmlns:a14="http://schemas.microsoft.com/office/drawing/2010/main">
            <m:oMath xmlns:m="http://schemas.openxmlformats.org/officeDocument/2006/math">
              <m:r>
                <a:rPr lang="en-US" sz="1400" b="0" i="1" kern="1200" smtClean="0">
                  <a:latin typeface="Cambria Math"/>
                </a:rPr>
                <m:t>2×</m:t>
              </m:r>
            </m:oMath>
          </a14:m>
          <a:r>
            <a:rPr lang="en-US" sz="1400" kern="1200" dirty="0"/>
            <a:t> trend, …</a:t>
          </a:r>
        </a:p>
      </dsp:txBody>
      <dsp:txXfrm rot="-5400000">
        <a:off x="907215" y="1192315"/>
        <a:ext cx="6468462" cy="760167"/>
      </dsp:txXfrm>
    </dsp:sp>
    <dsp:sp modelId="{32CEF553-7D8E-4680-850B-2D9705DC2FF3}">
      <dsp:nvSpPr>
        <dsp:cNvPr id="0" name=""/>
        <dsp:cNvSpPr/>
      </dsp:nvSpPr>
      <dsp:spPr>
        <a:xfrm rot="5400000">
          <a:off x="-194403" y="2495402"/>
          <a:ext cx="1296021" cy="90721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Observe</a:t>
          </a:r>
        </a:p>
      </dsp:txBody>
      <dsp:txXfrm rot="-5400000">
        <a:off x="1" y="2754605"/>
        <a:ext cx="907214" cy="388807"/>
      </dsp:txXfrm>
    </dsp:sp>
    <dsp:sp modelId="{D9714545-15EC-449A-A40D-E447D71CA867}">
      <dsp:nvSpPr>
        <dsp:cNvPr id="0" name=""/>
        <dsp:cNvSpPr/>
      </dsp:nvSpPr>
      <dsp:spPr>
        <a:xfrm rot="5400000">
          <a:off x="3740800" y="-532586"/>
          <a:ext cx="842413" cy="650958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Observe the actual demand</a:t>
          </a:r>
        </a:p>
      </dsp:txBody>
      <dsp:txXfrm rot="-5400000">
        <a:off x="907215" y="2342122"/>
        <a:ext cx="6468462" cy="760167"/>
      </dsp:txXfrm>
    </dsp:sp>
    <dsp:sp modelId="{7E2C3E63-2446-4468-B115-A86D91F7FE7B}">
      <dsp:nvSpPr>
        <dsp:cNvPr id="0" name=""/>
        <dsp:cNvSpPr/>
      </dsp:nvSpPr>
      <dsp:spPr>
        <a:xfrm rot="5400000">
          <a:off x="-194403" y="3645210"/>
          <a:ext cx="1296021" cy="907214"/>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Adapt</a:t>
          </a:r>
        </a:p>
      </dsp:txBody>
      <dsp:txXfrm rot="-5400000">
        <a:off x="1" y="3904413"/>
        <a:ext cx="907214" cy="388807"/>
      </dsp:txXfrm>
    </dsp:sp>
    <dsp:sp modelId="{5528826A-EC56-4D4F-88B1-1D4C608E5A02}">
      <dsp:nvSpPr>
        <dsp:cNvPr id="0" name=""/>
        <dsp:cNvSpPr/>
      </dsp:nvSpPr>
      <dsp:spPr>
        <a:xfrm rot="5400000">
          <a:off x="3740800" y="617221"/>
          <a:ext cx="842413" cy="6509585"/>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Updated level = </a:t>
          </a:r>
          <a14:m xmlns:a14="http://schemas.microsoft.com/office/drawing/2010/main">
            <m:oMath xmlns:m="http://schemas.openxmlformats.org/officeDocument/2006/math">
              <m:r>
                <a:rPr lang="en-US" sz="1400" b="0" i="1" kern="1200" smtClean="0">
                  <a:latin typeface="Cambria Math"/>
                </a:rPr>
                <m:t>𝛼</m:t>
              </m:r>
              <m:r>
                <a:rPr lang="en-US" sz="1400" b="0" i="1" kern="1200" smtClean="0">
                  <a:latin typeface="Cambria Math"/>
                </a:rPr>
                <m:t>×</m:t>
              </m:r>
            </m:oMath>
          </a14:m>
          <a:r>
            <a:rPr lang="en-US" sz="1400" kern="1200" dirty="0"/>
            <a:t> observed demand </a:t>
          </a:r>
          <a14:m xmlns:a14="http://schemas.microsoft.com/office/drawing/2010/main">
            <m:oMath xmlns:m="http://schemas.openxmlformats.org/officeDocument/2006/math">
              <m:r>
                <a:rPr lang="en-US" sz="1400" b="0" i="1" kern="1200" smtClean="0">
                  <a:latin typeface="Cambria Math"/>
                </a:rPr>
                <m:t>+</m:t>
              </m:r>
              <m:d>
                <m:dPr>
                  <m:ctrlPr>
                    <a:rPr lang="en-US" sz="1400" b="0" i="1" kern="1200" smtClean="0">
                      <a:latin typeface="Cambria Math" panose="02040503050406030204" pitchFamily="18" charset="0"/>
                    </a:rPr>
                  </m:ctrlPr>
                </m:dPr>
                <m:e>
                  <m:r>
                    <a:rPr lang="en-US" sz="1400" b="0" i="1" kern="1200" smtClean="0">
                      <a:latin typeface="Cambria Math"/>
                    </a:rPr>
                    <m:t>1−</m:t>
                  </m:r>
                  <m:r>
                    <a:rPr lang="en-US" sz="1400" b="0" i="1" kern="1200" smtClean="0">
                      <a:latin typeface="Cambria Math"/>
                    </a:rPr>
                    <m:t>𝛼</m:t>
                  </m:r>
                </m:e>
              </m:d>
              <m:r>
                <a:rPr lang="en-US" sz="1400" b="0" i="1" kern="1200" smtClean="0">
                  <a:latin typeface="Cambria Math"/>
                </a:rPr>
                <m:t>×</m:t>
              </m:r>
            </m:oMath>
          </a14:m>
          <a:r>
            <a:rPr lang="en-US" sz="1400" kern="1200" dirty="0"/>
            <a:t> (previous level + previous trend)</a:t>
          </a:r>
        </a:p>
        <a:p>
          <a:pPr marL="114300" lvl="1" indent="-114300" algn="l" defTabSz="622300">
            <a:lnSpc>
              <a:spcPct val="90000"/>
            </a:lnSpc>
            <a:spcBef>
              <a:spcPct val="0"/>
            </a:spcBef>
            <a:spcAft>
              <a:spcPct val="15000"/>
            </a:spcAft>
            <a:buChar char="•"/>
          </a:pPr>
          <a:r>
            <a:rPr lang="en-US" sz="1400" kern="1200" dirty="0"/>
            <a:t>Updated trend =  </a:t>
          </a:r>
          <a14:m xmlns:a14="http://schemas.microsoft.com/office/drawing/2010/main">
            <m:oMath xmlns:m="http://schemas.openxmlformats.org/officeDocument/2006/math">
              <m:r>
                <a:rPr lang="en-US" sz="1400" b="0" i="1" kern="1200" smtClean="0">
                  <a:latin typeface="Cambria Math"/>
                </a:rPr>
                <m:t>𝛽</m:t>
              </m:r>
              <m:r>
                <a:rPr lang="en-US" sz="1400" b="0" i="1" kern="1200" smtClean="0">
                  <a:latin typeface="Cambria Math"/>
                </a:rPr>
                <m:t>× </m:t>
              </m:r>
            </m:oMath>
          </a14:m>
          <a:r>
            <a:rPr lang="en-US" sz="1400" kern="1200" dirty="0"/>
            <a:t>(updated level – previous level) + </a:t>
          </a:r>
          <a14:m xmlns:a14="http://schemas.microsoft.com/office/drawing/2010/main">
            <m:oMath xmlns:m="http://schemas.openxmlformats.org/officeDocument/2006/math">
              <m:d>
                <m:dPr>
                  <m:ctrlPr>
                    <a:rPr lang="en-US" sz="1400" b="0" i="1" kern="1200" smtClean="0">
                      <a:latin typeface="Cambria Math" panose="02040503050406030204" pitchFamily="18" charset="0"/>
                    </a:rPr>
                  </m:ctrlPr>
                </m:dPr>
                <m:e>
                  <m:r>
                    <a:rPr lang="en-US" sz="1400" b="0" i="1" kern="1200" smtClean="0">
                      <a:latin typeface="Cambria Math"/>
                    </a:rPr>
                    <m:t>1−</m:t>
                  </m:r>
                  <m:r>
                    <a:rPr lang="en-US" sz="1400" b="0" i="1" kern="1200" smtClean="0">
                      <a:latin typeface="Cambria Math"/>
                    </a:rPr>
                    <m:t>𝛽</m:t>
                  </m:r>
                </m:e>
              </m:d>
              <m:r>
                <a:rPr lang="en-US" sz="1400" b="0" i="1" kern="1200" smtClean="0">
                  <a:latin typeface="Cambria Math"/>
                </a:rPr>
                <m:t>×</m:t>
              </m:r>
            </m:oMath>
          </a14:m>
          <a:r>
            <a:rPr lang="en-US" sz="1400" kern="1200" dirty="0"/>
            <a:t> previous trend</a:t>
          </a:r>
        </a:p>
      </dsp:txBody>
      <dsp:txXfrm rot="-5400000">
        <a:off x="907215" y="3491930"/>
        <a:ext cx="6468462" cy="7601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8A2A0-806D-49F5-A587-9299C29B014E}">
      <dsp:nvSpPr>
        <dsp:cNvPr id="0" name=""/>
        <dsp:cNvSpPr/>
      </dsp:nvSpPr>
      <dsp:spPr>
        <a:xfrm rot="5400000">
          <a:off x="-169893" y="207832"/>
          <a:ext cx="1132621" cy="792835"/>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Initialize</a:t>
          </a:r>
        </a:p>
      </dsp:txBody>
      <dsp:txXfrm rot="-5400000">
        <a:off x="1" y="434357"/>
        <a:ext cx="792835" cy="339786"/>
      </dsp:txXfrm>
    </dsp:sp>
    <dsp:sp modelId="{2DBFE638-C66E-4F8F-9175-A1C69CFD0517}">
      <dsp:nvSpPr>
        <dsp:cNvPr id="0" name=""/>
        <dsp:cNvSpPr/>
      </dsp:nvSpPr>
      <dsp:spPr>
        <a:xfrm rot="5400000">
          <a:off x="3736715" y="-2905941"/>
          <a:ext cx="736203" cy="6623964"/>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err="1"/>
            <a:t>Deseasonalize</a:t>
          </a:r>
          <a:r>
            <a:rPr lang="en-US" sz="1400" kern="1200" dirty="0"/>
            <a:t> the data</a:t>
          </a:r>
        </a:p>
        <a:p>
          <a:pPr marL="114300" lvl="1" indent="-114300" algn="l" defTabSz="622300">
            <a:lnSpc>
              <a:spcPct val="90000"/>
            </a:lnSpc>
            <a:spcBef>
              <a:spcPct val="0"/>
            </a:spcBef>
            <a:spcAft>
              <a:spcPct val="15000"/>
            </a:spcAft>
            <a:buChar char="•"/>
          </a:pPr>
          <a:r>
            <a:rPr lang="en-US" sz="1400" kern="1200" dirty="0"/>
            <a:t>Level and Trend: estimated using linear regression</a:t>
          </a:r>
        </a:p>
        <a:p>
          <a:pPr marL="114300" lvl="1" indent="-114300" algn="l" defTabSz="622300">
            <a:lnSpc>
              <a:spcPct val="90000"/>
            </a:lnSpc>
            <a:spcBef>
              <a:spcPct val="0"/>
            </a:spcBef>
            <a:spcAft>
              <a:spcPct val="15000"/>
            </a:spcAft>
            <a:buChar char="•"/>
          </a:pPr>
          <a:r>
            <a:rPr lang="en-US" sz="1400" kern="1200" dirty="0"/>
            <a:t>Estimate the seasonal factor</a:t>
          </a:r>
        </a:p>
      </dsp:txBody>
      <dsp:txXfrm rot="-5400000">
        <a:off x="792835" y="73877"/>
        <a:ext cx="6588026" cy="664327"/>
      </dsp:txXfrm>
    </dsp:sp>
    <dsp:sp modelId="{88E11C2F-3B3E-437D-BA93-D0476FC56590}">
      <dsp:nvSpPr>
        <dsp:cNvPr id="0" name=""/>
        <dsp:cNvSpPr/>
      </dsp:nvSpPr>
      <dsp:spPr>
        <a:xfrm rot="5400000">
          <a:off x="-169893" y="1366747"/>
          <a:ext cx="1132621" cy="792835"/>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Forecast</a:t>
          </a:r>
        </a:p>
      </dsp:txBody>
      <dsp:txXfrm rot="-5400000">
        <a:off x="1" y="1593272"/>
        <a:ext cx="792835" cy="339786"/>
      </dsp:txXfrm>
    </dsp:sp>
    <dsp:sp modelId="{57999490-E5E2-4111-A532-C49EF077D938}">
      <dsp:nvSpPr>
        <dsp:cNvPr id="0" name=""/>
        <dsp:cNvSpPr/>
      </dsp:nvSpPr>
      <dsp:spPr>
        <a:xfrm rot="5400000">
          <a:off x="3582642" y="-1747026"/>
          <a:ext cx="1044349" cy="6623964"/>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Forecast for next period = (level + trend) </a:t>
          </a:r>
          <a14:m xmlns:a14="http://schemas.microsoft.com/office/drawing/2010/main">
            <m:oMath xmlns:m="http://schemas.openxmlformats.org/officeDocument/2006/math">
              <m:r>
                <a:rPr lang="en-US" sz="1400" b="0" i="1" kern="1200" smtClean="0">
                  <a:latin typeface="Cambria Math"/>
                </a:rPr>
                <m:t>×</m:t>
              </m:r>
            </m:oMath>
          </a14:m>
          <a:r>
            <a:rPr lang="en-US" sz="1400" kern="1200" dirty="0"/>
            <a:t> seasonal factor for next period</a:t>
          </a:r>
        </a:p>
        <a:p>
          <a:pPr marL="114300" lvl="1" indent="-114300" algn="l" defTabSz="622300">
            <a:lnSpc>
              <a:spcPct val="90000"/>
            </a:lnSpc>
            <a:spcBef>
              <a:spcPct val="0"/>
            </a:spcBef>
            <a:spcAft>
              <a:spcPct val="15000"/>
            </a:spcAft>
            <a:buChar char="•"/>
          </a:pPr>
          <a:r>
            <a:rPr lang="en-US" sz="1400" kern="1200" dirty="0"/>
            <a:t>Forecast for two periods from now = (level + </a:t>
          </a:r>
          <a14:m xmlns:a14="http://schemas.microsoft.com/office/drawing/2010/main">
            <m:oMath xmlns:m="http://schemas.openxmlformats.org/officeDocument/2006/math">
              <m:r>
                <a:rPr lang="en-US" sz="1400" b="0" i="1" kern="1200" smtClean="0">
                  <a:latin typeface="Cambria Math"/>
                </a:rPr>
                <m:t>2×</m:t>
              </m:r>
            </m:oMath>
          </a14:m>
          <a:r>
            <a:rPr lang="en-US" sz="1400" kern="1200" dirty="0"/>
            <a:t> trend) </a:t>
          </a:r>
          <a14:m xmlns:a14="http://schemas.microsoft.com/office/drawing/2010/main">
            <m:oMath xmlns:m="http://schemas.openxmlformats.org/officeDocument/2006/math">
              <m:r>
                <a:rPr lang="en-US" sz="1400" b="0" i="1" kern="1200" smtClean="0">
                  <a:latin typeface="Cambria Math"/>
                </a:rPr>
                <m:t>×</m:t>
              </m:r>
            </m:oMath>
          </a14:m>
          <a:r>
            <a:rPr lang="en-US" sz="1400" kern="1200" dirty="0"/>
            <a:t> seasonal factor for two periods from now…</a:t>
          </a:r>
        </a:p>
      </dsp:txBody>
      <dsp:txXfrm rot="-5400000">
        <a:off x="792835" y="1093762"/>
        <a:ext cx="6572983" cy="942387"/>
      </dsp:txXfrm>
    </dsp:sp>
    <dsp:sp modelId="{32CEF553-7D8E-4680-850B-2D9705DC2FF3}">
      <dsp:nvSpPr>
        <dsp:cNvPr id="0" name=""/>
        <dsp:cNvSpPr/>
      </dsp:nvSpPr>
      <dsp:spPr>
        <a:xfrm rot="5400000">
          <a:off x="-169893" y="2371589"/>
          <a:ext cx="1132621" cy="792835"/>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Observe</a:t>
          </a:r>
        </a:p>
      </dsp:txBody>
      <dsp:txXfrm rot="-5400000">
        <a:off x="1" y="2598114"/>
        <a:ext cx="792835" cy="339786"/>
      </dsp:txXfrm>
    </dsp:sp>
    <dsp:sp modelId="{D9714545-15EC-449A-A40D-E447D71CA867}">
      <dsp:nvSpPr>
        <dsp:cNvPr id="0" name=""/>
        <dsp:cNvSpPr/>
      </dsp:nvSpPr>
      <dsp:spPr>
        <a:xfrm rot="5400000">
          <a:off x="3855649" y="-742183"/>
          <a:ext cx="498336" cy="6623964"/>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Observe the actual demand</a:t>
          </a:r>
        </a:p>
      </dsp:txBody>
      <dsp:txXfrm rot="-5400000">
        <a:off x="792836" y="2344957"/>
        <a:ext cx="6599637" cy="449682"/>
      </dsp:txXfrm>
    </dsp:sp>
    <dsp:sp modelId="{7E2C3E63-2446-4468-B115-A86D91F7FE7B}">
      <dsp:nvSpPr>
        <dsp:cNvPr id="0" name=""/>
        <dsp:cNvSpPr/>
      </dsp:nvSpPr>
      <dsp:spPr>
        <a:xfrm rot="5400000">
          <a:off x="-169893" y="3747545"/>
          <a:ext cx="1132621" cy="792835"/>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Adapt</a:t>
          </a:r>
        </a:p>
      </dsp:txBody>
      <dsp:txXfrm rot="-5400000">
        <a:off x="1" y="3974070"/>
        <a:ext cx="792835" cy="339786"/>
      </dsp:txXfrm>
    </dsp:sp>
    <dsp:sp modelId="{5528826A-EC56-4D4F-88B1-1D4C608E5A02}">
      <dsp:nvSpPr>
        <dsp:cNvPr id="0" name=""/>
        <dsp:cNvSpPr/>
      </dsp:nvSpPr>
      <dsp:spPr>
        <a:xfrm rot="5400000">
          <a:off x="3365602" y="633771"/>
          <a:ext cx="1478430" cy="6623964"/>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Updated level = </a:t>
          </a:r>
          <a14:m xmlns:a14="http://schemas.microsoft.com/office/drawing/2010/main">
            <m:oMath xmlns:m="http://schemas.openxmlformats.org/officeDocument/2006/math">
              <m:r>
                <a:rPr lang="en-US" sz="1400" b="0" i="1" kern="1200" smtClean="0">
                  <a:latin typeface="Cambria Math"/>
                </a:rPr>
                <m:t>𝛼</m:t>
              </m:r>
              <m:r>
                <a:rPr lang="en-US" sz="1400" b="0" i="1" kern="1200" smtClean="0">
                  <a:latin typeface="Cambria Math"/>
                </a:rPr>
                <m:t>×</m:t>
              </m:r>
            </m:oMath>
          </a14:m>
          <a:r>
            <a:rPr lang="en-US" sz="1400" kern="1200" dirty="0"/>
            <a:t> (observed demand / seasonal factor)</a:t>
          </a:r>
          <a:br>
            <a:rPr lang="en-US" sz="1400" kern="1200" dirty="0"/>
          </a:br>
          <a14:m xmlns:a14="http://schemas.microsoft.com/office/drawing/2010/main">
            <m:oMath xmlns:m="http://schemas.openxmlformats.org/officeDocument/2006/math">
              <m:r>
                <a:rPr lang="en-US" sz="1400" b="0" i="1" kern="1200" smtClean="0">
                  <a:latin typeface="Cambria Math"/>
                </a:rPr>
                <m:t>+</m:t>
              </m:r>
              <m:d>
                <m:dPr>
                  <m:ctrlPr>
                    <a:rPr lang="en-US" sz="1400" b="0" i="1" kern="1200" smtClean="0">
                      <a:latin typeface="Cambria Math" panose="02040503050406030204" pitchFamily="18" charset="0"/>
                    </a:rPr>
                  </m:ctrlPr>
                </m:dPr>
                <m:e>
                  <m:r>
                    <a:rPr lang="en-US" sz="1400" b="0" i="1" kern="1200" smtClean="0">
                      <a:latin typeface="Cambria Math"/>
                    </a:rPr>
                    <m:t>1−</m:t>
                  </m:r>
                  <m:r>
                    <a:rPr lang="en-US" sz="1400" b="0" i="1" kern="1200" smtClean="0">
                      <a:latin typeface="Cambria Math"/>
                    </a:rPr>
                    <m:t>𝛼</m:t>
                  </m:r>
                </m:e>
              </m:d>
              <m:r>
                <a:rPr lang="en-US" sz="1400" b="0" i="1" kern="1200" smtClean="0">
                  <a:latin typeface="Cambria Math"/>
                </a:rPr>
                <m:t>×</m:t>
              </m:r>
            </m:oMath>
          </a14:m>
          <a:r>
            <a:rPr lang="en-US" sz="1400" kern="1200" dirty="0"/>
            <a:t> (previous level + previous trend)</a:t>
          </a:r>
        </a:p>
        <a:p>
          <a:pPr marL="114300" lvl="1" indent="-114300" algn="l" defTabSz="622300">
            <a:lnSpc>
              <a:spcPct val="90000"/>
            </a:lnSpc>
            <a:spcBef>
              <a:spcPct val="0"/>
            </a:spcBef>
            <a:spcAft>
              <a:spcPct val="15000"/>
            </a:spcAft>
            <a:buChar char="•"/>
          </a:pPr>
          <a:r>
            <a:rPr lang="en-US" sz="1400" kern="1200" dirty="0"/>
            <a:t>Updated trend =  </a:t>
          </a:r>
          <a14:m xmlns:a14="http://schemas.microsoft.com/office/drawing/2010/main">
            <m:oMath xmlns:m="http://schemas.openxmlformats.org/officeDocument/2006/math">
              <m:r>
                <a:rPr lang="en-US" sz="1400" b="0" i="1" kern="1200" smtClean="0">
                  <a:latin typeface="Cambria Math"/>
                </a:rPr>
                <m:t>𝛽</m:t>
              </m:r>
              <m:r>
                <a:rPr lang="en-US" sz="1400" b="0" i="1" kern="1200" smtClean="0">
                  <a:latin typeface="Cambria Math"/>
                </a:rPr>
                <m:t>× </m:t>
              </m:r>
            </m:oMath>
          </a14:m>
          <a:r>
            <a:rPr lang="en-US" sz="1400" kern="1200" dirty="0"/>
            <a:t>(updated level – previous level) </a:t>
          </a:r>
          <a:br>
            <a:rPr lang="en-US" sz="1400" kern="1200" dirty="0"/>
          </a:br>
          <a:r>
            <a:rPr lang="en-US" sz="1400" kern="1200" dirty="0"/>
            <a:t>+ </a:t>
          </a:r>
          <a14:m xmlns:a14="http://schemas.microsoft.com/office/drawing/2010/main">
            <m:oMath xmlns:m="http://schemas.openxmlformats.org/officeDocument/2006/math">
              <m:d>
                <m:dPr>
                  <m:ctrlPr>
                    <a:rPr lang="en-US" sz="1400" b="0" i="1" kern="1200" smtClean="0">
                      <a:latin typeface="Cambria Math" panose="02040503050406030204" pitchFamily="18" charset="0"/>
                    </a:rPr>
                  </m:ctrlPr>
                </m:dPr>
                <m:e>
                  <m:r>
                    <a:rPr lang="en-US" sz="1400" b="0" i="1" kern="1200" smtClean="0">
                      <a:latin typeface="Cambria Math"/>
                    </a:rPr>
                    <m:t>1−</m:t>
                  </m:r>
                  <m:r>
                    <a:rPr lang="en-US" sz="1400" b="0" i="1" kern="1200" smtClean="0">
                      <a:latin typeface="Cambria Math"/>
                    </a:rPr>
                    <m:t>𝛽</m:t>
                  </m:r>
                </m:e>
              </m:d>
              <m:r>
                <a:rPr lang="en-US" sz="1400" b="0" i="1" kern="1200" smtClean="0">
                  <a:latin typeface="Cambria Math"/>
                </a:rPr>
                <m:t>×</m:t>
              </m:r>
            </m:oMath>
          </a14:m>
          <a:r>
            <a:rPr lang="en-US" sz="1400" kern="1200" dirty="0"/>
            <a:t> previous tend</a:t>
          </a:r>
        </a:p>
        <a:p>
          <a:pPr marL="114300" lvl="1" indent="-114300" algn="l" defTabSz="622300">
            <a:lnSpc>
              <a:spcPct val="90000"/>
            </a:lnSpc>
            <a:spcBef>
              <a:spcPct val="0"/>
            </a:spcBef>
            <a:spcAft>
              <a:spcPct val="15000"/>
            </a:spcAft>
            <a:buChar char="•"/>
          </a:pPr>
          <a:r>
            <a:rPr lang="en-US" sz="1400" kern="1200" dirty="0"/>
            <a:t>Updated seasonal factor = </a:t>
          </a:r>
          <a14:m xmlns:a14="http://schemas.microsoft.com/office/drawing/2010/main">
            <m:oMath xmlns:m="http://schemas.openxmlformats.org/officeDocument/2006/math">
              <m:r>
                <a:rPr lang="en-US" sz="1400" b="0" i="1" kern="1200" smtClean="0">
                  <a:latin typeface="Cambria Math"/>
                </a:rPr>
                <m:t>𝛾</m:t>
              </m:r>
              <m:r>
                <a:rPr lang="en-US" sz="1400" b="0" i="1" kern="1200" smtClean="0">
                  <a:latin typeface="Cambria Math"/>
                </a:rPr>
                <m:t>×</m:t>
              </m:r>
            </m:oMath>
          </a14:m>
          <a:r>
            <a:rPr lang="en-US" sz="1400" kern="1200" dirty="0"/>
            <a:t> (observed demand / new level)</a:t>
          </a:r>
          <a:br>
            <a:rPr lang="en-US" sz="1400" kern="1200" dirty="0"/>
          </a:br>
          <a14:m xmlns:a14="http://schemas.microsoft.com/office/drawing/2010/main">
            <m:oMath xmlns:m="http://schemas.openxmlformats.org/officeDocument/2006/math">
              <m:r>
                <a:rPr lang="en-US" sz="1400" b="0" i="0" kern="1200" smtClean="0">
                  <a:latin typeface="Cambria Math"/>
                </a:rPr>
                <m:t>+</m:t>
              </m:r>
              <m:d>
                <m:dPr>
                  <m:ctrlPr>
                    <a:rPr lang="en-US" sz="1400" b="0" i="1" kern="1200" smtClean="0">
                      <a:latin typeface="Cambria Math" panose="02040503050406030204" pitchFamily="18" charset="0"/>
                    </a:rPr>
                  </m:ctrlPr>
                </m:dPr>
                <m:e>
                  <m:r>
                    <a:rPr lang="en-US" sz="1400" b="0" i="1" kern="1200" smtClean="0">
                      <a:latin typeface="Cambria Math"/>
                    </a:rPr>
                    <m:t>1−</m:t>
                  </m:r>
                  <m:r>
                    <a:rPr lang="en-US" sz="1400" b="0" i="1" kern="1200" smtClean="0">
                      <a:latin typeface="Cambria Math"/>
                    </a:rPr>
                    <m:t>𝛾</m:t>
                  </m:r>
                </m:e>
              </m:d>
              <m:r>
                <a:rPr lang="en-US" sz="1400" b="0" i="1" kern="1200" smtClean="0">
                  <a:latin typeface="Cambria Math"/>
                </a:rPr>
                <m:t>×</m:t>
              </m:r>
            </m:oMath>
          </a14:m>
          <a:r>
            <a:rPr lang="en-US" sz="1400" kern="1200" dirty="0"/>
            <a:t> previous value of seasonal factor</a:t>
          </a:r>
        </a:p>
      </dsp:txBody>
      <dsp:txXfrm rot="-5400000">
        <a:off x="792836" y="3278709"/>
        <a:ext cx="6551793" cy="133408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a:lvl1pPr>
          </a:lstStyle>
          <a:p>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i="0"/>
            </a:lvl1pPr>
          </a:lstStyle>
          <a:p>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i="0"/>
            </a:lvl1pPr>
          </a:lstStyle>
          <a:p>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i="0"/>
            </a:lvl1pPr>
          </a:lstStyle>
          <a:p>
            <a:fld id="{DB96D492-B6F3-4442-A219-C4ED272207E3}" type="slidenum">
              <a:rPr lang="en-US"/>
              <a:pPr/>
              <a:t>‹#›</a:t>
            </a:fld>
            <a:endParaRPr lang="en-US"/>
          </a:p>
        </p:txBody>
      </p:sp>
    </p:spTree>
    <p:extLst>
      <p:ext uri="{BB962C8B-B14F-4D97-AF65-F5344CB8AC3E}">
        <p14:creationId xmlns:p14="http://schemas.microsoft.com/office/powerpoint/2010/main" val="6688235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FF3A15-AE03-4DD1-993D-018FDF9661D4}" type="slidenum">
              <a:rPr lang="en-US"/>
              <a:pPr/>
              <a:t>1</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161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Arial" charset="0"/>
                <a:ea typeface="ＭＳ Ｐゴシック" pitchFamily="1" charset="-128"/>
                <a:cs typeface="+mn-cs"/>
              </a:rPr>
              <a:t>7</a:t>
            </a:r>
            <a:r>
              <a:rPr lang="en-US" dirty="0"/>
              <a:t> </a:t>
            </a:r>
            <a:r>
              <a:rPr lang="en-US" sz="1200" b="0" i="0" u="none" strike="noStrike" kern="1200" dirty="0">
                <a:solidFill>
                  <a:schemeClr val="tx1"/>
                </a:solidFill>
                <a:effectLst/>
                <a:latin typeface="Arial" charset="0"/>
                <a:ea typeface="ＭＳ Ｐゴシック" pitchFamily="1" charset="-128"/>
                <a:cs typeface="+mn-cs"/>
              </a:rPr>
              <a:t>300</a:t>
            </a:r>
            <a:r>
              <a:rPr lang="en-US" dirty="0"/>
              <a:t> </a:t>
            </a:r>
            <a:r>
              <a:rPr lang="en-US" sz="1200" b="0" i="0" u="none" strike="noStrike" kern="1200" dirty="0">
                <a:solidFill>
                  <a:schemeClr val="tx1"/>
                </a:solidFill>
                <a:effectLst/>
                <a:latin typeface="Arial" charset="0"/>
                <a:ea typeface="ＭＳ Ｐゴシック" pitchFamily="1" charset="-128"/>
                <a:cs typeface="+mn-cs"/>
              </a:rPr>
              <a:t>8</a:t>
            </a:r>
            <a:r>
              <a:rPr lang="en-US" dirty="0"/>
              <a:t> </a:t>
            </a:r>
            <a:r>
              <a:rPr lang="en-US" sz="1200" b="0" i="0" u="none" strike="noStrike" kern="1200" dirty="0">
                <a:solidFill>
                  <a:schemeClr val="tx1"/>
                </a:solidFill>
                <a:effectLst/>
                <a:latin typeface="Arial" charset="0"/>
                <a:ea typeface="ＭＳ Ｐゴシック" pitchFamily="1" charset="-128"/>
                <a:cs typeface="+mn-cs"/>
              </a:rPr>
              <a:t>450</a:t>
            </a:r>
            <a:r>
              <a:rPr lang="en-US" dirty="0"/>
              <a:t> </a:t>
            </a:r>
            <a:r>
              <a:rPr lang="en-US" sz="1200" b="0" i="0" u="none" strike="noStrike" kern="1200" dirty="0">
                <a:solidFill>
                  <a:schemeClr val="tx1"/>
                </a:solidFill>
                <a:effectLst/>
                <a:latin typeface="Arial" charset="0"/>
                <a:ea typeface="ＭＳ Ｐゴシック" pitchFamily="1" charset="-128"/>
                <a:cs typeface="+mn-cs"/>
              </a:rPr>
              <a:t>9</a:t>
            </a:r>
            <a:r>
              <a:rPr lang="en-US" dirty="0"/>
              <a:t> </a:t>
            </a:r>
            <a:r>
              <a:rPr lang="en-US" sz="1200" b="0" i="0" u="none" strike="noStrike" kern="1200" dirty="0">
                <a:solidFill>
                  <a:schemeClr val="tx1"/>
                </a:solidFill>
                <a:effectLst/>
                <a:latin typeface="Arial" charset="0"/>
                <a:ea typeface="ＭＳ Ｐゴシック" pitchFamily="1" charset="-128"/>
                <a:cs typeface="+mn-cs"/>
              </a:rPr>
              <a:t>450</a:t>
            </a:r>
            <a:r>
              <a:rPr lang="en-US" dirty="0"/>
              <a:t> </a:t>
            </a:r>
            <a:r>
              <a:rPr lang="en-US" sz="1200" b="0" i="0" u="none" strike="noStrike" kern="1200" dirty="0">
                <a:solidFill>
                  <a:schemeClr val="tx1"/>
                </a:solidFill>
                <a:effectLst/>
                <a:latin typeface="Arial" charset="0"/>
                <a:ea typeface="ＭＳ Ｐゴシック" pitchFamily="1" charset="-128"/>
                <a:cs typeface="+mn-cs"/>
              </a:rPr>
              <a:t>10</a:t>
            </a:r>
            <a:r>
              <a:rPr lang="en-US" dirty="0"/>
              <a:t> </a:t>
            </a:r>
            <a:r>
              <a:rPr lang="en-US" sz="1200" b="0" i="0" u="none" strike="noStrike" kern="1200" dirty="0">
                <a:solidFill>
                  <a:schemeClr val="tx1"/>
                </a:solidFill>
                <a:effectLst/>
                <a:latin typeface="Arial" charset="0"/>
                <a:ea typeface="ＭＳ Ｐゴシック" pitchFamily="1" charset="-128"/>
                <a:cs typeface="+mn-cs"/>
              </a:rPr>
              <a:t>310</a:t>
            </a:r>
            <a:r>
              <a:rPr lang="en-US" dirty="0"/>
              <a:t> </a:t>
            </a:r>
            <a:r>
              <a:rPr lang="en-US" sz="1200" b="0" i="0" u="none" strike="noStrike" kern="1200" dirty="0">
                <a:solidFill>
                  <a:schemeClr val="tx1"/>
                </a:solidFill>
                <a:effectLst/>
                <a:latin typeface="Arial" charset="0"/>
                <a:ea typeface="ＭＳ Ｐゴシック" pitchFamily="1" charset="-128"/>
                <a:cs typeface="+mn-cs"/>
              </a:rPr>
              <a:t>11</a:t>
            </a:r>
            <a:r>
              <a:rPr lang="en-US" dirty="0"/>
              <a:t> </a:t>
            </a:r>
            <a:r>
              <a:rPr lang="en-US" sz="1200" b="0" i="0" u="none" strike="noStrike" kern="1200" dirty="0">
                <a:solidFill>
                  <a:schemeClr val="tx1"/>
                </a:solidFill>
                <a:effectLst/>
                <a:latin typeface="Arial" charset="0"/>
                <a:ea typeface="ＭＳ Ｐゴシック" pitchFamily="1" charset="-128"/>
                <a:cs typeface="+mn-cs"/>
              </a:rPr>
              <a:t>400</a:t>
            </a:r>
            <a:r>
              <a:rPr lang="en-US" dirty="0"/>
              <a:t> </a:t>
            </a:r>
            <a:r>
              <a:rPr lang="en-US" sz="1200" b="0" i="0" u="none" strike="noStrike" kern="1200" dirty="0">
                <a:solidFill>
                  <a:schemeClr val="tx1"/>
                </a:solidFill>
                <a:effectLst/>
                <a:latin typeface="Arial" charset="0"/>
                <a:ea typeface="ＭＳ Ｐゴシック" pitchFamily="1" charset="-128"/>
                <a:cs typeface="+mn-cs"/>
              </a:rPr>
              <a:t>12</a:t>
            </a:r>
            <a:r>
              <a:rPr lang="en-US" dirty="0"/>
              <a:t> </a:t>
            </a:r>
            <a:r>
              <a:rPr lang="en-US" sz="1200" b="0" i="0" u="none" strike="noStrike" kern="1200" dirty="0">
                <a:solidFill>
                  <a:schemeClr val="tx1"/>
                </a:solidFill>
                <a:effectLst/>
                <a:latin typeface="Arial" charset="0"/>
                <a:ea typeface="ＭＳ Ｐゴシック" pitchFamily="1" charset="-128"/>
                <a:cs typeface="+mn-cs"/>
              </a:rPr>
              <a:t>300</a:t>
            </a:r>
            <a:r>
              <a:rPr lang="en-US" dirty="0"/>
              <a:t> </a:t>
            </a:r>
          </a:p>
        </p:txBody>
      </p:sp>
      <p:sp>
        <p:nvSpPr>
          <p:cNvPr id="4" name="Slide Number Placeholder 3"/>
          <p:cNvSpPr>
            <a:spLocks noGrp="1"/>
          </p:cNvSpPr>
          <p:nvPr>
            <p:ph type="sldNum" sz="quarter" idx="10"/>
          </p:nvPr>
        </p:nvSpPr>
        <p:spPr/>
        <p:txBody>
          <a:bodyPr/>
          <a:lstStyle/>
          <a:p>
            <a:fld id="{DB96D492-B6F3-4442-A219-C4ED272207E3}" type="slidenum">
              <a:rPr lang="en-US" smtClean="0"/>
              <a:pPr/>
              <a:t>7</a:t>
            </a:fld>
            <a:endParaRPr lang="en-US"/>
          </a:p>
        </p:txBody>
      </p:sp>
    </p:spTree>
    <p:extLst>
      <p:ext uri="{BB962C8B-B14F-4D97-AF65-F5344CB8AC3E}">
        <p14:creationId xmlns:p14="http://schemas.microsoft.com/office/powerpoint/2010/main" val="3965528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24" name="Rectangle 52"/>
          <p:cNvSpPr>
            <a:spLocks noChangeArrowheads="1"/>
          </p:cNvSpPr>
          <p:nvPr/>
        </p:nvSpPr>
        <p:spPr bwMode="auto">
          <a:xfrm>
            <a:off x="0" y="0"/>
            <a:ext cx="9144000" cy="46482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3075" name="Rectangle 3"/>
          <p:cNvSpPr>
            <a:spLocks noGrp="1" noChangeArrowheads="1"/>
          </p:cNvSpPr>
          <p:nvPr>
            <p:ph type="subTitle" idx="1"/>
          </p:nvPr>
        </p:nvSpPr>
        <p:spPr>
          <a:xfrm>
            <a:off x="457200" y="1763713"/>
            <a:ext cx="8226425" cy="508000"/>
          </a:xfrm>
        </p:spPr>
        <p:txBody>
          <a:bodyPr anchor="ctr"/>
          <a:lstStyle>
            <a:lvl1pPr marL="0" indent="0" algn="ctr">
              <a:buFontTx/>
              <a:buNone/>
              <a:defRPr>
                <a:solidFill>
                  <a:schemeClr val="bg1"/>
                </a:solidFill>
                <a:latin typeface="Calibri" pitchFamily="34" charset="0"/>
                <a:cs typeface="Calibri" pitchFamily="34" charset="0"/>
              </a:defRPr>
            </a:lvl1pPr>
          </a:lstStyle>
          <a:p>
            <a:pPr lvl="0"/>
            <a:r>
              <a:rPr lang="en-US" noProof="0"/>
              <a:t>Click to edit Master subtitle style</a:t>
            </a:r>
          </a:p>
        </p:txBody>
      </p:sp>
      <p:sp>
        <p:nvSpPr>
          <p:cNvPr id="3091" name="Rectangle 19"/>
          <p:cNvSpPr>
            <a:spLocks noGrp="1" noChangeArrowheads="1"/>
          </p:cNvSpPr>
          <p:nvPr>
            <p:ph type="ctrTitle" sz="quarter"/>
          </p:nvPr>
        </p:nvSpPr>
        <p:spPr>
          <a:xfrm>
            <a:off x="455613" y="1014413"/>
            <a:ext cx="8226425" cy="776287"/>
          </a:xfrm>
        </p:spPr>
        <p:txBody>
          <a:bodyPr/>
          <a:lstStyle>
            <a:lvl1pPr algn="ctr">
              <a:defRPr sz="4200" b="0">
                <a:solidFill>
                  <a:schemeClr val="bg1"/>
                </a:solidFill>
                <a:latin typeface="Calibri" pitchFamily="34" charset="0"/>
                <a:cs typeface="Calibri" pitchFamily="34" charset="0"/>
              </a:defRPr>
            </a:lvl1pPr>
          </a:lstStyle>
          <a:p>
            <a:pPr lvl="0"/>
            <a:r>
              <a:rPr lang="en-US" noProof="0"/>
              <a:t>Click to edit Master title style</a:t>
            </a:r>
          </a:p>
        </p:txBody>
      </p:sp>
      <p:sp>
        <p:nvSpPr>
          <p:cNvPr id="3096" name="Line 24"/>
          <p:cNvSpPr>
            <a:spLocks noChangeShapeType="1"/>
          </p:cNvSpPr>
          <p:nvPr/>
        </p:nvSpPr>
        <p:spPr bwMode="auto">
          <a:xfrm>
            <a:off x="2106613" y="2551113"/>
            <a:ext cx="4903787"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libri" pitchFamily="34" charset="0"/>
              <a:cs typeface="Calibri" pitchFamily="34" charset="0"/>
            </a:endParaRPr>
          </a:p>
        </p:txBody>
      </p:sp>
      <p:sp>
        <p:nvSpPr>
          <p:cNvPr id="3125" name="Line 53"/>
          <p:cNvSpPr>
            <a:spLocks noChangeShapeType="1"/>
          </p:cNvSpPr>
          <p:nvPr/>
        </p:nvSpPr>
        <p:spPr bwMode="auto">
          <a:xfrm>
            <a:off x="0" y="4648200"/>
            <a:ext cx="91440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3133" name="Picture 61" descr="http://kelley.iu.edu/signatures/KSB/KSBB.V.P2.201.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62300" y="4876800"/>
            <a:ext cx="2743200" cy="18184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a:t>
            </a:r>
            <a:endParaRPr lang="en-US" sz="1400" i="1"/>
          </a:p>
        </p:txBody>
      </p:sp>
      <p:sp>
        <p:nvSpPr>
          <p:cNvPr id="5" name="Footer Placeholder 4"/>
          <p:cNvSpPr>
            <a:spLocks noGrp="1"/>
          </p:cNvSpPr>
          <p:nvPr>
            <p:ph type="ftr" sz="quarter" idx="11"/>
          </p:nvPr>
        </p:nvSpPr>
        <p:spPr/>
        <p:txBody>
          <a:bodyPr/>
          <a:lstStyle>
            <a:lvl1pPr>
              <a:defRPr/>
            </a:lvl1pPr>
          </a:lstStyle>
          <a:p>
            <a:r>
              <a:rPr lang="en-US"/>
              <a:t>Forecasting</a:t>
            </a:r>
            <a:endParaRPr lang="en-US" sz="1400" i="1"/>
          </a:p>
        </p:txBody>
      </p:sp>
    </p:spTree>
    <p:extLst>
      <p:ext uri="{BB962C8B-B14F-4D97-AF65-F5344CB8AC3E}">
        <p14:creationId xmlns:p14="http://schemas.microsoft.com/office/powerpoint/2010/main" val="3773842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811213"/>
            <a:ext cx="1778000" cy="5080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811213"/>
            <a:ext cx="5181600" cy="5080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a:t>
            </a:r>
            <a:endParaRPr lang="en-US" sz="1400" i="1"/>
          </a:p>
        </p:txBody>
      </p:sp>
      <p:sp>
        <p:nvSpPr>
          <p:cNvPr id="5" name="Footer Placeholder 4"/>
          <p:cNvSpPr>
            <a:spLocks noGrp="1"/>
          </p:cNvSpPr>
          <p:nvPr>
            <p:ph type="ftr" sz="quarter" idx="11"/>
          </p:nvPr>
        </p:nvSpPr>
        <p:spPr/>
        <p:txBody>
          <a:bodyPr/>
          <a:lstStyle>
            <a:lvl1pPr>
              <a:defRPr/>
            </a:lvl1pPr>
          </a:lstStyle>
          <a:p>
            <a:r>
              <a:rPr lang="en-US"/>
              <a:t>Forecasting</a:t>
            </a:r>
            <a:endParaRPr lang="en-US" sz="1400" i="1"/>
          </a:p>
        </p:txBody>
      </p:sp>
    </p:spTree>
    <p:extLst>
      <p:ext uri="{BB962C8B-B14F-4D97-AF65-F5344CB8AC3E}">
        <p14:creationId xmlns:p14="http://schemas.microsoft.com/office/powerpoint/2010/main" val="85281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05813" cy="533400"/>
          </a:xfrm>
        </p:spPr>
        <p:txBody>
          <a:bodyPr/>
          <a:lstStyle>
            <a:lvl1pPr>
              <a:defRPr sz="2800">
                <a:latin typeface="Calibri" pitchFamily="34" charset="0"/>
                <a:cs typeface="Calibri" pitchFamily="34" charset="0"/>
              </a:defRPr>
            </a:lvl1pPr>
          </a:lstStyle>
          <a:p>
            <a:r>
              <a:rPr lang="en-US" dirty="0"/>
              <a:t>Click to edit Master title style</a:t>
            </a:r>
          </a:p>
        </p:txBody>
      </p:sp>
      <p:sp>
        <p:nvSpPr>
          <p:cNvPr id="3" name="Content Placeholder 2"/>
          <p:cNvSpPr>
            <a:spLocks noGrp="1"/>
          </p:cNvSpPr>
          <p:nvPr>
            <p:ph idx="1"/>
          </p:nvPr>
        </p:nvSpPr>
        <p:spPr>
          <a:xfrm>
            <a:off x="228600" y="1143000"/>
            <a:ext cx="8407400" cy="4748213"/>
          </a:xfrm>
        </p:spPr>
        <p:txBody>
          <a:bodyPr/>
          <a:lstStyle>
            <a:lvl1pPr marL="342900" indent="-342900">
              <a:defRPr sz="2200">
                <a:latin typeface="Calibri" pitchFamily="34" charset="0"/>
                <a:cs typeface="Calibri" pitchFamily="34" charset="0"/>
              </a:defRPr>
            </a:lvl1pPr>
            <a:lvl2pPr marL="685800" indent="-342900">
              <a:buFont typeface="Arial" pitchFamily="34" charset="0"/>
              <a:buChar char="•"/>
              <a:tabLst/>
              <a:defRPr sz="2000">
                <a:latin typeface="Calibri" pitchFamily="34" charset="0"/>
                <a:cs typeface="Calibri" pitchFamily="34" charset="0"/>
              </a:defRPr>
            </a:lvl2pPr>
            <a:lvl3pPr marL="1028700" indent="-342900">
              <a:buFont typeface="Arial" pitchFamily="34" charset="0"/>
              <a:buChar char="•"/>
              <a:defRPr sz="1800">
                <a:latin typeface="Calibri" pitchFamily="34" charset="0"/>
                <a:cs typeface="Calibri" pitchFamily="34" charset="0"/>
              </a:defRPr>
            </a:lvl3pPr>
            <a:lvl4pPr marL="1314450" indent="-285750">
              <a:buFont typeface="Arial" pitchFamily="34" charset="0"/>
              <a:buChar char="•"/>
              <a:defRPr sz="1600">
                <a:latin typeface="Calibri" pitchFamily="34" charset="0"/>
                <a:cs typeface="Calibri" pitchFamily="34" charset="0"/>
              </a:defRPr>
            </a:lvl4pPr>
            <a:lvl5pPr marL="2114550" indent="-285750">
              <a:buFont typeface="Arial" pitchFamily="34" charset="0"/>
              <a:buChar char="•"/>
              <a:defRPr sz="1600">
                <a:latin typeface="Calibri" pitchFamily="34" charset="0"/>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Calibri" pitchFamily="34" charset="0"/>
                <a:cs typeface="Calibri" pitchFamily="34" charset="0"/>
              </a:defRPr>
            </a:lvl1pPr>
          </a:lstStyle>
          <a:p>
            <a:pPr algn="r"/>
            <a:r>
              <a:rPr lang="en-US" sz="1400" i="1"/>
              <a:t>‹#›</a:t>
            </a:r>
            <a:endParaRPr lang="en-US" sz="1400" i="1" dirty="0"/>
          </a:p>
        </p:txBody>
      </p:sp>
      <p:sp>
        <p:nvSpPr>
          <p:cNvPr id="5" name="Footer Placeholder 4"/>
          <p:cNvSpPr>
            <a:spLocks noGrp="1"/>
          </p:cNvSpPr>
          <p:nvPr>
            <p:ph type="ftr" sz="quarter" idx="11"/>
          </p:nvPr>
        </p:nvSpPr>
        <p:spPr/>
        <p:txBody>
          <a:bodyPr/>
          <a:lstStyle>
            <a:lvl1pPr>
              <a:defRPr>
                <a:latin typeface="Calibri" pitchFamily="34" charset="0"/>
                <a:cs typeface="Calibri" pitchFamily="34" charset="0"/>
              </a:defRPr>
            </a:lvl1pPr>
          </a:lstStyle>
          <a:p>
            <a:r>
              <a:rPr lang="en-US"/>
              <a:t>Forecasting</a:t>
            </a:r>
            <a:endParaRPr lang="en-US" sz="1400" i="1"/>
          </a:p>
        </p:txBody>
      </p:sp>
    </p:spTree>
    <p:extLst>
      <p:ext uri="{BB962C8B-B14F-4D97-AF65-F5344CB8AC3E}">
        <p14:creationId xmlns:p14="http://schemas.microsoft.com/office/powerpoint/2010/main" val="20378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a:t>
            </a:r>
            <a:endParaRPr lang="en-US" sz="1400" i="1"/>
          </a:p>
        </p:txBody>
      </p:sp>
      <p:sp>
        <p:nvSpPr>
          <p:cNvPr id="5" name="Footer Placeholder 4"/>
          <p:cNvSpPr>
            <a:spLocks noGrp="1"/>
          </p:cNvSpPr>
          <p:nvPr>
            <p:ph type="ftr" sz="quarter" idx="11"/>
          </p:nvPr>
        </p:nvSpPr>
        <p:spPr/>
        <p:txBody>
          <a:bodyPr/>
          <a:lstStyle>
            <a:lvl1pPr>
              <a:defRPr/>
            </a:lvl1pPr>
          </a:lstStyle>
          <a:p>
            <a:r>
              <a:rPr lang="en-US"/>
              <a:t>Forecasting</a:t>
            </a:r>
            <a:endParaRPr lang="en-US" sz="1400" i="1"/>
          </a:p>
        </p:txBody>
      </p:sp>
    </p:spTree>
    <p:extLst>
      <p:ext uri="{BB962C8B-B14F-4D97-AF65-F5344CB8AC3E}">
        <p14:creationId xmlns:p14="http://schemas.microsoft.com/office/powerpoint/2010/main" val="2933447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5588" y="1852613"/>
            <a:ext cx="3478212"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56200" y="1852613"/>
            <a:ext cx="34798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a:t>‹#›</a:t>
            </a:r>
            <a:endParaRPr lang="en-US" sz="1400" i="1"/>
          </a:p>
        </p:txBody>
      </p:sp>
      <p:sp>
        <p:nvSpPr>
          <p:cNvPr id="6" name="Footer Placeholder 5"/>
          <p:cNvSpPr>
            <a:spLocks noGrp="1"/>
          </p:cNvSpPr>
          <p:nvPr>
            <p:ph type="ftr" sz="quarter" idx="11"/>
          </p:nvPr>
        </p:nvSpPr>
        <p:spPr/>
        <p:txBody>
          <a:bodyPr/>
          <a:lstStyle>
            <a:lvl1pPr>
              <a:defRPr/>
            </a:lvl1pPr>
          </a:lstStyle>
          <a:p>
            <a:r>
              <a:rPr lang="en-US"/>
              <a:t>Forecasting</a:t>
            </a:r>
            <a:endParaRPr lang="en-US" sz="1400" i="1"/>
          </a:p>
        </p:txBody>
      </p:sp>
    </p:spTree>
    <p:extLst>
      <p:ext uri="{BB962C8B-B14F-4D97-AF65-F5344CB8AC3E}">
        <p14:creationId xmlns:p14="http://schemas.microsoft.com/office/powerpoint/2010/main" val="66271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a:t>‹#›</a:t>
            </a:r>
            <a:endParaRPr lang="en-US" sz="1400" i="1"/>
          </a:p>
        </p:txBody>
      </p:sp>
      <p:sp>
        <p:nvSpPr>
          <p:cNvPr id="8" name="Footer Placeholder 7"/>
          <p:cNvSpPr>
            <a:spLocks noGrp="1"/>
          </p:cNvSpPr>
          <p:nvPr>
            <p:ph type="ftr" sz="quarter" idx="11"/>
          </p:nvPr>
        </p:nvSpPr>
        <p:spPr/>
        <p:txBody>
          <a:bodyPr/>
          <a:lstStyle>
            <a:lvl1pPr>
              <a:defRPr/>
            </a:lvl1pPr>
          </a:lstStyle>
          <a:p>
            <a:r>
              <a:rPr lang="en-US"/>
              <a:t>Forecasting</a:t>
            </a:r>
            <a:endParaRPr lang="en-US" sz="1400" i="1"/>
          </a:p>
        </p:txBody>
      </p:sp>
    </p:spTree>
    <p:extLst>
      <p:ext uri="{BB962C8B-B14F-4D97-AF65-F5344CB8AC3E}">
        <p14:creationId xmlns:p14="http://schemas.microsoft.com/office/powerpoint/2010/main" val="95158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en-US"/>
              <a:t>‹#›</a:t>
            </a:r>
            <a:endParaRPr lang="en-US" sz="1400" i="1"/>
          </a:p>
        </p:txBody>
      </p:sp>
      <p:sp>
        <p:nvSpPr>
          <p:cNvPr id="4" name="Footer Placeholder 3"/>
          <p:cNvSpPr>
            <a:spLocks noGrp="1"/>
          </p:cNvSpPr>
          <p:nvPr>
            <p:ph type="ftr" sz="quarter" idx="11"/>
          </p:nvPr>
        </p:nvSpPr>
        <p:spPr/>
        <p:txBody>
          <a:bodyPr/>
          <a:lstStyle>
            <a:lvl1pPr>
              <a:defRPr/>
            </a:lvl1pPr>
          </a:lstStyle>
          <a:p>
            <a:r>
              <a:rPr lang="en-US"/>
              <a:t>Forecasting</a:t>
            </a:r>
            <a:endParaRPr lang="en-US" sz="1400" i="1"/>
          </a:p>
        </p:txBody>
      </p:sp>
    </p:spTree>
    <p:extLst>
      <p:ext uri="{BB962C8B-B14F-4D97-AF65-F5344CB8AC3E}">
        <p14:creationId xmlns:p14="http://schemas.microsoft.com/office/powerpoint/2010/main" val="382267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a:t>
            </a:r>
            <a:endParaRPr lang="en-US" sz="1400" i="1"/>
          </a:p>
        </p:txBody>
      </p:sp>
      <p:sp>
        <p:nvSpPr>
          <p:cNvPr id="3" name="Footer Placeholder 2"/>
          <p:cNvSpPr>
            <a:spLocks noGrp="1"/>
          </p:cNvSpPr>
          <p:nvPr>
            <p:ph type="ftr" sz="quarter" idx="11"/>
          </p:nvPr>
        </p:nvSpPr>
        <p:spPr/>
        <p:txBody>
          <a:bodyPr/>
          <a:lstStyle>
            <a:lvl1pPr>
              <a:defRPr/>
            </a:lvl1pPr>
          </a:lstStyle>
          <a:p>
            <a:r>
              <a:rPr lang="en-US"/>
              <a:t>Forecasting</a:t>
            </a:r>
            <a:endParaRPr lang="en-US" sz="1400" i="1"/>
          </a:p>
        </p:txBody>
      </p:sp>
    </p:spTree>
    <p:extLst>
      <p:ext uri="{BB962C8B-B14F-4D97-AF65-F5344CB8AC3E}">
        <p14:creationId xmlns:p14="http://schemas.microsoft.com/office/powerpoint/2010/main" val="121464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a:t>
            </a:r>
            <a:endParaRPr lang="en-US" sz="1400" i="1"/>
          </a:p>
        </p:txBody>
      </p:sp>
      <p:sp>
        <p:nvSpPr>
          <p:cNvPr id="6" name="Footer Placeholder 5"/>
          <p:cNvSpPr>
            <a:spLocks noGrp="1"/>
          </p:cNvSpPr>
          <p:nvPr>
            <p:ph type="ftr" sz="quarter" idx="11"/>
          </p:nvPr>
        </p:nvSpPr>
        <p:spPr/>
        <p:txBody>
          <a:bodyPr/>
          <a:lstStyle>
            <a:lvl1pPr>
              <a:defRPr/>
            </a:lvl1pPr>
          </a:lstStyle>
          <a:p>
            <a:r>
              <a:rPr lang="en-US"/>
              <a:t>Forecasting</a:t>
            </a:r>
            <a:endParaRPr lang="en-US" sz="1400" i="1"/>
          </a:p>
        </p:txBody>
      </p:sp>
    </p:spTree>
    <p:extLst>
      <p:ext uri="{BB962C8B-B14F-4D97-AF65-F5344CB8AC3E}">
        <p14:creationId xmlns:p14="http://schemas.microsoft.com/office/powerpoint/2010/main" val="2170425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a:t>
            </a:r>
            <a:endParaRPr lang="en-US" sz="1400" i="1"/>
          </a:p>
        </p:txBody>
      </p:sp>
      <p:sp>
        <p:nvSpPr>
          <p:cNvPr id="6" name="Footer Placeholder 5"/>
          <p:cNvSpPr>
            <a:spLocks noGrp="1"/>
          </p:cNvSpPr>
          <p:nvPr>
            <p:ph type="ftr" sz="quarter" idx="11"/>
          </p:nvPr>
        </p:nvSpPr>
        <p:spPr/>
        <p:txBody>
          <a:bodyPr/>
          <a:lstStyle>
            <a:lvl1pPr>
              <a:defRPr/>
            </a:lvl1pPr>
          </a:lstStyle>
          <a:p>
            <a:r>
              <a:rPr lang="en-US"/>
              <a:t>Forecasting</a:t>
            </a:r>
            <a:endParaRPr lang="en-US" sz="1400" i="1"/>
          </a:p>
        </p:txBody>
      </p:sp>
    </p:spTree>
    <p:extLst>
      <p:ext uri="{BB962C8B-B14F-4D97-AF65-F5344CB8AC3E}">
        <p14:creationId xmlns:p14="http://schemas.microsoft.com/office/powerpoint/2010/main" val="232872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3" name="Rectangle 39"/>
          <p:cNvSpPr>
            <a:spLocks noChangeArrowheads="1"/>
          </p:cNvSpPr>
          <p:nvPr/>
        </p:nvSpPr>
        <p:spPr bwMode="auto">
          <a:xfrm>
            <a:off x="0" y="6172200"/>
            <a:ext cx="9144000" cy="685800"/>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1026" name="Rectangle 2"/>
          <p:cNvSpPr>
            <a:spLocks noGrp="1" noChangeArrowheads="1"/>
          </p:cNvSpPr>
          <p:nvPr>
            <p:ph type="title"/>
          </p:nvPr>
        </p:nvSpPr>
        <p:spPr bwMode="auto">
          <a:xfrm>
            <a:off x="1524000" y="811213"/>
            <a:ext cx="7110413"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5588" y="1852613"/>
            <a:ext cx="7110412"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2" name="Rectangle 18"/>
          <p:cNvSpPr>
            <a:spLocks noGrp="1" noChangeArrowheads="1"/>
          </p:cNvSpPr>
          <p:nvPr>
            <p:ph type="dt" sz="half" idx="2"/>
          </p:nvPr>
        </p:nvSpPr>
        <p:spPr bwMode="auto">
          <a:xfrm>
            <a:off x="7315200" y="152400"/>
            <a:ext cx="16002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a:lvl1pPr>
          </a:lstStyle>
          <a:p>
            <a:r>
              <a:rPr lang="en-US"/>
              <a:t>‹#›</a:t>
            </a:r>
            <a:endParaRPr lang="en-US" sz="1400" i="1"/>
          </a:p>
        </p:txBody>
      </p:sp>
      <p:sp>
        <p:nvSpPr>
          <p:cNvPr id="1043" name="Rectangle 19"/>
          <p:cNvSpPr>
            <a:spLocks noGrp="1" noChangeArrowheads="1"/>
          </p:cNvSpPr>
          <p:nvPr>
            <p:ph type="ftr" sz="quarter" idx="3"/>
          </p:nvPr>
        </p:nvSpPr>
        <p:spPr bwMode="auto">
          <a:xfrm>
            <a:off x="228600" y="152400"/>
            <a:ext cx="49530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i="0"/>
            </a:lvl1pPr>
          </a:lstStyle>
          <a:p>
            <a:r>
              <a:rPr lang="en-US"/>
              <a:t>Forecasting</a:t>
            </a:r>
            <a:endParaRPr lang="en-US" sz="1400" i="1"/>
          </a:p>
        </p:txBody>
      </p:sp>
      <p:sp>
        <p:nvSpPr>
          <p:cNvPr id="1060" name="Line 36"/>
          <p:cNvSpPr>
            <a:spLocks noChangeShapeType="1"/>
          </p:cNvSpPr>
          <p:nvPr/>
        </p:nvSpPr>
        <p:spPr bwMode="auto">
          <a:xfrm>
            <a:off x="0" y="442913"/>
            <a:ext cx="9144000"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37"/>
          <p:cNvSpPr>
            <a:spLocks noChangeShapeType="1"/>
          </p:cNvSpPr>
          <p:nvPr/>
        </p:nvSpPr>
        <p:spPr bwMode="auto">
          <a:xfrm>
            <a:off x="0" y="6156325"/>
            <a:ext cx="9144000" cy="0"/>
          </a:xfrm>
          <a:prstGeom prst="line">
            <a:avLst/>
          </a:prstGeom>
          <a:noFill/>
          <a:ln w="476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064" name="Picture 40" descr="iu_h_wh"/>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6324600"/>
            <a:ext cx="2209800" cy="3683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rtl="0" fontAlgn="base">
        <a:spcBef>
          <a:spcPct val="0"/>
        </a:spcBef>
        <a:spcAft>
          <a:spcPct val="0"/>
        </a:spcAft>
        <a:defRPr sz="3400" b="1">
          <a:solidFill>
            <a:schemeClr val="accent1"/>
          </a:solidFill>
          <a:latin typeface="+mj-lt"/>
          <a:ea typeface="+mj-ea"/>
          <a:cs typeface="+mj-cs"/>
        </a:defRPr>
      </a:lvl1pPr>
      <a:lvl2pPr algn="l" rtl="0" fontAlgn="base">
        <a:spcBef>
          <a:spcPct val="0"/>
        </a:spcBef>
        <a:spcAft>
          <a:spcPct val="0"/>
        </a:spcAft>
        <a:defRPr sz="3400" b="1">
          <a:solidFill>
            <a:schemeClr val="accent1"/>
          </a:solidFill>
          <a:latin typeface="Arial" charset="0"/>
          <a:ea typeface="ＭＳ Ｐゴシック" pitchFamily="1" charset="-128"/>
        </a:defRPr>
      </a:lvl2pPr>
      <a:lvl3pPr algn="l" rtl="0" fontAlgn="base">
        <a:spcBef>
          <a:spcPct val="0"/>
        </a:spcBef>
        <a:spcAft>
          <a:spcPct val="0"/>
        </a:spcAft>
        <a:defRPr sz="3400" b="1">
          <a:solidFill>
            <a:schemeClr val="accent1"/>
          </a:solidFill>
          <a:latin typeface="Arial" charset="0"/>
          <a:ea typeface="ＭＳ Ｐゴシック" pitchFamily="1" charset="-128"/>
        </a:defRPr>
      </a:lvl3pPr>
      <a:lvl4pPr algn="l" rtl="0" fontAlgn="base">
        <a:spcBef>
          <a:spcPct val="0"/>
        </a:spcBef>
        <a:spcAft>
          <a:spcPct val="0"/>
        </a:spcAft>
        <a:defRPr sz="3400" b="1">
          <a:solidFill>
            <a:schemeClr val="accent1"/>
          </a:solidFill>
          <a:latin typeface="Arial" charset="0"/>
          <a:ea typeface="ＭＳ Ｐゴシック" pitchFamily="1" charset="-128"/>
        </a:defRPr>
      </a:lvl4pPr>
      <a:lvl5pPr algn="l" rtl="0" fontAlgn="base">
        <a:spcBef>
          <a:spcPct val="0"/>
        </a:spcBef>
        <a:spcAft>
          <a:spcPct val="0"/>
        </a:spcAft>
        <a:defRPr sz="3400" b="1">
          <a:solidFill>
            <a:schemeClr val="accent1"/>
          </a:solidFill>
          <a:latin typeface="Arial" charset="0"/>
          <a:ea typeface="ＭＳ Ｐゴシック" pitchFamily="1" charset="-128"/>
        </a:defRPr>
      </a:lvl5pPr>
      <a:lvl6pPr marL="457200" algn="l" rtl="0" fontAlgn="base">
        <a:spcBef>
          <a:spcPct val="0"/>
        </a:spcBef>
        <a:spcAft>
          <a:spcPct val="0"/>
        </a:spcAft>
        <a:defRPr sz="3400" b="1">
          <a:solidFill>
            <a:schemeClr val="accent1"/>
          </a:solidFill>
          <a:latin typeface="Arial" charset="0"/>
          <a:ea typeface="ＭＳ Ｐゴシック" pitchFamily="1" charset="-128"/>
        </a:defRPr>
      </a:lvl6pPr>
      <a:lvl7pPr marL="914400" algn="l" rtl="0" fontAlgn="base">
        <a:spcBef>
          <a:spcPct val="0"/>
        </a:spcBef>
        <a:spcAft>
          <a:spcPct val="0"/>
        </a:spcAft>
        <a:defRPr sz="3400" b="1">
          <a:solidFill>
            <a:schemeClr val="accent1"/>
          </a:solidFill>
          <a:latin typeface="Arial" charset="0"/>
          <a:ea typeface="ＭＳ Ｐゴシック" pitchFamily="1" charset="-128"/>
        </a:defRPr>
      </a:lvl7pPr>
      <a:lvl8pPr marL="1371600" algn="l" rtl="0" fontAlgn="base">
        <a:spcBef>
          <a:spcPct val="0"/>
        </a:spcBef>
        <a:spcAft>
          <a:spcPct val="0"/>
        </a:spcAft>
        <a:defRPr sz="3400" b="1">
          <a:solidFill>
            <a:schemeClr val="accent1"/>
          </a:solidFill>
          <a:latin typeface="Arial" charset="0"/>
          <a:ea typeface="ＭＳ Ｐゴシック" pitchFamily="1" charset="-128"/>
        </a:defRPr>
      </a:lvl8pPr>
      <a:lvl9pPr marL="1828800" algn="l" rtl="0" fontAlgn="base">
        <a:spcBef>
          <a:spcPct val="0"/>
        </a:spcBef>
        <a:spcAft>
          <a:spcPct val="0"/>
        </a:spcAft>
        <a:defRPr sz="3400" b="1">
          <a:solidFill>
            <a:schemeClr val="accent1"/>
          </a:solidFill>
          <a:latin typeface="Arial" charset="0"/>
          <a:ea typeface="ＭＳ Ｐゴシック" pitchFamily="1" charset="-128"/>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4.xml"/><Relationship Id="rId7" Type="http://schemas.openxmlformats.org/officeDocument/2006/relationships/diagramData" Target="../diagrams/data7.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5.xml"/><Relationship Id="rId7" Type="http://schemas.openxmlformats.org/officeDocument/2006/relationships/diagramData" Target="../diagrams/data10.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3.xml"/><Relationship Id="rId7" Type="http://schemas.openxmlformats.org/officeDocument/2006/relationships/diagramData" Target="../diagrams/data6.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458788" y="1763713"/>
            <a:ext cx="8226425" cy="508000"/>
          </a:xfrm>
        </p:spPr>
        <p:txBody>
          <a:bodyPr/>
          <a:lstStyle/>
          <a:p>
            <a:r>
              <a:rPr lang="en-US" dirty="0"/>
              <a:t>Supply Chain Management, Chapter 7</a:t>
            </a:r>
            <a:endParaRPr lang="en-US" i="1" dirty="0"/>
          </a:p>
        </p:txBody>
      </p:sp>
      <p:sp>
        <p:nvSpPr>
          <p:cNvPr id="2055" name="Text Box 7"/>
          <p:cNvSpPr txBox="1">
            <a:spLocks noGrp="1" noChangeArrowheads="1"/>
          </p:cNvSpPr>
          <p:nvPr>
            <p:ph type="ctrTitle"/>
          </p:nvPr>
        </p:nvSpPr>
        <p:spPr>
          <a:noFill/>
          <a:ln/>
        </p:spPr>
        <p:txBody>
          <a:bodyPr/>
          <a:lstStyle/>
          <a:p>
            <a:pPr eaLnBrk="0" hangingPunct="0"/>
            <a:r>
              <a:rPr lang="en-US" dirty="0"/>
              <a:t>Forecasting</a:t>
            </a:r>
            <a:endParaRPr lang="en-US" sz="2000" dirty="0">
              <a:solidFill>
                <a:schemeClr val="tx1"/>
              </a:solidFill>
            </a:endParaRPr>
          </a:p>
        </p:txBody>
      </p:sp>
      <p:sp>
        <p:nvSpPr>
          <p:cNvPr id="2058" name="Text Box 10"/>
          <p:cNvSpPr txBox="1">
            <a:spLocks noChangeArrowheads="1"/>
          </p:cNvSpPr>
          <p:nvPr/>
        </p:nvSpPr>
        <p:spPr bwMode="auto">
          <a:xfrm>
            <a:off x="455613" y="2868612"/>
            <a:ext cx="8226425" cy="712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a:r>
              <a:rPr lang="en-US" sz="2000" i="0" dirty="0">
                <a:solidFill>
                  <a:schemeClr val="bg1"/>
                </a:solidFill>
              </a:rPr>
              <a:t>Christopher J Chen</a:t>
            </a:r>
          </a:p>
          <a:p>
            <a:pPr algn="ctr"/>
            <a:r>
              <a:rPr lang="en-US" sz="2000" i="0">
                <a:solidFill>
                  <a:schemeClr val="bg1"/>
                </a:solidFill>
              </a:rPr>
              <a:t>Department of Operations and Decision Technologies</a:t>
            </a:r>
            <a:endParaRPr lang="en-US" sz="2800" i="0"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Exponential Smoothing</a:t>
            </a:r>
          </a:p>
        </p:txBody>
      </p:sp>
      <p:sp>
        <p:nvSpPr>
          <p:cNvPr id="3" name="Content Placeholder 2"/>
          <p:cNvSpPr>
            <a:spLocks noGrp="1"/>
          </p:cNvSpPr>
          <p:nvPr>
            <p:ph idx="1"/>
          </p:nvPr>
        </p:nvSpPr>
        <p:spPr/>
        <p:txBody>
          <a:bodyPr/>
          <a:lstStyle/>
          <a:p>
            <a:pPr marL="0" indent="0">
              <a:buNone/>
            </a:pPr>
            <a:r>
              <a:rPr lang="en-US" dirty="0"/>
              <a:t>It turns out that the week 6 demand was 250.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What is the forecast for week 7 demand? </a:t>
            </a:r>
          </a:p>
        </p:txBody>
      </p:sp>
      <p:sp>
        <p:nvSpPr>
          <p:cNvPr id="4" name="Footer Placeholder 3"/>
          <p:cNvSpPr>
            <a:spLocks noGrp="1"/>
          </p:cNvSpPr>
          <p:nvPr>
            <p:ph type="ftr" sz="quarter" idx="11"/>
          </p:nvPr>
        </p:nvSpPr>
        <p:spPr/>
        <p:txBody>
          <a:bodyPr/>
          <a:lstStyle/>
          <a:p>
            <a:r>
              <a:rPr lang="en-US"/>
              <a:t>Forecasting</a:t>
            </a:r>
            <a:endParaRPr lang="en-US" sz="1400" i="1"/>
          </a:p>
        </p:txBody>
      </p:sp>
      <p:sp>
        <p:nvSpPr>
          <p:cNvPr id="5" name="TextBox 4"/>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5</a:t>
            </a:r>
          </a:p>
        </p:txBody>
      </p:sp>
      <p:graphicFrame>
        <p:nvGraphicFramePr>
          <p:cNvPr id="6" name="Table 5"/>
          <p:cNvGraphicFramePr>
            <a:graphicFrameLocks noGrp="1"/>
          </p:cNvGraphicFramePr>
          <p:nvPr>
            <p:extLst>
              <p:ext uri="{D42A27DB-BD31-4B8C-83A1-F6EECF244321}">
                <p14:modId xmlns:p14="http://schemas.microsoft.com/office/powerpoint/2010/main" val="1577835303"/>
              </p:ext>
            </p:extLst>
          </p:nvPr>
        </p:nvGraphicFramePr>
        <p:xfrm>
          <a:off x="3276600" y="1828800"/>
          <a:ext cx="1981200" cy="1975148"/>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454958">
                <a:tc>
                  <a:txBody>
                    <a:bodyPr/>
                    <a:lstStyle/>
                    <a:p>
                      <a:pPr algn="l" fontAlgn="b"/>
                      <a:r>
                        <a:rPr lang="en-US" sz="1600" b="0" i="0" u="none" strike="noStrike" dirty="0">
                          <a:solidFill>
                            <a:srgbClr val="000000"/>
                          </a:solidFill>
                          <a:latin typeface="Calibri"/>
                        </a:rPr>
                        <a:t>Week</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Demand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1358">
                <a:tc>
                  <a:txBody>
                    <a:bodyPr/>
                    <a:lstStyle/>
                    <a:p>
                      <a:pPr algn="l" fontAlgn="b"/>
                      <a:r>
                        <a:rPr lang="en-US" sz="1600" b="0" i="0" u="none" strike="noStrike" dirty="0">
                          <a:solidFill>
                            <a:srgbClr val="000000"/>
                          </a:solidFill>
                          <a:latin typeface="Calibri"/>
                        </a:rPr>
                        <a:t>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1600" b="0" i="0" u="none" strike="noStrike" dirty="0">
                          <a:solidFill>
                            <a:srgbClr val="000000"/>
                          </a:solidFill>
                          <a:latin typeface="Calibri"/>
                        </a:rPr>
                        <a:t>300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1"/>
                  </a:ext>
                </a:extLst>
              </a:tr>
              <a:tr h="251358">
                <a:tc>
                  <a:txBody>
                    <a:bodyPr/>
                    <a:lstStyle/>
                    <a:p>
                      <a:pPr algn="l" fontAlgn="b"/>
                      <a:r>
                        <a:rPr lang="en-US" sz="16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450</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251358">
                <a:tc>
                  <a:txBody>
                    <a:bodyPr/>
                    <a:lstStyle/>
                    <a:p>
                      <a:pPr algn="l" fontAlgn="b"/>
                      <a:r>
                        <a:rPr lang="en-US" sz="16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250</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251358">
                <a:tc>
                  <a:txBody>
                    <a:bodyPr/>
                    <a:lstStyle/>
                    <a:p>
                      <a:pPr algn="l" fontAlgn="b"/>
                      <a:r>
                        <a:rPr lang="en-US" sz="1600" b="0" i="0" u="none" strike="noStrike" dirty="0">
                          <a:solidFill>
                            <a:srgbClr val="000000"/>
                          </a:solidFill>
                          <a:latin typeface="Calibri"/>
                        </a:rPr>
                        <a:t>4</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500</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251358">
                <a:tc>
                  <a:txBody>
                    <a:bodyPr/>
                    <a:lstStyle/>
                    <a:p>
                      <a:pPr algn="l" fontAlgn="b"/>
                      <a:r>
                        <a:rPr lang="en-US" sz="1600" b="0" i="0" u="none" strike="noStrike" dirty="0">
                          <a:solidFill>
                            <a:srgbClr val="000000"/>
                          </a:solidFill>
                          <a:latin typeface="Calibri"/>
                        </a:rPr>
                        <a:t>5</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400</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251358">
                <a:tc>
                  <a:txBody>
                    <a:bodyPr/>
                    <a:lstStyle/>
                    <a:p>
                      <a:pPr algn="l" fontAlgn="b"/>
                      <a:r>
                        <a:rPr lang="en-US" sz="1600" b="0" i="0" u="none" strike="noStrike" dirty="0">
                          <a:solidFill>
                            <a:srgbClr val="000000"/>
                          </a:solidFill>
                          <a:latin typeface="Calibri"/>
                        </a:rPr>
                        <a:t>6</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250</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818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Exponential Smoothing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Two extreme cases: </a:t>
                </a:r>
                <a14:m>
                  <m:oMath xmlns:m="http://schemas.openxmlformats.org/officeDocument/2006/math">
                    <m:r>
                      <a:rPr lang="en-US" b="0" i="1" smtClean="0">
                        <a:latin typeface="Cambria Math"/>
                      </a:rPr>
                      <m:t>𝛼</m:t>
                    </m:r>
                    <m:r>
                      <a:rPr lang="en-US" b="0" i="1" smtClean="0">
                        <a:latin typeface="Cambria Math"/>
                      </a:rPr>
                      <m:t>=0</m:t>
                    </m:r>
                  </m:oMath>
                </a14:m>
                <a:r>
                  <a:rPr lang="en-US" dirty="0"/>
                  <a:t> and </a:t>
                </a:r>
                <a14:m>
                  <m:oMath xmlns:m="http://schemas.openxmlformats.org/officeDocument/2006/math">
                    <m:r>
                      <a:rPr lang="en-US" b="0" i="1" smtClean="0">
                        <a:latin typeface="Cambria Math"/>
                      </a:rPr>
                      <m:t>𝛼</m:t>
                    </m:r>
                    <m:r>
                      <a:rPr lang="en-US" b="0" i="1" smtClean="0">
                        <a:latin typeface="Cambria Math"/>
                      </a:rPr>
                      <m:t>=1.</m:t>
                    </m:r>
                  </m:oMath>
                </a14:m>
                <a:r>
                  <a:rPr lang="en-US" dirty="0"/>
                  <a:t>  How do they differ in terms of weight they place on the past demand observations?</a:t>
                </a:r>
              </a:p>
              <a:p>
                <a:endParaRPr lang="en-US" dirty="0"/>
              </a:p>
              <a:p>
                <a14:m>
                  <m:oMath xmlns:m="http://schemas.openxmlformats.org/officeDocument/2006/math">
                    <m:r>
                      <a:rPr lang="en-US" b="0" i="1" smtClean="0">
                        <a:latin typeface="Cambria Math"/>
                      </a:rPr>
                      <m:t>𝛼</m:t>
                    </m:r>
                    <m:r>
                      <a:rPr lang="en-US" b="0" i="1" smtClean="0">
                        <a:latin typeface="Cambria Math"/>
                      </a:rPr>
                      <m:t>=0</m:t>
                    </m:r>
                  </m:oMath>
                </a14:m>
                <a:r>
                  <a:rPr lang="en-US" dirty="0"/>
                  <a:t>: updated level =</a:t>
                </a:r>
              </a:p>
              <a:p>
                <a:endParaRPr lang="en-US" dirty="0"/>
              </a:p>
              <a:p>
                <a14:m>
                  <m:oMath xmlns:m="http://schemas.openxmlformats.org/officeDocument/2006/math">
                    <m:r>
                      <a:rPr lang="en-US" b="0" i="1" smtClean="0">
                        <a:latin typeface="Cambria Math"/>
                      </a:rPr>
                      <m:t>𝛼</m:t>
                    </m:r>
                    <m:r>
                      <a:rPr lang="en-US" b="0" i="1" smtClean="0">
                        <a:latin typeface="Cambria Math"/>
                      </a:rPr>
                      <m:t>=1</m:t>
                    </m:r>
                  </m:oMath>
                </a14:m>
                <a:r>
                  <a:rPr lang="en-US" dirty="0"/>
                  <a:t>: updated level =</a:t>
                </a:r>
              </a:p>
              <a:p>
                <a:endParaRPr lang="en-US" dirty="0"/>
              </a:p>
              <a:p>
                <a:r>
                  <a:rPr lang="en-US" dirty="0"/>
                  <a:t>As </a:t>
                </a:r>
                <a14:m>
                  <m:oMath xmlns:m="http://schemas.openxmlformats.org/officeDocument/2006/math">
                    <m:r>
                      <a:rPr lang="en-US" b="0" i="1" smtClean="0">
                        <a:latin typeface="Cambria Math"/>
                      </a:rPr>
                      <m:t>𝛼</m:t>
                    </m:r>
                  </m:oMath>
                </a14:m>
                <a:r>
                  <a:rPr lang="en-US" dirty="0"/>
                  <a:t> increases, we are placing more weight on</a:t>
                </a:r>
              </a:p>
              <a:p>
                <a:endParaRPr lang="en-US" dirty="0"/>
              </a:p>
              <a:p>
                <a:endParaRPr lang="en-US" dirty="0"/>
              </a:p>
              <a:p>
                <a:r>
                  <a:rPr lang="en-US" dirty="0"/>
                  <a:t>What is the right value of </a:t>
                </a:r>
                <a14:m>
                  <m:oMath xmlns:m="http://schemas.openxmlformats.org/officeDocument/2006/math">
                    <m:r>
                      <a:rPr lang="en-US" b="0" i="1" smtClean="0">
                        <a:latin typeface="Cambria Math"/>
                      </a:rPr>
                      <m:t>𝛼</m:t>
                    </m:r>
                  </m:oMath>
                </a14:m>
                <a:r>
                  <a:rPr lang="en-US" dirty="0"/>
                  <a:t> to use?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15" t="-1028" r="-152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Forecasting</a:t>
            </a:r>
            <a:endParaRPr lang="en-US" sz="1400" i="1"/>
          </a:p>
        </p:txBody>
      </p:sp>
    </p:spTree>
    <p:extLst>
      <p:ext uri="{BB962C8B-B14F-4D97-AF65-F5344CB8AC3E}">
        <p14:creationId xmlns:p14="http://schemas.microsoft.com/office/powerpoint/2010/main" val="3174813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Forecasting: Holt’s Model</a:t>
            </a:r>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206218827"/>
                  </p:ext>
                </p:extLst>
              </p:nvPr>
            </p:nvGraphicFramePr>
            <p:xfrm>
              <a:off x="1219200" y="1143000"/>
              <a:ext cx="7416800" cy="4748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206218827"/>
                  </p:ext>
                </p:extLst>
              </p:nvPr>
            </p:nvGraphicFramePr>
            <p:xfrm>
              <a:off x="1219200" y="1143000"/>
              <a:ext cx="7416800" cy="47482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4" name="Footer Placeholder 3"/>
          <p:cNvSpPr>
            <a:spLocks noGrp="1"/>
          </p:cNvSpPr>
          <p:nvPr>
            <p:ph type="ftr" sz="quarter" idx="11"/>
          </p:nvPr>
        </p:nvSpPr>
        <p:spPr/>
        <p:txBody>
          <a:bodyPr/>
          <a:lstStyle/>
          <a:p>
            <a:r>
              <a:rPr lang="en-US"/>
              <a:t>Forecasting</a:t>
            </a:r>
            <a:endParaRPr lang="en-US" sz="1400" i="1"/>
          </a:p>
        </p:txBody>
      </p:sp>
      <p:sp>
        <p:nvSpPr>
          <p:cNvPr id="7" name="Curved Left Arrow 6"/>
          <p:cNvSpPr/>
          <p:nvPr/>
        </p:nvSpPr>
        <p:spPr bwMode="auto">
          <a:xfrm rot="10800000">
            <a:off x="152400" y="2590800"/>
            <a:ext cx="962024" cy="2743200"/>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344980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Forecasting: Holt’s Model</a:t>
            </a:r>
          </a:p>
        </p:txBody>
      </p:sp>
      <p:sp>
        <p:nvSpPr>
          <p:cNvPr id="3" name="Content Placeholder 2"/>
          <p:cNvSpPr>
            <a:spLocks noGrp="1"/>
          </p:cNvSpPr>
          <p:nvPr>
            <p:ph idx="1"/>
          </p:nvPr>
        </p:nvSpPr>
        <p:spPr/>
        <p:txBody>
          <a:bodyPr/>
          <a:lstStyle/>
          <a:p>
            <a:r>
              <a:rPr lang="en-US" sz="2000" dirty="0" err="1"/>
              <a:t>GetSmart</a:t>
            </a:r>
            <a:r>
              <a:rPr lang="en-US" sz="2000" dirty="0"/>
              <a:t> is a new phone that has been on the market for a few months. A retailer uses Holt’s model with </a:t>
            </a:r>
            <a:r>
              <a:rPr lang="en-US" sz="2000" dirty="0">
                <a:latin typeface="Symbol" pitchFamily="18" charset="2"/>
              </a:rPr>
              <a:t>a</a:t>
            </a:r>
            <a:r>
              <a:rPr lang="en-US" sz="2000" dirty="0"/>
              <a:t> = 0.1 and </a:t>
            </a:r>
            <a:r>
              <a:rPr lang="en-US" sz="2000" dirty="0">
                <a:latin typeface="Symbol" pitchFamily="18" charset="2"/>
              </a:rPr>
              <a:t>b</a:t>
            </a:r>
            <a:r>
              <a:rPr lang="en-US" sz="2000" dirty="0"/>
              <a:t> = 0.2 to forecast future demand. Suppose that the current estimates of level and trend are 173 and 71, respectively. </a:t>
            </a:r>
          </a:p>
          <a:p>
            <a:r>
              <a:rPr lang="en-US" sz="2000" dirty="0"/>
              <a:t>What is the current forecast for next month’s demand? How about the current forecast for the demand in the month after?</a:t>
            </a:r>
          </a:p>
          <a:p>
            <a:pPr lvl="1"/>
            <a:endParaRPr lang="en-US" sz="1800" dirty="0"/>
          </a:p>
          <a:p>
            <a:pPr lvl="1"/>
            <a:endParaRPr lang="en-US" sz="1800" dirty="0"/>
          </a:p>
          <a:p>
            <a:r>
              <a:rPr lang="en-US" sz="2000" dirty="0"/>
              <a:t>Suppose next month’s demand turns out to be 280. Update the level and trend estimates.</a:t>
            </a:r>
          </a:p>
          <a:p>
            <a:pPr lvl="1"/>
            <a:endParaRPr lang="en-US" sz="1800" dirty="0"/>
          </a:p>
          <a:p>
            <a:endParaRPr lang="en-US" sz="1800" dirty="0"/>
          </a:p>
          <a:p>
            <a:r>
              <a:rPr lang="en-US" sz="2000" dirty="0"/>
              <a:t>After updating, what is the forecast for the next month’s demand?</a:t>
            </a:r>
          </a:p>
        </p:txBody>
      </p:sp>
      <p:sp>
        <p:nvSpPr>
          <p:cNvPr id="4" name="Footer Placeholder 3"/>
          <p:cNvSpPr>
            <a:spLocks noGrp="1"/>
          </p:cNvSpPr>
          <p:nvPr>
            <p:ph type="ftr" sz="quarter" idx="11"/>
          </p:nvPr>
        </p:nvSpPr>
        <p:spPr/>
        <p:txBody>
          <a:bodyPr/>
          <a:lstStyle/>
          <a:p>
            <a:r>
              <a:rPr lang="en-US"/>
              <a:t>Forecasting</a:t>
            </a:r>
            <a:endParaRPr lang="en-US" sz="1400" i="1"/>
          </a:p>
        </p:txBody>
      </p:sp>
      <p:sp>
        <p:nvSpPr>
          <p:cNvPr id="5" name="TextBox 4"/>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6</a:t>
            </a:r>
          </a:p>
        </p:txBody>
      </p:sp>
    </p:spTree>
    <p:extLst>
      <p:ext uri="{BB962C8B-B14F-4D97-AF65-F5344CB8AC3E}">
        <p14:creationId xmlns:p14="http://schemas.microsoft.com/office/powerpoint/2010/main" val="1831948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Forecasting: Winter’s Model</a:t>
            </a:r>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3966038080"/>
                  </p:ext>
                </p:extLst>
              </p:nvPr>
            </p:nvGraphicFramePr>
            <p:xfrm>
              <a:off x="1219200" y="1143000"/>
              <a:ext cx="7416800" cy="4748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3966038080"/>
                  </p:ext>
                </p:extLst>
              </p:nvPr>
            </p:nvGraphicFramePr>
            <p:xfrm>
              <a:off x="1219200" y="1143000"/>
              <a:ext cx="7416800" cy="47482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4" name="Footer Placeholder 3"/>
          <p:cNvSpPr>
            <a:spLocks noGrp="1"/>
          </p:cNvSpPr>
          <p:nvPr>
            <p:ph type="ftr" sz="quarter" idx="11"/>
          </p:nvPr>
        </p:nvSpPr>
        <p:spPr/>
        <p:txBody>
          <a:bodyPr/>
          <a:lstStyle/>
          <a:p>
            <a:r>
              <a:rPr lang="en-US"/>
              <a:t>Forecasting</a:t>
            </a:r>
            <a:endParaRPr lang="en-US" sz="1400" i="1"/>
          </a:p>
        </p:txBody>
      </p:sp>
      <p:sp>
        <p:nvSpPr>
          <p:cNvPr id="7" name="Curved Left Arrow 6"/>
          <p:cNvSpPr/>
          <p:nvPr/>
        </p:nvSpPr>
        <p:spPr bwMode="auto">
          <a:xfrm rot="10800000">
            <a:off x="152400" y="2590800"/>
            <a:ext cx="962024" cy="2743200"/>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2520248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405813" cy="533400"/>
          </a:xfrm>
        </p:spPr>
        <p:txBody>
          <a:bodyPr/>
          <a:lstStyle/>
          <a:p>
            <a:r>
              <a:rPr lang="en-US" dirty="0"/>
              <a:t>Adaptive Forecasting: Winter’s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JMart sells pool toys and uses Winter’s method to forecast future demand (with </a:t>
                </a:r>
                <a14:m>
                  <m:oMath xmlns:m="http://schemas.openxmlformats.org/officeDocument/2006/math">
                    <m:r>
                      <a:rPr lang="en-US" b="0" i="1" dirty="0" smtClean="0">
                        <a:latin typeface="Cambria Math"/>
                      </a:rPr>
                      <m:t>𝛼</m:t>
                    </m:r>
                    <m:r>
                      <a:rPr lang="en-US" b="0" i="1" dirty="0" smtClean="0">
                        <a:latin typeface="Cambria Math"/>
                      </a:rPr>
                      <m:t>=</m:t>
                    </m:r>
                    <m:r>
                      <a:rPr lang="en-US" b="0" i="1" dirty="0" smtClean="0">
                        <a:latin typeface="Cambria Math"/>
                      </a:rPr>
                      <m:t>𝛽</m:t>
                    </m:r>
                    <m:r>
                      <a:rPr lang="en-US" b="0" i="1" dirty="0" smtClean="0">
                        <a:latin typeface="Cambria Math"/>
                      </a:rPr>
                      <m:t>=</m:t>
                    </m:r>
                    <m:r>
                      <a:rPr lang="en-US" b="0" i="1" dirty="0" smtClean="0">
                        <a:latin typeface="Cambria Math"/>
                      </a:rPr>
                      <m:t>𝛾</m:t>
                    </m:r>
                    <m:r>
                      <a:rPr lang="en-US" b="0" i="1" dirty="0" smtClean="0">
                        <a:latin typeface="Cambria Math"/>
                      </a:rPr>
                      <m:t>= </m:t>
                    </m:r>
                  </m:oMath>
                </a14:m>
                <a:r>
                  <a:rPr lang="en-US" dirty="0"/>
                  <a:t>0.2). There are two distinct periods during the year: the high-demand period (summer) followed by the low-demand period (winter).</a:t>
                </a:r>
              </a:p>
              <a:p>
                <a:r>
                  <a:rPr lang="en-US" dirty="0"/>
                  <a:t>Suppose that, at the end of the low-demand period, </a:t>
                </a:r>
                <a:r>
                  <a:rPr lang="en-US" dirty="0" err="1"/>
                  <a:t>JMart’s</a:t>
                </a:r>
                <a:r>
                  <a:rPr lang="en-US" dirty="0"/>
                  <a:t> estimate for the level is 100 and its estimate for the trend is 10. Furthermore, suppose that the estimates for the seasonal factors are 1.5 and 0.5 for the high-demand and low-demand periods, respectively. </a:t>
                </a:r>
              </a:p>
              <a:p>
                <a:r>
                  <a:rPr lang="en-US" dirty="0"/>
                  <a:t>What is the forecast for next period (summer) demand?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15" t="-1028" r="-137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Forecasting</a:t>
            </a:r>
            <a:endParaRPr lang="en-US" sz="1400" i="1"/>
          </a:p>
        </p:txBody>
      </p:sp>
      <p:sp>
        <p:nvSpPr>
          <p:cNvPr id="5" name="TextBox 4"/>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7</a:t>
            </a:r>
          </a:p>
        </p:txBody>
      </p:sp>
    </p:spTree>
    <p:extLst>
      <p:ext uri="{BB962C8B-B14F-4D97-AF65-F5344CB8AC3E}">
        <p14:creationId xmlns:p14="http://schemas.microsoft.com/office/powerpoint/2010/main" val="215940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Forecasting: Winter’s Model</a:t>
            </a:r>
          </a:p>
        </p:txBody>
      </p:sp>
      <p:sp>
        <p:nvSpPr>
          <p:cNvPr id="3" name="Content Placeholder 2"/>
          <p:cNvSpPr>
            <a:spLocks noGrp="1"/>
          </p:cNvSpPr>
          <p:nvPr>
            <p:ph idx="1"/>
          </p:nvPr>
        </p:nvSpPr>
        <p:spPr/>
        <p:txBody>
          <a:bodyPr/>
          <a:lstStyle/>
          <a:p>
            <a:r>
              <a:rPr lang="en-US" dirty="0"/>
              <a:t>Suppose the summer demand turns out to be 150.  Update the estimates of level, trend, and seasonal factors.</a:t>
            </a:r>
          </a:p>
          <a:p>
            <a:pPr lvl="1"/>
            <a:endParaRPr lang="en-US" dirty="0"/>
          </a:p>
          <a:p>
            <a:endParaRPr lang="en-US" dirty="0"/>
          </a:p>
          <a:p>
            <a:endParaRPr lang="en-US" dirty="0"/>
          </a:p>
          <a:p>
            <a:r>
              <a:rPr lang="en-US" dirty="0"/>
              <a:t>After updating, what is the forecast for the demand in the next period (winter)? How about the forecast for next summer?</a:t>
            </a:r>
          </a:p>
          <a:p>
            <a:pPr lvl="1"/>
            <a:endParaRPr lang="en-US" dirty="0"/>
          </a:p>
        </p:txBody>
      </p:sp>
      <p:sp>
        <p:nvSpPr>
          <p:cNvPr id="4" name="Footer Placeholder 3"/>
          <p:cNvSpPr>
            <a:spLocks noGrp="1"/>
          </p:cNvSpPr>
          <p:nvPr>
            <p:ph type="ftr" sz="quarter" idx="11"/>
          </p:nvPr>
        </p:nvSpPr>
        <p:spPr/>
        <p:txBody>
          <a:bodyPr/>
          <a:lstStyle/>
          <a:p>
            <a:r>
              <a:rPr lang="en-US"/>
              <a:t>Forecasting</a:t>
            </a:r>
            <a:endParaRPr lang="en-US" sz="1400" i="1"/>
          </a:p>
        </p:txBody>
      </p:sp>
      <p:sp>
        <p:nvSpPr>
          <p:cNvPr id="5" name="TextBox 4"/>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7</a:t>
            </a:r>
          </a:p>
        </p:txBody>
      </p:sp>
    </p:spTree>
    <p:extLst>
      <p:ext uri="{BB962C8B-B14F-4D97-AF65-F5344CB8AC3E}">
        <p14:creationId xmlns:p14="http://schemas.microsoft.com/office/powerpoint/2010/main" val="3815421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StatTools</a:t>
            </a:r>
            <a:r>
              <a:rPr lang="en-US" dirty="0"/>
              <a:t> to automate adaptive forecasting</a:t>
            </a:r>
          </a:p>
        </p:txBody>
      </p:sp>
      <p:sp>
        <p:nvSpPr>
          <p:cNvPr id="3" name="Content Placeholder 2"/>
          <p:cNvSpPr>
            <a:spLocks noGrp="1"/>
          </p:cNvSpPr>
          <p:nvPr>
            <p:ph idx="1"/>
          </p:nvPr>
        </p:nvSpPr>
        <p:spPr/>
        <p:txBody>
          <a:bodyPr/>
          <a:lstStyle/>
          <a:p>
            <a:r>
              <a:rPr lang="en-US" b="1" dirty="0"/>
              <a:t>Warning</a:t>
            </a:r>
            <a:r>
              <a:rPr lang="en-US" dirty="0"/>
              <a:t>: </a:t>
            </a:r>
            <a:r>
              <a:rPr lang="en-US" dirty="0" err="1"/>
              <a:t>StatTools</a:t>
            </a:r>
            <a:r>
              <a:rPr lang="en-US" dirty="0"/>
              <a:t> calculates the </a:t>
            </a:r>
            <a:r>
              <a:rPr lang="en-US" b="1" dirty="0"/>
              <a:t>initial estimate of trend</a:t>
            </a:r>
            <a:r>
              <a:rPr lang="en-US" dirty="0"/>
              <a:t> in adaptive forecasts slightly different from the textbook. Otherwise, everything is the same.</a:t>
            </a:r>
          </a:p>
          <a:p>
            <a:r>
              <a:rPr lang="en-US" b="1" dirty="0"/>
              <a:t>Note:</a:t>
            </a:r>
            <a:r>
              <a:rPr lang="en-US" dirty="0"/>
              <a:t> for Winter’s method, </a:t>
            </a:r>
            <a:r>
              <a:rPr lang="en-US" dirty="0" err="1"/>
              <a:t>StatTools</a:t>
            </a:r>
            <a:r>
              <a:rPr lang="en-US" dirty="0"/>
              <a:t> requires data for </a:t>
            </a:r>
            <a:r>
              <a:rPr lang="en-US" i="1" dirty="0"/>
              <a:t>more than double the number of seasons. </a:t>
            </a:r>
            <a:r>
              <a:rPr lang="en-US" dirty="0"/>
              <a:t>Example: if there are 4 seasons, </a:t>
            </a:r>
            <a:r>
              <a:rPr lang="en-US" dirty="0" err="1"/>
              <a:t>StatTools</a:t>
            </a:r>
            <a:r>
              <a:rPr lang="en-US" dirty="0"/>
              <a:t> requires more than 8 data points.</a:t>
            </a:r>
            <a:endParaRPr lang="en-US" b="1" i="1" dirty="0"/>
          </a:p>
        </p:txBody>
      </p:sp>
      <p:sp>
        <p:nvSpPr>
          <p:cNvPr id="4" name="Footer Placeholder 3"/>
          <p:cNvSpPr>
            <a:spLocks noGrp="1"/>
          </p:cNvSpPr>
          <p:nvPr>
            <p:ph type="ftr" sz="quarter" idx="11"/>
          </p:nvPr>
        </p:nvSpPr>
        <p:spPr/>
        <p:txBody>
          <a:bodyPr/>
          <a:lstStyle/>
          <a:p>
            <a:r>
              <a:rPr lang="en-US" dirty="0"/>
              <a:t>Forecasting</a:t>
            </a:r>
            <a:endParaRPr lang="en-US" sz="1400" i="1" dirty="0"/>
          </a:p>
        </p:txBody>
      </p:sp>
    </p:spTree>
    <p:extLst>
      <p:ext uri="{BB962C8B-B14F-4D97-AF65-F5344CB8AC3E}">
        <p14:creationId xmlns:p14="http://schemas.microsoft.com/office/powerpoint/2010/main" val="417438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StatTools</a:t>
            </a:r>
            <a:r>
              <a:rPr lang="en-US" dirty="0"/>
              <a:t> to automate adaptive forecasting</a:t>
            </a:r>
          </a:p>
        </p:txBody>
      </p:sp>
      <p:sp>
        <p:nvSpPr>
          <p:cNvPr id="3" name="Content Placeholder 2"/>
          <p:cNvSpPr>
            <a:spLocks noGrp="1"/>
          </p:cNvSpPr>
          <p:nvPr>
            <p:ph idx="1"/>
          </p:nvPr>
        </p:nvSpPr>
        <p:spPr/>
        <p:txBody>
          <a:bodyPr/>
          <a:lstStyle/>
          <a:p>
            <a:r>
              <a:rPr lang="en-US" dirty="0"/>
              <a:t>Use the “Forecast” tool</a:t>
            </a:r>
          </a:p>
          <a:p>
            <a:endParaRPr lang="en-US" dirty="0"/>
          </a:p>
          <a:p>
            <a:endParaRPr lang="en-US" dirty="0"/>
          </a:p>
          <a:p>
            <a:endParaRPr lang="en-US" dirty="0"/>
          </a:p>
          <a:p>
            <a:endParaRPr lang="en-US" dirty="0"/>
          </a:p>
          <a:p>
            <a:r>
              <a:rPr lang="en-US" dirty="0"/>
              <a:t>Select variables and forecasting method</a:t>
            </a:r>
          </a:p>
        </p:txBody>
      </p:sp>
      <p:sp>
        <p:nvSpPr>
          <p:cNvPr id="4" name="Footer Placeholder 3"/>
          <p:cNvSpPr>
            <a:spLocks noGrp="1"/>
          </p:cNvSpPr>
          <p:nvPr>
            <p:ph type="ftr" sz="quarter" idx="11"/>
          </p:nvPr>
        </p:nvSpPr>
        <p:spPr/>
        <p:txBody>
          <a:bodyPr/>
          <a:lstStyle/>
          <a:p>
            <a:r>
              <a:rPr lang="en-US"/>
              <a:t>Forecasting</a:t>
            </a:r>
            <a:endParaRPr lang="en-US" sz="1400" i="1"/>
          </a:p>
        </p:txBody>
      </p:sp>
      <p:pic>
        <p:nvPicPr>
          <p:cNvPr id="5" name="Picture 4"/>
          <p:cNvPicPr>
            <a:picLocks noChangeAspect="1"/>
          </p:cNvPicPr>
          <p:nvPr/>
        </p:nvPicPr>
        <p:blipFill>
          <a:blip r:embed="rId2"/>
          <a:stretch>
            <a:fillRect/>
          </a:stretch>
        </p:blipFill>
        <p:spPr>
          <a:xfrm>
            <a:off x="609600" y="1524000"/>
            <a:ext cx="3419475" cy="1524000"/>
          </a:xfrm>
          <a:prstGeom prst="rect">
            <a:avLst/>
          </a:prstGeom>
        </p:spPr>
      </p:pic>
      <p:pic>
        <p:nvPicPr>
          <p:cNvPr id="6" name="Picture 5"/>
          <p:cNvPicPr>
            <a:picLocks noChangeAspect="1"/>
          </p:cNvPicPr>
          <p:nvPr/>
        </p:nvPicPr>
        <p:blipFill>
          <a:blip r:embed="rId3"/>
          <a:stretch>
            <a:fillRect/>
          </a:stretch>
        </p:blipFill>
        <p:spPr>
          <a:xfrm>
            <a:off x="4953000" y="3698117"/>
            <a:ext cx="3543300" cy="3159883"/>
          </a:xfrm>
          <a:prstGeom prst="rect">
            <a:avLst/>
          </a:prstGeom>
        </p:spPr>
      </p:pic>
    </p:spTree>
    <p:extLst>
      <p:ext uri="{BB962C8B-B14F-4D97-AF65-F5344CB8AC3E}">
        <p14:creationId xmlns:p14="http://schemas.microsoft.com/office/powerpoint/2010/main" val="231057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StatTools</a:t>
            </a:r>
            <a:r>
              <a:rPr lang="en-US" dirty="0"/>
              <a:t> to automate adaptive forecasting</a:t>
            </a:r>
          </a:p>
        </p:txBody>
      </p:sp>
      <p:sp>
        <p:nvSpPr>
          <p:cNvPr id="3" name="Content Placeholder 2"/>
          <p:cNvSpPr>
            <a:spLocks noGrp="1"/>
          </p:cNvSpPr>
          <p:nvPr>
            <p:ph idx="1"/>
          </p:nvPr>
        </p:nvSpPr>
        <p:spPr/>
        <p:txBody>
          <a:bodyPr/>
          <a:lstStyle/>
          <a:p>
            <a:r>
              <a:rPr lang="en-US" dirty="0"/>
              <a:t>Select type of seasonality (if applicable). </a:t>
            </a:r>
            <a:r>
              <a:rPr lang="en-US" dirty="0" err="1"/>
              <a:t>StatTools</a:t>
            </a:r>
            <a:r>
              <a:rPr lang="en-US" dirty="0"/>
              <a:t> may try to do this for you but always check.</a:t>
            </a:r>
          </a:p>
          <a:p>
            <a:endParaRPr lang="en-US" dirty="0"/>
          </a:p>
        </p:txBody>
      </p:sp>
      <p:sp>
        <p:nvSpPr>
          <p:cNvPr id="4" name="Footer Placeholder 3"/>
          <p:cNvSpPr>
            <a:spLocks noGrp="1"/>
          </p:cNvSpPr>
          <p:nvPr>
            <p:ph type="ftr" sz="quarter" idx="11"/>
          </p:nvPr>
        </p:nvSpPr>
        <p:spPr/>
        <p:txBody>
          <a:bodyPr/>
          <a:lstStyle/>
          <a:p>
            <a:r>
              <a:rPr lang="en-US"/>
              <a:t>Forecasting</a:t>
            </a:r>
            <a:endParaRPr lang="en-US" sz="1400" i="1"/>
          </a:p>
        </p:txBody>
      </p:sp>
      <p:pic>
        <p:nvPicPr>
          <p:cNvPr id="8" name="Picture 7"/>
          <p:cNvPicPr>
            <a:picLocks noChangeAspect="1"/>
          </p:cNvPicPr>
          <p:nvPr/>
        </p:nvPicPr>
        <p:blipFill>
          <a:blip r:embed="rId2"/>
          <a:stretch>
            <a:fillRect/>
          </a:stretch>
        </p:blipFill>
        <p:spPr>
          <a:xfrm>
            <a:off x="914400" y="2057400"/>
            <a:ext cx="2514600" cy="2181225"/>
          </a:xfrm>
          <a:prstGeom prst="rect">
            <a:avLst/>
          </a:prstGeom>
        </p:spPr>
      </p:pic>
    </p:spTree>
    <p:extLst>
      <p:ext uri="{BB962C8B-B14F-4D97-AF65-F5344CB8AC3E}">
        <p14:creationId xmlns:p14="http://schemas.microsoft.com/office/powerpoint/2010/main" val="51897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sz="quarter"/>
          </p:nvPr>
        </p:nvSpPr>
        <p:spPr/>
        <p:txBody>
          <a:bodyPr/>
          <a:lstStyle/>
          <a:p>
            <a:r>
              <a:rPr lang="en-US" dirty="0"/>
              <a:t>Adaptive Forecasting</a:t>
            </a:r>
          </a:p>
        </p:txBody>
      </p:sp>
    </p:spTree>
    <p:extLst>
      <p:ext uri="{BB962C8B-B14F-4D97-AF65-F5344CB8AC3E}">
        <p14:creationId xmlns:p14="http://schemas.microsoft.com/office/powerpoint/2010/main" val="392637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Forecast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Why measure error?</a:t>
                </a:r>
              </a:p>
              <a:p>
                <a:pPr lvl="1"/>
                <a:r>
                  <a:rPr lang="en-US" dirty="0"/>
                  <a:t>Determine accuracy of forecast.</a:t>
                </a:r>
              </a:p>
              <a:p>
                <a:pPr lvl="1"/>
                <a:r>
                  <a:rPr lang="en-US" dirty="0"/>
                  <a:t>Formulate contingency plans.</a:t>
                </a:r>
              </a:p>
              <a:p>
                <a:pPr lvl="1"/>
                <a:endParaRPr lang="en-US" dirty="0"/>
              </a:p>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𝐹</m:t>
                        </m:r>
                      </m:e>
                      <m:sub>
                        <m:r>
                          <a:rPr lang="en-US" b="0" i="1" smtClean="0">
                            <a:latin typeface="Cambria Math"/>
                          </a:rPr>
                          <m:t>𝑡</m:t>
                        </m:r>
                      </m:sub>
                    </m:sSub>
                  </m:oMath>
                </a14:m>
                <a:r>
                  <a:rPr lang="en-US" dirty="0"/>
                  <a:t> be the forecast in time </a:t>
                </a:r>
                <a14:m>
                  <m:oMath xmlns:m="http://schemas.openxmlformats.org/officeDocument/2006/math">
                    <m:r>
                      <a:rPr lang="en-US" b="0" i="1" smtClean="0">
                        <a:latin typeface="Cambria Math"/>
                      </a:rPr>
                      <m:t>𝑡</m:t>
                    </m:r>
                  </m:oMath>
                </a14:m>
                <a:r>
                  <a:rPr lang="en-US" dirty="0"/>
                  <a:t>.</a:t>
                </a:r>
              </a:p>
              <a:p>
                <a:r>
                  <a:rPr lang="en-US" dirty="0"/>
                  <a:t>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𝐷</m:t>
                        </m:r>
                      </m:e>
                      <m:sub>
                        <m:r>
                          <a:rPr lang="en-US" b="0" i="1" smtClean="0">
                            <a:latin typeface="Cambria Math"/>
                          </a:rPr>
                          <m:t>𝑡</m:t>
                        </m:r>
                      </m:sub>
                    </m:sSub>
                  </m:oMath>
                </a14:m>
                <a:r>
                  <a:rPr lang="en-US" dirty="0"/>
                  <a:t> be the observed demand in time </a:t>
                </a:r>
                <a14:m>
                  <m:oMath xmlns:m="http://schemas.openxmlformats.org/officeDocument/2006/math">
                    <m:r>
                      <a:rPr lang="en-US" b="0" i="1" smtClean="0">
                        <a:latin typeface="Cambria Math"/>
                      </a:rPr>
                      <m:t>𝑡</m:t>
                    </m:r>
                  </m:oMath>
                </a14:m>
                <a:r>
                  <a:rPr lang="en-US" dirty="0"/>
                  <a:t>.</a:t>
                </a:r>
              </a:p>
              <a:p>
                <a:endParaRPr lang="en-US" dirty="0"/>
              </a:p>
              <a:p>
                <a:r>
                  <a:rPr lang="en-US" dirty="0"/>
                  <a:t>The forecast error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𝑡</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𝐹</m:t>
                        </m:r>
                      </m:e>
                      <m:sub>
                        <m:r>
                          <a:rPr lang="en-US" b="0" i="1" smtClean="0">
                            <a:latin typeface="Cambria Math"/>
                          </a:rPr>
                          <m:t>𝑡</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𝐷</m:t>
                        </m:r>
                      </m:e>
                      <m:sub>
                        <m:r>
                          <a:rPr lang="en-US" b="0" i="1" smtClean="0">
                            <a:latin typeface="Cambria Math"/>
                          </a:rPr>
                          <m:t>𝑡</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15" t="-102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Forecasting</a:t>
            </a:r>
            <a:endParaRPr lang="en-US" sz="1400" i="1"/>
          </a:p>
        </p:txBody>
      </p:sp>
    </p:spTree>
    <p:extLst>
      <p:ext uri="{BB962C8B-B14F-4D97-AF65-F5344CB8AC3E}">
        <p14:creationId xmlns:p14="http://schemas.microsoft.com/office/powerpoint/2010/main" val="343020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Forecast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Mean Squared Error (MSE)</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𝑛</m:t>
                          </m:r>
                        </m:den>
                      </m:f>
                      <m:nary>
                        <m:naryPr>
                          <m:chr m:val="∑"/>
                          <m:ctrlPr>
                            <a:rPr lang="en-US" sz="2400" b="0" i="1" smtClean="0">
                              <a:latin typeface="Cambria Math" panose="02040503050406030204" pitchFamily="18" charset="0"/>
                            </a:rPr>
                          </m:ctrlPr>
                        </m:naryPr>
                        <m:sub>
                          <m:r>
                            <a:rPr lang="en-US" sz="2400" b="0" i="1" smtClean="0">
                              <a:latin typeface="Cambria Math"/>
                            </a:rPr>
                            <m:t>𝑡</m:t>
                          </m:r>
                          <m:r>
                            <a:rPr lang="en-US" sz="2400" b="0" i="1" smtClean="0">
                              <a:latin typeface="Cambria Math"/>
                            </a:rPr>
                            <m:t>=1</m:t>
                          </m:r>
                        </m:sub>
                        <m:sup>
                          <m:r>
                            <a:rPr lang="en-US" sz="2400" b="0" i="1" smtClean="0">
                              <a:latin typeface="Cambria Math"/>
                            </a:rPr>
                            <m:t>𝑛</m:t>
                          </m:r>
                        </m:sup>
                        <m:e>
                          <m:sSubSup>
                            <m:sSubSupPr>
                              <m:ctrlPr>
                                <a:rPr lang="en-US" sz="2400" b="0" i="1" smtClean="0">
                                  <a:latin typeface="Cambria Math" panose="02040503050406030204" pitchFamily="18" charset="0"/>
                                </a:rPr>
                              </m:ctrlPr>
                            </m:sSubSupPr>
                            <m:e>
                              <m:r>
                                <a:rPr lang="en-US" sz="2400" b="0" i="1" smtClean="0">
                                  <a:latin typeface="Cambria Math"/>
                                </a:rPr>
                                <m:t>𝐸</m:t>
                              </m:r>
                            </m:e>
                            <m:sub>
                              <m:r>
                                <a:rPr lang="en-US" sz="2400" b="0" i="1" smtClean="0">
                                  <a:latin typeface="Cambria Math"/>
                                </a:rPr>
                                <m:t>𝑡</m:t>
                              </m:r>
                            </m:sub>
                            <m:sup>
                              <m:r>
                                <a:rPr lang="en-US" sz="2400" b="0" i="1" smtClean="0">
                                  <a:latin typeface="Cambria Math"/>
                                </a:rPr>
                                <m:t>2</m:t>
                              </m:r>
                            </m:sup>
                          </m:sSubSup>
                        </m:e>
                      </m:nary>
                    </m:oMath>
                  </m:oMathPara>
                </a14:m>
                <a:endParaRPr lang="en-US" sz="2400" dirty="0"/>
              </a:p>
              <a:p>
                <a:r>
                  <a:rPr lang="en-US" sz="2400" dirty="0"/>
                  <a:t>Mean Absolute Deviation (MAD)</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𝑛</m:t>
                          </m:r>
                        </m:den>
                      </m:f>
                      <m:nary>
                        <m:naryPr>
                          <m:chr m:val="∑"/>
                          <m:ctrlPr>
                            <a:rPr lang="en-US" sz="2400" b="0" i="1" smtClean="0">
                              <a:latin typeface="Cambria Math" panose="02040503050406030204" pitchFamily="18" charset="0"/>
                            </a:rPr>
                          </m:ctrlPr>
                        </m:naryPr>
                        <m:sub>
                          <m:r>
                            <a:rPr lang="en-US" sz="2400" b="0" i="1" smtClean="0">
                              <a:latin typeface="Cambria Math"/>
                            </a:rPr>
                            <m:t>𝑡</m:t>
                          </m:r>
                          <m:r>
                            <a:rPr lang="en-US" sz="2400" b="0" i="1" smtClean="0">
                              <a:latin typeface="Cambria Math"/>
                            </a:rPr>
                            <m:t>=1</m:t>
                          </m:r>
                        </m:sub>
                        <m:sup>
                          <m:r>
                            <a:rPr lang="en-US" sz="2400" b="0" i="1" smtClean="0">
                              <a:latin typeface="Cambria Math"/>
                            </a:rPr>
                            <m:t>𝑛</m:t>
                          </m:r>
                        </m:sup>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a:rPr>
                                    <m:t>𝐸</m:t>
                                  </m:r>
                                </m:e>
                                <m:sub>
                                  <m:r>
                                    <a:rPr lang="en-US" sz="2400" b="0" i="1" smtClean="0">
                                      <a:latin typeface="Cambria Math"/>
                                    </a:rPr>
                                    <m:t>𝑡</m:t>
                                  </m:r>
                                </m:sub>
                              </m:sSub>
                            </m:e>
                          </m:d>
                        </m:e>
                      </m:nary>
                    </m:oMath>
                  </m:oMathPara>
                </a14:m>
                <a:endParaRPr lang="en-US" sz="2400" dirty="0"/>
              </a:p>
              <a:p>
                <a:r>
                  <a:rPr lang="en-US" sz="2400"/>
                  <a:t>Mean Absolute </a:t>
                </a:r>
                <a:r>
                  <a:rPr lang="en-US" sz="2400" dirty="0"/>
                  <a:t>Percentage Error (MAPE)</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100×</m:t>
                      </m:r>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𝑛</m:t>
                          </m:r>
                        </m:den>
                      </m:f>
                      <m:nary>
                        <m:naryPr>
                          <m:chr m:val="∑"/>
                          <m:ctrlPr>
                            <a:rPr lang="en-US" sz="2400" b="0" i="1" smtClean="0">
                              <a:latin typeface="Cambria Math" panose="02040503050406030204" pitchFamily="18" charset="0"/>
                            </a:rPr>
                          </m:ctrlPr>
                        </m:naryPr>
                        <m:sub>
                          <m:r>
                            <a:rPr lang="en-US" sz="2400" b="0" i="1" smtClean="0">
                              <a:latin typeface="Cambria Math"/>
                            </a:rPr>
                            <m:t>𝑡</m:t>
                          </m:r>
                          <m:r>
                            <a:rPr lang="en-US" sz="2400" b="0" i="1" smtClean="0">
                              <a:latin typeface="Cambria Math"/>
                            </a:rPr>
                            <m:t>=1</m:t>
                          </m:r>
                        </m:sub>
                        <m:sup>
                          <m:r>
                            <a:rPr lang="en-US" sz="2400" b="0" i="1" smtClean="0">
                              <a:latin typeface="Cambria Math"/>
                            </a:rPr>
                            <m:t>𝑛</m:t>
                          </m:r>
                        </m:sup>
                        <m:e>
                          <m:d>
                            <m:dPr>
                              <m:begChr m:val="|"/>
                              <m:endChr m:val="|"/>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a:rPr>
                                        <m:t>𝐸</m:t>
                                      </m:r>
                                    </m:e>
                                    <m:sub>
                                      <m:r>
                                        <a:rPr lang="en-US" sz="2400" b="0" i="1" smtClean="0">
                                          <a:latin typeface="Cambria Math"/>
                                        </a:rPr>
                                        <m:t>𝑡</m:t>
                                      </m:r>
                                    </m:sub>
                                  </m:sSub>
                                </m:num>
                                <m:den>
                                  <m:sSub>
                                    <m:sSubPr>
                                      <m:ctrlPr>
                                        <a:rPr lang="en-US" sz="2400" b="0" i="1" smtClean="0">
                                          <a:latin typeface="Cambria Math" panose="02040503050406030204" pitchFamily="18" charset="0"/>
                                        </a:rPr>
                                      </m:ctrlPr>
                                    </m:sSubPr>
                                    <m:e>
                                      <m:r>
                                        <a:rPr lang="en-US" sz="2400" b="0" i="1" smtClean="0">
                                          <a:latin typeface="Cambria Math"/>
                                        </a:rPr>
                                        <m:t>𝐷</m:t>
                                      </m:r>
                                    </m:e>
                                    <m:sub>
                                      <m:r>
                                        <a:rPr lang="en-US" sz="2400" b="0" i="1" smtClean="0">
                                          <a:latin typeface="Cambria Math"/>
                                        </a:rPr>
                                        <m:t>𝑡</m:t>
                                      </m:r>
                                    </m:sub>
                                  </m:sSub>
                                </m:den>
                              </m:f>
                            </m:e>
                          </m:d>
                        </m:e>
                      </m:nary>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60" t="-115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Forecasting</a:t>
            </a:r>
            <a:endParaRPr lang="en-US" sz="1400" i="1"/>
          </a:p>
        </p:txBody>
      </p:sp>
    </p:spTree>
    <p:extLst>
      <p:ext uri="{BB962C8B-B14F-4D97-AF65-F5344CB8AC3E}">
        <p14:creationId xmlns:p14="http://schemas.microsoft.com/office/powerpoint/2010/main" val="2929792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MSE vs MAD</a:t>
            </a:r>
          </a:p>
        </p:txBody>
      </p:sp>
      <p:sp>
        <p:nvSpPr>
          <p:cNvPr id="3" name="Content Placeholder 2"/>
          <p:cNvSpPr>
            <a:spLocks noGrp="1"/>
          </p:cNvSpPr>
          <p:nvPr>
            <p:ph idx="1"/>
          </p:nvPr>
        </p:nvSpPr>
        <p:spPr/>
        <p:txBody>
          <a:bodyPr/>
          <a:lstStyle/>
          <a:p>
            <a:r>
              <a:rPr lang="en-US" dirty="0"/>
              <a:t>Suppose you have the following demand and two different forecasts. Calculate the MSE and MAD for each. Which forecast is better? Why?</a:t>
            </a:r>
          </a:p>
          <a:p>
            <a:endParaRPr lang="en-US" dirty="0"/>
          </a:p>
        </p:txBody>
      </p:sp>
      <p:sp>
        <p:nvSpPr>
          <p:cNvPr id="4" name="Footer Placeholder 3"/>
          <p:cNvSpPr>
            <a:spLocks noGrp="1"/>
          </p:cNvSpPr>
          <p:nvPr>
            <p:ph type="ftr" sz="quarter" idx="11"/>
          </p:nvPr>
        </p:nvSpPr>
        <p:spPr/>
        <p:txBody>
          <a:bodyPr/>
          <a:lstStyle/>
          <a:p>
            <a:r>
              <a:rPr lang="en-US"/>
              <a:t>Forecasting</a:t>
            </a:r>
            <a:endParaRPr lang="en-US" sz="1400" i="1"/>
          </a:p>
        </p:txBody>
      </p:sp>
      <p:graphicFrame>
        <p:nvGraphicFramePr>
          <p:cNvPr id="7" name="Table 6"/>
          <p:cNvGraphicFramePr>
            <a:graphicFrameLocks noGrp="1"/>
          </p:cNvGraphicFramePr>
          <p:nvPr>
            <p:extLst>
              <p:ext uri="{D42A27DB-BD31-4B8C-83A1-F6EECF244321}">
                <p14:modId xmlns:p14="http://schemas.microsoft.com/office/powerpoint/2010/main" val="3896911281"/>
              </p:ext>
            </p:extLst>
          </p:nvPr>
        </p:nvGraphicFramePr>
        <p:xfrm>
          <a:off x="1219200" y="2590006"/>
          <a:ext cx="6096000" cy="18542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130818808"/>
                    </a:ext>
                  </a:extLst>
                </a:gridCol>
                <a:gridCol w="1524000">
                  <a:extLst>
                    <a:ext uri="{9D8B030D-6E8A-4147-A177-3AD203B41FA5}">
                      <a16:colId xmlns:a16="http://schemas.microsoft.com/office/drawing/2014/main" val="1075392447"/>
                    </a:ext>
                  </a:extLst>
                </a:gridCol>
                <a:gridCol w="1524000">
                  <a:extLst>
                    <a:ext uri="{9D8B030D-6E8A-4147-A177-3AD203B41FA5}">
                      <a16:colId xmlns:a16="http://schemas.microsoft.com/office/drawing/2014/main" val="3584956938"/>
                    </a:ext>
                  </a:extLst>
                </a:gridCol>
                <a:gridCol w="1524000">
                  <a:extLst>
                    <a:ext uri="{9D8B030D-6E8A-4147-A177-3AD203B41FA5}">
                      <a16:colId xmlns:a16="http://schemas.microsoft.com/office/drawing/2014/main" val="3831900443"/>
                    </a:ext>
                  </a:extLst>
                </a:gridCol>
              </a:tblGrid>
              <a:tr h="370840">
                <a:tc>
                  <a:txBody>
                    <a:bodyPr/>
                    <a:lstStyle/>
                    <a:p>
                      <a:pPr algn="ctr" fontAlgn="b"/>
                      <a:r>
                        <a:rPr lang="en-US" sz="2000" u="none" strike="noStrike" dirty="0">
                          <a:effectLst/>
                        </a:rPr>
                        <a:t>Time</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Demand</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Forecast 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Forecast 2</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223374"/>
                  </a:ext>
                </a:extLst>
              </a:tr>
              <a:tr h="370840">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37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47</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581541"/>
                  </a:ext>
                </a:extLst>
              </a:tr>
              <a:tr h="370840">
                <a:tc>
                  <a:txBody>
                    <a:bodyPr/>
                    <a:lstStyle/>
                    <a:p>
                      <a:pPr algn="ct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63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53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63</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6248560"/>
                  </a:ext>
                </a:extLst>
              </a:tr>
              <a:tr h="370840">
                <a:tc>
                  <a:txBody>
                    <a:bodyPr/>
                    <a:lstStyle/>
                    <a:p>
                      <a:pPr algn="ct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25</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1328670"/>
                  </a:ext>
                </a:extLst>
              </a:tr>
              <a:tr h="370840">
                <a:tc>
                  <a:txBody>
                    <a:bodyPr/>
                    <a:lstStyle/>
                    <a:p>
                      <a:pPr algn="ctr" fontAlgn="b"/>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36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46</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0792647"/>
                  </a:ext>
                </a:extLst>
              </a:tr>
            </a:tbl>
          </a:graphicData>
        </a:graphic>
      </p:graphicFrame>
      <p:sp>
        <p:nvSpPr>
          <p:cNvPr id="8" name="TextBox 7"/>
          <p:cNvSpPr txBox="1"/>
          <p:nvPr/>
        </p:nvSpPr>
        <p:spPr>
          <a:xfrm>
            <a:off x="5791200" y="533400"/>
            <a:ext cx="2971800" cy="461665"/>
          </a:xfrm>
          <a:prstGeom prst="rect">
            <a:avLst/>
          </a:prstGeom>
          <a:noFill/>
        </p:spPr>
        <p:txBody>
          <a:bodyPr wrap="square" rtlCol="0">
            <a:spAutoFit/>
          </a:bodyPr>
          <a:lstStyle/>
          <a:p>
            <a:pPr algn="r"/>
            <a:r>
              <a:rPr lang="en-US" dirty="0">
                <a:latin typeface="+mn-lt"/>
              </a:rPr>
              <a:t>Example MSE vs MAD</a:t>
            </a:r>
          </a:p>
        </p:txBody>
      </p:sp>
    </p:spTree>
    <p:extLst>
      <p:ext uri="{BB962C8B-B14F-4D97-AF65-F5344CB8AC3E}">
        <p14:creationId xmlns:p14="http://schemas.microsoft.com/office/powerpoint/2010/main" val="2582584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Forecast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Mean Absolute Deviation (MAD)</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𝑛</m:t>
                          </m:r>
                        </m:den>
                      </m:f>
                      <m:nary>
                        <m:naryPr>
                          <m:chr m:val="∑"/>
                          <m:ctrlPr>
                            <a:rPr lang="en-US" sz="2400" b="0" i="1" smtClean="0">
                              <a:latin typeface="Cambria Math" panose="02040503050406030204" pitchFamily="18" charset="0"/>
                            </a:rPr>
                          </m:ctrlPr>
                        </m:naryPr>
                        <m:sub>
                          <m:r>
                            <a:rPr lang="en-US" sz="2400" b="0" i="1" smtClean="0">
                              <a:latin typeface="Cambria Math"/>
                            </a:rPr>
                            <m:t>𝑡</m:t>
                          </m:r>
                          <m:r>
                            <a:rPr lang="en-US" sz="2400" b="0" i="1" smtClean="0">
                              <a:latin typeface="Cambria Math"/>
                            </a:rPr>
                            <m:t>=1</m:t>
                          </m:r>
                        </m:sub>
                        <m:sup>
                          <m:r>
                            <a:rPr lang="en-US" sz="2400" b="0" i="1" smtClean="0">
                              <a:latin typeface="Cambria Math"/>
                            </a:rPr>
                            <m:t>𝑛</m:t>
                          </m:r>
                        </m:sup>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a:rPr>
                                    <m:t>𝐸</m:t>
                                  </m:r>
                                </m:e>
                                <m:sub>
                                  <m:r>
                                    <a:rPr lang="en-US" sz="2400" b="0" i="1" smtClean="0">
                                      <a:latin typeface="Cambria Math"/>
                                    </a:rPr>
                                    <m:t>𝑡</m:t>
                                  </m:r>
                                </m:sub>
                              </m:sSub>
                            </m:e>
                          </m:d>
                        </m:e>
                      </m:nary>
                    </m:oMath>
                  </m:oMathPara>
                </a14:m>
                <a:endParaRPr lang="en-US" sz="2400" dirty="0"/>
              </a:p>
              <a:p>
                <a:pPr marL="0" indent="0">
                  <a:buNone/>
                </a:pPr>
                <a:r>
                  <a:rPr lang="en-US" sz="2400" dirty="0"/>
                  <a:t>Can be used to approximate the amount of variability in the data. Typically, the standard deviation of demand is about 1.25 x MAD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60" t="-1285" r="-36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Forecasting</a:t>
            </a:r>
            <a:endParaRPr lang="en-US" sz="1400" i="1"/>
          </a:p>
        </p:txBody>
      </p:sp>
      <p:pic>
        <p:nvPicPr>
          <p:cNvPr id="5" name="Picture 4"/>
          <p:cNvPicPr>
            <a:picLocks noChangeAspect="1"/>
          </p:cNvPicPr>
          <p:nvPr/>
        </p:nvPicPr>
        <p:blipFill>
          <a:blip r:embed="rId3"/>
          <a:stretch>
            <a:fillRect/>
          </a:stretch>
        </p:blipFill>
        <p:spPr>
          <a:xfrm>
            <a:off x="2309083" y="3395486"/>
            <a:ext cx="4915050" cy="2688040"/>
          </a:xfrm>
          <a:prstGeom prst="rect">
            <a:avLst/>
          </a:prstGeom>
        </p:spPr>
      </p:pic>
    </p:spTree>
    <p:extLst>
      <p:ext uri="{BB962C8B-B14F-4D97-AF65-F5344CB8AC3E}">
        <p14:creationId xmlns:p14="http://schemas.microsoft.com/office/powerpoint/2010/main" val="1980364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Forecast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t>Bias</a:t>
                </a:r>
              </a:p>
              <a:p>
                <a:pPr marL="0" indent="0">
                  <a:buNone/>
                </a:pPr>
                <a14:m>
                  <m:oMathPara xmlns:m="http://schemas.openxmlformats.org/officeDocument/2006/math">
                    <m:oMathParaPr>
                      <m:jc m:val="centerGroup"/>
                    </m:oMathParaPr>
                    <m:oMath xmlns:m="http://schemas.openxmlformats.org/officeDocument/2006/math">
                      <m:nary>
                        <m:naryPr>
                          <m:chr m:val="∑"/>
                          <m:ctrlPr>
                            <a:rPr lang="en-US" sz="2400" i="1">
                              <a:latin typeface="Cambria Math" panose="02040503050406030204" pitchFamily="18" charset="0"/>
                            </a:rPr>
                          </m:ctrlPr>
                        </m:naryPr>
                        <m:sub>
                          <m:r>
                            <a:rPr lang="en-US" sz="2400" b="0" i="1" smtClean="0">
                              <a:latin typeface="Cambria Math"/>
                            </a:rPr>
                            <m:t>𝑡</m:t>
                          </m:r>
                          <m:r>
                            <a:rPr lang="en-US" sz="2400" b="0" i="1" smtClean="0">
                              <a:latin typeface="Cambria Math"/>
                            </a:rPr>
                            <m:t>=1</m:t>
                          </m:r>
                        </m:sub>
                        <m:sup>
                          <m:r>
                            <a:rPr lang="en-US" sz="2400" i="1">
                              <a:latin typeface="Cambria Math"/>
                            </a:rPr>
                            <m:t>𝑛</m:t>
                          </m:r>
                        </m:sup>
                        <m:e>
                          <m:sSub>
                            <m:sSubPr>
                              <m:ctrlPr>
                                <a:rPr lang="en-US" sz="2400" i="1">
                                  <a:latin typeface="Cambria Math" panose="02040503050406030204" pitchFamily="18" charset="0"/>
                                </a:rPr>
                              </m:ctrlPr>
                            </m:sSubPr>
                            <m:e>
                              <m:r>
                                <a:rPr lang="en-US" sz="2400" i="1">
                                  <a:latin typeface="Cambria Math"/>
                                </a:rPr>
                                <m:t>𝐸</m:t>
                              </m:r>
                            </m:e>
                            <m:sub>
                              <m:r>
                                <a:rPr lang="en-US" sz="2400" i="1">
                                  <a:latin typeface="Cambria Math"/>
                                </a:rPr>
                                <m:t>𝑡</m:t>
                              </m:r>
                            </m:sub>
                          </m:sSub>
                        </m:e>
                      </m:nary>
                    </m:oMath>
                  </m:oMathPara>
                </a14:m>
                <a:endParaRPr lang="en-US" sz="2400" dirty="0"/>
              </a:p>
              <a:p>
                <a:r>
                  <a:rPr lang="en-US" sz="2400" dirty="0"/>
                  <a:t>What if bias is positive [negative] most of the time?</a:t>
                </a:r>
              </a:p>
              <a:p>
                <a:pPr lvl="1"/>
                <a:r>
                  <a:rPr lang="en-US" dirty="0"/>
                  <a:t>Systematically overestimating [underestimating] the demand.</a:t>
                </a:r>
              </a:p>
              <a:p>
                <a:endParaRPr lang="en-US" sz="2400" dirty="0"/>
              </a:p>
              <a:p>
                <a:r>
                  <a:rPr lang="en-US" sz="2400" dirty="0"/>
                  <a:t>Tracking Signal (TS) in period </a:t>
                </a:r>
                <a14:m>
                  <m:oMath xmlns:m="http://schemas.openxmlformats.org/officeDocument/2006/math">
                    <m:r>
                      <a:rPr lang="en-US" sz="2400" b="0" i="1" smtClean="0">
                        <a:latin typeface="Cambria Math"/>
                      </a:rPr>
                      <m:t>𝑡</m:t>
                    </m:r>
                  </m:oMath>
                </a14:m>
                <a:endParaRPr lang="en-US" sz="2400" dirty="0"/>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a:rPr>
                            <m:t>𝑏𝑖𝑎</m:t>
                          </m:r>
                          <m:sSub>
                            <m:sSubPr>
                              <m:ctrlPr>
                                <a:rPr lang="en-US" sz="2400" b="0" i="1" smtClean="0">
                                  <a:latin typeface="Cambria Math" panose="02040503050406030204" pitchFamily="18" charset="0"/>
                                </a:rPr>
                              </m:ctrlPr>
                            </m:sSubPr>
                            <m:e>
                              <m:r>
                                <a:rPr lang="en-US" sz="2400" b="0" i="1" smtClean="0">
                                  <a:latin typeface="Cambria Math"/>
                                </a:rPr>
                                <m:t>𝑠</m:t>
                              </m:r>
                            </m:e>
                            <m:sub>
                              <m:r>
                                <a:rPr lang="en-US" sz="2400" b="0" i="1" smtClean="0">
                                  <a:latin typeface="Cambria Math"/>
                                </a:rPr>
                                <m:t>𝑡</m:t>
                              </m:r>
                            </m:sub>
                          </m:sSub>
                        </m:num>
                        <m:den>
                          <m:r>
                            <a:rPr lang="en-US" sz="2400" b="0" i="1" smtClean="0">
                              <a:latin typeface="Cambria Math"/>
                            </a:rPr>
                            <m:t>𝑀𝐴</m:t>
                          </m:r>
                          <m:sSub>
                            <m:sSubPr>
                              <m:ctrlPr>
                                <a:rPr lang="en-US" sz="2400" b="0" i="1" smtClean="0">
                                  <a:latin typeface="Cambria Math" panose="02040503050406030204" pitchFamily="18" charset="0"/>
                                </a:rPr>
                              </m:ctrlPr>
                            </m:sSubPr>
                            <m:e>
                              <m:r>
                                <a:rPr lang="en-US" sz="2400" b="0" i="1" smtClean="0">
                                  <a:latin typeface="Cambria Math"/>
                                </a:rPr>
                                <m:t>𝐷</m:t>
                              </m:r>
                            </m:e>
                            <m:sub>
                              <m:r>
                                <a:rPr lang="en-US" sz="2400" b="0" i="1" smtClean="0">
                                  <a:latin typeface="Cambria Math"/>
                                </a:rPr>
                                <m:t>𝑡</m:t>
                              </m:r>
                            </m:sub>
                          </m:sSub>
                        </m:den>
                      </m:f>
                    </m:oMath>
                  </m:oMathPara>
                </a14:m>
                <a:endParaRPr lang="en-US" sz="2400" dirty="0"/>
              </a:p>
              <a:p>
                <a:endParaRPr lang="en-US" sz="2400" dirty="0"/>
              </a:p>
              <a:p>
                <a:r>
                  <a:rPr lang="en-US" sz="2400" dirty="0"/>
                  <a:t>Rule of thumb: TS should be between </a:t>
                </a:r>
                <a14:m>
                  <m:oMath xmlns:m="http://schemas.openxmlformats.org/officeDocument/2006/math">
                    <m:r>
                      <a:rPr lang="en-US" sz="2400" b="0" i="1" smtClean="0">
                        <a:latin typeface="Cambria Math"/>
                      </a:rPr>
                      <m:t>−6</m:t>
                    </m:r>
                  </m:oMath>
                </a14:m>
                <a:r>
                  <a:rPr lang="en-US" sz="2400" dirty="0"/>
                  <a:t> and </a:t>
                </a:r>
                <a14:m>
                  <m:oMath xmlns:m="http://schemas.openxmlformats.org/officeDocument/2006/math">
                    <m:r>
                      <a:rPr lang="en-US" sz="2400" b="0" i="1" smtClean="0">
                        <a:latin typeface="Cambria Math"/>
                      </a:rPr>
                      <m:t>6</m:t>
                    </m:r>
                  </m:oMath>
                </a14:m>
                <a:r>
                  <a:rPr lang="en-US" sz="24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60" t="-1157" b="-347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Forecasting</a:t>
            </a:r>
            <a:endParaRPr lang="en-US" sz="1400" i="1"/>
          </a:p>
        </p:txBody>
      </p:sp>
    </p:spTree>
    <p:extLst>
      <p:ext uri="{BB962C8B-B14F-4D97-AF65-F5344CB8AC3E}">
        <p14:creationId xmlns:p14="http://schemas.microsoft.com/office/powerpoint/2010/main" val="3610074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Forecast Error</a:t>
            </a:r>
          </a:p>
        </p:txBody>
      </p:sp>
      <p:sp>
        <p:nvSpPr>
          <p:cNvPr id="3" name="Content Placeholder 2"/>
          <p:cNvSpPr>
            <a:spLocks noGrp="1"/>
          </p:cNvSpPr>
          <p:nvPr>
            <p:ph idx="1"/>
          </p:nvPr>
        </p:nvSpPr>
        <p:spPr/>
        <p:txBody>
          <a:bodyPr/>
          <a:lstStyle/>
          <a:p>
            <a:r>
              <a:rPr lang="en-US" sz="2400" dirty="0"/>
              <a:t>Tracking signal is commonly plotted over time to see if there are changes in the underlying level of demand.</a:t>
            </a:r>
          </a:p>
        </p:txBody>
      </p:sp>
      <p:sp>
        <p:nvSpPr>
          <p:cNvPr id="4" name="Footer Placeholder 3"/>
          <p:cNvSpPr>
            <a:spLocks noGrp="1"/>
          </p:cNvSpPr>
          <p:nvPr>
            <p:ph type="ftr" sz="quarter" idx="11"/>
          </p:nvPr>
        </p:nvSpPr>
        <p:spPr/>
        <p:txBody>
          <a:bodyPr/>
          <a:lstStyle/>
          <a:p>
            <a:r>
              <a:rPr lang="en-US"/>
              <a:t>Forecasting</a:t>
            </a:r>
            <a:endParaRPr lang="en-US" sz="1400" i="1"/>
          </a:p>
        </p:txBody>
      </p:sp>
      <p:pic>
        <p:nvPicPr>
          <p:cNvPr id="5" name="Picture 4"/>
          <p:cNvPicPr>
            <a:picLocks noChangeAspect="1"/>
          </p:cNvPicPr>
          <p:nvPr/>
        </p:nvPicPr>
        <p:blipFill rotWithShape="1">
          <a:blip r:embed="rId2"/>
          <a:srcRect b="5516"/>
          <a:stretch/>
        </p:blipFill>
        <p:spPr>
          <a:xfrm rot="-60000">
            <a:off x="761347" y="2362205"/>
            <a:ext cx="6828056" cy="3049365"/>
          </a:xfrm>
          <a:prstGeom prst="rect">
            <a:avLst/>
          </a:prstGeom>
        </p:spPr>
      </p:pic>
    </p:spTree>
    <p:extLst>
      <p:ext uri="{BB962C8B-B14F-4D97-AF65-F5344CB8AC3E}">
        <p14:creationId xmlns:p14="http://schemas.microsoft.com/office/powerpoint/2010/main" val="3513356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MSE vs MAD</a:t>
            </a:r>
          </a:p>
        </p:txBody>
      </p:sp>
      <p:sp>
        <p:nvSpPr>
          <p:cNvPr id="3" name="Content Placeholder 2"/>
          <p:cNvSpPr>
            <a:spLocks noGrp="1"/>
          </p:cNvSpPr>
          <p:nvPr>
            <p:ph idx="1"/>
          </p:nvPr>
        </p:nvSpPr>
        <p:spPr/>
        <p:txBody>
          <a:bodyPr/>
          <a:lstStyle/>
          <a:p>
            <a:r>
              <a:rPr lang="en-US" dirty="0"/>
              <a:t>Calculate the bias and tracking signal for each period t</a:t>
            </a:r>
          </a:p>
          <a:p>
            <a:endParaRPr lang="en-US" dirty="0"/>
          </a:p>
        </p:txBody>
      </p:sp>
      <p:sp>
        <p:nvSpPr>
          <p:cNvPr id="4" name="Footer Placeholder 3"/>
          <p:cNvSpPr>
            <a:spLocks noGrp="1"/>
          </p:cNvSpPr>
          <p:nvPr>
            <p:ph type="ftr" sz="quarter" idx="11"/>
          </p:nvPr>
        </p:nvSpPr>
        <p:spPr/>
        <p:txBody>
          <a:bodyPr/>
          <a:lstStyle/>
          <a:p>
            <a:r>
              <a:rPr lang="en-US"/>
              <a:t>Forecasting</a:t>
            </a:r>
            <a:endParaRPr lang="en-US" sz="1400" i="1"/>
          </a:p>
        </p:txBody>
      </p:sp>
      <p:graphicFrame>
        <p:nvGraphicFramePr>
          <p:cNvPr id="7" name="Table 6"/>
          <p:cNvGraphicFramePr>
            <a:graphicFrameLocks noGrp="1"/>
          </p:cNvGraphicFramePr>
          <p:nvPr/>
        </p:nvGraphicFramePr>
        <p:xfrm>
          <a:off x="1219200" y="2590006"/>
          <a:ext cx="6096000" cy="185420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130818808"/>
                    </a:ext>
                  </a:extLst>
                </a:gridCol>
                <a:gridCol w="1524000">
                  <a:extLst>
                    <a:ext uri="{9D8B030D-6E8A-4147-A177-3AD203B41FA5}">
                      <a16:colId xmlns:a16="http://schemas.microsoft.com/office/drawing/2014/main" val="1075392447"/>
                    </a:ext>
                  </a:extLst>
                </a:gridCol>
                <a:gridCol w="1524000">
                  <a:extLst>
                    <a:ext uri="{9D8B030D-6E8A-4147-A177-3AD203B41FA5}">
                      <a16:colId xmlns:a16="http://schemas.microsoft.com/office/drawing/2014/main" val="3584956938"/>
                    </a:ext>
                  </a:extLst>
                </a:gridCol>
                <a:gridCol w="1524000">
                  <a:extLst>
                    <a:ext uri="{9D8B030D-6E8A-4147-A177-3AD203B41FA5}">
                      <a16:colId xmlns:a16="http://schemas.microsoft.com/office/drawing/2014/main" val="3831900443"/>
                    </a:ext>
                  </a:extLst>
                </a:gridCol>
              </a:tblGrid>
              <a:tr h="370840">
                <a:tc>
                  <a:txBody>
                    <a:bodyPr/>
                    <a:lstStyle/>
                    <a:p>
                      <a:pPr algn="ctr" fontAlgn="b"/>
                      <a:r>
                        <a:rPr lang="en-US" sz="2000" u="none" strike="noStrike" dirty="0">
                          <a:effectLst/>
                        </a:rPr>
                        <a:t>Time</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Demand</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Forecast 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Forecast 2</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223374"/>
                  </a:ext>
                </a:extLst>
              </a:tr>
              <a:tr h="370840">
                <a:tc>
                  <a:txBody>
                    <a:bodyPr/>
                    <a:lstStyle/>
                    <a:p>
                      <a:pPr algn="ctr" fontAlgn="b"/>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37</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47</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5581541"/>
                  </a:ext>
                </a:extLst>
              </a:tr>
              <a:tr h="370840">
                <a:tc>
                  <a:txBody>
                    <a:bodyPr/>
                    <a:lstStyle/>
                    <a:p>
                      <a:pPr algn="ctr" fontAlgn="b"/>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63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53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63</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6248560"/>
                  </a:ext>
                </a:extLst>
              </a:tr>
              <a:tr h="370840">
                <a:tc>
                  <a:txBody>
                    <a:bodyPr/>
                    <a:lstStyle/>
                    <a:p>
                      <a:pPr algn="ctr" fontAlgn="b"/>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15</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25</a:t>
                      </a:r>
                      <a:endParaRPr lang="en-US"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1328670"/>
                  </a:ext>
                </a:extLst>
              </a:tr>
              <a:tr h="370840">
                <a:tc>
                  <a:txBody>
                    <a:bodyPr/>
                    <a:lstStyle/>
                    <a:p>
                      <a:pPr algn="ctr" fontAlgn="b"/>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26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a:effectLst/>
                        </a:rPr>
                        <a:t>36</a:t>
                      </a:r>
                      <a:endParaRPr lang="en-US" sz="20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46</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0792647"/>
                  </a:ext>
                </a:extLst>
              </a:tr>
            </a:tbl>
          </a:graphicData>
        </a:graphic>
      </p:graphicFrame>
      <p:sp>
        <p:nvSpPr>
          <p:cNvPr id="8" name="TextBox 7"/>
          <p:cNvSpPr txBox="1"/>
          <p:nvPr/>
        </p:nvSpPr>
        <p:spPr>
          <a:xfrm>
            <a:off x="5791200" y="533400"/>
            <a:ext cx="2971800" cy="461665"/>
          </a:xfrm>
          <a:prstGeom prst="rect">
            <a:avLst/>
          </a:prstGeom>
          <a:noFill/>
        </p:spPr>
        <p:txBody>
          <a:bodyPr wrap="square" rtlCol="0">
            <a:spAutoFit/>
          </a:bodyPr>
          <a:lstStyle/>
          <a:p>
            <a:pPr algn="r"/>
            <a:r>
              <a:rPr lang="en-US" dirty="0">
                <a:latin typeface="+mn-lt"/>
              </a:rPr>
              <a:t>Example MSE vs MAD</a:t>
            </a:r>
          </a:p>
        </p:txBody>
      </p:sp>
    </p:spTree>
    <p:extLst>
      <p:ext uri="{BB962C8B-B14F-4D97-AF65-F5344CB8AC3E}">
        <p14:creationId xmlns:p14="http://schemas.microsoft.com/office/powerpoint/2010/main" val="219878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a Forecasting Method</a:t>
            </a:r>
          </a:p>
        </p:txBody>
      </p:sp>
      <p:sp>
        <p:nvSpPr>
          <p:cNvPr id="3" name="Content Placeholder 2"/>
          <p:cNvSpPr>
            <a:spLocks noGrp="1"/>
          </p:cNvSpPr>
          <p:nvPr>
            <p:ph idx="1"/>
          </p:nvPr>
        </p:nvSpPr>
        <p:spPr/>
        <p:txBody>
          <a:bodyPr/>
          <a:lstStyle/>
          <a:p>
            <a:r>
              <a:rPr lang="en-US" dirty="0"/>
              <a:t>Book’s method:</a:t>
            </a:r>
          </a:p>
        </p:txBody>
      </p:sp>
      <p:sp>
        <p:nvSpPr>
          <p:cNvPr id="4" name="Footer Placeholder 3"/>
          <p:cNvSpPr>
            <a:spLocks noGrp="1"/>
          </p:cNvSpPr>
          <p:nvPr>
            <p:ph type="ftr" sz="quarter" idx="11"/>
          </p:nvPr>
        </p:nvSpPr>
        <p:spPr/>
        <p:txBody>
          <a:bodyPr/>
          <a:lstStyle/>
          <a:p>
            <a:r>
              <a:rPr lang="en-US"/>
              <a:t>Forecasting</a:t>
            </a:r>
            <a:endParaRPr lang="en-US" sz="1400" i="1"/>
          </a:p>
        </p:txBody>
      </p:sp>
      <p:sp>
        <p:nvSpPr>
          <p:cNvPr id="5" name="Rounded Rectangle 4"/>
          <p:cNvSpPr/>
          <p:nvPr/>
        </p:nvSpPr>
        <p:spPr bwMode="auto">
          <a:xfrm>
            <a:off x="609600" y="1676400"/>
            <a:ext cx="1981200" cy="3225872"/>
          </a:xfrm>
          <a:prstGeom prst="roundRect">
            <a:avLst>
              <a:gd name="adj" fmla="val 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a:ln>
                  <a:noFill/>
                </a:ln>
                <a:solidFill>
                  <a:schemeClr val="bg1"/>
                </a:solidFill>
                <a:effectLst/>
                <a:latin typeface="+mn-lt"/>
                <a:ea typeface="ＭＳ Ｐゴシック" pitchFamily="1" charset="-128"/>
              </a:rPr>
              <a:t>Data Set</a:t>
            </a:r>
          </a:p>
        </p:txBody>
      </p:sp>
      <p:sp>
        <p:nvSpPr>
          <p:cNvPr id="6" name="Right Arrow 5"/>
          <p:cNvSpPr/>
          <p:nvPr/>
        </p:nvSpPr>
        <p:spPr bwMode="auto">
          <a:xfrm rot="19883822">
            <a:off x="2606526" y="2297911"/>
            <a:ext cx="2133600" cy="6096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7" name="TextBox 6"/>
          <p:cNvSpPr txBox="1"/>
          <p:nvPr/>
        </p:nvSpPr>
        <p:spPr>
          <a:xfrm>
            <a:off x="4749279" y="1911963"/>
            <a:ext cx="3276600" cy="461665"/>
          </a:xfrm>
          <a:prstGeom prst="rect">
            <a:avLst/>
          </a:prstGeom>
          <a:noFill/>
        </p:spPr>
        <p:txBody>
          <a:bodyPr wrap="square" rtlCol="0">
            <a:spAutoFit/>
          </a:bodyPr>
          <a:lstStyle/>
          <a:p>
            <a:r>
              <a:rPr lang="en-US" b="1" i="0" dirty="0">
                <a:latin typeface="+mn-lt"/>
              </a:rPr>
              <a:t>Make the forecast</a:t>
            </a:r>
          </a:p>
        </p:txBody>
      </p:sp>
      <p:sp>
        <p:nvSpPr>
          <p:cNvPr id="8" name="Right Arrow 7"/>
          <p:cNvSpPr/>
          <p:nvPr/>
        </p:nvSpPr>
        <p:spPr bwMode="auto">
          <a:xfrm rot="1804116">
            <a:off x="2606526" y="3773712"/>
            <a:ext cx="2133600" cy="6096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9" name="TextBox 8"/>
          <p:cNvSpPr txBox="1"/>
          <p:nvPr/>
        </p:nvSpPr>
        <p:spPr>
          <a:xfrm>
            <a:off x="4572000" y="4337251"/>
            <a:ext cx="3276600" cy="461665"/>
          </a:xfrm>
          <a:prstGeom prst="rect">
            <a:avLst/>
          </a:prstGeom>
          <a:noFill/>
        </p:spPr>
        <p:txBody>
          <a:bodyPr wrap="square" rtlCol="0">
            <a:spAutoFit/>
          </a:bodyPr>
          <a:lstStyle/>
          <a:p>
            <a:r>
              <a:rPr lang="en-US" b="1" i="0" dirty="0">
                <a:latin typeface="+mn-lt"/>
              </a:rPr>
              <a:t>Validate the forecast</a:t>
            </a:r>
          </a:p>
        </p:txBody>
      </p:sp>
      <p:sp>
        <p:nvSpPr>
          <p:cNvPr id="14" name="TextBox 13"/>
          <p:cNvSpPr txBox="1"/>
          <p:nvPr/>
        </p:nvSpPr>
        <p:spPr>
          <a:xfrm>
            <a:off x="533400" y="5562600"/>
            <a:ext cx="5410200" cy="533400"/>
          </a:xfrm>
          <a:prstGeom prst="rect">
            <a:avLst/>
          </a:prstGeom>
          <a:noFill/>
        </p:spPr>
        <p:txBody>
          <a:bodyPr wrap="square" rtlCol="0">
            <a:spAutoFit/>
          </a:bodyPr>
          <a:lstStyle/>
          <a:p>
            <a:endParaRPr lang="en-US" dirty="0"/>
          </a:p>
        </p:txBody>
      </p:sp>
      <p:sp>
        <p:nvSpPr>
          <p:cNvPr id="15" name="TextBox 14"/>
          <p:cNvSpPr txBox="1"/>
          <p:nvPr/>
        </p:nvSpPr>
        <p:spPr>
          <a:xfrm>
            <a:off x="533400" y="5181176"/>
            <a:ext cx="8101013" cy="830997"/>
          </a:xfrm>
          <a:prstGeom prst="rect">
            <a:avLst/>
          </a:prstGeom>
          <a:noFill/>
        </p:spPr>
        <p:txBody>
          <a:bodyPr wrap="square" rtlCol="0">
            <a:spAutoFit/>
          </a:bodyPr>
          <a:lstStyle/>
          <a:p>
            <a:r>
              <a:rPr lang="en-US" b="1" i="0" dirty="0">
                <a:latin typeface="+mn-lt"/>
              </a:rPr>
              <a:t>Risk: </a:t>
            </a:r>
            <a:r>
              <a:rPr lang="en-US" i="0" dirty="0" err="1">
                <a:latin typeface="+mn-lt"/>
              </a:rPr>
              <a:t>overfitting</a:t>
            </a:r>
            <a:r>
              <a:rPr lang="en-US" i="0" dirty="0">
                <a:latin typeface="+mn-lt"/>
              </a:rPr>
              <a:t>, i.e., the forecast looks good because you are validating against the same data used to create it.</a:t>
            </a:r>
            <a:endParaRPr lang="en-US" b="1" i="0" dirty="0">
              <a:latin typeface="+mn-lt"/>
            </a:endParaRPr>
          </a:p>
        </p:txBody>
      </p:sp>
    </p:spTree>
    <p:extLst>
      <p:ext uri="{BB962C8B-B14F-4D97-AF65-F5344CB8AC3E}">
        <p14:creationId xmlns:p14="http://schemas.microsoft.com/office/powerpoint/2010/main" val="1311087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a Forecasting Method</a:t>
            </a:r>
          </a:p>
        </p:txBody>
      </p:sp>
      <p:sp>
        <p:nvSpPr>
          <p:cNvPr id="3" name="Content Placeholder 2"/>
          <p:cNvSpPr>
            <a:spLocks noGrp="1"/>
          </p:cNvSpPr>
          <p:nvPr>
            <p:ph idx="1"/>
          </p:nvPr>
        </p:nvSpPr>
        <p:spPr/>
        <p:txBody>
          <a:bodyPr/>
          <a:lstStyle/>
          <a:p>
            <a:r>
              <a:rPr lang="en-US" dirty="0"/>
              <a:t>Our preferred method: Hold-out sample</a:t>
            </a:r>
          </a:p>
        </p:txBody>
      </p:sp>
      <p:sp>
        <p:nvSpPr>
          <p:cNvPr id="4" name="Footer Placeholder 3"/>
          <p:cNvSpPr>
            <a:spLocks noGrp="1"/>
          </p:cNvSpPr>
          <p:nvPr>
            <p:ph type="ftr" sz="quarter" idx="11"/>
          </p:nvPr>
        </p:nvSpPr>
        <p:spPr/>
        <p:txBody>
          <a:bodyPr/>
          <a:lstStyle/>
          <a:p>
            <a:r>
              <a:rPr lang="en-US"/>
              <a:t>Forecasting</a:t>
            </a:r>
            <a:endParaRPr lang="en-US" sz="1400" i="1"/>
          </a:p>
        </p:txBody>
      </p:sp>
      <p:sp>
        <p:nvSpPr>
          <p:cNvPr id="5" name="Rounded Rectangle 4"/>
          <p:cNvSpPr/>
          <p:nvPr/>
        </p:nvSpPr>
        <p:spPr bwMode="auto">
          <a:xfrm>
            <a:off x="609600" y="1676400"/>
            <a:ext cx="1981200" cy="1852622"/>
          </a:xfrm>
          <a:prstGeom prst="roundRect">
            <a:avLst>
              <a:gd name="adj" fmla="val 0"/>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0" dirty="0">
                <a:solidFill>
                  <a:schemeClr val="bg1"/>
                </a:solidFill>
                <a:latin typeface="+mn-lt"/>
              </a:rPr>
              <a:t>Estimation Sample</a:t>
            </a:r>
            <a:endParaRPr kumimoji="0" lang="en-US" sz="2400" i="0" u="none" strike="noStrike" cap="none" normalizeH="0" baseline="0" dirty="0">
              <a:ln>
                <a:noFill/>
              </a:ln>
              <a:solidFill>
                <a:schemeClr val="bg1"/>
              </a:solidFill>
              <a:effectLst/>
              <a:latin typeface="+mn-lt"/>
              <a:ea typeface="ＭＳ Ｐゴシック" pitchFamily="1" charset="-128"/>
            </a:endParaRPr>
          </a:p>
        </p:txBody>
      </p:sp>
      <p:sp>
        <p:nvSpPr>
          <p:cNvPr id="6" name="Right Arrow 5"/>
          <p:cNvSpPr/>
          <p:nvPr/>
        </p:nvSpPr>
        <p:spPr bwMode="auto">
          <a:xfrm>
            <a:off x="2730500" y="2107770"/>
            <a:ext cx="2133600" cy="6096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7" name="TextBox 6"/>
          <p:cNvSpPr txBox="1"/>
          <p:nvPr/>
        </p:nvSpPr>
        <p:spPr>
          <a:xfrm>
            <a:off x="4889500" y="2181737"/>
            <a:ext cx="3276600" cy="461665"/>
          </a:xfrm>
          <a:prstGeom prst="rect">
            <a:avLst/>
          </a:prstGeom>
          <a:noFill/>
        </p:spPr>
        <p:txBody>
          <a:bodyPr wrap="square" rtlCol="0">
            <a:spAutoFit/>
          </a:bodyPr>
          <a:lstStyle/>
          <a:p>
            <a:r>
              <a:rPr lang="en-US" b="1" i="0" dirty="0">
                <a:latin typeface="+mn-lt"/>
              </a:rPr>
              <a:t>Make the forecast</a:t>
            </a:r>
          </a:p>
        </p:txBody>
      </p:sp>
      <p:sp>
        <p:nvSpPr>
          <p:cNvPr id="8" name="Right Arrow 7"/>
          <p:cNvSpPr/>
          <p:nvPr/>
        </p:nvSpPr>
        <p:spPr bwMode="auto">
          <a:xfrm>
            <a:off x="2730500" y="3922871"/>
            <a:ext cx="2133600" cy="609600"/>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
        <p:nvSpPr>
          <p:cNvPr id="9" name="TextBox 8"/>
          <p:cNvSpPr txBox="1"/>
          <p:nvPr/>
        </p:nvSpPr>
        <p:spPr>
          <a:xfrm>
            <a:off x="4864100" y="3970277"/>
            <a:ext cx="3276600" cy="461665"/>
          </a:xfrm>
          <a:prstGeom prst="rect">
            <a:avLst/>
          </a:prstGeom>
          <a:noFill/>
        </p:spPr>
        <p:txBody>
          <a:bodyPr wrap="square" rtlCol="0">
            <a:spAutoFit/>
          </a:bodyPr>
          <a:lstStyle/>
          <a:p>
            <a:r>
              <a:rPr lang="en-US" b="1" i="0" dirty="0">
                <a:latin typeface="+mn-lt"/>
              </a:rPr>
              <a:t>Validate the forecast</a:t>
            </a:r>
          </a:p>
        </p:txBody>
      </p:sp>
      <p:sp>
        <p:nvSpPr>
          <p:cNvPr id="14" name="TextBox 13"/>
          <p:cNvSpPr txBox="1"/>
          <p:nvPr/>
        </p:nvSpPr>
        <p:spPr>
          <a:xfrm>
            <a:off x="533400" y="5562600"/>
            <a:ext cx="5410200" cy="533400"/>
          </a:xfrm>
          <a:prstGeom prst="rect">
            <a:avLst/>
          </a:prstGeom>
          <a:noFill/>
        </p:spPr>
        <p:txBody>
          <a:bodyPr wrap="square" rtlCol="0">
            <a:spAutoFit/>
          </a:bodyPr>
          <a:lstStyle/>
          <a:p>
            <a:endParaRPr lang="en-US" dirty="0"/>
          </a:p>
        </p:txBody>
      </p:sp>
      <p:sp>
        <p:nvSpPr>
          <p:cNvPr id="15" name="TextBox 14"/>
          <p:cNvSpPr txBox="1"/>
          <p:nvPr/>
        </p:nvSpPr>
        <p:spPr>
          <a:xfrm>
            <a:off x="533400" y="5182796"/>
            <a:ext cx="8101013" cy="830997"/>
          </a:xfrm>
          <a:prstGeom prst="rect">
            <a:avLst/>
          </a:prstGeom>
          <a:noFill/>
        </p:spPr>
        <p:txBody>
          <a:bodyPr wrap="square" rtlCol="0">
            <a:spAutoFit/>
          </a:bodyPr>
          <a:lstStyle/>
          <a:p>
            <a:r>
              <a:rPr lang="en-US" b="1" i="0" dirty="0">
                <a:latin typeface="+mn-lt"/>
              </a:rPr>
              <a:t>Benefit: </a:t>
            </a:r>
            <a:r>
              <a:rPr lang="en-US" i="0" dirty="0">
                <a:latin typeface="+mn-lt"/>
              </a:rPr>
              <a:t>model does not “see” the hold-out sample, so it cannot be </a:t>
            </a:r>
            <a:r>
              <a:rPr lang="en-US" i="0" dirty="0" err="1">
                <a:latin typeface="+mn-lt"/>
              </a:rPr>
              <a:t>overfitting</a:t>
            </a:r>
            <a:r>
              <a:rPr lang="en-US" i="0" dirty="0">
                <a:latin typeface="+mn-lt"/>
              </a:rPr>
              <a:t>.</a:t>
            </a:r>
            <a:endParaRPr lang="en-US" b="1" i="0" dirty="0">
              <a:latin typeface="+mn-lt"/>
            </a:endParaRPr>
          </a:p>
        </p:txBody>
      </p:sp>
      <p:sp>
        <p:nvSpPr>
          <p:cNvPr id="16" name="Rounded Rectangle 15"/>
          <p:cNvSpPr/>
          <p:nvPr/>
        </p:nvSpPr>
        <p:spPr bwMode="auto">
          <a:xfrm>
            <a:off x="609601" y="3529022"/>
            <a:ext cx="1981200" cy="1373250"/>
          </a:xfrm>
          <a:prstGeom prst="roundRect">
            <a:avLst>
              <a:gd name="adj" fmla="val 0"/>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0" dirty="0">
                <a:solidFill>
                  <a:schemeClr val="bg1"/>
                </a:solidFill>
                <a:ea typeface="ＭＳ Ｐゴシック" pitchFamily="1" charset="-128"/>
              </a:rPr>
              <a:t>Hold Out Sample</a:t>
            </a:r>
            <a:endParaRPr kumimoji="0" lang="en-US" sz="2400" i="0" u="none" strike="noStrike" cap="none" normalizeH="0" baseline="0" dirty="0">
              <a:ln>
                <a:noFill/>
              </a:ln>
              <a:solidFill>
                <a:schemeClr val="bg1"/>
              </a:solidFill>
              <a:effectLst/>
              <a:latin typeface="+mn-lt"/>
              <a:ea typeface="ＭＳ Ｐゴシック" pitchFamily="1" charset="-128"/>
            </a:endParaRPr>
          </a:p>
        </p:txBody>
      </p:sp>
    </p:spTree>
    <p:extLst>
      <p:ext uri="{BB962C8B-B14F-4D97-AF65-F5344CB8AC3E}">
        <p14:creationId xmlns:p14="http://schemas.microsoft.com/office/powerpoint/2010/main" val="2381595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a Forecasting Method</a:t>
            </a:r>
          </a:p>
        </p:txBody>
      </p:sp>
      <p:sp>
        <p:nvSpPr>
          <p:cNvPr id="3" name="Content Placeholder 2"/>
          <p:cNvSpPr>
            <a:spLocks noGrp="1"/>
          </p:cNvSpPr>
          <p:nvPr>
            <p:ph idx="1"/>
          </p:nvPr>
        </p:nvSpPr>
        <p:spPr/>
        <p:txBody>
          <a:bodyPr/>
          <a:lstStyle/>
          <a:p>
            <a:r>
              <a:rPr lang="en-US" dirty="0"/>
              <a:t>Book’s method checks whether a forecast model is </a:t>
            </a:r>
            <a:r>
              <a:rPr lang="en-US" b="1" dirty="0"/>
              <a:t>descriptive</a:t>
            </a:r>
            <a:r>
              <a:rPr lang="en-US" dirty="0"/>
              <a:t>: </a:t>
            </a:r>
            <a:br>
              <a:rPr lang="en-US" dirty="0"/>
            </a:br>
            <a:r>
              <a:rPr lang="en-US" i="1" dirty="0"/>
              <a:t>does the model fit well with the existing data?</a:t>
            </a:r>
          </a:p>
          <a:p>
            <a:r>
              <a:rPr lang="en-US" dirty="0"/>
              <a:t>Hold out method checks whether a forecast model is </a:t>
            </a:r>
            <a:r>
              <a:rPr lang="en-US" b="1" dirty="0"/>
              <a:t>predictive</a:t>
            </a:r>
            <a:r>
              <a:rPr lang="en-US" dirty="0"/>
              <a:t>: </a:t>
            </a:r>
            <a:br>
              <a:rPr lang="en-US" dirty="0"/>
            </a:br>
            <a:r>
              <a:rPr lang="en-US" i="1" dirty="0"/>
              <a:t>can the model be used to predict (i.e., </a:t>
            </a:r>
            <a:r>
              <a:rPr lang="en-US" b="1" i="1" dirty="0"/>
              <a:t>forecast</a:t>
            </a:r>
            <a:r>
              <a:rPr lang="en-US" i="1" dirty="0"/>
              <a:t>) the future?</a:t>
            </a:r>
          </a:p>
          <a:p>
            <a:pPr marL="0" indent="0">
              <a:buNone/>
            </a:pPr>
            <a:endParaRPr lang="en-US" dirty="0"/>
          </a:p>
        </p:txBody>
      </p:sp>
      <p:sp>
        <p:nvSpPr>
          <p:cNvPr id="4" name="Footer Placeholder 3"/>
          <p:cNvSpPr>
            <a:spLocks noGrp="1"/>
          </p:cNvSpPr>
          <p:nvPr>
            <p:ph type="ftr" sz="quarter" idx="11"/>
          </p:nvPr>
        </p:nvSpPr>
        <p:spPr/>
        <p:txBody>
          <a:bodyPr/>
          <a:lstStyle/>
          <a:p>
            <a:r>
              <a:rPr lang="en-US"/>
              <a:t>Forecasting</a:t>
            </a:r>
            <a:endParaRPr lang="en-US" sz="1400" i="1"/>
          </a:p>
        </p:txBody>
      </p:sp>
    </p:spTree>
    <p:extLst>
      <p:ext uri="{BB962C8B-B14F-4D97-AF65-F5344CB8AC3E}">
        <p14:creationId xmlns:p14="http://schemas.microsoft.com/office/powerpoint/2010/main" val="288216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Forecasting</a:t>
            </a:r>
          </a:p>
        </p:txBody>
      </p:sp>
      <p:sp>
        <p:nvSpPr>
          <p:cNvPr id="4" name="Footer Placeholder 3"/>
          <p:cNvSpPr>
            <a:spLocks noGrp="1"/>
          </p:cNvSpPr>
          <p:nvPr>
            <p:ph type="ftr" sz="quarter" idx="11"/>
          </p:nvPr>
        </p:nvSpPr>
        <p:spPr/>
        <p:txBody>
          <a:bodyPr/>
          <a:lstStyle/>
          <a:p>
            <a:r>
              <a:rPr lang="en-US"/>
              <a:t>Forecasting</a:t>
            </a:r>
            <a:endParaRPr lang="en-US" sz="1400" i="1"/>
          </a:p>
        </p:txBody>
      </p:sp>
      <p:graphicFrame>
        <p:nvGraphicFramePr>
          <p:cNvPr id="40" name="Content Placeholder 4"/>
          <p:cNvGraphicFramePr>
            <a:graphicFrameLocks noGrp="1"/>
          </p:cNvGraphicFramePr>
          <p:nvPr>
            <p:ph idx="1"/>
            <p:extLst>
              <p:ext uri="{D42A27DB-BD31-4B8C-83A1-F6EECF244321}">
                <p14:modId xmlns:p14="http://schemas.microsoft.com/office/powerpoint/2010/main" val="3102903840"/>
              </p:ext>
            </p:extLst>
          </p:nvPr>
        </p:nvGraphicFramePr>
        <p:xfrm>
          <a:off x="1219200" y="1143000"/>
          <a:ext cx="7416800" cy="4748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1" name="Curved Left Arrow 40"/>
          <p:cNvSpPr/>
          <p:nvPr/>
        </p:nvSpPr>
        <p:spPr bwMode="auto">
          <a:xfrm rot="10800000">
            <a:off x="152400" y="2590800"/>
            <a:ext cx="962024" cy="2743200"/>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136109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Hold Out Sample</a:t>
            </a:r>
          </a:p>
        </p:txBody>
      </p:sp>
      <p:sp>
        <p:nvSpPr>
          <p:cNvPr id="3" name="Content Placeholder 2"/>
          <p:cNvSpPr>
            <a:spLocks noGrp="1"/>
          </p:cNvSpPr>
          <p:nvPr>
            <p:ph idx="1"/>
          </p:nvPr>
        </p:nvSpPr>
        <p:spPr/>
        <p:txBody>
          <a:bodyPr/>
          <a:lstStyle/>
          <a:p>
            <a:r>
              <a:rPr lang="en-US" dirty="0"/>
              <a:t>Use only first </a:t>
            </a:r>
            <a:r>
              <a:rPr lang="en-US" b="1" dirty="0"/>
              <a:t>part</a:t>
            </a:r>
            <a:r>
              <a:rPr lang="en-US" dirty="0"/>
              <a:t> of the data (training set) to construct the forecast.</a:t>
            </a:r>
          </a:p>
          <a:p>
            <a:r>
              <a:rPr lang="en-US" dirty="0"/>
              <a:t>Use the last part of the data (hold out sample or validation set) to update and compute error terms. The part of the data we don’t use to construct the forecast is “held out” for validation.</a:t>
            </a:r>
          </a:p>
          <a:p>
            <a:r>
              <a:rPr lang="en-US" dirty="0"/>
              <a:t>How do we choose the size of the hold out sample?</a:t>
            </a:r>
          </a:p>
          <a:p>
            <a:pPr lvl="1"/>
            <a:r>
              <a:rPr lang="en-US" dirty="0"/>
              <a:t>When the estimation sample is larger,</a:t>
            </a:r>
          </a:p>
          <a:p>
            <a:pPr lvl="2"/>
            <a:endParaRPr lang="en-US" dirty="0"/>
          </a:p>
          <a:p>
            <a:pPr lvl="1"/>
            <a:r>
              <a:rPr lang="en-US" dirty="0"/>
              <a:t>When the hold out sample is larger, </a:t>
            </a:r>
          </a:p>
          <a:p>
            <a:endParaRPr lang="en-US" dirty="0"/>
          </a:p>
          <a:p>
            <a:r>
              <a:rPr lang="en-US" dirty="0"/>
              <a:t>Rules of thumb:</a:t>
            </a:r>
          </a:p>
          <a:p>
            <a:pPr lvl="1"/>
            <a:r>
              <a:rPr lang="en-US" dirty="0"/>
              <a:t>Use </a:t>
            </a:r>
            <a:r>
              <a:rPr lang="en-US" b="1" dirty="0"/>
              <a:t>at least half</a:t>
            </a:r>
            <a:r>
              <a:rPr lang="en-US" dirty="0"/>
              <a:t> the data to estimate.</a:t>
            </a:r>
          </a:p>
          <a:p>
            <a:pPr lvl="1"/>
            <a:r>
              <a:rPr lang="en-US" dirty="0"/>
              <a:t>If the data has seasonality, make sure hold out sample has </a:t>
            </a:r>
            <a:r>
              <a:rPr lang="en-US" b="1" dirty="0"/>
              <a:t>at least one observation from each season.</a:t>
            </a:r>
            <a:endParaRPr lang="en-US" dirty="0"/>
          </a:p>
        </p:txBody>
      </p:sp>
      <p:sp>
        <p:nvSpPr>
          <p:cNvPr id="4" name="Footer Placeholder 3"/>
          <p:cNvSpPr>
            <a:spLocks noGrp="1"/>
          </p:cNvSpPr>
          <p:nvPr>
            <p:ph type="ftr" sz="quarter" idx="11"/>
          </p:nvPr>
        </p:nvSpPr>
        <p:spPr/>
        <p:txBody>
          <a:bodyPr/>
          <a:lstStyle/>
          <a:p>
            <a:r>
              <a:rPr lang="en-US"/>
              <a:t>Forecasting</a:t>
            </a:r>
            <a:endParaRPr lang="en-US" sz="1400" i="1"/>
          </a:p>
        </p:txBody>
      </p:sp>
    </p:spTree>
    <p:extLst>
      <p:ext uri="{BB962C8B-B14F-4D97-AF65-F5344CB8AC3E}">
        <p14:creationId xmlns:p14="http://schemas.microsoft.com/office/powerpoint/2010/main" val="1458545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StatTools</a:t>
            </a:r>
            <a:r>
              <a:rPr lang="en-US" dirty="0"/>
              <a:t> to validate a forecast</a:t>
            </a:r>
          </a:p>
        </p:txBody>
      </p:sp>
      <p:sp>
        <p:nvSpPr>
          <p:cNvPr id="3" name="Content Placeholder 2"/>
          <p:cNvSpPr>
            <a:spLocks noGrp="1"/>
          </p:cNvSpPr>
          <p:nvPr>
            <p:ph idx="1"/>
          </p:nvPr>
        </p:nvSpPr>
        <p:spPr/>
        <p:txBody>
          <a:bodyPr/>
          <a:lstStyle/>
          <a:p>
            <a:r>
              <a:rPr lang="en-US" dirty="0"/>
              <a:t>Forecast tool:</a:t>
            </a:r>
          </a:p>
          <a:p>
            <a:pPr lvl="1"/>
            <a:r>
              <a:rPr lang="en-US" dirty="0"/>
              <a:t>Holdout size = number of </a:t>
            </a:r>
            <a:r>
              <a:rPr lang="en-US" b="1" dirty="0"/>
              <a:t>observations</a:t>
            </a:r>
            <a:r>
              <a:rPr lang="en-US" dirty="0"/>
              <a:t> you want to hold out.</a:t>
            </a:r>
          </a:p>
          <a:p>
            <a:pPr lvl="1"/>
            <a:r>
              <a:rPr lang="en-US" dirty="0" err="1"/>
              <a:t>StatTools</a:t>
            </a:r>
            <a:r>
              <a:rPr lang="en-US" dirty="0"/>
              <a:t> calculates error separately for training set and hold out.</a:t>
            </a:r>
          </a:p>
          <a:p>
            <a:r>
              <a:rPr lang="en-US" b="1" dirty="0"/>
              <a:t>Note:</a:t>
            </a:r>
            <a:r>
              <a:rPr lang="en-US" dirty="0"/>
              <a:t> </a:t>
            </a:r>
            <a:r>
              <a:rPr lang="en-US" dirty="0" err="1"/>
              <a:t>StatTools</a:t>
            </a:r>
            <a:r>
              <a:rPr lang="en-US" dirty="0"/>
              <a:t> calculates </a:t>
            </a:r>
          </a:p>
          <a:p>
            <a:pPr lvl="1"/>
            <a:r>
              <a:rPr lang="en-US" dirty="0"/>
              <a:t>The MAD (called Mean Abs Err).</a:t>
            </a:r>
          </a:p>
          <a:p>
            <a:pPr lvl="1"/>
            <a:r>
              <a:rPr lang="en-US" dirty="0"/>
              <a:t>The </a:t>
            </a:r>
            <a:r>
              <a:rPr lang="en-US" i="1" dirty="0"/>
              <a:t>square root </a:t>
            </a:r>
            <a:r>
              <a:rPr lang="en-US" dirty="0"/>
              <a:t>of the MSE (called Root Mean </a:t>
            </a:r>
            <a:r>
              <a:rPr lang="en-US" dirty="0" err="1"/>
              <a:t>Sq</a:t>
            </a:r>
            <a:r>
              <a:rPr lang="en-US" dirty="0"/>
              <a:t> Err). </a:t>
            </a:r>
            <a:br>
              <a:rPr lang="en-US" dirty="0"/>
            </a:br>
            <a:r>
              <a:rPr lang="en-US" dirty="0"/>
              <a:t>You need to square this to get </a:t>
            </a:r>
            <a:r>
              <a:rPr lang="en-US"/>
              <a:t>the MSE.</a:t>
            </a:r>
            <a:endParaRPr lang="en-US" dirty="0"/>
          </a:p>
          <a:p>
            <a:pPr lvl="1"/>
            <a:r>
              <a:rPr lang="en-US" dirty="0"/>
              <a:t>The MAPE (called Mean Abs Per% Err).</a:t>
            </a:r>
          </a:p>
          <a:p>
            <a:r>
              <a:rPr lang="en-US" dirty="0" err="1"/>
              <a:t>StatTools</a:t>
            </a:r>
            <a:r>
              <a:rPr lang="en-US" dirty="0"/>
              <a:t> also calculates the raw error for each forecast, so you can easily calculate Bias and TS.</a:t>
            </a:r>
          </a:p>
        </p:txBody>
      </p:sp>
      <p:sp>
        <p:nvSpPr>
          <p:cNvPr id="4" name="Footer Placeholder 3"/>
          <p:cNvSpPr>
            <a:spLocks noGrp="1"/>
          </p:cNvSpPr>
          <p:nvPr>
            <p:ph type="ftr" sz="quarter" idx="11"/>
          </p:nvPr>
        </p:nvSpPr>
        <p:spPr/>
        <p:txBody>
          <a:bodyPr/>
          <a:lstStyle/>
          <a:p>
            <a:r>
              <a:rPr lang="en-US"/>
              <a:t>Forecasting</a:t>
            </a:r>
            <a:endParaRPr lang="en-US" sz="1400" i="1"/>
          </a:p>
        </p:txBody>
      </p:sp>
    </p:spTree>
    <p:extLst>
      <p:ext uri="{BB962C8B-B14F-4D97-AF65-F5344CB8AC3E}">
        <p14:creationId xmlns:p14="http://schemas.microsoft.com/office/powerpoint/2010/main" val="3911130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the smoothing constant</a:t>
            </a:r>
          </a:p>
        </p:txBody>
      </p:sp>
      <p:sp>
        <p:nvSpPr>
          <p:cNvPr id="3" name="Content Placeholder 2"/>
          <p:cNvSpPr>
            <a:spLocks noGrp="1"/>
          </p:cNvSpPr>
          <p:nvPr>
            <p:ph idx="1"/>
          </p:nvPr>
        </p:nvSpPr>
        <p:spPr/>
        <p:txBody>
          <a:bodyPr/>
          <a:lstStyle/>
          <a:p>
            <a:r>
              <a:rPr lang="en-US" dirty="0"/>
              <a:t>The smoothing constant(s) can be chosen to minimize MSE, MAPE, MAD.</a:t>
            </a:r>
          </a:p>
          <a:p>
            <a:pPr lvl="1"/>
            <a:r>
              <a:rPr lang="en-US" dirty="0"/>
              <a:t>In the absence of a preference, minimize MSE.</a:t>
            </a:r>
          </a:p>
          <a:p>
            <a:pPr lvl="1"/>
            <a:r>
              <a:rPr lang="en-US" dirty="0"/>
              <a:t>Rule of thumb: smoothing constants of &gt;0.2 should only be used for a short period of time.</a:t>
            </a:r>
          </a:p>
          <a:p>
            <a:r>
              <a:rPr lang="en-US" dirty="0"/>
              <a:t>In </a:t>
            </a:r>
            <a:r>
              <a:rPr lang="en-US" dirty="0" err="1"/>
              <a:t>StatTools</a:t>
            </a:r>
            <a:r>
              <a:rPr lang="en-US" dirty="0"/>
              <a:t>, choose “Optimize Parameters” to select smoothing constants that minimize MSE. </a:t>
            </a:r>
          </a:p>
          <a:p>
            <a:r>
              <a:rPr lang="en-US" b="1" dirty="0"/>
              <a:t>Note:</a:t>
            </a:r>
            <a:r>
              <a:rPr lang="en-US" dirty="0"/>
              <a:t> the forecast page in </a:t>
            </a:r>
            <a:r>
              <a:rPr lang="en-US" dirty="0" err="1"/>
              <a:t>StatTools</a:t>
            </a:r>
            <a:r>
              <a:rPr lang="en-US" dirty="0"/>
              <a:t> is “live”, so you can change the smoothing constants and watch it update.</a:t>
            </a:r>
            <a:endParaRPr lang="en-US" b="1" dirty="0"/>
          </a:p>
        </p:txBody>
      </p:sp>
      <p:sp>
        <p:nvSpPr>
          <p:cNvPr id="4" name="Footer Placeholder 3"/>
          <p:cNvSpPr>
            <a:spLocks noGrp="1"/>
          </p:cNvSpPr>
          <p:nvPr>
            <p:ph type="ftr" sz="quarter" idx="11"/>
          </p:nvPr>
        </p:nvSpPr>
        <p:spPr/>
        <p:txBody>
          <a:bodyPr/>
          <a:lstStyle/>
          <a:p>
            <a:r>
              <a:rPr lang="en-US"/>
              <a:t>Forecasting</a:t>
            </a:r>
            <a:endParaRPr lang="en-US" sz="1400" i="1"/>
          </a:p>
        </p:txBody>
      </p:sp>
    </p:spTree>
    <p:extLst>
      <p:ext uri="{BB962C8B-B14F-4D97-AF65-F5344CB8AC3E}">
        <p14:creationId xmlns:p14="http://schemas.microsoft.com/office/powerpoint/2010/main" val="4180903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lstStyle/>
          <a:p>
            <a:r>
              <a:rPr lang="en-US" dirty="0"/>
              <a:t>Many companies offer sophisticated forecasting software, often under the name “demand planning.”</a:t>
            </a:r>
          </a:p>
          <a:p>
            <a:r>
              <a:rPr lang="en-US" dirty="0"/>
              <a:t>Things to be careful about:</a:t>
            </a:r>
          </a:p>
          <a:p>
            <a:pPr lvl="1"/>
            <a:r>
              <a:rPr lang="en-US" dirty="0"/>
              <a:t>Apply human intelligence.</a:t>
            </a:r>
          </a:p>
          <a:p>
            <a:pPr lvl="1"/>
            <a:r>
              <a:rPr lang="en-US" dirty="0"/>
              <a:t>Collaborate with supply chain partners.</a:t>
            </a:r>
          </a:p>
          <a:p>
            <a:pPr lvl="1"/>
            <a:r>
              <a:rPr lang="en-US" dirty="0"/>
              <a:t>Garbage in, garbage out.</a:t>
            </a:r>
          </a:p>
          <a:p>
            <a:pPr lvl="1"/>
            <a:r>
              <a:rPr lang="en-US" dirty="0"/>
              <a:t>Distinguish between sales versus demand.</a:t>
            </a:r>
          </a:p>
        </p:txBody>
      </p:sp>
      <p:sp>
        <p:nvSpPr>
          <p:cNvPr id="4" name="Footer Placeholder 3"/>
          <p:cNvSpPr>
            <a:spLocks noGrp="1"/>
          </p:cNvSpPr>
          <p:nvPr>
            <p:ph type="ftr" sz="quarter" idx="11"/>
          </p:nvPr>
        </p:nvSpPr>
        <p:spPr/>
        <p:txBody>
          <a:bodyPr/>
          <a:lstStyle/>
          <a:p>
            <a:r>
              <a:rPr lang="en-US"/>
              <a:t>Forecasting</a:t>
            </a:r>
            <a:endParaRPr lang="en-US" sz="1400" i="1"/>
          </a:p>
        </p:txBody>
      </p:sp>
    </p:spTree>
    <p:extLst>
      <p:ext uri="{BB962C8B-B14F-4D97-AF65-F5344CB8AC3E}">
        <p14:creationId xmlns:p14="http://schemas.microsoft.com/office/powerpoint/2010/main" val="384667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Forecasting</a:t>
            </a:r>
          </a:p>
        </p:txBody>
      </p:sp>
      <p:sp>
        <p:nvSpPr>
          <p:cNvPr id="4" name="Footer Placeholder 3"/>
          <p:cNvSpPr>
            <a:spLocks noGrp="1"/>
          </p:cNvSpPr>
          <p:nvPr>
            <p:ph type="ftr" sz="quarter" idx="11"/>
          </p:nvPr>
        </p:nvSpPr>
        <p:spPr/>
        <p:txBody>
          <a:bodyPr/>
          <a:lstStyle/>
          <a:p>
            <a:r>
              <a:rPr lang="en-US"/>
              <a:t>Forecasting</a:t>
            </a:r>
            <a:endParaRPr lang="en-US" sz="1400" i="1"/>
          </a:p>
        </p:txBody>
      </p:sp>
      <p:graphicFrame>
        <p:nvGraphicFramePr>
          <p:cNvPr id="5" name="Table 4"/>
          <p:cNvGraphicFramePr>
            <a:graphicFrameLocks noGrp="1"/>
          </p:cNvGraphicFramePr>
          <p:nvPr>
            <p:extLst>
              <p:ext uri="{D42A27DB-BD31-4B8C-83A1-F6EECF244321}">
                <p14:modId xmlns:p14="http://schemas.microsoft.com/office/powerpoint/2010/main" val="809488778"/>
              </p:ext>
            </p:extLst>
          </p:nvPr>
        </p:nvGraphicFramePr>
        <p:xfrm>
          <a:off x="1371600" y="1752600"/>
          <a:ext cx="6629400" cy="2190978"/>
        </p:xfrm>
        <a:graphic>
          <a:graphicData uri="http://schemas.openxmlformats.org/drawingml/2006/table">
            <a:tbl>
              <a:tblPr firstRow="1" firstCol="1">
                <a:tableStyleId>{B301B821-A1FF-4177-AEE7-76D212191A09}</a:tableStyleId>
              </a:tblPr>
              <a:tblGrid>
                <a:gridCol w="1771650">
                  <a:extLst>
                    <a:ext uri="{9D8B030D-6E8A-4147-A177-3AD203B41FA5}">
                      <a16:colId xmlns:a16="http://schemas.microsoft.com/office/drawing/2014/main" val="20000"/>
                    </a:ext>
                  </a:extLst>
                </a:gridCol>
                <a:gridCol w="1619250">
                  <a:extLst>
                    <a:ext uri="{9D8B030D-6E8A-4147-A177-3AD203B41FA5}">
                      <a16:colId xmlns:a16="http://schemas.microsoft.com/office/drawing/2014/main" val="20001"/>
                    </a:ext>
                  </a:extLst>
                </a:gridCol>
                <a:gridCol w="1619250">
                  <a:extLst>
                    <a:ext uri="{9D8B030D-6E8A-4147-A177-3AD203B41FA5}">
                      <a16:colId xmlns:a16="http://schemas.microsoft.com/office/drawing/2014/main" val="20002"/>
                    </a:ext>
                  </a:extLst>
                </a:gridCol>
                <a:gridCol w="1619250">
                  <a:extLst>
                    <a:ext uri="{9D8B030D-6E8A-4147-A177-3AD203B41FA5}">
                      <a16:colId xmlns:a16="http://schemas.microsoft.com/office/drawing/2014/main" val="20003"/>
                    </a:ext>
                  </a:extLst>
                </a:gridCol>
              </a:tblGrid>
              <a:tr h="381000">
                <a:tc>
                  <a:txBody>
                    <a:bodyPr/>
                    <a:lstStyle/>
                    <a:p>
                      <a:pPr algn="l" fontAlgn="b"/>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Level</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Trend</a:t>
                      </a:r>
                      <a:endParaRPr lang="en-US" sz="1600" b="0" i="0" u="none" strike="noStrike" dirty="0">
                        <a:solidFill>
                          <a:srgbClr val="000000"/>
                        </a:solidFill>
                        <a:latin typeface="Calibri"/>
                      </a:endParaRPr>
                    </a:p>
                  </a:txBody>
                  <a:tcPr marL="9525" marR="9525" marT="9525" marB="0" anchor="b"/>
                </a:tc>
                <a:tc>
                  <a:txBody>
                    <a:bodyPr/>
                    <a:lstStyle/>
                    <a:p>
                      <a:pPr algn="ctr" fontAlgn="b"/>
                      <a:r>
                        <a:rPr lang="en-US" sz="1600" u="none" strike="noStrike" dirty="0"/>
                        <a:t>Seasonality</a:t>
                      </a:r>
                      <a:endParaRPr lang="en-US" sz="16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0"/>
                  </a:ext>
                </a:extLst>
              </a:tr>
              <a:tr h="438378">
                <a:tc>
                  <a:txBody>
                    <a:bodyPr/>
                    <a:lstStyle/>
                    <a:p>
                      <a:pPr algn="l" fontAlgn="b"/>
                      <a:r>
                        <a:rPr lang="en-US" sz="1600" u="none" strike="noStrike" dirty="0"/>
                        <a:t>Moving Average</a:t>
                      </a:r>
                      <a:endParaRPr lang="en-US" sz="1600" b="0" i="0" u="none" strike="noStrike" dirty="0">
                        <a:solidFill>
                          <a:srgbClr val="000000"/>
                        </a:solidFill>
                        <a:latin typeface="Calibri"/>
                      </a:endParaRPr>
                    </a:p>
                  </a:txBody>
                  <a:tcPr marL="9525" marR="9525" marT="9525" marB="0" anchor="ctr"/>
                </a:tc>
                <a:tc>
                  <a:txBody>
                    <a:bodyPr/>
                    <a:lstStyle/>
                    <a:p>
                      <a:pPr algn="ctr" fontAlgn="b"/>
                      <a:r>
                        <a:rPr lang="en-US" sz="2400" u="none" strike="noStrike" dirty="0">
                          <a:sym typeface="Wingdings"/>
                        </a:rPr>
                        <a:t></a:t>
                      </a:r>
                      <a:endParaRPr lang="en-US" sz="2400" b="0" i="0" u="none" strike="noStrike" dirty="0">
                        <a:solidFill>
                          <a:srgbClr val="000000"/>
                        </a:solidFill>
                        <a:latin typeface="Calibri"/>
                      </a:endParaRPr>
                    </a:p>
                  </a:txBody>
                  <a:tcPr marL="9525" marR="9525" marT="9525" marB="0" anchor="b"/>
                </a:tc>
                <a:tc>
                  <a:txBody>
                    <a:bodyPr/>
                    <a:lstStyle/>
                    <a:p>
                      <a:pPr algn="ctr" fontAlgn="b"/>
                      <a:r>
                        <a:rPr lang="en-US" sz="2400" u="none" strike="noStrike" dirty="0">
                          <a:sym typeface="Wingdings"/>
                        </a:rPr>
                        <a:t></a:t>
                      </a:r>
                      <a:endParaRPr lang="en-US" sz="2400" b="0" i="0" u="none" strike="noStrike" dirty="0">
                        <a:solidFill>
                          <a:srgbClr val="000000"/>
                        </a:solidFill>
                        <a:latin typeface="Calibri"/>
                      </a:endParaRPr>
                    </a:p>
                  </a:txBody>
                  <a:tcPr marL="9525" marR="9525" marT="9525" marB="0" anchor="b"/>
                </a:tc>
                <a:tc>
                  <a:txBody>
                    <a:bodyPr/>
                    <a:lstStyle/>
                    <a:p>
                      <a:pPr algn="ctr" fontAlgn="b"/>
                      <a:r>
                        <a:rPr lang="en-US" sz="2400" u="none" strike="noStrike" dirty="0">
                          <a:sym typeface="Wingdings"/>
                        </a:rPr>
                        <a:t></a:t>
                      </a:r>
                      <a:endParaRPr lang="en-US" sz="24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1"/>
                  </a:ext>
                </a:extLst>
              </a:tr>
              <a:tr h="305095">
                <a:tc>
                  <a:txBody>
                    <a:bodyPr/>
                    <a:lstStyle/>
                    <a:p>
                      <a:pPr algn="l" fontAlgn="b"/>
                      <a:r>
                        <a:rPr lang="en-US" sz="1600" u="none" strike="noStrike" dirty="0"/>
                        <a:t>Simple Exponential Smoothing</a:t>
                      </a:r>
                      <a:endParaRPr lang="en-US" sz="1600" b="0" i="0" u="none" strike="noStrike" dirty="0">
                        <a:solidFill>
                          <a:srgbClr val="000000"/>
                        </a:solidFill>
                        <a:latin typeface="Calibri"/>
                      </a:endParaRPr>
                    </a:p>
                  </a:txBody>
                  <a:tcPr marL="9525" marR="9525" marT="9525" marB="0" anchor="ctr"/>
                </a:tc>
                <a:tc>
                  <a:txBody>
                    <a:bodyPr/>
                    <a:lstStyle/>
                    <a:p>
                      <a:pPr algn="ctr" fontAlgn="b"/>
                      <a:r>
                        <a:rPr lang="en-US" sz="2400" u="none" strike="noStrike" dirty="0">
                          <a:sym typeface="Wingdings"/>
                        </a:rPr>
                        <a:t></a:t>
                      </a:r>
                      <a:endParaRPr lang="en-US" sz="2400" b="0" i="0" u="none" strike="noStrike" dirty="0">
                        <a:solidFill>
                          <a:srgbClr val="000000"/>
                        </a:solidFill>
                        <a:latin typeface="Calibri"/>
                      </a:endParaRPr>
                    </a:p>
                  </a:txBody>
                  <a:tcPr marL="9525" marR="9525" marT="9525" marB="0" anchor="b"/>
                </a:tc>
                <a:tc>
                  <a:txBody>
                    <a:bodyPr/>
                    <a:lstStyle/>
                    <a:p>
                      <a:pPr algn="ctr" fontAlgn="b"/>
                      <a:r>
                        <a:rPr lang="en-US" sz="2400" u="none" strike="noStrike" dirty="0">
                          <a:sym typeface="Wingdings"/>
                        </a:rPr>
                        <a:t></a:t>
                      </a:r>
                      <a:endParaRPr lang="en-US" sz="2400" b="0" i="0" u="none" strike="noStrike" dirty="0">
                        <a:solidFill>
                          <a:srgbClr val="000000"/>
                        </a:solidFill>
                        <a:latin typeface="Calibri"/>
                      </a:endParaRPr>
                    </a:p>
                  </a:txBody>
                  <a:tcPr marL="9525" marR="9525" marT="9525" marB="0" anchor="b"/>
                </a:tc>
                <a:tc>
                  <a:txBody>
                    <a:bodyPr/>
                    <a:lstStyle/>
                    <a:p>
                      <a:pPr algn="ctr" fontAlgn="b"/>
                      <a:r>
                        <a:rPr lang="en-US" sz="2400" u="none" strike="noStrike" dirty="0">
                          <a:sym typeface="Wingdings"/>
                        </a:rPr>
                        <a:t></a:t>
                      </a:r>
                      <a:endParaRPr lang="en-US" sz="24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2"/>
                  </a:ext>
                </a:extLst>
              </a:tr>
              <a:tr h="417195">
                <a:tc>
                  <a:txBody>
                    <a:bodyPr/>
                    <a:lstStyle/>
                    <a:p>
                      <a:pPr algn="l" fontAlgn="b"/>
                      <a:r>
                        <a:rPr lang="en-US" sz="1600" u="none" strike="noStrike" dirty="0"/>
                        <a:t>Holt's Model</a:t>
                      </a:r>
                      <a:endParaRPr lang="en-US" sz="1600" b="0" i="0" u="none" strike="noStrike" dirty="0">
                        <a:solidFill>
                          <a:srgbClr val="000000"/>
                        </a:solidFill>
                        <a:latin typeface="Calibri"/>
                      </a:endParaRPr>
                    </a:p>
                  </a:txBody>
                  <a:tcPr marL="9525" marR="9525" marT="9525" marB="0" anchor="ctr"/>
                </a:tc>
                <a:tc>
                  <a:txBody>
                    <a:bodyPr/>
                    <a:lstStyle/>
                    <a:p>
                      <a:pPr algn="ctr" fontAlgn="b"/>
                      <a:r>
                        <a:rPr lang="en-US" sz="2400" u="none" strike="noStrike" dirty="0">
                          <a:sym typeface="Wingdings"/>
                        </a:rPr>
                        <a:t></a:t>
                      </a:r>
                      <a:endParaRPr lang="en-US" sz="2400" b="0" i="0" u="none" strike="noStrike" dirty="0">
                        <a:solidFill>
                          <a:srgbClr val="000000"/>
                        </a:solidFill>
                        <a:latin typeface="Calibri"/>
                      </a:endParaRPr>
                    </a:p>
                  </a:txBody>
                  <a:tcPr marL="9525" marR="9525" marT="9525" marB="0" anchor="b"/>
                </a:tc>
                <a:tc>
                  <a:txBody>
                    <a:bodyPr/>
                    <a:lstStyle/>
                    <a:p>
                      <a:pPr algn="ctr" fontAlgn="b"/>
                      <a:r>
                        <a:rPr lang="en-US" sz="2400" u="none" strike="noStrike" dirty="0">
                          <a:sym typeface="Wingdings"/>
                        </a:rPr>
                        <a:t></a:t>
                      </a:r>
                      <a:endParaRPr lang="en-US" sz="2400" b="0" i="0" u="none" strike="noStrike" dirty="0">
                        <a:solidFill>
                          <a:srgbClr val="000000"/>
                        </a:solidFill>
                        <a:latin typeface="Calibri"/>
                      </a:endParaRPr>
                    </a:p>
                  </a:txBody>
                  <a:tcPr marL="9525" marR="9525" marT="9525" marB="0" anchor="b"/>
                </a:tc>
                <a:tc>
                  <a:txBody>
                    <a:bodyPr/>
                    <a:lstStyle/>
                    <a:p>
                      <a:pPr algn="ctr" fontAlgn="b"/>
                      <a:r>
                        <a:rPr lang="en-US" sz="2400" u="none" strike="noStrike" dirty="0">
                          <a:sym typeface="Wingdings"/>
                        </a:rPr>
                        <a:t></a:t>
                      </a:r>
                      <a:endParaRPr lang="en-US" sz="24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3"/>
                  </a:ext>
                </a:extLst>
              </a:tr>
              <a:tr h="457200">
                <a:tc>
                  <a:txBody>
                    <a:bodyPr/>
                    <a:lstStyle/>
                    <a:p>
                      <a:pPr algn="l" fontAlgn="b"/>
                      <a:r>
                        <a:rPr lang="en-US" sz="1600" u="none" strike="noStrike" dirty="0"/>
                        <a:t>Winter's Model</a:t>
                      </a:r>
                      <a:endParaRPr lang="en-US" sz="1600" b="0" i="0" u="none" strike="noStrike" dirty="0">
                        <a:solidFill>
                          <a:srgbClr val="000000"/>
                        </a:solidFill>
                        <a:latin typeface="Calibri"/>
                      </a:endParaRPr>
                    </a:p>
                  </a:txBody>
                  <a:tcPr marL="9525" marR="9525" marT="9525" marB="0" anchor="ctr"/>
                </a:tc>
                <a:tc>
                  <a:txBody>
                    <a:bodyPr/>
                    <a:lstStyle/>
                    <a:p>
                      <a:pPr algn="ctr" fontAlgn="b"/>
                      <a:r>
                        <a:rPr lang="en-US" sz="2400" u="none" strike="noStrike" dirty="0">
                          <a:sym typeface="Wingdings"/>
                        </a:rPr>
                        <a:t></a:t>
                      </a:r>
                      <a:endParaRPr lang="en-US" sz="2400" b="0" i="0" u="none" strike="noStrike" dirty="0">
                        <a:solidFill>
                          <a:srgbClr val="000000"/>
                        </a:solidFill>
                        <a:latin typeface="Calibri"/>
                      </a:endParaRPr>
                    </a:p>
                  </a:txBody>
                  <a:tcPr marL="9525" marR="9525" marT="9525" marB="0" anchor="b"/>
                </a:tc>
                <a:tc>
                  <a:txBody>
                    <a:bodyPr/>
                    <a:lstStyle/>
                    <a:p>
                      <a:pPr algn="ctr" fontAlgn="b"/>
                      <a:r>
                        <a:rPr lang="en-US" sz="2400" u="none" strike="noStrike" dirty="0">
                          <a:sym typeface="Wingdings"/>
                        </a:rPr>
                        <a:t></a:t>
                      </a:r>
                      <a:endParaRPr lang="en-US" sz="2400" b="0" i="0" u="none" strike="noStrike" dirty="0">
                        <a:solidFill>
                          <a:srgbClr val="000000"/>
                        </a:solidFill>
                        <a:latin typeface="Calibri"/>
                      </a:endParaRPr>
                    </a:p>
                  </a:txBody>
                  <a:tcPr marL="9525" marR="9525" marT="9525" marB="0" anchor="b"/>
                </a:tc>
                <a:tc>
                  <a:txBody>
                    <a:bodyPr/>
                    <a:lstStyle/>
                    <a:p>
                      <a:pPr algn="ctr" fontAlgn="b"/>
                      <a:r>
                        <a:rPr lang="en-US" sz="2400" u="none" strike="noStrike" dirty="0">
                          <a:sym typeface="Wingdings"/>
                        </a:rPr>
                        <a:t></a:t>
                      </a:r>
                      <a:endParaRPr lang="en-US" sz="2400" b="0" i="0" u="none" strike="noStrike" dirty="0">
                        <a:solidFill>
                          <a:srgbClr val="000000"/>
                        </a:solidFill>
                        <a:latin typeface="Calibri"/>
                      </a:endParaRPr>
                    </a:p>
                  </a:txBody>
                  <a:tcPr marL="9525" marR="9525" marT="9525"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830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Adaptive Forecasting: Moving Average of </a:t>
                </a:r>
                <a14:m>
                  <m:oMath xmlns:m="http://schemas.openxmlformats.org/officeDocument/2006/math">
                    <m:r>
                      <a:rPr lang="en-US" b="1" i="1" smtClean="0">
                        <a:latin typeface="Cambria Math"/>
                      </a:rPr>
                      <m:t>𝑵</m:t>
                    </m:r>
                  </m:oMath>
                </a14:m>
                <a:r>
                  <a:rPr lang="en-US" dirty="0"/>
                  <a:t> periods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1524" t="-9195" b="-321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659137318"/>
                  </p:ext>
                </p:extLst>
              </p:nvPr>
            </p:nvGraphicFramePr>
            <p:xfrm>
              <a:off x="1219200" y="1143000"/>
              <a:ext cx="7416800" cy="4748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659137318"/>
                  </p:ext>
                </p:extLst>
              </p:nvPr>
            </p:nvGraphicFramePr>
            <p:xfrm>
              <a:off x="1219200" y="1143000"/>
              <a:ext cx="7416800" cy="47482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4" name="Footer Placeholder 3"/>
          <p:cNvSpPr>
            <a:spLocks noGrp="1"/>
          </p:cNvSpPr>
          <p:nvPr>
            <p:ph type="ftr" sz="quarter" idx="11"/>
          </p:nvPr>
        </p:nvSpPr>
        <p:spPr/>
        <p:txBody>
          <a:bodyPr/>
          <a:lstStyle/>
          <a:p>
            <a:r>
              <a:rPr lang="en-US"/>
              <a:t>Forecasting</a:t>
            </a:r>
            <a:endParaRPr lang="en-US" sz="1400" i="1"/>
          </a:p>
        </p:txBody>
      </p:sp>
      <p:sp>
        <p:nvSpPr>
          <p:cNvPr id="7" name="Curved Left Arrow 6"/>
          <p:cNvSpPr/>
          <p:nvPr/>
        </p:nvSpPr>
        <p:spPr bwMode="auto">
          <a:xfrm rot="10800000">
            <a:off x="152400" y="2590800"/>
            <a:ext cx="962024" cy="2743200"/>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158123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Average</a:t>
            </a:r>
          </a:p>
        </p:txBody>
      </p:sp>
      <p:sp>
        <p:nvSpPr>
          <p:cNvPr id="3" name="Content Placeholder 2"/>
          <p:cNvSpPr>
            <a:spLocks noGrp="1"/>
          </p:cNvSpPr>
          <p:nvPr>
            <p:ph idx="1"/>
          </p:nvPr>
        </p:nvSpPr>
        <p:spPr/>
        <p:txBody>
          <a:bodyPr/>
          <a:lstStyle/>
          <a:p>
            <a:pPr marL="0" indent="0">
              <a:buNone/>
            </a:pPr>
            <a:r>
              <a:rPr lang="en-US" dirty="0"/>
              <a:t>The following table shows the demand for penne pasta (measured in boxes) in a grocery store over the last five weeks. The grocery store uses a </a:t>
            </a:r>
            <a:r>
              <a:rPr lang="en-US" b="1" dirty="0"/>
              <a:t>four-period moving average</a:t>
            </a:r>
            <a:r>
              <a:rPr lang="en-US" dirty="0"/>
              <a:t> to forecast the future demand for pasta.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What is the forecast for week 6 demand?  For week 7?</a:t>
            </a:r>
          </a:p>
          <a:p>
            <a:pPr lvl="1"/>
            <a:r>
              <a:rPr lang="en-US" dirty="0"/>
              <a:t>Initialize: Estimate the level --- (450+250+500+400) / 4 = 400 </a:t>
            </a:r>
          </a:p>
          <a:p>
            <a:pPr lvl="1"/>
            <a:r>
              <a:rPr lang="en-US" dirty="0"/>
              <a:t>Current forecast for demand in week 6 = Level = 400</a:t>
            </a:r>
          </a:p>
          <a:p>
            <a:pPr lvl="1"/>
            <a:r>
              <a:rPr lang="en-US" dirty="0"/>
              <a:t>Current forecast for demand in week 7 = Level = 400</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a:t>Forecasting</a:t>
            </a:r>
            <a:endParaRPr lang="en-US" sz="1400" i="1"/>
          </a:p>
        </p:txBody>
      </p:sp>
      <p:sp>
        <p:nvSpPr>
          <p:cNvPr id="5" name="TextBox 4"/>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5</a:t>
            </a:r>
          </a:p>
        </p:txBody>
      </p:sp>
      <p:graphicFrame>
        <p:nvGraphicFramePr>
          <p:cNvPr id="6" name="Table 5"/>
          <p:cNvGraphicFramePr>
            <a:graphicFrameLocks noGrp="1"/>
          </p:cNvGraphicFramePr>
          <p:nvPr>
            <p:extLst>
              <p:ext uri="{D42A27DB-BD31-4B8C-83A1-F6EECF244321}">
                <p14:modId xmlns:p14="http://schemas.microsoft.com/office/powerpoint/2010/main" val="1954349581"/>
              </p:ext>
            </p:extLst>
          </p:nvPr>
        </p:nvGraphicFramePr>
        <p:xfrm>
          <a:off x="3276600" y="2133600"/>
          <a:ext cx="1981200" cy="1721783"/>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454958">
                <a:tc>
                  <a:txBody>
                    <a:bodyPr/>
                    <a:lstStyle/>
                    <a:p>
                      <a:pPr algn="l" fontAlgn="b"/>
                      <a:r>
                        <a:rPr lang="en-US" sz="1600" b="0" i="0" u="none" strike="noStrike" dirty="0">
                          <a:solidFill>
                            <a:srgbClr val="000000"/>
                          </a:solidFill>
                          <a:latin typeface="Calibri"/>
                        </a:rPr>
                        <a:t>Week</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Demand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1358">
                <a:tc>
                  <a:txBody>
                    <a:bodyPr/>
                    <a:lstStyle/>
                    <a:p>
                      <a:pPr algn="l" fontAlgn="b"/>
                      <a:r>
                        <a:rPr lang="en-US" sz="1600" b="0" i="0" u="none" strike="noStrike" dirty="0">
                          <a:solidFill>
                            <a:srgbClr val="000000"/>
                          </a:solidFill>
                          <a:latin typeface="Calibri"/>
                        </a:rPr>
                        <a:t>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1600" b="0" i="0" u="none" strike="noStrike" dirty="0">
                          <a:solidFill>
                            <a:srgbClr val="000000"/>
                          </a:solidFill>
                          <a:latin typeface="Calibri"/>
                        </a:rPr>
                        <a:t>300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1"/>
                  </a:ext>
                </a:extLst>
              </a:tr>
              <a:tr h="251358">
                <a:tc>
                  <a:txBody>
                    <a:bodyPr/>
                    <a:lstStyle/>
                    <a:p>
                      <a:pPr algn="l" fontAlgn="b"/>
                      <a:r>
                        <a:rPr lang="en-US" sz="16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450</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251358">
                <a:tc>
                  <a:txBody>
                    <a:bodyPr/>
                    <a:lstStyle/>
                    <a:p>
                      <a:pPr algn="l" fontAlgn="b"/>
                      <a:r>
                        <a:rPr lang="en-US" sz="16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250</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251358">
                <a:tc>
                  <a:txBody>
                    <a:bodyPr/>
                    <a:lstStyle/>
                    <a:p>
                      <a:pPr algn="l" fontAlgn="b"/>
                      <a:r>
                        <a:rPr lang="en-US" sz="1600" b="0" i="0" u="none" strike="noStrike" dirty="0">
                          <a:solidFill>
                            <a:srgbClr val="000000"/>
                          </a:solidFill>
                          <a:latin typeface="Calibri"/>
                        </a:rPr>
                        <a:t>4</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500</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251358">
                <a:tc>
                  <a:txBody>
                    <a:bodyPr/>
                    <a:lstStyle/>
                    <a:p>
                      <a:pPr algn="l" fontAlgn="b"/>
                      <a:r>
                        <a:rPr lang="en-US" sz="1600" b="0" i="0" u="none" strike="noStrike" dirty="0">
                          <a:solidFill>
                            <a:srgbClr val="000000"/>
                          </a:solidFill>
                          <a:latin typeface="Calibri"/>
                        </a:rPr>
                        <a:t>5</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400</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920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Average</a:t>
            </a:r>
          </a:p>
        </p:txBody>
      </p:sp>
      <p:sp>
        <p:nvSpPr>
          <p:cNvPr id="3" name="Content Placeholder 2"/>
          <p:cNvSpPr>
            <a:spLocks noGrp="1"/>
          </p:cNvSpPr>
          <p:nvPr>
            <p:ph idx="1"/>
          </p:nvPr>
        </p:nvSpPr>
        <p:spPr/>
        <p:txBody>
          <a:bodyPr/>
          <a:lstStyle/>
          <a:p>
            <a:pPr marL="0" indent="0">
              <a:buNone/>
            </a:pPr>
            <a:r>
              <a:rPr lang="en-US" dirty="0"/>
              <a:t>It turns out that the week 6 demand was 250.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What is the forecast for week 7 demand? </a:t>
            </a:r>
          </a:p>
        </p:txBody>
      </p:sp>
      <p:sp>
        <p:nvSpPr>
          <p:cNvPr id="4" name="Footer Placeholder 3"/>
          <p:cNvSpPr>
            <a:spLocks noGrp="1"/>
          </p:cNvSpPr>
          <p:nvPr>
            <p:ph type="ftr" sz="quarter" idx="11"/>
          </p:nvPr>
        </p:nvSpPr>
        <p:spPr/>
        <p:txBody>
          <a:bodyPr/>
          <a:lstStyle/>
          <a:p>
            <a:r>
              <a:rPr lang="en-US"/>
              <a:t>Forecasting</a:t>
            </a:r>
            <a:endParaRPr lang="en-US" sz="1400" i="1"/>
          </a:p>
        </p:txBody>
      </p:sp>
      <p:sp>
        <p:nvSpPr>
          <p:cNvPr id="5" name="TextBox 4"/>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5</a:t>
            </a:r>
          </a:p>
        </p:txBody>
      </p:sp>
      <p:graphicFrame>
        <p:nvGraphicFramePr>
          <p:cNvPr id="6" name="Table 5"/>
          <p:cNvGraphicFramePr>
            <a:graphicFrameLocks noGrp="1"/>
          </p:cNvGraphicFramePr>
          <p:nvPr>
            <p:extLst>
              <p:ext uri="{D42A27DB-BD31-4B8C-83A1-F6EECF244321}">
                <p14:modId xmlns:p14="http://schemas.microsoft.com/office/powerpoint/2010/main" val="1532922449"/>
              </p:ext>
            </p:extLst>
          </p:nvPr>
        </p:nvGraphicFramePr>
        <p:xfrm>
          <a:off x="3276600" y="1828800"/>
          <a:ext cx="1981200" cy="1975148"/>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454958">
                <a:tc>
                  <a:txBody>
                    <a:bodyPr/>
                    <a:lstStyle/>
                    <a:p>
                      <a:pPr algn="l" fontAlgn="b"/>
                      <a:r>
                        <a:rPr lang="en-US" sz="1600" b="0" i="0" u="none" strike="noStrike" dirty="0">
                          <a:solidFill>
                            <a:srgbClr val="000000"/>
                          </a:solidFill>
                          <a:latin typeface="Calibri"/>
                        </a:rPr>
                        <a:t>Week</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Demand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1358">
                <a:tc>
                  <a:txBody>
                    <a:bodyPr/>
                    <a:lstStyle/>
                    <a:p>
                      <a:pPr algn="l" fontAlgn="b"/>
                      <a:r>
                        <a:rPr lang="en-US" sz="1600" b="0" i="0" u="none" strike="noStrike" dirty="0">
                          <a:solidFill>
                            <a:srgbClr val="000000"/>
                          </a:solidFill>
                          <a:latin typeface="Calibri"/>
                        </a:rPr>
                        <a:t>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1600" b="0" i="0" u="none" strike="noStrike" dirty="0">
                          <a:solidFill>
                            <a:srgbClr val="000000"/>
                          </a:solidFill>
                          <a:latin typeface="Calibri"/>
                        </a:rPr>
                        <a:t>300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1"/>
                  </a:ext>
                </a:extLst>
              </a:tr>
              <a:tr h="251358">
                <a:tc>
                  <a:txBody>
                    <a:bodyPr/>
                    <a:lstStyle/>
                    <a:p>
                      <a:pPr algn="l" fontAlgn="b"/>
                      <a:r>
                        <a:rPr lang="en-US" sz="16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450</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251358">
                <a:tc>
                  <a:txBody>
                    <a:bodyPr/>
                    <a:lstStyle/>
                    <a:p>
                      <a:pPr algn="l" fontAlgn="b"/>
                      <a:r>
                        <a:rPr lang="en-US" sz="16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250</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251358">
                <a:tc>
                  <a:txBody>
                    <a:bodyPr/>
                    <a:lstStyle/>
                    <a:p>
                      <a:pPr algn="l" fontAlgn="b"/>
                      <a:r>
                        <a:rPr lang="en-US" sz="1600" b="0" i="0" u="none" strike="noStrike" dirty="0">
                          <a:solidFill>
                            <a:srgbClr val="000000"/>
                          </a:solidFill>
                          <a:latin typeface="Calibri"/>
                        </a:rPr>
                        <a:t>4</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500</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251358">
                <a:tc>
                  <a:txBody>
                    <a:bodyPr/>
                    <a:lstStyle/>
                    <a:p>
                      <a:pPr algn="l" fontAlgn="b"/>
                      <a:r>
                        <a:rPr lang="en-US" sz="1600" b="0" i="0" u="none" strike="noStrike" dirty="0">
                          <a:solidFill>
                            <a:srgbClr val="000000"/>
                          </a:solidFill>
                          <a:latin typeface="Calibri"/>
                        </a:rPr>
                        <a:t>5</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400</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251358">
                <a:tc>
                  <a:txBody>
                    <a:bodyPr/>
                    <a:lstStyle/>
                    <a:p>
                      <a:pPr algn="l" fontAlgn="b"/>
                      <a:r>
                        <a:rPr lang="en-US" sz="1600" b="0" i="0" u="none" strike="noStrike" dirty="0">
                          <a:solidFill>
                            <a:srgbClr val="000000"/>
                          </a:solidFill>
                          <a:latin typeface="Calibri"/>
                        </a:rPr>
                        <a:t>6</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250</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53392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Adaptive Forecasting: Simple Exponential Smoothing</a:t>
            </a:r>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4281592013"/>
                  </p:ext>
                </p:extLst>
              </p:nvPr>
            </p:nvGraphicFramePr>
            <p:xfrm>
              <a:off x="1219200" y="1143000"/>
              <a:ext cx="7416800" cy="4748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4281592013"/>
                  </p:ext>
                </p:extLst>
              </p:nvPr>
            </p:nvGraphicFramePr>
            <p:xfrm>
              <a:off x="1219200" y="1143000"/>
              <a:ext cx="7416800" cy="47482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4" name="Footer Placeholder 3"/>
          <p:cNvSpPr>
            <a:spLocks noGrp="1"/>
          </p:cNvSpPr>
          <p:nvPr>
            <p:ph type="ftr" sz="quarter" idx="11"/>
          </p:nvPr>
        </p:nvSpPr>
        <p:spPr/>
        <p:txBody>
          <a:bodyPr/>
          <a:lstStyle/>
          <a:p>
            <a:r>
              <a:rPr lang="en-US"/>
              <a:t>Forecasting</a:t>
            </a:r>
            <a:endParaRPr lang="en-US" sz="1400" i="1"/>
          </a:p>
        </p:txBody>
      </p:sp>
      <p:sp>
        <p:nvSpPr>
          <p:cNvPr id="7" name="Curved Left Arrow 6"/>
          <p:cNvSpPr/>
          <p:nvPr/>
        </p:nvSpPr>
        <p:spPr bwMode="auto">
          <a:xfrm rot="10800000">
            <a:off x="152400" y="2590800"/>
            <a:ext cx="962024" cy="2743200"/>
          </a:xfrm>
          <a:prstGeom prst="curved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271236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Exponential Smoothing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The following table shows the demand for penne pasta (measured in boxes) in a grocery store over the last five weeks. The grocery store uses </a:t>
                </a:r>
                <a:r>
                  <a:rPr lang="en-US" b="1" dirty="0"/>
                  <a:t>exponential smoothing </a:t>
                </a:r>
                <a14:m>
                  <m:oMath xmlns:m="http://schemas.openxmlformats.org/officeDocument/2006/math">
                    <m:d>
                      <m:dPr>
                        <m:ctrlPr>
                          <a:rPr lang="en-US" i="1" smtClean="0">
                            <a:latin typeface="Cambria Math" panose="02040503050406030204" pitchFamily="18" charset="0"/>
                          </a:rPr>
                        </m:ctrlPr>
                      </m:dPr>
                      <m:e>
                        <m:r>
                          <a:rPr lang="en-US" b="0" i="1" smtClean="0">
                            <a:latin typeface="Cambria Math"/>
                          </a:rPr>
                          <m:t>𝛼</m:t>
                        </m:r>
                        <m:r>
                          <a:rPr lang="en-US" b="0" i="1" smtClean="0">
                            <a:latin typeface="Cambria Math"/>
                          </a:rPr>
                          <m:t>=0.1</m:t>
                        </m:r>
                      </m:e>
                    </m:d>
                  </m:oMath>
                </a14:m>
                <a:r>
                  <a:rPr lang="en-US" dirty="0"/>
                  <a:t>to forecast the future demand.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What is the forecast for week 6 demand?  For week 7?</a:t>
                </a:r>
              </a:p>
              <a:p>
                <a:pPr lvl="1"/>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15" t="-771" r="-166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Forecasting</a:t>
            </a:r>
            <a:endParaRPr lang="en-US" sz="1400" i="1"/>
          </a:p>
        </p:txBody>
      </p:sp>
      <p:sp>
        <p:nvSpPr>
          <p:cNvPr id="5" name="TextBox 4"/>
          <p:cNvSpPr txBox="1"/>
          <p:nvPr/>
        </p:nvSpPr>
        <p:spPr>
          <a:xfrm>
            <a:off x="6705600" y="533400"/>
            <a:ext cx="2057400" cy="461665"/>
          </a:xfrm>
          <a:prstGeom prst="rect">
            <a:avLst/>
          </a:prstGeom>
          <a:noFill/>
        </p:spPr>
        <p:txBody>
          <a:bodyPr wrap="square" rtlCol="0">
            <a:spAutoFit/>
          </a:bodyPr>
          <a:lstStyle/>
          <a:p>
            <a:pPr algn="r"/>
            <a:r>
              <a:rPr lang="en-US" dirty="0">
                <a:latin typeface="+mn-lt"/>
              </a:rPr>
              <a:t>Example 5</a:t>
            </a:r>
          </a:p>
        </p:txBody>
      </p:sp>
      <p:graphicFrame>
        <p:nvGraphicFramePr>
          <p:cNvPr id="6" name="Table 5"/>
          <p:cNvGraphicFramePr>
            <a:graphicFrameLocks noGrp="1"/>
          </p:cNvGraphicFramePr>
          <p:nvPr>
            <p:extLst>
              <p:ext uri="{D42A27DB-BD31-4B8C-83A1-F6EECF244321}">
                <p14:modId xmlns:p14="http://schemas.microsoft.com/office/powerpoint/2010/main" val="197541372"/>
              </p:ext>
            </p:extLst>
          </p:nvPr>
        </p:nvGraphicFramePr>
        <p:xfrm>
          <a:off x="3276600" y="2133600"/>
          <a:ext cx="1981200" cy="1721783"/>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tblGrid>
              <a:tr h="454958">
                <a:tc>
                  <a:txBody>
                    <a:bodyPr/>
                    <a:lstStyle/>
                    <a:p>
                      <a:pPr algn="l" fontAlgn="b"/>
                      <a:r>
                        <a:rPr lang="en-US" sz="1600" b="0" i="0" u="none" strike="noStrike" dirty="0">
                          <a:solidFill>
                            <a:srgbClr val="000000"/>
                          </a:solidFill>
                          <a:latin typeface="Calibri"/>
                        </a:rPr>
                        <a:t>Week</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latin typeface="Calibri"/>
                        </a:rPr>
                        <a:t>Demand</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51358">
                <a:tc>
                  <a:txBody>
                    <a:bodyPr/>
                    <a:lstStyle/>
                    <a:p>
                      <a:pPr algn="l" fontAlgn="b"/>
                      <a:r>
                        <a:rPr lang="en-US" sz="1600" b="0" i="0" u="none" strike="noStrike" dirty="0">
                          <a:solidFill>
                            <a:srgbClr val="000000"/>
                          </a:solidFill>
                          <a:latin typeface="Calibri"/>
                        </a:rPr>
                        <a:t>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r>
                        <a:rPr lang="en-US" sz="1600" b="0" i="0" u="none" strike="noStrike" dirty="0">
                          <a:solidFill>
                            <a:srgbClr val="000000"/>
                          </a:solidFill>
                          <a:latin typeface="Calibri"/>
                        </a:rPr>
                        <a:t>300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0001"/>
                  </a:ext>
                </a:extLst>
              </a:tr>
              <a:tr h="251358">
                <a:tc>
                  <a:txBody>
                    <a:bodyPr/>
                    <a:lstStyle/>
                    <a:p>
                      <a:pPr algn="l" fontAlgn="b"/>
                      <a:r>
                        <a:rPr lang="en-US" sz="16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450</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251358">
                <a:tc>
                  <a:txBody>
                    <a:bodyPr/>
                    <a:lstStyle/>
                    <a:p>
                      <a:pPr algn="l" fontAlgn="b"/>
                      <a:r>
                        <a:rPr lang="en-US" sz="16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250</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251358">
                <a:tc>
                  <a:txBody>
                    <a:bodyPr/>
                    <a:lstStyle/>
                    <a:p>
                      <a:pPr algn="l" fontAlgn="b"/>
                      <a:r>
                        <a:rPr lang="en-US" sz="1600" b="0" i="0" u="none" strike="noStrike" dirty="0">
                          <a:solidFill>
                            <a:srgbClr val="000000"/>
                          </a:solidFill>
                          <a:latin typeface="Calibri"/>
                        </a:rPr>
                        <a:t>4</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500</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251358">
                <a:tc>
                  <a:txBody>
                    <a:bodyPr/>
                    <a:lstStyle/>
                    <a:p>
                      <a:pPr algn="l" fontAlgn="b"/>
                      <a:r>
                        <a:rPr lang="en-US" sz="1600" b="0" i="0" u="none" strike="noStrike" dirty="0">
                          <a:solidFill>
                            <a:srgbClr val="000000"/>
                          </a:solidFill>
                          <a:latin typeface="Calibri"/>
                        </a:rPr>
                        <a:t>5</a:t>
                      </a:r>
                    </a:p>
                  </a:txBody>
                  <a:tcPr marL="9525" marR="9525" marT="9525" marB="0" anchor="b">
                    <a:lnL>
                      <a:noFill/>
                    </a:lnL>
                    <a:lnR>
                      <a:noFill/>
                    </a:lnR>
                    <a:lnT>
                      <a:noFill/>
                    </a:lnT>
                    <a:lnB>
                      <a:noFill/>
                    </a:lnB>
                  </a:tcPr>
                </a:tc>
                <a:tc>
                  <a:txBody>
                    <a:bodyPr/>
                    <a:lstStyle/>
                    <a:p>
                      <a:pPr algn="r" fontAlgn="b"/>
                      <a:r>
                        <a:rPr lang="en-US" sz="1600" b="0" i="0" u="none" strike="noStrike" dirty="0">
                          <a:solidFill>
                            <a:srgbClr val="000000"/>
                          </a:solidFill>
                          <a:latin typeface="Calibri"/>
                        </a:rPr>
                        <a:t>400</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658742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 - &amp;quot;Forecasting&amp;quot;&quot;/&gt;&lt;property id=&quot;20307&quot; value=&quot;256&quot;/&gt;&lt;/object&gt;&lt;object type=&quot;3&quot; unique_id=&quot;10016&quot;&gt;&lt;property id=&quot;20148&quot; value=&quot;5&quot;/&gt;&lt;property id=&quot;20300&quot; value=&quot;Slide 3 - &amp;quot;Adaptive Forecasting&amp;quot;&quot;/&gt;&lt;property id=&quot;20307&quot; value=&quot;270&quot;/&gt;&lt;/object&gt;&lt;object type=&quot;3&quot; unique_id=&quot;10017&quot;&gt;&lt;property id=&quot;20148&quot; value=&quot;5&quot;/&gt;&lt;property id=&quot;20300&quot; value=&quot;Slide 4 - &amp;quot;Adaptive Forecasting&amp;quot;&quot;/&gt;&lt;property id=&quot;20307&quot; value=&quot;271&quot;/&gt;&lt;/object&gt;&lt;object type=&quot;3&quot; unique_id=&quot;10018&quot;&gt;&lt;property id=&quot;20148&quot; value=&quot;5&quot;/&gt;&lt;property id=&quot;20300&quot; value=&quot;Slide 5 - &amp;quot;Adaptive Forecasting: Moving Average of 𝑵 periods&amp;quot;&quot;/&gt;&lt;property id=&quot;20307&quot; value=&quot;272&quot;/&gt;&lt;/object&gt;&lt;object type=&quot;3&quot; unique_id=&quot;10019&quot;&gt;&lt;property id=&quot;20148&quot; value=&quot;5&quot;/&gt;&lt;property id=&quot;20300&quot; value=&quot;Slide 6 - &amp;quot;Moving Average&amp;quot;&quot;/&gt;&lt;property id=&quot;20307&quot; value=&quot;273&quot;/&gt;&lt;/object&gt;&lt;object type=&quot;3&quot; unique_id=&quot;10020&quot;&gt;&lt;property id=&quot;20148&quot; value=&quot;5&quot;/&gt;&lt;property id=&quot;20300&quot; value=&quot;Slide 7 - &amp;quot;Moving Average&amp;quot;&quot;/&gt;&lt;property id=&quot;20307&quot; value=&quot;274&quot;/&gt;&lt;/object&gt;&lt;object type=&quot;3&quot; unique_id=&quot;10021&quot;&gt;&lt;property id=&quot;20148&quot; value=&quot;5&quot;/&gt;&lt;property id=&quot;20300&quot; value=&quot;Slide 8 - &amp;quot;Adaptive Forecasting: Simple Exponential Smoothing&amp;quot;&quot;/&gt;&lt;property id=&quot;20307&quot; value=&quot;275&quot;/&gt;&lt;/object&gt;&lt;object type=&quot;3&quot; unique_id=&quot;10022&quot;&gt;&lt;property id=&quot;20148&quot; value=&quot;5&quot;/&gt;&lt;property id=&quot;20300&quot; value=&quot;Slide 9 - &amp;quot;Simple Exponential Smoothing&amp;quot;&quot;/&gt;&lt;property id=&quot;20307&quot; value=&quot;276&quot;/&gt;&lt;/object&gt;&lt;object type=&quot;3&quot; unique_id=&quot;10023&quot;&gt;&lt;property id=&quot;20148&quot; value=&quot;5&quot;/&gt;&lt;property id=&quot;20300&quot; value=&quot;Slide 10 - &amp;quot;Simple Exponential Smoothing&amp;quot;&quot;/&gt;&lt;property id=&quot;20307&quot; value=&quot;277&quot;/&gt;&lt;/object&gt;&lt;object type=&quot;3&quot; unique_id=&quot;10024&quot;&gt;&lt;property id=&quot;20148&quot; value=&quot;5&quot;/&gt;&lt;property id=&quot;20300&quot; value=&quot;Slide 11 - &amp;quot;Simple Exponential Smoothing&amp;quot;&quot;/&gt;&lt;property id=&quot;20307&quot; value=&quot;278&quot;/&gt;&lt;/object&gt;&lt;object type=&quot;3&quot; unique_id=&quot;10025&quot;&gt;&lt;property id=&quot;20148&quot; value=&quot;5&quot;/&gt;&lt;property id=&quot;20300&quot; value=&quot;Slide 12 - &amp;quot;Adaptive Forecasting: Holt’s Model&amp;quot;&quot;/&gt;&lt;property id=&quot;20307&quot; value=&quot;279&quot;/&gt;&lt;/object&gt;&lt;object type=&quot;3&quot; unique_id=&quot;10026&quot;&gt;&lt;property id=&quot;20148&quot; value=&quot;5&quot;/&gt;&lt;property id=&quot;20300&quot; value=&quot;Slide 13 - &amp;quot;Adaptive Forecasting: Holt’s Model&amp;quot;&quot;/&gt;&lt;property id=&quot;20307&quot; value=&quot;280&quot;/&gt;&lt;/object&gt;&lt;object type=&quot;3&quot; unique_id=&quot;10027&quot;&gt;&lt;property id=&quot;20148&quot; value=&quot;5&quot;/&gt;&lt;property id=&quot;20300&quot; value=&quot;Slide 14 - &amp;quot;Adaptive Forecasting: Winter’s Model&amp;quot;&quot;/&gt;&lt;property id=&quot;20307&quot; value=&quot;282&quot;/&gt;&lt;/object&gt;&lt;object type=&quot;3&quot; unique_id=&quot;10028&quot;&gt;&lt;property id=&quot;20148&quot; value=&quot;5&quot;/&gt;&lt;property id=&quot;20300&quot; value=&quot;Slide 15 - &amp;quot;Adaptive Forecasting: Winter’s Model&amp;quot;&quot;/&gt;&lt;property id=&quot;20307&quot; value=&quot;281&quot;/&gt;&lt;/object&gt;&lt;object type=&quot;3&quot; unique_id=&quot;10029&quot;&gt;&lt;property id=&quot;20148&quot; value=&quot;5&quot;/&gt;&lt;property id=&quot;20300&quot; value=&quot;Slide 16 - &amp;quot;Adaptive Forecasting: Winter’s Model&amp;quot;&quot;/&gt;&lt;property id=&quot;20307&quot; value=&quot;284&quot;/&gt;&lt;/object&gt;&lt;object type=&quot;3&quot; unique_id=&quot;10043&quot;&gt;&lt;property id=&quot;20148&quot; value=&quot;5&quot;/&gt;&lt;property id=&quot;20300&quot; value=&quot;Slide 20 - &amp;quot;Measures of Forecast Error&amp;quot;&quot;/&gt;&lt;property id=&quot;20307&quot; value=&quot;300&quot;/&gt;&lt;/object&gt;&lt;object type=&quot;3&quot; unique_id=&quot;10044&quot;&gt;&lt;property id=&quot;20148&quot; value=&quot;5&quot;/&gt;&lt;property id=&quot;20300&quot; value=&quot;Slide 21 - &amp;quot;Measures of Forecast Error&amp;quot;&quot;/&gt;&lt;property id=&quot;20307&quot; value=&quot;301&quot;/&gt;&lt;/object&gt;&lt;object type=&quot;3&quot; unique_id=&quot;10045&quot;&gt;&lt;property id=&quot;20148&quot; value=&quot;5&quot;/&gt;&lt;property id=&quot;20300&quot; value=&quot;Slide 23 - &amp;quot;Measures of Forecast Error&amp;quot;&quot;/&gt;&lt;property id=&quot;20307&quot; value=&quot;302&quot;/&gt;&lt;/object&gt;&lt;object type=&quot;3&quot; unique_id=&quot;10047&quot;&gt;&lt;property id=&quot;20148&quot; value=&quot;5&quot;/&gt;&lt;property id=&quot;20300&quot; value=&quot;Slide 31 - &amp;quot;Conclusions&amp;quot;&quot;/&gt;&lt;property id=&quot;20307&quot; value=&quot;304&quot;/&gt;&lt;/object&gt;&lt;object type=&quot;3&quot; unique_id=&quot;11546&quot;&gt;&lt;property id=&quot;20148&quot; value=&quot;5&quot;/&gt;&lt;property id=&quot;20300&quot; value=&quot;Slide 30 - &amp;quot;Choosing the smoothing constant&amp;quot;&quot;/&gt;&lt;property id=&quot;20307&quot; value=&quot;316&quot;/&gt;&lt;/object&gt;&lt;object type=&quot;3&quot; unique_id=&quot;12844&quot;&gt;&lt;property id=&quot;20148&quot; value=&quot;5&quot;/&gt;&lt;property id=&quot;20300&quot; value=&quot;Slide 25 - &amp;quot;Validating a Forecasting Method&amp;quot;&quot;/&gt;&lt;property id=&quot;20307&quot; value=&quot;324&quot;/&gt;&lt;/object&gt;&lt;object type=&quot;3&quot; unique_id=&quot;12845&quot;&gt;&lt;property id=&quot;20148&quot; value=&quot;5&quot;/&gt;&lt;property id=&quot;20300&quot; value=&quot;Slide 26 - &amp;quot;Validating a Forecasting Method&amp;quot;&quot;/&gt;&lt;property id=&quot;20307&quot; value=&quot;325&quot;/&gt;&lt;/object&gt;&lt;object type=&quot;3&quot; unique_id=&quot;12846&quot;&gt;&lt;property id=&quot;20148&quot; value=&quot;5&quot;/&gt;&lt;property id=&quot;20300&quot; value=&quot;Slide 27 - &amp;quot;Validating a Forecasting Method&amp;quot;&quot;/&gt;&lt;property id=&quot;20307&quot; value=&quot;326&quot;/&gt;&lt;/object&gt;&lt;object type=&quot;3&quot; unique_id=&quot;12847&quot;&gt;&lt;property id=&quot;20148&quot; value=&quot;5&quot;/&gt;&lt;property id=&quot;20300&quot; value=&quot;Slide 28 - &amp;quot;Using a Hold Out Sample&amp;quot;&quot;/&gt;&lt;property id=&quot;20307&quot; value=&quot;327&quot;/&gt;&lt;/object&gt;&lt;object type=&quot;3&quot; unique_id=&quot;14524&quot;&gt;&lt;property id=&quot;20148&quot; value=&quot;5&quot;/&gt;&lt;property id=&quot;20300&quot; value=&quot;Slide 2 - &amp;quot;Adaptive Forecasting&amp;quot;&quot;/&gt;&lt;property id=&quot;20307&quot; value=&quot;334&quot;/&gt;&lt;/object&gt;&lt;object type=&quot;3&quot; unique_id=&quot;14525&quot;&gt;&lt;property id=&quot;20148&quot; value=&quot;5&quot;/&gt;&lt;property id=&quot;20300&quot; value=&quot;Slide 17 - &amp;quot;Using StatTools to automate adaptive forecasting&amp;quot;&quot;/&gt;&lt;property id=&quot;20307&quot; value=&quot;335&quot;/&gt;&lt;/object&gt;&lt;object type=&quot;3&quot; unique_id=&quot;15638&quot;&gt;&lt;property id=&quot;20148&quot; value=&quot;5&quot;/&gt;&lt;property id=&quot;20300&quot; value=&quot;Slide 18 - &amp;quot;Using StatTools to automate adaptive forecasting&amp;quot;&quot;/&gt;&lt;property id=&quot;20307&quot; value=&quot;348&quot;/&gt;&lt;/object&gt;&lt;object type=&quot;3&quot; unique_id=&quot;15639&quot;&gt;&lt;property id=&quot;20148&quot; value=&quot;5&quot;/&gt;&lt;property id=&quot;20300&quot; value=&quot;Slide 22 - &amp;quot;Measures of Forecast Error&amp;quot;&quot;/&gt;&lt;property id=&quot;20307&quot; value=&quot;346&quot;/&gt;&lt;/object&gt;&lt;object type=&quot;3&quot; unique_id=&quot;15640&quot;&gt;&lt;property id=&quot;20148&quot; value=&quot;5&quot;/&gt;&lt;property id=&quot;20300&quot; value=&quot;Slide 24 - &amp;quot;Measures of Forecast Error&amp;quot;&quot;/&gt;&lt;property id=&quot;20307&quot; value=&quot;347&quot;/&gt;&lt;/object&gt;&lt;object type=&quot;3&quot; unique_id=&quot;15855&quot;&gt;&lt;property id=&quot;20148&quot; value=&quot;5&quot;/&gt;&lt;property id=&quot;20300&quot; value=&quot;Slide 19 - &amp;quot;Using StatTools to automate adaptive forecasting&amp;quot;&quot;/&gt;&lt;property id=&quot;20307&quot; value=&quot;349&quot;/&gt;&lt;/object&gt;&lt;object type=&quot;3&quot; unique_id=&quot;16288&quot;&gt;&lt;property id=&quot;20148&quot; value=&quot;5&quot;/&gt;&lt;property id=&quot;20300&quot; value=&quot;Slide 29 - &amp;quot;Using StatTools to validate a forecast&amp;quot;&quot;/&gt;&lt;property id=&quot;20307&quot; value=&quot;350&quot;/&gt;&lt;/object&gt;&lt;/object&gt;&lt;object type=&quot;8&quot; unique_id=&quot;10094&quot;&gt;&lt;/object&gt;&lt;/object&gt;&lt;/database&gt;"/>
  <p:tag name="SECTOMILLISECCONVERTED" val="1"/>
</p:tagLst>
</file>

<file path=ppt/theme/theme1.xml><?xml version="1.0" encoding="utf-8"?>
<a:theme xmlns:a="http://schemas.openxmlformats.org/drawingml/2006/main" name="Blank Presentation">
  <a:themeElements>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9F3D3"/>
        </a:lt1>
        <a:dk2>
          <a:srgbClr val="F8F3D2"/>
        </a:dk2>
        <a:lt2>
          <a:srgbClr val="B0B2B4"/>
        </a:lt2>
        <a:accent1>
          <a:srgbClr val="7D110C"/>
        </a:accent1>
        <a:accent2>
          <a:srgbClr val="6D6E70"/>
        </a:accent2>
        <a:accent3>
          <a:srgbClr val="FBF8E6"/>
        </a:accent3>
        <a:accent4>
          <a:srgbClr val="000000"/>
        </a:accent4>
        <a:accent5>
          <a:srgbClr val="BFAAAA"/>
        </a:accent5>
        <a:accent6>
          <a:srgbClr val="626365"/>
        </a:accent6>
        <a:hlink>
          <a:srgbClr val="7D110C"/>
        </a:hlink>
        <a:folHlink>
          <a:srgbClr val="6D6E7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nk Presentation 1">
    <a:dk1>
      <a:srgbClr val="000000"/>
    </a:dk1>
    <a:lt1>
      <a:srgbClr val="FFFFFF"/>
    </a:lt1>
    <a:dk2>
      <a:srgbClr val="F8F3D2"/>
    </a:dk2>
    <a:lt2>
      <a:srgbClr val="B0B2B4"/>
    </a:lt2>
    <a:accent1>
      <a:srgbClr val="7D110C"/>
    </a:accent1>
    <a:accent2>
      <a:srgbClr val="6D6E70"/>
    </a:accent2>
    <a:accent3>
      <a:srgbClr val="FFFFFF"/>
    </a:accent3>
    <a:accent4>
      <a:srgbClr val="000000"/>
    </a:accent4>
    <a:accent5>
      <a:srgbClr val="BFAAAA"/>
    </a:accent5>
    <a:accent6>
      <a:srgbClr val="626365"/>
    </a:accent6>
    <a:hlink>
      <a:srgbClr val="7D110C"/>
    </a:hlink>
    <a:folHlink>
      <a:srgbClr val="6D6E70"/>
    </a:folHlink>
  </a:clrScheme>
</a:themeOverride>
</file>

<file path=docProps/app.xml><?xml version="1.0" encoding="utf-8"?>
<Properties xmlns="http://schemas.openxmlformats.org/officeDocument/2006/extended-properties" xmlns:vt="http://schemas.openxmlformats.org/officeDocument/2006/docPropsVTypes">
  <Template/>
  <TotalTime>2309</TotalTime>
  <Words>1920</Words>
  <Application>Microsoft Office PowerPoint</Application>
  <PresentationFormat>On-screen Show (4:3)</PresentationFormat>
  <Paragraphs>379</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Cambria Math</vt:lpstr>
      <vt:lpstr>Symbol</vt:lpstr>
      <vt:lpstr>Wingdings</vt:lpstr>
      <vt:lpstr>Blank Presentation</vt:lpstr>
      <vt:lpstr>Forecasting</vt:lpstr>
      <vt:lpstr>Adaptive Forecasting</vt:lpstr>
      <vt:lpstr>Adaptive Forecasting</vt:lpstr>
      <vt:lpstr>Adaptive Forecasting</vt:lpstr>
      <vt:lpstr>Adaptive Forecasting: Moving Average of N periods</vt:lpstr>
      <vt:lpstr>Moving Average</vt:lpstr>
      <vt:lpstr>Moving Average</vt:lpstr>
      <vt:lpstr>Adaptive Forecasting: Simple Exponential Smoothing</vt:lpstr>
      <vt:lpstr>Simple Exponential Smoothing</vt:lpstr>
      <vt:lpstr>Simple Exponential Smoothing</vt:lpstr>
      <vt:lpstr>Simple Exponential Smoothing</vt:lpstr>
      <vt:lpstr>Adaptive Forecasting: Holt’s Model</vt:lpstr>
      <vt:lpstr>Adaptive Forecasting: Holt’s Model</vt:lpstr>
      <vt:lpstr>Adaptive Forecasting: Winter’s Model</vt:lpstr>
      <vt:lpstr>Adaptive Forecasting: Winter’s Model</vt:lpstr>
      <vt:lpstr>Adaptive Forecasting: Winter’s Model</vt:lpstr>
      <vt:lpstr>Using StatTools to automate adaptive forecasting</vt:lpstr>
      <vt:lpstr>Using StatTools to automate adaptive forecasting</vt:lpstr>
      <vt:lpstr>Using StatTools to automate adaptive forecasting</vt:lpstr>
      <vt:lpstr>Measures of Forecast Error</vt:lpstr>
      <vt:lpstr>Measures of Forecast Error</vt:lpstr>
      <vt:lpstr>MSE vs MAD</vt:lpstr>
      <vt:lpstr>Measures of Forecast Error</vt:lpstr>
      <vt:lpstr>Measures of Forecast Error</vt:lpstr>
      <vt:lpstr>Measures of Forecast Error</vt:lpstr>
      <vt:lpstr>MSE vs MAD</vt:lpstr>
      <vt:lpstr>Validating a Forecasting Method</vt:lpstr>
      <vt:lpstr>Validating a Forecasting Method</vt:lpstr>
      <vt:lpstr>Validating a Forecasting Method</vt:lpstr>
      <vt:lpstr>Using a Hold Out Sample</vt:lpstr>
      <vt:lpstr>Using StatTools to validate a forecast</vt:lpstr>
      <vt:lpstr>Choosing the smoothing constant</vt:lpstr>
      <vt:lpstr>Conclusions</vt:lpstr>
    </vt:vector>
  </TitlesOfParts>
  <Company>Office of Creative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Office of Creative Services</dc:creator>
  <cp:lastModifiedBy>Chen, Christopher</cp:lastModifiedBy>
  <cp:revision>319</cp:revision>
  <cp:lastPrinted>2006-11-16T20:01:38Z</cp:lastPrinted>
  <dcterms:created xsi:type="dcterms:W3CDTF">2006-11-07T21:52:34Z</dcterms:created>
  <dcterms:modified xsi:type="dcterms:W3CDTF">2020-01-04T21:54:54Z</dcterms:modified>
</cp:coreProperties>
</file>