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Lobster Two"/>
      <p:regular r:id="rId27"/>
      <p:bold r:id="rId28"/>
      <p:italic r:id="rId29"/>
      <p:boldItalic r:id="rId30"/>
    </p:embeddedFont>
    <p:embeddedFont>
      <p:font typeface="Amatic SC"/>
      <p:regular r:id="rId31"/>
      <p:bold r:id="rId32"/>
    </p:embeddedFont>
    <p:embeddedFont>
      <p:font typeface="Source Code Pro"/>
      <p:regular r:id="rId33"/>
      <p:bold r:id="rId34"/>
    </p:embeddedFont>
    <p:embeddedFont>
      <p:font typeface="Monoton"/>
      <p:regular r:id="rId35"/>
    </p:embeddedFont>
    <p:embeddedFont>
      <p:font typeface="Shadows Into Light"/>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obsterTwo-bold.fntdata"/><Relationship Id="rId27" Type="http://schemas.openxmlformats.org/officeDocument/2006/relationships/font" Target="fonts/LobsterTw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bsterTw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maticSC-regular.fntdata"/><Relationship Id="rId30" Type="http://schemas.openxmlformats.org/officeDocument/2006/relationships/font" Target="fonts/LobsterTwo-boldItalic.fntdata"/><Relationship Id="rId11" Type="http://schemas.openxmlformats.org/officeDocument/2006/relationships/slide" Target="slides/slide7.xml"/><Relationship Id="rId33" Type="http://schemas.openxmlformats.org/officeDocument/2006/relationships/font" Target="fonts/SourceCodePro-regular.fntdata"/><Relationship Id="rId10" Type="http://schemas.openxmlformats.org/officeDocument/2006/relationships/slide" Target="slides/slide6.xml"/><Relationship Id="rId32" Type="http://schemas.openxmlformats.org/officeDocument/2006/relationships/font" Target="fonts/AmaticSC-bold.fntdata"/><Relationship Id="rId13" Type="http://schemas.openxmlformats.org/officeDocument/2006/relationships/slide" Target="slides/slide9.xml"/><Relationship Id="rId35" Type="http://schemas.openxmlformats.org/officeDocument/2006/relationships/font" Target="fonts/Monoton-regular.fntdata"/><Relationship Id="rId12" Type="http://schemas.openxmlformats.org/officeDocument/2006/relationships/slide" Target="slides/slide8.xml"/><Relationship Id="rId34" Type="http://schemas.openxmlformats.org/officeDocument/2006/relationships/font" Target="fonts/SourceCodePr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ShadowsIntoLigh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200">
                <a:latin typeface="Source Code Pro"/>
                <a:ea typeface="Source Code Pro"/>
                <a:cs typeface="Source Code Pro"/>
                <a:sym typeface="Source Code Pro"/>
              </a:rPr>
              <a:t>Commenting is adding lines of text to a code that does not affect the program and is not visible unless looking at in in a code editor.</a:t>
            </a:r>
            <a:br>
              <a:rPr lang="en" sz="1200">
                <a:latin typeface="Source Code Pro"/>
                <a:ea typeface="Source Code Pro"/>
                <a:cs typeface="Source Code Pro"/>
                <a:sym typeface="Source Code Pro"/>
              </a:rPr>
            </a:br>
            <a:r>
              <a:rPr lang="en" sz="1200">
                <a:latin typeface="Source Code Pro"/>
                <a:ea typeface="Source Code Pro"/>
                <a:cs typeface="Source Code Pro"/>
                <a:sym typeface="Source Code Pro"/>
              </a:rPr>
              <a:t>Well if you do not see this in the HTML page why does it matter?</a:t>
            </a:r>
          </a:p>
          <a:p>
            <a:pPr lvl="0" rtl="0">
              <a:lnSpc>
                <a:spcPct val="115000"/>
              </a:lnSpc>
              <a:spcBef>
                <a:spcPts val="0"/>
              </a:spcBef>
              <a:spcAft>
                <a:spcPts val="1600"/>
              </a:spcAft>
              <a:buNone/>
            </a:pPr>
            <a:r>
              <a:rPr lang="en" sz="1200">
                <a:latin typeface="Source Code Pro"/>
                <a:ea typeface="Source Code Pro"/>
                <a:cs typeface="Source Code Pro"/>
                <a:sym typeface="Source Code Pro"/>
              </a:rPr>
              <a:t>In cases where someone else other than you is editing or reading your code they need help figuring out why you wrote that line(s) of code.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You can assign an ID to any single HTML element. This lets you interact with a specific element based on its ID. For example changing the way it looks in the CSS or performing an action on it in the JS.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Classes work like IDs, the only difference is that they can apply to multiple elements. Letting you interact with many </a:t>
            </a:r>
            <a:r>
              <a:rPr lang="en"/>
              <a:t>elements</a:t>
            </a:r>
            <a:r>
              <a:rPr lang="en"/>
              <a:t> at the same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Setting up an html doc in visual studio code. Creating a new </a:t>
            </a:r>
            <a:r>
              <a:rPr lang="en"/>
              <a:t>document</a:t>
            </a:r>
            <a:r>
              <a:rPr lang="en"/>
              <a:t> with the .html </a:t>
            </a:r>
            <a:r>
              <a:rPr lang="en"/>
              <a:t>extension</a:t>
            </a:r>
            <a:r>
              <a:rPr lang="en"/>
              <a:t>. Index is the usually name because </a:t>
            </a:r>
            <a:r>
              <a:rPr lang="en"/>
              <a:t>that's</a:t>
            </a:r>
            <a:r>
              <a:rPr lang="en"/>
              <a:t> what the website will always default to. The first thing we do in this file is declare we are using the current version of html. We can put the starter sections of the code by using a shortcut. Typing html:5 then tabbing with do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These images show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Divs &amp; Semantic Tags </a:t>
            </a:r>
            <a:r>
              <a:rPr lang="en"/>
              <a:t>separate</a:t>
            </a:r>
            <a:r>
              <a:rPr lang="en"/>
              <a:t> your page into different parts that you can then select and edit from the CSS and JS. They all do the same thing, the only difference is the name.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Text inside of paragraphs that will show up on screen can be marked up. A few ways to do this include &lt;Pre&gt; ,&lt;I&gt; or &lt;em&gt;, &lt;B&gt; or &lt;strong&gt;,    &lt;U&gt;, &lt;Mark&gt;, &lt;Small&gt;. On the right side it shows each of these tags in 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nmc@mail.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5" name="Shape 55"/>
        <p:cNvGrpSpPr/>
        <p:nvPr/>
      </p:nvGrpSpPr>
      <p:grpSpPr>
        <a:xfrm>
          <a:off x="0" y="0"/>
          <a:ext cx="0" cy="0"/>
          <a:chOff x="0" y="0"/>
          <a:chExt cx="0" cy="0"/>
        </a:xfrm>
      </p:grpSpPr>
      <p:pic>
        <p:nvPicPr>
          <p:cNvPr descr="MW-EC045_comput_ZH_20151224095234.jpg" id="56" name="Shape 56"/>
          <p:cNvPicPr preferRelativeResize="0"/>
          <p:nvPr/>
        </p:nvPicPr>
        <p:blipFill>
          <a:blip r:embed="rId3">
            <a:alphaModFix/>
          </a:blip>
          <a:stretch>
            <a:fillRect/>
          </a:stretch>
        </p:blipFill>
        <p:spPr>
          <a:xfrm>
            <a:off x="0" y="-1720048"/>
            <a:ext cx="9144000" cy="5143500"/>
          </a:xfrm>
          <a:prstGeom prst="rect">
            <a:avLst/>
          </a:prstGeom>
          <a:noFill/>
          <a:ln>
            <a:noFill/>
          </a:ln>
        </p:spPr>
      </p:pic>
      <p:sp>
        <p:nvSpPr>
          <p:cNvPr id="57" name="Shape 57"/>
          <p:cNvSpPr txBox="1"/>
          <p:nvPr>
            <p:ph type="ctrTitle"/>
          </p:nvPr>
        </p:nvSpPr>
        <p:spPr>
          <a:xfrm>
            <a:off x="311700" y="392150"/>
            <a:ext cx="8520600" cy="2690400"/>
          </a:xfrm>
          <a:prstGeom prst="rect">
            <a:avLst/>
          </a:prstGeom>
          <a:solidFill>
            <a:srgbClr val="A4C2F4"/>
          </a:solidFill>
        </p:spPr>
        <p:txBody>
          <a:bodyPr anchorCtr="0" anchor="ctr" bIns="91425" lIns="91425" rIns="91425" wrap="square" tIns="91425">
            <a:noAutofit/>
          </a:bodyPr>
          <a:lstStyle/>
          <a:p>
            <a:pPr lvl="0">
              <a:spcBef>
                <a:spcPts val="0"/>
              </a:spcBef>
              <a:buNone/>
            </a:pPr>
            <a:r>
              <a:rPr lang="en" u="sng"/>
              <a:t>A </a:t>
            </a:r>
            <a:r>
              <a:rPr lang="en" u="sng"/>
              <a:t>Beginner's</a:t>
            </a:r>
          </a:p>
          <a:p>
            <a:pPr lvl="0">
              <a:spcBef>
                <a:spcPts val="0"/>
              </a:spcBef>
              <a:buNone/>
            </a:pPr>
            <a:r>
              <a:rPr lang="en" u="sng"/>
              <a:t>Guide</a:t>
            </a:r>
            <a:r>
              <a:rPr lang="en" u="sng"/>
              <a:t> to HTML5</a:t>
            </a:r>
          </a:p>
        </p:txBody>
      </p:sp>
      <p:sp>
        <p:nvSpPr>
          <p:cNvPr id="58" name="Shape 58"/>
          <p:cNvSpPr txBox="1"/>
          <p:nvPr>
            <p:ph idx="1" type="subTitle"/>
          </p:nvPr>
        </p:nvSpPr>
        <p:spPr>
          <a:xfrm>
            <a:off x="311700" y="3752075"/>
            <a:ext cx="8520600" cy="1149600"/>
          </a:xfrm>
          <a:prstGeom prst="rect">
            <a:avLst/>
          </a:prstGeom>
          <a:solidFill>
            <a:srgbClr val="B4A7D6"/>
          </a:solidFill>
        </p:spPr>
        <p:txBody>
          <a:bodyPr anchorCtr="0" anchor="ctr" bIns="91425" lIns="91425" rIns="91425" wrap="square" tIns="91425">
            <a:noAutofit/>
          </a:bodyPr>
          <a:lstStyle/>
          <a:p>
            <a:pPr lvl="0">
              <a:spcBef>
                <a:spcPts val="0"/>
              </a:spcBef>
              <a:buNone/>
            </a:pPr>
            <a:r>
              <a:rPr lang="en"/>
              <a:t>By: T34M N4M3_1</a:t>
            </a:r>
          </a:p>
          <a:p>
            <a:pPr lvl="0">
              <a:spcBef>
                <a:spcPts val="0"/>
              </a:spcBef>
              <a:buNone/>
            </a:pPr>
            <a:r>
              <a:rPr lang="en"/>
              <a:t>Alex Verellen</a:t>
            </a:r>
            <a:r>
              <a:rPr lang="en"/>
              <a:t>(Leader)</a:t>
            </a:r>
            <a:r>
              <a:rPr lang="en"/>
              <a:t>, Katelyn ‘kat’ Williams,</a:t>
            </a:r>
          </a:p>
          <a:p>
            <a:pPr lvl="0">
              <a:spcBef>
                <a:spcPts val="0"/>
              </a:spcBef>
              <a:buNone/>
            </a:pPr>
            <a:r>
              <a:rPr lang="en"/>
              <a:t>Eric Grant, Nolan Yanick, and Shawn Lewin</a:t>
            </a:r>
          </a:p>
        </p:txBody>
      </p:sp>
    </p:spTree>
  </p:cSld>
  <p:clrMapOvr>
    <a:masterClrMapping/>
  </p:clrMapOvr>
  <mc:AlternateContent>
    <mc:Choice Requires="p14">
      <p:transition spd="slow">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92850"/>
            <a:ext cx="8520600" cy="801000"/>
          </a:xfrm>
          <a:prstGeom prst="rect">
            <a:avLst/>
          </a:prstGeom>
          <a:solidFill>
            <a:srgbClr val="EA9999"/>
          </a:solidFill>
        </p:spPr>
        <p:txBody>
          <a:bodyPr anchorCtr="0" anchor="t" bIns="91425" lIns="91425" rIns="91425" wrap="square" tIns="91425">
            <a:noAutofit/>
          </a:bodyPr>
          <a:lstStyle/>
          <a:p>
            <a:pPr lvl="0">
              <a:spcBef>
                <a:spcPts val="0"/>
              </a:spcBef>
              <a:buNone/>
            </a:pPr>
            <a:r>
              <a:rPr lang="en"/>
              <a:t>Linking an External CSS Page</a:t>
            </a:r>
          </a:p>
        </p:txBody>
      </p:sp>
      <p:sp>
        <p:nvSpPr>
          <p:cNvPr id="124" name="Shape 124"/>
          <p:cNvSpPr txBox="1"/>
          <p:nvPr>
            <p:ph idx="1" type="body"/>
          </p:nvPr>
        </p:nvSpPr>
        <p:spPr>
          <a:xfrm>
            <a:off x="311700" y="1228675"/>
            <a:ext cx="8520600" cy="3340200"/>
          </a:xfrm>
          <a:prstGeom prst="rect">
            <a:avLst/>
          </a:prstGeom>
          <a:ln cap="flat" cmpd="sng" w="9525">
            <a:solidFill>
              <a:srgbClr val="000000"/>
            </a:solidFill>
            <a:prstDash val="dash"/>
            <a:round/>
            <a:headEnd len="med" w="med" type="none"/>
            <a:tailEnd len="med" w="med" type="none"/>
          </a:ln>
        </p:spPr>
        <p:txBody>
          <a:bodyPr anchorCtr="0" anchor="t" bIns="91425" lIns="91425" rIns="91425" wrap="square" tIns="91425">
            <a:noAutofit/>
          </a:bodyPr>
          <a:lstStyle/>
          <a:p>
            <a:pPr lvl="0">
              <a:spcBef>
                <a:spcPts val="0"/>
              </a:spcBef>
              <a:buNone/>
            </a:pPr>
            <a:r>
              <a:rPr lang="en"/>
              <a:t>To make editing the </a:t>
            </a:r>
            <a:r>
              <a:rPr lang="en"/>
              <a:t>aesthetic</a:t>
            </a:r>
            <a:r>
              <a:rPr lang="en"/>
              <a:t> of your website easier you may link an External CSS stylesheet to your HTML pages.</a:t>
            </a:r>
          </a:p>
          <a:p>
            <a:pPr indent="-317500" lvl="0" marL="457200" rtl="0">
              <a:spcBef>
                <a:spcPts val="0"/>
              </a:spcBef>
              <a:buSzPct val="100000"/>
            </a:pPr>
            <a:r>
              <a:rPr lang="en" sz="1400"/>
              <a:t>Create a styles.css page</a:t>
            </a:r>
          </a:p>
          <a:p>
            <a:pPr lvl="0" rtl="0">
              <a:spcBef>
                <a:spcPts val="0"/>
              </a:spcBef>
              <a:buNone/>
            </a:pPr>
            <a:r>
              <a:t/>
            </a:r>
            <a:endParaRPr sz="1400"/>
          </a:p>
          <a:p>
            <a:pPr indent="-317500" lvl="0" marL="457200" rtl="0">
              <a:spcBef>
                <a:spcPts val="0"/>
              </a:spcBef>
              <a:buSzPct val="100000"/>
            </a:pPr>
            <a:r>
              <a:rPr lang="en" sz="1400"/>
              <a:t>Add &lt;link rel=“stylesheet” href= “</a:t>
            </a:r>
            <a:r>
              <a:rPr lang="en" sz="1400"/>
              <a:t>styles</a:t>
            </a:r>
            <a:r>
              <a:rPr lang="en" sz="1400"/>
              <a:t>.css” to all your HTML pages</a:t>
            </a:r>
          </a:p>
          <a:p>
            <a:pPr lvl="0" rtl="0">
              <a:spcBef>
                <a:spcPts val="0"/>
              </a:spcBef>
              <a:buNone/>
            </a:pPr>
            <a:r>
              <a:t/>
            </a:r>
            <a:endParaRPr sz="1400"/>
          </a:p>
          <a:p>
            <a:pPr indent="-304800" lvl="0" marL="457200">
              <a:spcBef>
                <a:spcPts val="0"/>
              </a:spcBef>
              <a:buSzPct val="85714"/>
            </a:pPr>
            <a:r>
              <a:rPr lang="en" sz="1400"/>
              <a:t>Have your css in the stylesheet and it will keep everything consistent throughout your site</a:t>
            </a:r>
            <a:r>
              <a:rPr lang="en" sz="1200"/>
              <a:t>. </a:t>
            </a:r>
          </a:p>
          <a:p>
            <a:pPr lvl="0">
              <a:spcBef>
                <a:spcPts val="0"/>
              </a:spcBef>
              <a:buNone/>
            </a:pPr>
            <a:r>
              <a:rPr lang="en"/>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28" name="Shape 128"/>
        <p:cNvGrpSpPr/>
        <p:nvPr/>
      </p:nvGrpSpPr>
      <p:grpSpPr>
        <a:xfrm>
          <a:off x="0" y="0"/>
          <a:ext cx="0" cy="0"/>
          <a:chOff x="0" y="0"/>
          <a:chExt cx="0" cy="0"/>
        </a:xfrm>
      </p:grpSpPr>
      <p:sp>
        <p:nvSpPr>
          <p:cNvPr id="129" name="Shape 129"/>
          <p:cNvSpPr txBox="1"/>
          <p:nvPr>
            <p:ph type="title"/>
          </p:nvPr>
        </p:nvSpPr>
        <p:spPr>
          <a:xfrm>
            <a:off x="0" y="0"/>
            <a:ext cx="9144000" cy="837900"/>
          </a:xfrm>
          <a:prstGeom prst="rect">
            <a:avLst/>
          </a:prstGeom>
          <a:solidFill>
            <a:srgbClr val="EA9999"/>
          </a:solidFill>
        </p:spPr>
        <p:txBody>
          <a:bodyPr anchorCtr="0" anchor="t" bIns="91425" lIns="91425" rIns="91425" wrap="square" tIns="91425">
            <a:noAutofit/>
          </a:bodyPr>
          <a:lstStyle/>
          <a:p>
            <a:pPr lvl="0" algn="ctr">
              <a:spcBef>
                <a:spcPts val="0"/>
              </a:spcBef>
              <a:buNone/>
            </a:pPr>
            <a:r>
              <a:rPr lang="en"/>
              <a:t>Linking Images </a:t>
            </a:r>
          </a:p>
        </p:txBody>
      </p:sp>
      <p:sp>
        <p:nvSpPr>
          <p:cNvPr id="130" name="Shape 130"/>
          <p:cNvSpPr txBox="1"/>
          <p:nvPr>
            <p:ph idx="1" type="body"/>
          </p:nvPr>
        </p:nvSpPr>
        <p:spPr>
          <a:xfrm>
            <a:off x="311700" y="1228675"/>
            <a:ext cx="6524100" cy="1168800"/>
          </a:xfrm>
          <a:prstGeom prst="rect">
            <a:avLst/>
          </a:prstGeom>
        </p:spPr>
        <p:txBody>
          <a:bodyPr anchorCtr="0" anchor="t" bIns="91425" lIns="91425" rIns="91425" wrap="square" tIns="91425">
            <a:noAutofit/>
          </a:bodyPr>
          <a:lstStyle/>
          <a:p>
            <a:pPr indent="-317500" lvl="0" marL="457200">
              <a:spcBef>
                <a:spcPts val="0"/>
              </a:spcBef>
              <a:buSzPct val="100000"/>
              <a:buChar char="❖"/>
            </a:pPr>
            <a:r>
              <a:rPr lang="en" sz="1400"/>
              <a:t>Link images into your document using the </a:t>
            </a:r>
            <a:r>
              <a:rPr b="1" lang="en" sz="1400"/>
              <a:t>&lt;img&gt;</a:t>
            </a:r>
            <a:r>
              <a:rPr lang="en" sz="1400"/>
              <a:t> element</a:t>
            </a:r>
          </a:p>
          <a:p>
            <a:pPr indent="-317500" lvl="0" marL="457200">
              <a:spcBef>
                <a:spcPts val="0"/>
              </a:spcBef>
              <a:buSzPct val="100000"/>
              <a:buChar char="❖"/>
            </a:pPr>
            <a:r>
              <a:rPr lang="en" sz="1400"/>
              <a:t>The </a:t>
            </a:r>
            <a:r>
              <a:rPr b="1" lang="en" sz="1400"/>
              <a:t>&lt;img&gt;</a:t>
            </a:r>
            <a:r>
              <a:rPr lang="en" sz="1400"/>
              <a:t> element requires the </a:t>
            </a:r>
            <a:r>
              <a:rPr b="1" lang="en" sz="1400"/>
              <a:t>src </a:t>
            </a:r>
            <a:r>
              <a:rPr lang="en" sz="1400"/>
              <a:t>attribute</a:t>
            </a:r>
          </a:p>
          <a:p>
            <a:pPr indent="-317500" lvl="0" marL="457200">
              <a:spcBef>
                <a:spcPts val="0"/>
              </a:spcBef>
              <a:buSzPct val="100000"/>
              <a:buChar char="❖"/>
            </a:pPr>
            <a:r>
              <a:rPr lang="en" sz="1400"/>
              <a:t>The </a:t>
            </a:r>
            <a:r>
              <a:rPr b="1" lang="en" sz="1400"/>
              <a:t>src </a:t>
            </a:r>
            <a:r>
              <a:rPr lang="en" sz="1400"/>
              <a:t>attribute specifies where the image is located</a:t>
            </a:r>
          </a:p>
          <a:p>
            <a:pPr indent="-317500" lvl="0" marL="457200">
              <a:spcBef>
                <a:spcPts val="0"/>
              </a:spcBef>
              <a:buSzPct val="100000"/>
              <a:buChar char="❖"/>
            </a:pPr>
            <a:r>
              <a:rPr lang="en" sz="1400"/>
              <a:t>Additional attributes: </a:t>
            </a:r>
            <a:r>
              <a:rPr b="1" lang="en" sz="1400"/>
              <a:t>width, height, alt</a:t>
            </a:r>
          </a:p>
        </p:txBody>
      </p:sp>
      <p:sp>
        <p:nvSpPr>
          <p:cNvPr id="131" name="Shape 131"/>
          <p:cNvSpPr txBox="1"/>
          <p:nvPr/>
        </p:nvSpPr>
        <p:spPr>
          <a:xfrm>
            <a:off x="1657500" y="3021775"/>
            <a:ext cx="5829000" cy="650700"/>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200">
                <a:latin typeface="Source Code Pro"/>
                <a:ea typeface="Source Code Pro"/>
                <a:cs typeface="Source Code Pro"/>
                <a:sym typeface="Source Code Pro"/>
              </a:rPr>
              <a:t>Example:</a:t>
            </a:r>
          </a:p>
          <a:p>
            <a:pPr lvl="0">
              <a:spcBef>
                <a:spcPts val="0"/>
              </a:spcBef>
              <a:buNone/>
            </a:pPr>
            <a:r>
              <a:rPr lang="en" sz="1200">
                <a:latin typeface="Source Code Pro"/>
                <a:ea typeface="Source Code Pro"/>
                <a:cs typeface="Source Code Pro"/>
                <a:sym typeface="Source Code Pro"/>
              </a:rPr>
              <a:t>&lt;img src=“picture.jpg” alt=“A photo” height=“50” width=“50”&gt;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0" y="0"/>
            <a:ext cx="9144000" cy="819900"/>
          </a:xfrm>
          <a:prstGeom prst="rect">
            <a:avLst/>
          </a:prstGeom>
          <a:solidFill>
            <a:srgbClr val="A4C2F4"/>
          </a:solidFill>
        </p:spPr>
        <p:txBody>
          <a:bodyPr anchorCtr="0" anchor="t" bIns="91425" lIns="91425" rIns="91425" wrap="square" tIns="91425">
            <a:noAutofit/>
          </a:bodyPr>
          <a:lstStyle/>
          <a:p>
            <a:pPr lvl="0" algn="ctr">
              <a:spcBef>
                <a:spcPts val="0"/>
              </a:spcBef>
              <a:buNone/>
            </a:pPr>
            <a:r>
              <a:rPr lang="en"/>
              <a:t>Links in HTML</a:t>
            </a:r>
          </a:p>
        </p:txBody>
      </p:sp>
      <p:sp>
        <p:nvSpPr>
          <p:cNvPr id="137" name="Shape 137"/>
          <p:cNvSpPr txBox="1"/>
          <p:nvPr>
            <p:ph idx="1" type="body"/>
          </p:nvPr>
        </p:nvSpPr>
        <p:spPr>
          <a:xfrm>
            <a:off x="311700" y="1228675"/>
            <a:ext cx="8520600" cy="1659000"/>
          </a:xfrm>
          <a:prstGeom prst="rect">
            <a:avLst/>
          </a:prstGeom>
        </p:spPr>
        <p:txBody>
          <a:bodyPr anchorCtr="0" anchor="t" bIns="91425" lIns="91425" rIns="91425" wrap="square" tIns="91425">
            <a:noAutofit/>
          </a:bodyPr>
          <a:lstStyle/>
          <a:p>
            <a:pPr indent="-317500" lvl="0" marL="457200">
              <a:spcBef>
                <a:spcPts val="0"/>
              </a:spcBef>
              <a:buSzPct val="100000"/>
              <a:buChar char="❖"/>
            </a:pPr>
            <a:r>
              <a:rPr lang="en" sz="1400"/>
              <a:t>Links can be used to connect documents within the same website or external websites.</a:t>
            </a:r>
          </a:p>
          <a:p>
            <a:pPr indent="-317500" lvl="0" marL="457200">
              <a:spcBef>
                <a:spcPts val="0"/>
              </a:spcBef>
              <a:buSzPct val="100000"/>
              <a:buChar char="❖"/>
            </a:pPr>
            <a:r>
              <a:rPr lang="en" sz="1400"/>
              <a:t>The </a:t>
            </a:r>
            <a:r>
              <a:rPr b="1" lang="en" sz="1400"/>
              <a:t>&lt;a&gt;</a:t>
            </a:r>
            <a:r>
              <a:rPr lang="en" sz="1400"/>
              <a:t> element is used to create a hyperlink and requires the </a:t>
            </a:r>
            <a:r>
              <a:rPr b="1" lang="en" sz="1400"/>
              <a:t>href</a:t>
            </a:r>
            <a:r>
              <a:rPr lang="en" sz="1400"/>
              <a:t> attribute.</a:t>
            </a:r>
          </a:p>
          <a:p>
            <a:pPr indent="-317500" lvl="0" marL="457200">
              <a:spcBef>
                <a:spcPts val="0"/>
              </a:spcBef>
              <a:buSzPct val="100000"/>
              <a:buChar char="❖"/>
            </a:pPr>
            <a:r>
              <a:rPr lang="en" sz="1400"/>
              <a:t>The text or image representing the link is included within the opening and closing tags</a:t>
            </a:r>
          </a:p>
        </p:txBody>
      </p:sp>
      <p:sp>
        <p:nvSpPr>
          <p:cNvPr id="138" name="Shape 138"/>
          <p:cNvSpPr txBox="1"/>
          <p:nvPr/>
        </p:nvSpPr>
        <p:spPr>
          <a:xfrm>
            <a:off x="1657500" y="3484300"/>
            <a:ext cx="5829000" cy="6507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Source Code Pro"/>
                <a:ea typeface="Source Code Pro"/>
                <a:cs typeface="Source Code Pro"/>
                <a:sym typeface="Source Code Pro"/>
              </a:rPr>
              <a:t>Example:</a:t>
            </a:r>
          </a:p>
          <a:p>
            <a:pPr lvl="0" rtl="0">
              <a:spcBef>
                <a:spcPts val="0"/>
              </a:spcBef>
              <a:buNone/>
            </a:pPr>
            <a:r>
              <a:rPr lang="en" sz="1200">
                <a:latin typeface="Source Code Pro"/>
                <a:ea typeface="Source Code Pro"/>
                <a:cs typeface="Source Code Pro"/>
                <a:sym typeface="Source Code Pro"/>
              </a:rPr>
              <a:t>&lt;a href=”index.html”&gt;Home&lt;/a&gt;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92850"/>
            <a:ext cx="8520600" cy="801000"/>
          </a:xfrm>
          <a:prstGeom prst="rect">
            <a:avLst/>
          </a:prstGeom>
          <a:solidFill>
            <a:srgbClr val="9FC5E8"/>
          </a:solidFill>
        </p:spPr>
        <p:txBody>
          <a:bodyPr anchorCtr="0" anchor="t" bIns="91425" lIns="91425" rIns="91425" wrap="square" tIns="91425">
            <a:noAutofit/>
          </a:bodyPr>
          <a:lstStyle/>
          <a:p>
            <a:pPr lvl="0">
              <a:spcBef>
                <a:spcPts val="0"/>
              </a:spcBef>
              <a:buNone/>
            </a:pPr>
            <a:r>
              <a:rPr lang="en">
                <a:solidFill>
                  <a:srgbClr val="000000"/>
                </a:solidFill>
              </a:rPr>
              <a:t>Adding comments</a:t>
            </a:r>
          </a:p>
        </p:txBody>
      </p:sp>
      <p:sp>
        <p:nvSpPr>
          <p:cNvPr id="144" name="Shape 144"/>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Because title of the story could fit into the text of the story. Adding a comment will help anyone look at the text know that the &lt;h1&gt; text was not a mistake and is different from the rest of the text.</a:t>
            </a:r>
          </a:p>
          <a:p>
            <a:pPr lvl="0">
              <a:spcBef>
                <a:spcPts val="0"/>
              </a:spcBef>
              <a:buNone/>
            </a:pPr>
            <a:r>
              <a:rPr lang="en"/>
              <a:t>You can comment out using &lt;!-- the text comment --&gt;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65500" y="814100"/>
            <a:ext cx="4045200" cy="1665600"/>
          </a:xfrm>
          <a:prstGeom prst="rect">
            <a:avLst/>
          </a:prstGeom>
          <a:solidFill>
            <a:srgbClr val="FFE599"/>
          </a:solidFill>
        </p:spPr>
        <p:txBody>
          <a:bodyPr anchorCtr="0" anchor="b" bIns="91425" lIns="91425" rIns="91425" wrap="square" tIns="91425">
            <a:noAutofit/>
          </a:bodyPr>
          <a:lstStyle/>
          <a:p>
            <a:pPr lvl="0" rtl="0">
              <a:spcBef>
                <a:spcPts val="0"/>
              </a:spcBef>
              <a:buNone/>
            </a:pPr>
            <a:r>
              <a:rPr lang="en"/>
              <a:t>Adding comments </a:t>
            </a:r>
            <a:r>
              <a:rPr lang="en"/>
              <a:t>Example</a:t>
            </a:r>
          </a:p>
        </p:txBody>
      </p:sp>
      <p:sp>
        <p:nvSpPr>
          <p:cNvPr id="150" name="Shape 150"/>
          <p:cNvSpPr txBox="1"/>
          <p:nvPr>
            <p:ph idx="2" type="body"/>
          </p:nvPr>
        </p:nvSpPr>
        <p:spPr>
          <a:xfrm>
            <a:off x="4565700" y="0"/>
            <a:ext cx="4527900" cy="5143500"/>
          </a:xfrm>
          <a:prstGeom prst="rect">
            <a:avLst/>
          </a:prstGeom>
          <a:solidFill>
            <a:srgbClr val="B4A7D6"/>
          </a:solidFill>
        </p:spPr>
        <p:txBody>
          <a:bodyPr anchorCtr="0" anchor="ctr" bIns="91425" lIns="91425" rIns="91425" wrap="square" tIns="91425">
            <a:noAutofit/>
          </a:bodyPr>
          <a:lstStyle/>
          <a:p>
            <a:pPr lvl="0">
              <a:spcBef>
                <a:spcPts val="0"/>
              </a:spcBef>
              <a:buNone/>
            </a:pPr>
            <a:r>
              <a:rPr lang="en" sz="1200"/>
              <a:t>Code: </a:t>
            </a:r>
          </a:p>
          <a:p>
            <a:pPr lvl="0">
              <a:spcBef>
                <a:spcPts val="0"/>
              </a:spcBef>
              <a:buNone/>
            </a:pPr>
            <a:r>
              <a:rPr lang="en" sz="1200">
                <a:solidFill>
                  <a:srgbClr val="00FF00"/>
                </a:solidFill>
                <a:highlight>
                  <a:srgbClr val="000000"/>
                </a:highlight>
              </a:rPr>
              <a:t>&lt;!-- This is the title not part of story--&gt;</a:t>
            </a:r>
            <a:br>
              <a:rPr lang="en" sz="1200"/>
            </a:br>
            <a:r>
              <a:rPr lang="en" sz="1200"/>
              <a:t>&lt;h1&gt;It is a nice day out.&lt;/h1&gt;</a:t>
            </a:r>
            <a:br>
              <a:rPr lang="en" sz="1200"/>
            </a:br>
            <a:r>
              <a:rPr lang="en" sz="1200"/>
              <a:t>I wish I could play outside. My mom told me to stay inside because I was &lt;b&gt;grounded&lt;/b&gt;. This makes me so mad. I could just cry.</a:t>
            </a:r>
            <a:br>
              <a:rPr lang="en"/>
            </a:br>
            <a:br>
              <a:rPr lang="en"/>
            </a:br>
            <a:r>
              <a:rPr lang="en" sz="1200"/>
              <a:t>Output:</a:t>
            </a:r>
            <a:r>
              <a:rPr lang="en"/>
              <a:t> </a:t>
            </a:r>
          </a:p>
          <a:p>
            <a:pPr lvl="0" rtl="0">
              <a:spcBef>
                <a:spcPts val="0"/>
              </a:spcBef>
              <a:buNone/>
            </a:pPr>
            <a:r>
              <a:rPr lang="en" sz="2400"/>
              <a:t>It is a nice day out.</a:t>
            </a:r>
            <a:br>
              <a:rPr lang="en" sz="2400"/>
            </a:br>
            <a:r>
              <a:rPr lang="en" sz="1200"/>
              <a:t>I wish I could play outside. My mom told me to stay inside because I was </a:t>
            </a:r>
            <a:r>
              <a:rPr b="1" lang="en" sz="1200"/>
              <a:t>grounded</a:t>
            </a:r>
            <a:r>
              <a:rPr lang="en" sz="1200"/>
              <a:t>. This makes me so mad. I could just cry.</a:t>
            </a:r>
          </a:p>
        </p:txBody>
      </p:sp>
      <p:sp>
        <p:nvSpPr>
          <p:cNvPr id="151" name="Shape 151"/>
          <p:cNvSpPr txBox="1"/>
          <p:nvPr>
            <p:ph idx="1" type="subTitle"/>
          </p:nvPr>
        </p:nvSpPr>
        <p:spPr>
          <a:xfrm>
            <a:off x="265500" y="2845222"/>
            <a:ext cx="4045200" cy="1345500"/>
          </a:xfrm>
          <a:prstGeom prst="rect">
            <a:avLst/>
          </a:prstGeom>
        </p:spPr>
        <p:txBody>
          <a:bodyPr anchorCtr="0" anchor="t" bIns="91425" lIns="91425" rIns="91425" wrap="square" tIns="91425">
            <a:noAutofit/>
          </a:bodyPr>
          <a:lstStyle/>
          <a:p>
            <a:pPr lvl="0" rtl="0">
              <a:spcBef>
                <a:spcPts val="0"/>
              </a:spcBef>
              <a:buNone/>
            </a:pPr>
            <a:r>
              <a:rPr lang="en"/>
              <a:t>Problem:</a:t>
            </a:r>
            <a:br>
              <a:rPr lang="en"/>
            </a:br>
            <a:r>
              <a:rPr lang="en"/>
              <a:t>Reading code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292850"/>
            <a:ext cx="8520600" cy="801000"/>
          </a:xfrm>
          <a:prstGeom prst="rect">
            <a:avLst/>
          </a:prstGeom>
          <a:solidFill>
            <a:srgbClr val="A4C2F4"/>
          </a:solidFill>
        </p:spPr>
        <p:txBody>
          <a:bodyPr anchorCtr="0" anchor="t" bIns="91425" lIns="91425" rIns="91425" wrap="square" tIns="91425">
            <a:noAutofit/>
          </a:bodyPr>
          <a:lstStyle/>
          <a:p>
            <a:pPr lvl="0">
              <a:spcBef>
                <a:spcPts val="0"/>
              </a:spcBef>
              <a:buNone/>
            </a:pPr>
            <a:r>
              <a:rPr lang="en"/>
              <a:t>Mailto Link</a:t>
            </a:r>
          </a:p>
        </p:txBody>
      </p:sp>
      <p:sp>
        <p:nvSpPr>
          <p:cNvPr id="157" name="Shape 157"/>
          <p:cNvSpPr txBox="1"/>
          <p:nvPr>
            <p:ph idx="1" type="body"/>
          </p:nvPr>
        </p:nvSpPr>
        <p:spPr>
          <a:xfrm>
            <a:off x="311700" y="1228675"/>
            <a:ext cx="8520600" cy="3340200"/>
          </a:xfrm>
          <a:prstGeom prst="rect">
            <a:avLst/>
          </a:prstGeom>
          <a:ln cap="flat" cmpd="sng" w="9525">
            <a:solidFill>
              <a:srgbClr val="000000"/>
            </a:solidFill>
            <a:prstDash val="dashDot"/>
            <a:round/>
            <a:headEnd len="med" w="med" type="none"/>
            <a:tailEnd len="med" w="med" type="none"/>
          </a:ln>
        </p:spPr>
        <p:txBody>
          <a:bodyPr anchorCtr="0" anchor="t" bIns="91425" lIns="91425" rIns="91425" wrap="square" tIns="91425">
            <a:noAutofit/>
          </a:bodyPr>
          <a:lstStyle/>
          <a:p>
            <a:pPr indent="-228600" lvl="0" marL="457200">
              <a:spcBef>
                <a:spcPts val="0"/>
              </a:spcBef>
              <a:buChar char="★"/>
            </a:pPr>
            <a:r>
              <a:rPr lang="en"/>
              <a:t>A mailto link lets you add an email link your your site. </a:t>
            </a:r>
          </a:p>
          <a:p>
            <a:pPr indent="-228600" lvl="0" marL="457200">
              <a:spcBef>
                <a:spcPts val="0"/>
              </a:spcBef>
              <a:buChar char="★"/>
            </a:pPr>
            <a:r>
              <a:rPr lang="en"/>
              <a:t>Lets users go right to an email to send you a message.</a:t>
            </a:r>
          </a:p>
          <a:p>
            <a:pPr lvl="0">
              <a:spcBef>
                <a:spcPts val="0"/>
              </a:spcBef>
              <a:buNone/>
            </a:pPr>
            <a:r>
              <a:t/>
            </a:r>
            <a:endParaRPr/>
          </a:p>
          <a:p>
            <a:pPr lvl="0" algn="ctr">
              <a:spcBef>
                <a:spcPts val="0"/>
              </a:spcBef>
              <a:buNone/>
            </a:pPr>
            <a:r>
              <a:rPr lang="en"/>
              <a:t>&lt;a href=”</a:t>
            </a:r>
            <a:r>
              <a:rPr lang="en" u="sng">
                <a:solidFill>
                  <a:schemeClr val="hlink"/>
                </a:solidFill>
                <a:hlinkClick r:id="rId3"/>
              </a:rPr>
              <a:t>mailto:nmc@mail.edu</a:t>
            </a:r>
            <a:r>
              <a:rPr lang="en"/>
              <a:t>”&gt; Contact Us &lt;/a&gt;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213875"/>
            <a:ext cx="8520600" cy="817500"/>
          </a:xfrm>
          <a:prstGeom prst="rect">
            <a:avLst/>
          </a:prstGeom>
          <a:solidFill>
            <a:srgbClr val="A4C2F4"/>
          </a:solidFill>
        </p:spPr>
        <p:txBody>
          <a:bodyPr anchorCtr="0" anchor="t" bIns="91425" lIns="91425" rIns="91425" wrap="square" tIns="91425">
            <a:noAutofit/>
          </a:bodyPr>
          <a:lstStyle/>
          <a:p>
            <a:pPr lvl="0" rtl="0" algn="ctr">
              <a:spcBef>
                <a:spcPts val="0"/>
              </a:spcBef>
              <a:buNone/>
            </a:pPr>
            <a:r>
              <a:rPr lang="en" sz="4800">
                <a:solidFill>
                  <a:srgbClr val="000000"/>
                </a:solidFill>
              </a:rPr>
              <a:t>ID</a:t>
            </a:r>
          </a:p>
          <a:p>
            <a:pPr lvl="0" algn="l">
              <a:spcBef>
                <a:spcPts val="0"/>
              </a:spcBef>
              <a:buNone/>
            </a:pPr>
            <a:r>
              <a:t/>
            </a:r>
            <a:endParaRPr>
              <a:latin typeface="Shadows Into Light"/>
              <a:ea typeface="Shadows Into Light"/>
              <a:cs typeface="Shadows Into Light"/>
              <a:sym typeface="Shadows Into Light"/>
            </a:endParaRPr>
          </a:p>
        </p:txBody>
      </p:sp>
      <p:sp>
        <p:nvSpPr>
          <p:cNvPr id="163" name="Shape 16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311700" y="1228674"/>
            <a:ext cx="8520600" cy="3851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22800"/>
            <a:ext cx="8520600" cy="784500"/>
          </a:xfrm>
          <a:prstGeom prst="rect">
            <a:avLst/>
          </a:prstGeom>
          <a:solidFill>
            <a:srgbClr val="EA9999"/>
          </a:solidFill>
        </p:spPr>
        <p:txBody>
          <a:bodyPr anchorCtr="0" anchor="t" bIns="91425" lIns="91425" rIns="91425" wrap="square" tIns="91425">
            <a:noAutofit/>
          </a:bodyPr>
          <a:lstStyle/>
          <a:p>
            <a:pPr lvl="0" algn="ctr">
              <a:spcBef>
                <a:spcPts val="0"/>
              </a:spcBef>
              <a:buNone/>
            </a:pPr>
            <a:r>
              <a:rPr lang="en" sz="4800">
                <a:solidFill>
                  <a:srgbClr val="000000"/>
                </a:solidFill>
              </a:rPr>
              <a:t>Class</a:t>
            </a:r>
          </a:p>
        </p:txBody>
      </p:sp>
      <p:sp>
        <p:nvSpPr>
          <p:cNvPr id="170" name="Shape 170"/>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t/>
            </a:r>
            <a:endParaRPr>
              <a:latin typeface="Lobster Two"/>
              <a:ea typeface="Lobster Two"/>
              <a:cs typeface="Lobster Two"/>
              <a:sym typeface="Lobster Two"/>
            </a:endParaRPr>
          </a:p>
        </p:txBody>
      </p:sp>
      <p:pic>
        <p:nvPicPr>
          <p:cNvPr id="171" name="Shape 171"/>
          <p:cNvPicPr preferRelativeResize="0"/>
          <p:nvPr/>
        </p:nvPicPr>
        <p:blipFill>
          <a:blip r:embed="rId3">
            <a:alphaModFix/>
          </a:blip>
          <a:stretch>
            <a:fillRect/>
          </a:stretch>
        </p:blipFill>
        <p:spPr>
          <a:xfrm>
            <a:off x="311700" y="1228674"/>
            <a:ext cx="8520600" cy="391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160425"/>
            <a:ext cx="8520600" cy="819900"/>
          </a:xfrm>
          <a:prstGeom prst="rect">
            <a:avLst/>
          </a:prstGeom>
          <a:solidFill>
            <a:srgbClr val="FFE599"/>
          </a:solidFill>
        </p:spPr>
        <p:txBody>
          <a:bodyPr anchorCtr="0" anchor="t" bIns="91425" lIns="91425" rIns="91425" wrap="square" tIns="91425">
            <a:noAutofit/>
          </a:bodyPr>
          <a:lstStyle/>
          <a:p>
            <a:pPr lvl="0" algn="ctr">
              <a:spcBef>
                <a:spcPts val="0"/>
              </a:spcBef>
              <a:buNone/>
            </a:pPr>
            <a:r>
              <a:rPr lang="en"/>
              <a:t>ID</a:t>
            </a:r>
            <a:r>
              <a:rPr lang="en"/>
              <a:t> and Class Syntax</a:t>
            </a:r>
          </a:p>
        </p:txBody>
      </p:sp>
      <p:sp>
        <p:nvSpPr>
          <p:cNvPr id="177" name="Shape 177"/>
          <p:cNvSpPr txBox="1"/>
          <p:nvPr>
            <p:ph idx="1" type="body"/>
          </p:nvPr>
        </p:nvSpPr>
        <p:spPr>
          <a:xfrm>
            <a:off x="1697662" y="1163687"/>
            <a:ext cx="5748600" cy="1185300"/>
          </a:xfrm>
          <a:prstGeom prst="rect">
            <a:avLst/>
          </a:prstGeom>
          <a:ln cap="flat" cmpd="sng" w="38100">
            <a:solidFill>
              <a:srgbClr val="6D9EEB"/>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solidFill>
                  <a:srgbClr val="000000"/>
                </a:solidFill>
              </a:rPr>
              <a:t>&lt;p id=”pTag1”&gt;Example Text&lt;/p&gt;</a:t>
            </a:r>
          </a:p>
          <a:p>
            <a:pPr lvl="0">
              <a:spcBef>
                <a:spcPts val="0"/>
              </a:spcBef>
              <a:buNone/>
            </a:pPr>
            <a:r>
              <a:rPr lang="en">
                <a:solidFill>
                  <a:srgbClr val="000000"/>
                </a:solidFill>
              </a:rPr>
              <a:t>&lt;p id=”pTag2”&gt;Also Example Text&lt;/p&gt;</a:t>
            </a:r>
          </a:p>
          <a:p>
            <a:pPr lvl="0">
              <a:spcBef>
                <a:spcPts val="0"/>
              </a:spcBef>
              <a:buNone/>
            </a:pPr>
            <a:r>
              <a:t/>
            </a:r>
            <a:endParaRPr>
              <a:solidFill>
                <a:srgbClr val="000000"/>
              </a:solidFill>
            </a:endParaRPr>
          </a:p>
          <a:p>
            <a:pPr lvl="0">
              <a:spcBef>
                <a:spcPts val="0"/>
              </a:spcBef>
              <a:buNone/>
            </a:pPr>
            <a:r>
              <a:t/>
            </a:r>
            <a:endParaRPr>
              <a:solidFill>
                <a:srgbClr val="000000"/>
              </a:solidFill>
            </a:endParaRPr>
          </a:p>
        </p:txBody>
      </p:sp>
      <p:sp>
        <p:nvSpPr>
          <p:cNvPr id="178" name="Shape 178"/>
          <p:cNvSpPr txBox="1"/>
          <p:nvPr/>
        </p:nvSpPr>
        <p:spPr>
          <a:xfrm>
            <a:off x="1697737" y="2562912"/>
            <a:ext cx="5748600" cy="1416900"/>
          </a:xfrm>
          <a:prstGeom prst="rect">
            <a:avLst/>
          </a:prstGeom>
          <a:noFill/>
          <a:ln cap="flat" cmpd="sng" w="38100">
            <a:solidFill>
              <a:srgbClr val="EA9999"/>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None/>
            </a:pPr>
            <a:r>
              <a:rPr lang="en" sz="1800">
                <a:latin typeface="Source Code Pro"/>
                <a:ea typeface="Source Code Pro"/>
                <a:cs typeface="Source Code Pro"/>
                <a:sym typeface="Source Code Pro"/>
              </a:rPr>
              <a:t>&lt;p class=”bodyPTags”&gt;Text&lt;/p&gt;</a:t>
            </a:r>
          </a:p>
          <a:p>
            <a:pPr lvl="0" rtl="0">
              <a:lnSpc>
                <a:spcPct val="115000"/>
              </a:lnSpc>
              <a:spcBef>
                <a:spcPts val="0"/>
              </a:spcBef>
              <a:spcAft>
                <a:spcPts val="1600"/>
              </a:spcAft>
              <a:buNone/>
            </a:pPr>
            <a:r>
              <a:rPr lang="en" sz="1800">
                <a:latin typeface="Source Code Pro"/>
                <a:ea typeface="Source Code Pro"/>
                <a:cs typeface="Source Code Pro"/>
                <a:sym typeface="Source Code Pro"/>
              </a:rPr>
              <a:t>&lt;p class=”bodyPTags”&gt;Text Also&lt;/p&gt;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MW-EC045_comput_ZH_20151224095234.jpg" id="183" name="Shape 183"/>
          <p:cNvPicPr preferRelativeResize="0"/>
          <p:nvPr/>
        </p:nvPicPr>
        <p:blipFill>
          <a:blip r:embed="rId3">
            <a:alphaModFix/>
          </a:blip>
          <a:stretch>
            <a:fillRect/>
          </a:stretch>
        </p:blipFill>
        <p:spPr>
          <a:xfrm>
            <a:off x="381000" y="214312"/>
            <a:ext cx="8382000" cy="4714875"/>
          </a:xfrm>
          <a:prstGeom prst="rect">
            <a:avLst/>
          </a:prstGeom>
          <a:noFill/>
          <a:ln>
            <a:noFill/>
          </a:ln>
        </p:spPr>
      </p:pic>
      <p:sp>
        <p:nvSpPr>
          <p:cNvPr id="184" name="Shape 184"/>
          <p:cNvSpPr txBox="1"/>
          <p:nvPr>
            <p:ph idx="1" type="body"/>
          </p:nvPr>
        </p:nvSpPr>
        <p:spPr>
          <a:xfrm>
            <a:off x="1622025" y="1167500"/>
            <a:ext cx="5668200" cy="2566800"/>
          </a:xfrm>
          <a:prstGeom prst="rect">
            <a:avLst/>
          </a:prstGeom>
          <a:solidFill>
            <a:srgbClr val="9FC5E8"/>
          </a:solidFill>
        </p:spPr>
        <p:txBody>
          <a:bodyPr anchorCtr="0" anchor="t" bIns="91425" lIns="91425" rIns="91425" wrap="square" tIns="91425">
            <a:noAutofit/>
          </a:bodyPr>
          <a:lstStyle/>
          <a:p>
            <a:pPr lvl="0" rtl="0" algn="ctr">
              <a:spcBef>
                <a:spcPts val="0"/>
              </a:spcBef>
              <a:buNone/>
            </a:pPr>
            <a:r>
              <a:t/>
            </a:r>
            <a:endParaRPr sz="3600">
              <a:latin typeface="Impact"/>
              <a:ea typeface="Impact"/>
              <a:cs typeface="Impact"/>
              <a:sym typeface="Impact"/>
            </a:endParaRPr>
          </a:p>
          <a:p>
            <a:pPr lvl="0" algn="ctr">
              <a:spcBef>
                <a:spcPts val="0"/>
              </a:spcBef>
              <a:buNone/>
            </a:pPr>
            <a:r>
              <a:rPr lang="en" sz="3600">
                <a:solidFill>
                  <a:srgbClr val="000000"/>
                </a:solidFill>
                <a:latin typeface="Impact"/>
                <a:ea typeface="Impact"/>
                <a:cs typeface="Impact"/>
                <a:sym typeface="Impact"/>
              </a:rPr>
              <a:t>QUESTIONS AND COMMENTS?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solidFill>
                  <a:srgbClr val="8E7CC3"/>
                </a:solidFill>
                <a:latin typeface="Monoton"/>
                <a:ea typeface="Monoton"/>
                <a:cs typeface="Monoton"/>
                <a:sym typeface="Monoton"/>
              </a:rPr>
              <a:t>IntroDuction</a:t>
            </a:r>
          </a:p>
        </p:txBody>
      </p:sp>
      <p:sp>
        <p:nvSpPr>
          <p:cNvPr id="64" name="Shape 64"/>
          <p:cNvSpPr txBox="1"/>
          <p:nvPr>
            <p:ph idx="1" type="body"/>
          </p:nvPr>
        </p:nvSpPr>
        <p:spPr>
          <a:xfrm>
            <a:off x="311700" y="2645750"/>
            <a:ext cx="3859200" cy="16857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Setting Up HTML Doc</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Creating A HTML Doc in Visual Studio</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Metadata</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Divs and Semantic Tags</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Marking up Text</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Closing code</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p:txBody>
      </p:sp>
      <p:sp>
        <p:nvSpPr>
          <p:cNvPr id="65" name="Shape 65"/>
          <p:cNvSpPr txBox="1"/>
          <p:nvPr/>
        </p:nvSpPr>
        <p:spPr>
          <a:xfrm>
            <a:off x="4277900" y="2591150"/>
            <a:ext cx="4785900" cy="1740300"/>
          </a:xfrm>
          <a:prstGeom prst="rect">
            <a:avLst/>
          </a:prstGeom>
          <a:noFill/>
          <a:ln>
            <a:noFill/>
          </a:ln>
        </p:spPr>
        <p:txBody>
          <a:bodyPr anchorCtr="0" anchor="t" bIns="91425" lIns="91425" rIns="91425" wrap="square" tIns="91425">
            <a:noAutofit/>
          </a:bodyPr>
          <a:lstStyle/>
          <a:p>
            <a:pPr indent="-228600" lvl="0" marL="457200">
              <a:spcBef>
                <a:spcPts val="0"/>
              </a:spcBef>
              <a:buChar char="●"/>
            </a:pPr>
            <a:r>
              <a:rPr lang="en"/>
              <a:t>Linking to CSS</a:t>
            </a:r>
          </a:p>
          <a:p>
            <a:pPr indent="-228600" lvl="0" marL="457200">
              <a:spcBef>
                <a:spcPts val="0"/>
              </a:spcBef>
              <a:buChar char="●"/>
            </a:pPr>
            <a:r>
              <a:rPr lang="en"/>
              <a:t>Linking image</a:t>
            </a:r>
          </a:p>
          <a:p>
            <a:pPr indent="-228600" lvl="0" marL="457200">
              <a:spcBef>
                <a:spcPts val="0"/>
              </a:spcBef>
              <a:buChar char="●"/>
            </a:pPr>
            <a:r>
              <a:rPr lang="en"/>
              <a:t>Linking html link</a:t>
            </a:r>
          </a:p>
          <a:p>
            <a:pPr indent="-228600" lvl="0" marL="457200">
              <a:spcBef>
                <a:spcPts val="0"/>
              </a:spcBef>
              <a:buChar char="●"/>
            </a:pPr>
            <a:r>
              <a:rPr lang="en"/>
              <a:t>Comments </a:t>
            </a:r>
          </a:p>
          <a:p>
            <a:pPr indent="-228600" lvl="0" marL="457200">
              <a:spcBef>
                <a:spcPts val="0"/>
              </a:spcBef>
              <a:buChar char="●"/>
            </a:pPr>
            <a:r>
              <a:rPr lang="en"/>
              <a:t>Mailto</a:t>
            </a:r>
          </a:p>
          <a:p>
            <a:pPr indent="-228600" lvl="0" marL="457200">
              <a:spcBef>
                <a:spcPts val="0"/>
              </a:spcBef>
              <a:buChar char="●"/>
            </a:pPr>
            <a:r>
              <a:rPr lang="en"/>
              <a:t>ID and Class</a:t>
            </a:r>
            <a:r>
              <a:rPr lang="en"/>
              <a:t> </a:t>
            </a:r>
          </a:p>
        </p:txBody>
      </p:sp>
      <p:sp>
        <p:nvSpPr>
          <p:cNvPr id="66" name="Shape 66"/>
          <p:cNvSpPr txBox="1"/>
          <p:nvPr/>
        </p:nvSpPr>
        <p:spPr>
          <a:xfrm>
            <a:off x="606025" y="1131850"/>
            <a:ext cx="7709100" cy="864600"/>
          </a:xfrm>
          <a:prstGeom prst="rect">
            <a:avLst/>
          </a:prstGeom>
          <a:noFill/>
          <a:ln>
            <a:noFill/>
          </a:ln>
        </p:spPr>
        <p:txBody>
          <a:bodyPr anchorCtr="0" anchor="t" bIns="91425" lIns="91425" rIns="91425" wrap="square" tIns="91425">
            <a:noAutofit/>
          </a:bodyPr>
          <a:lstStyle/>
          <a:p>
            <a:pPr lvl="0">
              <a:spcBef>
                <a:spcPts val="0"/>
              </a:spcBef>
              <a:buNone/>
            </a:pPr>
            <a:r>
              <a:rPr lang="en" sz="1800">
                <a:latin typeface="Source Code Pro"/>
                <a:ea typeface="Source Code Pro"/>
                <a:cs typeface="Source Code Pro"/>
                <a:sym typeface="Source Code Pro"/>
              </a:rPr>
              <a:t>What every beginner should know about HTML5!</a:t>
            </a:r>
          </a:p>
        </p:txBody>
      </p:sp>
      <p:sp>
        <p:nvSpPr>
          <p:cNvPr id="67" name="Shape 67"/>
          <p:cNvSpPr txBox="1"/>
          <p:nvPr/>
        </p:nvSpPr>
        <p:spPr>
          <a:xfrm>
            <a:off x="2896500" y="3457975"/>
            <a:ext cx="5133600" cy="5988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solidFill>
                  <a:srgbClr val="8E7CC3"/>
                </a:solidFill>
                <a:latin typeface="Monoton"/>
                <a:ea typeface="Monoton"/>
                <a:cs typeface="Monoton"/>
                <a:sym typeface="Monoton"/>
              </a:rPr>
              <a:t>Summary</a:t>
            </a:r>
          </a:p>
        </p:txBody>
      </p:sp>
      <p:sp>
        <p:nvSpPr>
          <p:cNvPr id="190" name="Shape 190"/>
          <p:cNvSpPr txBox="1"/>
          <p:nvPr>
            <p:ph idx="1" type="body"/>
          </p:nvPr>
        </p:nvSpPr>
        <p:spPr>
          <a:xfrm>
            <a:off x="311700" y="1228675"/>
            <a:ext cx="8520600" cy="972600"/>
          </a:xfrm>
          <a:prstGeom prst="rect">
            <a:avLst/>
          </a:prstGeom>
        </p:spPr>
        <p:txBody>
          <a:bodyPr anchorCtr="0" anchor="t" bIns="91425" lIns="91425" rIns="91425" wrap="square" tIns="91425">
            <a:noAutofit/>
          </a:bodyPr>
          <a:lstStyle/>
          <a:p>
            <a:pPr lvl="0">
              <a:spcBef>
                <a:spcPts val="0"/>
              </a:spcBef>
              <a:buNone/>
            </a:pPr>
            <a:r>
              <a:rPr lang="en"/>
              <a:t>Overview of the pages. We have gone over and </a:t>
            </a:r>
            <a:r>
              <a:rPr lang="en"/>
              <a:t>recommend</a:t>
            </a:r>
            <a:r>
              <a:rPr lang="en"/>
              <a:t> beginners to HTML to know these points.</a:t>
            </a:r>
          </a:p>
        </p:txBody>
      </p:sp>
      <p:sp>
        <p:nvSpPr>
          <p:cNvPr id="191" name="Shape 191"/>
          <p:cNvSpPr txBox="1"/>
          <p:nvPr>
            <p:ph idx="1" type="body"/>
          </p:nvPr>
        </p:nvSpPr>
        <p:spPr>
          <a:xfrm>
            <a:off x="311700" y="2645750"/>
            <a:ext cx="3859200" cy="16857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Setting Up HTML Doc</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Creating A HTML Doc in Visual Studio</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Metadata</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Divs and Semantic Tags</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Marking up Text</a:t>
            </a:r>
          </a:p>
          <a:p>
            <a:pPr indent="-317500" lvl="0" marL="457200" rtl="0">
              <a:lnSpc>
                <a:spcPct val="100000"/>
              </a:lnSpc>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Closing code</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p:txBody>
      </p:sp>
      <p:sp>
        <p:nvSpPr>
          <p:cNvPr id="192" name="Shape 192"/>
          <p:cNvSpPr txBox="1"/>
          <p:nvPr/>
        </p:nvSpPr>
        <p:spPr>
          <a:xfrm>
            <a:off x="4277900" y="2591150"/>
            <a:ext cx="4785900" cy="17403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
              <a:t>Linking to CSS</a:t>
            </a:r>
          </a:p>
          <a:p>
            <a:pPr indent="-228600" lvl="0" marL="457200" rtl="0">
              <a:spcBef>
                <a:spcPts val="0"/>
              </a:spcBef>
              <a:buChar char="●"/>
            </a:pPr>
            <a:r>
              <a:rPr lang="en"/>
              <a:t>Linking image</a:t>
            </a:r>
          </a:p>
          <a:p>
            <a:pPr indent="-228600" lvl="0" marL="457200" rtl="0">
              <a:spcBef>
                <a:spcPts val="0"/>
              </a:spcBef>
              <a:buChar char="●"/>
            </a:pPr>
            <a:r>
              <a:rPr lang="en"/>
              <a:t>Linking html link</a:t>
            </a:r>
          </a:p>
          <a:p>
            <a:pPr indent="-228600" lvl="0" marL="457200" rtl="0">
              <a:spcBef>
                <a:spcPts val="0"/>
              </a:spcBef>
              <a:buChar char="●"/>
            </a:pPr>
            <a:r>
              <a:rPr lang="en"/>
              <a:t>Comments </a:t>
            </a:r>
          </a:p>
          <a:p>
            <a:pPr indent="-228600" lvl="0" marL="457200" rtl="0">
              <a:spcBef>
                <a:spcPts val="0"/>
              </a:spcBef>
              <a:buChar char="●"/>
            </a:pPr>
            <a:r>
              <a:rPr lang="en"/>
              <a:t>Mailto</a:t>
            </a:r>
          </a:p>
          <a:p>
            <a:pPr indent="-228600" lvl="0" marL="457200" rtl="0">
              <a:spcBef>
                <a:spcPts val="0"/>
              </a:spcBef>
              <a:buChar char="●"/>
            </a:pPr>
            <a:r>
              <a:rPr lang="en"/>
              <a:t>ID and Class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555600"/>
            <a:ext cx="3707700" cy="755700"/>
          </a:xfrm>
          <a:prstGeom prst="rect">
            <a:avLst/>
          </a:prstGeom>
          <a:solidFill>
            <a:srgbClr val="9FC5E8"/>
          </a:solidFill>
        </p:spPr>
        <p:txBody>
          <a:bodyPr anchorCtr="0" anchor="b" bIns="91425" lIns="91425" rIns="91425" wrap="square" tIns="91425">
            <a:noAutofit/>
          </a:bodyPr>
          <a:lstStyle/>
          <a:p>
            <a:pPr lvl="0">
              <a:spcBef>
                <a:spcPts val="0"/>
              </a:spcBef>
              <a:buNone/>
            </a:pPr>
            <a:r>
              <a:rPr lang="en" sz="3600"/>
              <a:t>Work Cited</a:t>
            </a:r>
          </a:p>
        </p:txBody>
      </p:sp>
      <p:sp>
        <p:nvSpPr>
          <p:cNvPr id="198" name="Shape 198"/>
          <p:cNvSpPr txBox="1"/>
          <p:nvPr>
            <p:ph idx="1" type="body"/>
          </p:nvPr>
        </p:nvSpPr>
        <p:spPr>
          <a:xfrm>
            <a:off x="311700" y="1389600"/>
            <a:ext cx="8592600" cy="3179400"/>
          </a:xfrm>
          <a:prstGeom prst="rect">
            <a:avLst/>
          </a:prstGeom>
          <a:ln cap="flat" cmpd="sng" w="28575">
            <a:solidFill>
              <a:srgbClr val="EA9999"/>
            </a:solidFill>
            <a:prstDash val="solid"/>
            <a:round/>
            <a:headEnd len="med" w="med" type="none"/>
            <a:tailEnd len="med" w="med" type="none"/>
          </a:ln>
        </p:spPr>
        <p:txBody>
          <a:bodyPr anchorCtr="0" anchor="t" bIns="91425" lIns="91425" rIns="91425" wrap="square" tIns="91425">
            <a:noAutofit/>
          </a:bodyPr>
          <a:lstStyle/>
          <a:p>
            <a:pPr indent="457200" lvl="0" rtl="0">
              <a:spcBef>
                <a:spcPts val="0"/>
              </a:spcBef>
              <a:buNone/>
            </a:pPr>
            <a:r>
              <a:rPr lang="en"/>
              <a:t>Gauchet, J.D.</a:t>
            </a:r>
            <a:r>
              <a:rPr i="1" lang="en"/>
              <a:t> HTML5 for Masterminds,</a:t>
            </a:r>
            <a:r>
              <a:rPr lang="en"/>
              <a:t> Revised</a:t>
            </a:r>
            <a:r>
              <a:rPr i="1" lang="en"/>
              <a:t> </a:t>
            </a:r>
            <a:r>
              <a:rPr lang="en"/>
              <a:t>3rd Edition,</a:t>
            </a:r>
            <a:r>
              <a:rPr i="1" lang="en"/>
              <a:t> </a:t>
            </a:r>
            <a:r>
              <a:rPr lang="en"/>
              <a:t>Mink Books, 2017, pgs.36-41, Accessed 28 Sept. 2017.</a:t>
            </a:r>
          </a:p>
          <a:p>
            <a:pPr indent="457200" lvl="0" rtl="0">
              <a:spcBef>
                <a:spcPts val="0"/>
              </a:spcBef>
              <a:buNone/>
            </a:pPr>
            <a:r>
              <a:rPr lang="en"/>
              <a:t>“HTML Links.” W3Schools, www.w3schools.com/html/html_links.asp. Accessed 28 Sept. 2017.</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9999"/>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2802750" y="802500"/>
            <a:ext cx="3538500" cy="3538500"/>
          </a:xfrm>
          <a:prstGeom prst="rect">
            <a:avLst/>
          </a:prstGeom>
          <a:solidFill>
            <a:srgbClr val="FFE599"/>
          </a:solidFill>
        </p:spPr>
        <p:txBody>
          <a:bodyPr anchorCtr="0" anchor="ctr" bIns="91425" lIns="91425" rIns="91425" wrap="square" tIns="91425">
            <a:noAutofit/>
          </a:bodyPr>
          <a:lstStyle/>
          <a:p>
            <a:pPr lvl="0" rtl="0">
              <a:spcBef>
                <a:spcPts val="0"/>
              </a:spcBef>
              <a:buNone/>
            </a:pPr>
            <a:r>
              <a:rPr lang="en" sz="7200"/>
              <a:t>The End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92850"/>
            <a:ext cx="8520600" cy="801000"/>
          </a:xfrm>
          <a:prstGeom prst="rect">
            <a:avLst/>
          </a:prstGeom>
          <a:solidFill>
            <a:srgbClr val="FFE599"/>
          </a:solidFill>
          <a:ln cap="flat" cmpd="sng" w="28575">
            <a:solidFill>
              <a:srgbClr val="000000"/>
            </a:solidFill>
            <a:prstDash val="dot"/>
            <a:round/>
            <a:headEnd len="med" w="med" type="none"/>
            <a:tailEnd len="med" w="med" type="none"/>
          </a:ln>
        </p:spPr>
        <p:txBody>
          <a:bodyPr anchorCtr="0" anchor="t" bIns="91425" lIns="91425" rIns="91425" wrap="square" tIns="91425">
            <a:noAutofit/>
          </a:bodyPr>
          <a:lstStyle/>
          <a:p>
            <a:pPr lvl="0">
              <a:spcBef>
                <a:spcPts val="0"/>
              </a:spcBef>
              <a:buNone/>
            </a:pPr>
            <a:r>
              <a:rPr lang="en"/>
              <a:t>Setting up an html doc</a:t>
            </a:r>
          </a:p>
        </p:txBody>
      </p:sp>
      <p:sp>
        <p:nvSpPr>
          <p:cNvPr id="73" name="Shape 7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a:lnSpc>
                <a:spcPct val="200000"/>
              </a:lnSpc>
              <a:spcBef>
                <a:spcPts val="0"/>
              </a:spcBef>
            </a:pPr>
            <a:r>
              <a:rPr lang="en"/>
              <a:t>Creating Index.html file</a:t>
            </a:r>
          </a:p>
          <a:p>
            <a:pPr indent="-228600" lvl="0" marL="457200">
              <a:lnSpc>
                <a:spcPct val="200000"/>
              </a:lnSpc>
              <a:spcBef>
                <a:spcPts val="0"/>
              </a:spcBef>
            </a:pPr>
            <a:r>
              <a:rPr lang="en"/>
              <a:t>Declaring version</a:t>
            </a:r>
          </a:p>
          <a:p>
            <a:pPr indent="-228600" lvl="0" marL="457200">
              <a:lnSpc>
                <a:spcPct val="200000"/>
              </a:lnSpc>
              <a:spcBef>
                <a:spcPts val="0"/>
              </a:spcBef>
            </a:pPr>
            <a:r>
              <a:rPr lang="en"/>
              <a:t>Shortcuts (typing html:5 then clicking tab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92850"/>
            <a:ext cx="4313700" cy="801000"/>
          </a:xfrm>
          <a:prstGeom prst="rect">
            <a:avLst/>
          </a:prstGeom>
          <a:solidFill>
            <a:srgbClr val="FFE599"/>
          </a:solidFill>
          <a:ln cap="flat" cmpd="sng" w="28575">
            <a:solidFill>
              <a:srgbClr val="000000"/>
            </a:solidFill>
            <a:prstDash val="dot"/>
            <a:round/>
            <a:headEnd len="med" w="med" type="none"/>
            <a:tailEnd len="med" w="med" type="none"/>
          </a:ln>
        </p:spPr>
        <p:txBody>
          <a:bodyPr anchorCtr="0" anchor="t" bIns="91425" lIns="91425" rIns="91425" wrap="square" tIns="91425">
            <a:noAutofit/>
          </a:bodyPr>
          <a:lstStyle/>
          <a:p>
            <a:pPr lvl="0">
              <a:spcBef>
                <a:spcPts val="0"/>
              </a:spcBef>
              <a:buNone/>
            </a:pPr>
            <a:r>
              <a:rPr lang="en"/>
              <a:t>Creating html doc images</a:t>
            </a:r>
          </a:p>
        </p:txBody>
      </p:sp>
      <p:pic>
        <p:nvPicPr>
          <p:cNvPr id="79" name="Shape 79"/>
          <p:cNvPicPr preferRelativeResize="0"/>
          <p:nvPr/>
        </p:nvPicPr>
        <p:blipFill>
          <a:blip r:embed="rId3">
            <a:alphaModFix/>
          </a:blip>
          <a:stretch>
            <a:fillRect/>
          </a:stretch>
        </p:blipFill>
        <p:spPr>
          <a:xfrm>
            <a:off x="4539550" y="2762925"/>
            <a:ext cx="4484199" cy="1778975"/>
          </a:xfrm>
          <a:prstGeom prst="rect">
            <a:avLst/>
          </a:prstGeom>
          <a:noFill/>
          <a:ln>
            <a:noFill/>
          </a:ln>
        </p:spPr>
      </p:pic>
      <p:pic>
        <p:nvPicPr>
          <p:cNvPr id="80" name="Shape 80"/>
          <p:cNvPicPr preferRelativeResize="0"/>
          <p:nvPr/>
        </p:nvPicPr>
        <p:blipFill>
          <a:blip r:embed="rId4">
            <a:alphaModFix/>
          </a:blip>
          <a:stretch>
            <a:fillRect/>
          </a:stretch>
        </p:blipFill>
        <p:spPr>
          <a:xfrm>
            <a:off x="229775" y="2762924"/>
            <a:ext cx="4041875" cy="1778975"/>
          </a:xfrm>
          <a:prstGeom prst="rect">
            <a:avLst/>
          </a:prstGeom>
          <a:noFill/>
          <a:ln>
            <a:noFill/>
          </a:ln>
        </p:spPr>
      </p:pic>
      <p:pic>
        <p:nvPicPr>
          <p:cNvPr id="81" name="Shape 81"/>
          <p:cNvPicPr preferRelativeResize="0"/>
          <p:nvPr/>
        </p:nvPicPr>
        <p:blipFill>
          <a:blip r:embed="rId5">
            <a:alphaModFix/>
          </a:blip>
          <a:stretch>
            <a:fillRect/>
          </a:stretch>
        </p:blipFill>
        <p:spPr>
          <a:xfrm>
            <a:off x="2607750" y="1196537"/>
            <a:ext cx="1663899" cy="1463699"/>
          </a:xfrm>
          <a:prstGeom prst="rect">
            <a:avLst/>
          </a:prstGeom>
          <a:noFill/>
          <a:ln>
            <a:noFill/>
          </a:ln>
        </p:spPr>
      </p:pic>
      <p:pic>
        <p:nvPicPr>
          <p:cNvPr id="82" name="Shape 82"/>
          <p:cNvPicPr preferRelativeResize="0"/>
          <p:nvPr/>
        </p:nvPicPr>
        <p:blipFill>
          <a:blip r:embed="rId6">
            <a:alphaModFix/>
          </a:blip>
          <a:stretch>
            <a:fillRect/>
          </a:stretch>
        </p:blipFill>
        <p:spPr>
          <a:xfrm>
            <a:off x="4539550" y="1196550"/>
            <a:ext cx="1721049" cy="1463674"/>
          </a:xfrm>
          <a:prstGeom prst="rect">
            <a:avLst/>
          </a:prstGeom>
          <a:noFill/>
          <a:ln>
            <a:noFill/>
          </a:ln>
        </p:spPr>
      </p:pic>
      <p:cxnSp>
        <p:nvCxnSpPr>
          <p:cNvPr id="83" name="Shape 83"/>
          <p:cNvCxnSpPr>
            <a:stCxn id="80" idx="3"/>
            <a:endCxn id="79" idx="1"/>
          </p:cNvCxnSpPr>
          <p:nvPr/>
        </p:nvCxnSpPr>
        <p:spPr>
          <a:xfrm>
            <a:off x="4271650" y="3652412"/>
            <a:ext cx="267900" cy="0"/>
          </a:xfrm>
          <a:prstGeom prst="straightConnector1">
            <a:avLst/>
          </a:prstGeom>
          <a:noFill/>
          <a:ln cap="flat" cmpd="sng" w="9525">
            <a:solidFill>
              <a:schemeClr val="dk2"/>
            </a:solidFill>
            <a:prstDash val="solid"/>
            <a:round/>
            <a:headEnd len="lg" w="lg" type="none"/>
            <a:tailEnd len="lg" w="lg" type="triangle"/>
          </a:ln>
        </p:spPr>
      </p:cxnSp>
      <p:cxnSp>
        <p:nvCxnSpPr>
          <p:cNvPr id="84" name="Shape 84"/>
          <p:cNvCxnSpPr>
            <a:stCxn id="81" idx="3"/>
            <a:endCxn id="82" idx="1"/>
          </p:cNvCxnSpPr>
          <p:nvPr/>
        </p:nvCxnSpPr>
        <p:spPr>
          <a:xfrm>
            <a:off x="4271649" y="1928387"/>
            <a:ext cx="2679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92850"/>
            <a:ext cx="8520600" cy="801000"/>
          </a:xfrm>
          <a:prstGeom prst="rect">
            <a:avLst/>
          </a:prstGeom>
          <a:solidFill>
            <a:srgbClr val="EA9999"/>
          </a:solidFill>
        </p:spPr>
        <p:txBody>
          <a:bodyPr anchorCtr="0" anchor="t" bIns="91425" lIns="91425" rIns="91425" wrap="square" tIns="91425">
            <a:noAutofit/>
          </a:bodyPr>
          <a:lstStyle/>
          <a:p>
            <a:pPr lvl="0">
              <a:spcBef>
                <a:spcPts val="0"/>
              </a:spcBef>
              <a:buNone/>
            </a:pPr>
            <a:r>
              <a:rPr lang="en">
                <a:solidFill>
                  <a:srgbClr val="000000"/>
                </a:solidFill>
              </a:rPr>
              <a:t>Meta Tags</a:t>
            </a:r>
          </a:p>
        </p:txBody>
      </p:sp>
      <p:sp>
        <p:nvSpPr>
          <p:cNvPr id="90" name="Shape 90"/>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Meta tags do not display on the page.</a:t>
            </a:r>
          </a:p>
          <a:p>
            <a:pPr indent="-228600" lvl="0" marL="457200">
              <a:spcBef>
                <a:spcPts val="0"/>
              </a:spcBef>
            </a:pPr>
            <a:r>
              <a:rPr lang="en"/>
              <a:t>Used to provide information about the page.</a:t>
            </a:r>
          </a:p>
          <a:p>
            <a:pPr indent="-228600" lvl="0" marL="457200">
              <a:spcBef>
                <a:spcPts val="0"/>
              </a:spcBef>
            </a:pPr>
            <a:r>
              <a:rPr lang="en"/>
              <a:t>U</a:t>
            </a:r>
            <a:r>
              <a:rPr lang="en"/>
              <a:t>sed so that search </a:t>
            </a:r>
            <a:r>
              <a:rPr lang="en"/>
              <a:t>engines</a:t>
            </a:r>
            <a:r>
              <a:rPr lang="en"/>
              <a:t> can find your page with these keywords.</a:t>
            </a:r>
          </a:p>
          <a:p>
            <a:pPr lvl="0">
              <a:spcBef>
                <a:spcPts val="0"/>
              </a:spcBef>
              <a:buNone/>
            </a:pPr>
            <a:r>
              <a:rPr lang="en"/>
              <a:t>A w</a:t>
            </a:r>
            <a:r>
              <a:rPr lang="en"/>
              <a:t>ebsite metadata about dogs would look like the following:</a:t>
            </a:r>
          </a:p>
          <a:p>
            <a:pPr lvl="0">
              <a:spcBef>
                <a:spcPts val="0"/>
              </a:spcBef>
              <a:buNone/>
            </a:pPr>
            <a:br>
              <a:rPr lang="en"/>
            </a:br>
            <a:r>
              <a:rPr lang="en"/>
              <a:t>    </a:t>
            </a:r>
            <a:r>
              <a:rPr lang="en">
                <a:solidFill>
                  <a:srgbClr val="000000"/>
                </a:solidFill>
              </a:rPr>
              <a:t>&lt;meta name="description" content="Dog Website"&gt;</a:t>
            </a:r>
            <a:br>
              <a:rPr lang="en">
                <a:solidFill>
                  <a:srgbClr val="000000"/>
                </a:solidFill>
              </a:rPr>
            </a:br>
            <a:r>
              <a:rPr lang="en">
                <a:solidFill>
                  <a:srgbClr val="000000"/>
                </a:solidFill>
              </a:rPr>
              <a:t>   &lt;meta name="keywords" content="Dogs,Breed,Adopt,Love"&gt;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2850"/>
            <a:ext cx="8520600" cy="801000"/>
          </a:xfrm>
          <a:prstGeom prst="rect">
            <a:avLst/>
          </a:prstGeom>
          <a:solidFill>
            <a:srgbClr val="A4C2F4"/>
          </a:solidFill>
        </p:spPr>
        <p:txBody>
          <a:bodyPr anchorCtr="0" anchor="t" bIns="91425" lIns="91425" rIns="91425" wrap="square" tIns="91425">
            <a:noAutofit/>
          </a:bodyPr>
          <a:lstStyle/>
          <a:p>
            <a:pPr lvl="0">
              <a:spcBef>
                <a:spcPts val="0"/>
              </a:spcBef>
              <a:buNone/>
            </a:pPr>
            <a:r>
              <a:rPr lang="en"/>
              <a:t>Divs &amp; Semantic Tags</a:t>
            </a:r>
          </a:p>
        </p:txBody>
      </p:sp>
      <p:sp>
        <p:nvSpPr>
          <p:cNvPr id="96" name="Shape 96"/>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311700" y="1228675"/>
            <a:ext cx="8520600" cy="38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850"/>
            <a:ext cx="8520600" cy="801000"/>
          </a:xfrm>
          <a:prstGeom prst="rect">
            <a:avLst/>
          </a:prstGeom>
          <a:solidFill>
            <a:srgbClr val="B4A7D6"/>
          </a:solidFill>
          <a:ln cap="flat" cmpd="sng" w="9525">
            <a:solidFill>
              <a:srgbClr val="000000"/>
            </a:solidFill>
            <a:prstDash val="lgDash"/>
            <a:round/>
            <a:headEnd len="med" w="med" type="none"/>
            <a:tailEnd len="med" w="med" type="none"/>
          </a:ln>
        </p:spPr>
        <p:txBody>
          <a:bodyPr anchorCtr="0" anchor="t" bIns="91425" lIns="91425" rIns="91425" wrap="square" tIns="91425">
            <a:noAutofit/>
          </a:bodyPr>
          <a:lstStyle/>
          <a:p>
            <a:pPr lvl="0">
              <a:spcBef>
                <a:spcPts val="0"/>
              </a:spcBef>
              <a:buNone/>
            </a:pPr>
            <a:r>
              <a:rPr lang="en"/>
              <a:t>Marking up text</a:t>
            </a:r>
          </a:p>
        </p:txBody>
      </p:sp>
      <p:sp>
        <p:nvSpPr>
          <p:cNvPr id="103" name="Shape 103"/>
          <p:cNvSpPr txBox="1"/>
          <p:nvPr>
            <p:ph idx="1" type="body"/>
          </p:nvPr>
        </p:nvSpPr>
        <p:spPr>
          <a:xfrm>
            <a:off x="311700" y="1228675"/>
            <a:ext cx="8520600" cy="3860100"/>
          </a:xfrm>
          <a:prstGeom prst="rect">
            <a:avLst/>
          </a:prstGeom>
        </p:spPr>
        <p:txBody>
          <a:bodyPr anchorCtr="0" anchor="t" bIns="91425" lIns="91425" rIns="91425" wrap="square" tIns="91425">
            <a:noAutofit/>
          </a:bodyPr>
          <a:lstStyle/>
          <a:p>
            <a:pPr indent="-228600" lvl="0" marL="457200">
              <a:lnSpc>
                <a:spcPct val="200000"/>
              </a:lnSpc>
              <a:spcBef>
                <a:spcPts val="0"/>
              </a:spcBef>
            </a:pPr>
            <a:r>
              <a:rPr lang="en"/>
              <a:t>&lt;pre&gt; for </a:t>
            </a:r>
            <a:r>
              <a:rPr lang="en"/>
              <a:t>pre-formatted</a:t>
            </a:r>
            <a:r>
              <a:rPr lang="en"/>
              <a:t> text</a:t>
            </a:r>
          </a:p>
          <a:p>
            <a:pPr indent="-228600" lvl="0" marL="457200">
              <a:lnSpc>
                <a:spcPct val="200000"/>
              </a:lnSpc>
              <a:spcBef>
                <a:spcPts val="0"/>
              </a:spcBef>
            </a:pPr>
            <a:r>
              <a:rPr lang="en"/>
              <a:t>&lt;i&gt; for italic</a:t>
            </a:r>
          </a:p>
          <a:p>
            <a:pPr indent="-228600" lvl="0" marL="457200">
              <a:lnSpc>
                <a:spcPct val="200000"/>
              </a:lnSpc>
              <a:spcBef>
                <a:spcPts val="0"/>
              </a:spcBef>
            </a:pPr>
            <a:r>
              <a:rPr lang="en"/>
              <a:t>&lt;b&gt; for bold </a:t>
            </a:r>
          </a:p>
          <a:p>
            <a:pPr indent="-228600" lvl="0" marL="457200">
              <a:lnSpc>
                <a:spcPct val="200000"/>
              </a:lnSpc>
              <a:spcBef>
                <a:spcPts val="0"/>
              </a:spcBef>
            </a:pPr>
            <a:r>
              <a:rPr lang="en"/>
              <a:t>&lt;u&gt; for underlining</a:t>
            </a:r>
          </a:p>
          <a:p>
            <a:pPr indent="-228600" lvl="0" marL="457200">
              <a:lnSpc>
                <a:spcPct val="200000"/>
              </a:lnSpc>
              <a:spcBef>
                <a:spcPts val="0"/>
              </a:spcBef>
            </a:pPr>
            <a:r>
              <a:rPr lang="en"/>
              <a:t>&lt;mark&gt; for highlighting</a:t>
            </a:r>
          </a:p>
          <a:p>
            <a:pPr indent="-228600" lvl="0" marL="457200">
              <a:lnSpc>
                <a:spcPct val="200000"/>
              </a:lnSpc>
              <a:spcBef>
                <a:spcPts val="0"/>
              </a:spcBef>
            </a:pPr>
            <a:r>
              <a:rPr lang="en"/>
              <a:t>&lt;small&gt; for smaller text</a:t>
            </a:r>
          </a:p>
        </p:txBody>
      </p:sp>
      <p:pic>
        <p:nvPicPr>
          <p:cNvPr id="104" name="Shape 104"/>
          <p:cNvPicPr preferRelativeResize="0"/>
          <p:nvPr/>
        </p:nvPicPr>
        <p:blipFill>
          <a:blip r:embed="rId3">
            <a:alphaModFix/>
          </a:blip>
          <a:stretch>
            <a:fillRect/>
          </a:stretch>
        </p:blipFill>
        <p:spPr>
          <a:xfrm>
            <a:off x="5815625" y="3187725"/>
            <a:ext cx="2095500" cy="1714500"/>
          </a:xfrm>
          <a:prstGeom prst="rect">
            <a:avLst/>
          </a:prstGeom>
          <a:noFill/>
          <a:ln>
            <a:noFill/>
          </a:ln>
        </p:spPr>
      </p:pic>
      <p:pic>
        <p:nvPicPr>
          <p:cNvPr id="105" name="Shape 105"/>
          <p:cNvPicPr preferRelativeResize="0"/>
          <p:nvPr/>
        </p:nvPicPr>
        <p:blipFill>
          <a:blip r:embed="rId4">
            <a:alphaModFix/>
          </a:blip>
          <a:stretch>
            <a:fillRect/>
          </a:stretch>
        </p:blipFill>
        <p:spPr>
          <a:xfrm>
            <a:off x="5153625" y="1633375"/>
            <a:ext cx="3419475"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a:solidFill>
            <a:srgbClr val="9FC5E8"/>
          </a:solidFill>
        </p:spPr>
        <p:txBody>
          <a:bodyPr anchorCtr="0" anchor="t" bIns="91425" lIns="91425" rIns="91425" wrap="square" tIns="91425">
            <a:noAutofit/>
          </a:bodyPr>
          <a:lstStyle/>
          <a:p>
            <a:pPr lvl="0">
              <a:spcBef>
                <a:spcPts val="0"/>
              </a:spcBef>
              <a:buNone/>
            </a:pPr>
            <a:r>
              <a:rPr lang="en"/>
              <a:t>Closing Code</a:t>
            </a:r>
          </a:p>
        </p:txBody>
      </p:sp>
      <p:sp>
        <p:nvSpPr>
          <p:cNvPr id="111" name="Shape 11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a:spcBef>
                <a:spcPts val="0"/>
              </a:spcBef>
              <a:buNone/>
            </a:pPr>
            <a:r>
              <a:rPr lang="en"/>
              <a:t>Closing Code is an important habit to get into.</a:t>
            </a:r>
          </a:p>
          <a:p>
            <a:pPr lvl="0">
              <a:spcBef>
                <a:spcPts val="0"/>
              </a:spcBef>
              <a:buNone/>
            </a:pPr>
            <a:r>
              <a:rPr lang="en"/>
              <a:t>In HTML5 a majority of coding requires and end coding segment to tell the code to stop. This is very basic but can </a:t>
            </a:r>
            <a:r>
              <a:rPr lang="en"/>
              <a:t>destroy</a:t>
            </a:r>
            <a:r>
              <a:rPr lang="en"/>
              <a:t> hours worth of work. </a:t>
            </a:r>
            <a:r>
              <a:rPr lang="en"/>
              <a:t>Placing the starting text in brackets with a ‘/’ ends the code.</a:t>
            </a:r>
            <a:br>
              <a:rPr lang="en"/>
            </a:br>
            <a:r>
              <a:rPr b="1" lang="en">
                <a:solidFill>
                  <a:srgbClr val="000000"/>
                </a:solidFill>
              </a:rPr>
              <a:t>&lt;Html&gt; CODE &lt;/Html&gt;</a:t>
            </a:r>
          </a:p>
          <a:p>
            <a:pPr lvl="0">
              <a:spcBef>
                <a:spcPts val="0"/>
              </a:spcBef>
              <a:buNone/>
            </a:pPr>
            <a:r>
              <a:rPr lang="en"/>
              <a:t>So </a:t>
            </a:r>
            <a:r>
              <a:rPr lang="en"/>
              <a:t>let us</a:t>
            </a:r>
            <a:r>
              <a:rPr lang="en"/>
              <a:t> see what broken code looks like.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65500" y="1372500"/>
            <a:ext cx="4045200" cy="1018200"/>
          </a:xfrm>
          <a:prstGeom prst="rect">
            <a:avLst/>
          </a:prstGeom>
          <a:solidFill>
            <a:srgbClr val="FFE599"/>
          </a:solidFill>
        </p:spPr>
        <p:txBody>
          <a:bodyPr anchorCtr="0" anchor="b" bIns="91425" lIns="91425" rIns="91425" wrap="square" tIns="91425">
            <a:noAutofit/>
          </a:bodyPr>
          <a:lstStyle/>
          <a:p>
            <a:pPr lvl="0">
              <a:spcBef>
                <a:spcPts val="0"/>
              </a:spcBef>
              <a:buNone/>
            </a:pPr>
            <a:r>
              <a:rPr lang="en"/>
              <a:t>Example</a:t>
            </a:r>
          </a:p>
        </p:txBody>
      </p:sp>
      <p:sp>
        <p:nvSpPr>
          <p:cNvPr id="117" name="Shape 117"/>
          <p:cNvSpPr txBox="1"/>
          <p:nvPr>
            <p:ph idx="2" type="body"/>
          </p:nvPr>
        </p:nvSpPr>
        <p:spPr>
          <a:xfrm>
            <a:off x="4565700" y="0"/>
            <a:ext cx="4527900" cy="5143500"/>
          </a:xfrm>
          <a:prstGeom prst="rect">
            <a:avLst/>
          </a:prstGeom>
          <a:solidFill>
            <a:srgbClr val="B4A7D6"/>
          </a:solidFill>
        </p:spPr>
        <p:txBody>
          <a:bodyPr anchorCtr="0" anchor="ctr" bIns="91425" lIns="91425" rIns="91425" wrap="square" tIns="91425">
            <a:noAutofit/>
          </a:bodyPr>
          <a:lstStyle/>
          <a:p>
            <a:pPr lvl="0">
              <a:spcBef>
                <a:spcPts val="0"/>
              </a:spcBef>
              <a:buNone/>
            </a:pPr>
            <a:r>
              <a:rPr lang="en" sz="1200"/>
              <a:t>Code: &lt;h1&gt;It is a nice day out.</a:t>
            </a:r>
            <a:br>
              <a:rPr lang="en" sz="1200"/>
            </a:br>
            <a:r>
              <a:rPr lang="en" sz="1200"/>
              <a:t>I wish I could play outside. My mom told me to stay inside because I was &lt;b&gt;grounded. This makes me so mad. I could just cry.</a:t>
            </a:r>
            <a:br>
              <a:rPr lang="en"/>
            </a:br>
            <a:br>
              <a:rPr lang="en"/>
            </a:br>
            <a:r>
              <a:rPr lang="en"/>
              <a:t>Output: </a:t>
            </a:r>
            <a:r>
              <a:rPr lang="en" sz="2400"/>
              <a:t>It is a nice day out. I wish I could play outside. My mom told me to stay inside because I was </a:t>
            </a:r>
            <a:r>
              <a:rPr b="1" lang="en" sz="2400"/>
              <a:t>grounded. This makes me so mad. I could just cry.</a:t>
            </a:r>
          </a:p>
        </p:txBody>
      </p:sp>
      <p:sp>
        <p:nvSpPr>
          <p:cNvPr id="118" name="Shape 118"/>
          <p:cNvSpPr txBox="1"/>
          <p:nvPr>
            <p:ph idx="1" type="subTitle"/>
          </p:nvPr>
        </p:nvSpPr>
        <p:spPr>
          <a:xfrm>
            <a:off x="265500" y="2845222"/>
            <a:ext cx="4045200" cy="1345500"/>
          </a:xfrm>
          <a:prstGeom prst="rect">
            <a:avLst/>
          </a:prstGeom>
        </p:spPr>
        <p:txBody>
          <a:bodyPr anchorCtr="0" anchor="t" bIns="91425" lIns="91425" rIns="91425" wrap="square" tIns="91425">
            <a:noAutofit/>
          </a:bodyPr>
          <a:lstStyle/>
          <a:p>
            <a:pPr lvl="0">
              <a:spcBef>
                <a:spcPts val="0"/>
              </a:spcBef>
              <a:buNone/>
            </a:pPr>
            <a:r>
              <a:rPr lang="en"/>
              <a:t>Problem:</a:t>
            </a:r>
            <a:br>
              <a:rPr lang="en"/>
            </a:br>
            <a:r>
              <a:rPr lang="en"/>
              <a:t>Code not closed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