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Nunito"/>
      <p:regular r:id="rId25"/>
      <p:bold r:id="rId26"/>
      <p:italic r:id="rId27"/>
      <p:boldItalic r:id="rId28"/>
    </p:embeddedFont>
    <p:embeddedFont>
      <p:font typeface="Maven Pro"/>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avenPro-regular.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MavenPro-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Search engines forget about your site if it never changes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8" name="Shape 3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Hannah</a:t>
            </a:r>
          </a:p>
          <a:p>
            <a:pPr lvl="0">
              <a:spcBef>
                <a:spcPts val="0"/>
              </a:spcBef>
              <a:buNone/>
            </a:pPr>
            <a:r>
              <a:rPr lang="en"/>
              <a:t>Social Media is a major boost to SEO when </a:t>
            </a:r>
            <a:r>
              <a:rPr lang="en"/>
              <a:t>regularly</a:t>
            </a:r>
            <a:r>
              <a:rPr lang="en"/>
              <a:t> updated and properly run.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5" name="Shape 3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Different search engines have different algorithms and SEO ranks.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2" name="Shape 3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Hannah</a:t>
            </a:r>
          </a:p>
          <a:p>
            <a:pPr lvl="0">
              <a:spcBef>
                <a:spcPts val="0"/>
              </a:spcBef>
              <a:buNone/>
            </a:pPr>
            <a:r>
              <a:rPr lang="en"/>
              <a:t>Paying an advertising firm to show ads for your site that </a:t>
            </a:r>
            <a:r>
              <a:rPr lang="en"/>
              <a:t>bypass</a:t>
            </a:r>
            <a:r>
              <a:rPr lang="en"/>
              <a:t> SEO</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9" name="Shape 3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Desiree</a:t>
            </a:r>
          </a:p>
          <a:p>
            <a:pPr lvl="0">
              <a:spcBef>
                <a:spcPts val="0"/>
              </a:spcBef>
              <a:buNone/>
            </a:pPr>
            <a:r>
              <a:rPr lang="en"/>
              <a:t>Going out and making posts on forums about your website pretending to be a user.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6" name="Shape 3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Following standard good practise to get higher SEO rank</a:t>
            </a:r>
          </a:p>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4" name="Shape 3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Abusing search engines </a:t>
            </a:r>
            <a:r>
              <a:rPr lang="en"/>
              <a:t>algorithms</a:t>
            </a:r>
            <a:r>
              <a:rPr lang="en"/>
              <a:t> to raise rank</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Shape 3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1" name="Shape 3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Shape 3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7" name="Shape 3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Shape 4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2" name="Shape 4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Shape 4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8" name="Shape 4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Linking out to other high ranking sites with relevant information can raise your SEO rank.</a:t>
            </a:r>
          </a:p>
          <a:p>
            <a:pPr lvl="0">
              <a:spcBef>
                <a:spcPts val="0"/>
              </a:spcBef>
              <a:buNone/>
            </a:pPr>
            <a:r>
              <a:rPr lang="en"/>
              <a:t>The highest impacting factors on a web page is anchor tags and good keywords.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Having other sites linking back to you raises SEO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Your website needs to </a:t>
            </a:r>
            <a:r>
              <a:rPr lang="en"/>
              <a:t>follow</a:t>
            </a:r>
            <a:r>
              <a:rPr lang="en"/>
              <a:t> a format that robots can understand.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0" name="Shape 3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Your site needs to load fast and have names that match the content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Images can be given locations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Desiree</a:t>
            </a:r>
          </a:p>
          <a:p>
            <a:pPr lvl="0">
              <a:spcBef>
                <a:spcPts val="0"/>
              </a:spcBef>
              <a:buNone/>
            </a:pPr>
            <a:r>
              <a:rPr lang="en"/>
              <a:t>Search engines look for specific words related to your website.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46" name="Shape 46"/>
          <p:cNvSpPr txBox="1"/>
          <p:nvPr>
            <p:ph type="ctrTitle"/>
          </p:nvPr>
        </p:nvSpPr>
        <p:spPr>
          <a:xfrm>
            <a:off x="824000" y="1613813"/>
            <a:ext cx="4255500" cy="18729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ct val="100000"/>
              <a:buNone/>
              <a:defRPr sz="1600">
                <a:solidFill>
                  <a:schemeClr val="lt1"/>
                </a:solidFill>
              </a:defRPr>
            </a:lvl1pPr>
            <a:lvl2pPr lvl="1">
              <a:lnSpc>
                <a:spcPct val="100000"/>
              </a:lnSpc>
              <a:spcBef>
                <a:spcPts val="0"/>
              </a:spcBef>
              <a:spcAft>
                <a:spcPts val="0"/>
              </a:spcAft>
              <a:buClr>
                <a:schemeClr val="lt1"/>
              </a:buClr>
              <a:buSzPct val="100000"/>
              <a:buNone/>
              <a:defRPr sz="1600">
                <a:solidFill>
                  <a:schemeClr val="lt1"/>
                </a:solidFill>
              </a:defRPr>
            </a:lvl2pPr>
            <a:lvl3pPr lvl="2">
              <a:lnSpc>
                <a:spcPct val="100000"/>
              </a:lnSpc>
              <a:spcBef>
                <a:spcPts val="0"/>
              </a:spcBef>
              <a:spcAft>
                <a:spcPts val="0"/>
              </a:spcAft>
              <a:buClr>
                <a:schemeClr val="lt1"/>
              </a:buClr>
              <a:buSzPct val="100000"/>
              <a:buNone/>
              <a:defRPr sz="1600">
                <a:solidFill>
                  <a:schemeClr val="lt1"/>
                </a:solidFill>
              </a:defRPr>
            </a:lvl3pPr>
            <a:lvl4pPr lvl="3">
              <a:lnSpc>
                <a:spcPct val="100000"/>
              </a:lnSpc>
              <a:spcBef>
                <a:spcPts val="0"/>
              </a:spcBef>
              <a:spcAft>
                <a:spcPts val="0"/>
              </a:spcAft>
              <a:buClr>
                <a:schemeClr val="lt1"/>
              </a:buClr>
              <a:buSzPct val="100000"/>
              <a:buNone/>
              <a:defRPr sz="1600">
                <a:solidFill>
                  <a:schemeClr val="lt1"/>
                </a:solidFill>
              </a:defRPr>
            </a:lvl4pPr>
            <a:lvl5pPr lvl="4">
              <a:lnSpc>
                <a:spcPct val="100000"/>
              </a:lnSpc>
              <a:spcBef>
                <a:spcPts val="0"/>
              </a:spcBef>
              <a:spcAft>
                <a:spcPts val="0"/>
              </a:spcAft>
              <a:buClr>
                <a:schemeClr val="lt1"/>
              </a:buClr>
              <a:buSzPct val="100000"/>
              <a:buNone/>
              <a:defRPr sz="1600">
                <a:solidFill>
                  <a:schemeClr val="lt1"/>
                </a:solidFill>
              </a:defRPr>
            </a:lvl5pPr>
            <a:lvl6pPr lvl="5">
              <a:lnSpc>
                <a:spcPct val="100000"/>
              </a:lnSpc>
              <a:spcBef>
                <a:spcPts val="0"/>
              </a:spcBef>
              <a:spcAft>
                <a:spcPts val="0"/>
              </a:spcAft>
              <a:buClr>
                <a:schemeClr val="lt1"/>
              </a:buClr>
              <a:buSzPct val="100000"/>
              <a:buNone/>
              <a:defRPr sz="1600">
                <a:solidFill>
                  <a:schemeClr val="lt1"/>
                </a:solidFill>
              </a:defRPr>
            </a:lvl6pPr>
            <a:lvl7pPr lvl="6">
              <a:lnSpc>
                <a:spcPct val="100000"/>
              </a:lnSpc>
              <a:spcBef>
                <a:spcPts val="0"/>
              </a:spcBef>
              <a:spcAft>
                <a:spcPts val="0"/>
              </a:spcAft>
              <a:buClr>
                <a:schemeClr val="lt1"/>
              </a:buClr>
              <a:buSzPct val="100000"/>
              <a:buNone/>
              <a:defRPr sz="1600">
                <a:solidFill>
                  <a:schemeClr val="lt1"/>
                </a:solidFill>
              </a:defRPr>
            </a:lvl7pPr>
            <a:lvl8pPr lvl="7">
              <a:lnSpc>
                <a:spcPct val="100000"/>
              </a:lnSpc>
              <a:spcBef>
                <a:spcPts val="0"/>
              </a:spcBef>
              <a:spcAft>
                <a:spcPts val="0"/>
              </a:spcAft>
              <a:buClr>
                <a:schemeClr val="lt1"/>
              </a:buClr>
              <a:buSzPct val="100000"/>
              <a:buNone/>
              <a:defRPr sz="1600">
                <a:solidFill>
                  <a:schemeClr val="lt1"/>
                </a:solidFill>
              </a:defRPr>
            </a:lvl8pPr>
            <a:lvl9pPr lvl="8">
              <a:lnSpc>
                <a:spcPct val="100000"/>
              </a:lnSpc>
              <a:spcBef>
                <a:spcPts val="0"/>
              </a:spcBef>
              <a:spcAft>
                <a:spcPts val="0"/>
              </a:spcAft>
              <a:buClr>
                <a:schemeClr val="lt1"/>
              </a:buClr>
              <a:buSzPct val="100000"/>
              <a:buNone/>
              <a:defRPr sz="1600">
                <a:solidFill>
                  <a:schemeClr val="lt1"/>
                </a:solidFill>
              </a:defRPr>
            </a:lvl9pPr>
          </a:lstStyle>
          <a:p/>
        </p:txBody>
      </p:sp>
      <p:sp>
        <p:nvSpPr>
          <p:cNvPr id="48" name="Shape 48"/>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47" name="Shape 14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0" name="Shape 15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1" name="Shape 15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2" name="Shape 152"/>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6" name="Shape 15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7" name="Shape 15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8" name="Shape 15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1" name="Shape 16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2" name="Shape 16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5" name="Shape 16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6" name="Shape 16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7" name="Shape 167"/>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8" name="Shape 16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76" name="Shape 17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77" name="Shape 177"/>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0" name="Shape 180"/>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1" name="Shape 18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2" name="Shape 182"/>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3" name="Shape 18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5" name="Shape 20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6" name="Shape 20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7" name="Shape 207"/>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6" name="Shape 21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7" name="Shape 217"/>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8" name="Shape 21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25" name="Shape 2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26" name="Shape 22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27" name="Shape 227"/>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6" name="Shape 2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7" name="Shape 237"/>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8" name="Shape 23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1" name="Shape 24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2" name="Shape 242"/>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1" name="Shape 25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2" name="Shape 252"/>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3" name="Shape 25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6" name="Shape 25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7" name="Shape 257"/>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8" name="Shape 25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61" name="Shape 26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62" name="Shape 262"/>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65" name="Shape 26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66" name="Shape 26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67" name="Shape 267"/>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sp>
        <p:nvSpPr>
          <p:cNvPr id="268" name="Shape 268"/>
          <p:cNvSpPr txBox="1"/>
          <p:nvPr>
            <p:ph type="title"/>
          </p:nvPr>
        </p:nvSpPr>
        <p:spPr>
          <a:xfrm>
            <a:off x="1388625" y="772725"/>
            <a:ext cx="6366900" cy="1863300"/>
          </a:xfrm>
          <a:prstGeom prst="rect">
            <a:avLst/>
          </a:prstGeom>
        </p:spPr>
        <p:txBody>
          <a:bodyPr anchorCtr="0" anchor="ctr" bIns="91425" lIns="91425" rIns="91425" wrap="square" tIns="91425"/>
          <a:lstStyle>
            <a:lvl1pPr lvl="0" algn="ctr">
              <a:spcBef>
                <a:spcPts val="0"/>
              </a:spcBef>
              <a:buClr>
                <a:schemeClr val="lt1"/>
              </a:buClr>
              <a:buSzPct val="100000"/>
              <a:defRPr sz="8000">
                <a:solidFill>
                  <a:schemeClr val="lt1"/>
                </a:solidFill>
              </a:defRPr>
            </a:lvl1pPr>
            <a:lvl2pPr lvl="1" algn="ctr">
              <a:spcBef>
                <a:spcPts val="0"/>
              </a:spcBef>
              <a:buClr>
                <a:schemeClr val="lt1"/>
              </a:buClr>
              <a:buSzPct val="100000"/>
              <a:defRPr sz="8000">
                <a:solidFill>
                  <a:schemeClr val="lt1"/>
                </a:solidFill>
              </a:defRPr>
            </a:lvl2pPr>
            <a:lvl3pPr lvl="2" algn="ctr">
              <a:spcBef>
                <a:spcPts val="0"/>
              </a:spcBef>
              <a:buClr>
                <a:schemeClr val="lt1"/>
              </a:buClr>
              <a:buSzPct val="100000"/>
              <a:defRPr sz="8000">
                <a:solidFill>
                  <a:schemeClr val="lt1"/>
                </a:solidFill>
              </a:defRPr>
            </a:lvl3pPr>
            <a:lvl4pPr lvl="3" algn="ctr">
              <a:spcBef>
                <a:spcPts val="0"/>
              </a:spcBef>
              <a:buClr>
                <a:schemeClr val="lt1"/>
              </a:buClr>
              <a:buSzPct val="100000"/>
              <a:defRPr sz="8000">
                <a:solidFill>
                  <a:schemeClr val="lt1"/>
                </a:solidFill>
              </a:defRPr>
            </a:lvl4pPr>
            <a:lvl5pPr lvl="4" algn="ctr">
              <a:spcBef>
                <a:spcPts val="0"/>
              </a:spcBef>
              <a:buClr>
                <a:schemeClr val="lt1"/>
              </a:buClr>
              <a:buSzPct val="100000"/>
              <a:defRPr sz="8000">
                <a:solidFill>
                  <a:schemeClr val="lt1"/>
                </a:solidFill>
              </a:defRPr>
            </a:lvl5pPr>
            <a:lvl6pPr lvl="5" algn="ctr">
              <a:spcBef>
                <a:spcPts val="0"/>
              </a:spcBef>
              <a:buClr>
                <a:schemeClr val="lt1"/>
              </a:buClr>
              <a:buSzPct val="100000"/>
              <a:defRPr sz="8000">
                <a:solidFill>
                  <a:schemeClr val="lt1"/>
                </a:solidFill>
              </a:defRPr>
            </a:lvl6pPr>
            <a:lvl7pPr lvl="6" algn="ctr">
              <a:spcBef>
                <a:spcPts val="0"/>
              </a:spcBef>
              <a:buClr>
                <a:schemeClr val="lt1"/>
              </a:buClr>
              <a:buSzPct val="100000"/>
              <a:defRPr sz="8000">
                <a:solidFill>
                  <a:schemeClr val="lt1"/>
                </a:solidFill>
              </a:defRPr>
            </a:lvl7pPr>
            <a:lvl8pPr lvl="7" algn="ctr">
              <a:spcBef>
                <a:spcPts val="0"/>
              </a:spcBef>
              <a:buClr>
                <a:schemeClr val="lt1"/>
              </a:buClr>
              <a:buSzPct val="100000"/>
              <a:defRPr sz="8000">
                <a:solidFill>
                  <a:schemeClr val="lt1"/>
                </a:solidFill>
              </a:defRPr>
            </a:lvl8pPr>
            <a:lvl9pPr lvl="8" algn="ctr">
              <a:spcBef>
                <a:spcPts val="0"/>
              </a:spcBef>
              <a:buClr>
                <a:schemeClr val="lt1"/>
              </a:buClr>
              <a:buSzPct val="100000"/>
              <a:defRPr sz="8000">
                <a:solidFill>
                  <a:schemeClr val="lt1"/>
                </a:solidFill>
              </a:defRPr>
            </a:lvl9pPr>
          </a:lstStyle>
          <a:p/>
        </p:txBody>
      </p:sp>
      <p:sp>
        <p:nvSpPr>
          <p:cNvPr id="269" name="Shape 269"/>
          <p:cNvSpPr txBox="1"/>
          <p:nvPr>
            <p:ph idx="1" type="body"/>
          </p:nvPr>
        </p:nvSpPr>
        <p:spPr>
          <a:xfrm>
            <a:off x="1388625" y="2712300"/>
            <a:ext cx="6366900" cy="1111200"/>
          </a:xfrm>
          <a:prstGeom prst="rect">
            <a:avLst/>
          </a:prstGeom>
        </p:spPr>
        <p:txBody>
          <a:bodyPr anchorCtr="0" anchor="t" bIns="91425" lIns="91425" rIns="91425" wrap="square"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270" name="Shape 270"/>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53" name="Shape 5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56" name="Shape 5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57" name="Shape 5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60" name="Shape 6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61" name="Shape 6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62" name="Shape 6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66" name="Shape 6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3" name="Shape 7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4" name="Shape 7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5" name="Shape 7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83" name="Shape 83"/>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84"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0" name="Shape 90"/>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9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8" name="Shape 98"/>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99"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04" name="Shape 104"/>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105"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11" name="Shape 111"/>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16" name="Shape 11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21" name="Shape 1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24" name="Shape 12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126" name="Shape 126"/>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127"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med" w="med" type="none"/>
            <a:tailEnd len="med" w="med" type="none"/>
          </a:ln>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32" name="Shape 132"/>
          <p:cNvSpPr txBox="1"/>
          <p:nvPr>
            <p:ph idx="1" type="subTitle"/>
          </p:nvPr>
        </p:nvSpPr>
        <p:spPr>
          <a:xfrm>
            <a:off x="1303800" y="2743203"/>
            <a:ext cx="3430500" cy="726000"/>
          </a:xfrm>
          <a:prstGeom prst="rect">
            <a:avLst/>
          </a:prstGeom>
          <a:ln cap="flat" cmpd="sng" w="9525">
            <a:solidFill>
              <a:schemeClr val="lt1"/>
            </a:solidFill>
            <a:prstDash val="solid"/>
            <a:round/>
            <a:headEnd len="med" w="med" type="none"/>
            <a:tailEnd len="med" w="med" type="none"/>
          </a:ln>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med" w="med" type="none"/>
            <a:tailEnd len="med" w="med" type="none"/>
          </a:ln>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34" name="Shape 134"/>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135"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rIns="91425" wrap="square" tIns="91425"/>
          <a:lstStyle>
            <a:lvl1pPr lvl="0">
              <a:lnSpc>
                <a:spcPct val="100000"/>
              </a:lnSpc>
              <a:spcBef>
                <a:spcPts val="0"/>
              </a:spcBef>
              <a:spcAft>
                <a:spcPts val="0"/>
              </a:spcAft>
              <a:buNone/>
              <a:defRPr/>
            </a:lvl1pPr>
          </a:lstStyle>
          <a:p/>
        </p:txBody>
      </p:sp>
      <p:sp>
        <p:nvSpPr>
          <p:cNvPr id="140" name="Shape 140"/>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2"/>
              </a:buClr>
              <a:buSzPct val="100000"/>
              <a:buFont typeface="Maven Pro"/>
              <a:buNone/>
              <a:defRPr b="1" sz="2800">
                <a:solidFill>
                  <a:schemeClr val="dk2"/>
                </a:solidFill>
                <a:latin typeface="Maven Pro"/>
                <a:ea typeface="Maven Pro"/>
                <a:cs typeface="Maven Pro"/>
                <a:sym typeface="Maven Pro"/>
              </a:defRPr>
            </a:lvl1pPr>
            <a:lvl2pPr lvl="1">
              <a:spcBef>
                <a:spcPts val="0"/>
              </a:spcBef>
              <a:buClr>
                <a:schemeClr val="dk2"/>
              </a:buClr>
              <a:buSzPct val="100000"/>
              <a:buFont typeface="Maven Pro"/>
              <a:buNone/>
              <a:defRPr b="1" sz="2800">
                <a:solidFill>
                  <a:schemeClr val="dk2"/>
                </a:solidFill>
                <a:latin typeface="Maven Pro"/>
                <a:ea typeface="Maven Pro"/>
                <a:cs typeface="Maven Pro"/>
                <a:sym typeface="Maven Pro"/>
              </a:defRPr>
            </a:lvl2pPr>
            <a:lvl3pPr lvl="2">
              <a:spcBef>
                <a:spcPts val="0"/>
              </a:spcBef>
              <a:buClr>
                <a:schemeClr val="dk2"/>
              </a:buClr>
              <a:buSzPct val="100000"/>
              <a:buFont typeface="Maven Pro"/>
              <a:buNone/>
              <a:defRPr b="1" sz="2800">
                <a:solidFill>
                  <a:schemeClr val="dk2"/>
                </a:solidFill>
                <a:latin typeface="Maven Pro"/>
                <a:ea typeface="Maven Pro"/>
                <a:cs typeface="Maven Pro"/>
                <a:sym typeface="Maven Pro"/>
              </a:defRPr>
            </a:lvl3pPr>
            <a:lvl4pPr lvl="3">
              <a:spcBef>
                <a:spcPts val="0"/>
              </a:spcBef>
              <a:buClr>
                <a:schemeClr val="dk2"/>
              </a:buClr>
              <a:buSzPct val="100000"/>
              <a:buFont typeface="Maven Pro"/>
              <a:buNone/>
              <a:defRPr b="1" sz="2800">
                <a:solidFill>
                  <a:schemeClr val="dk2"/>
                </a:solidFill>
                <a:latin typeface="Maven Pro"/>
                <a:ea typeface="Maven Pro"/>
                <a:cs typeface="Maven Pro"/>
                <a:sym typeface="Maven Pro"/>
              </a:defRPr>
            </a:lvl4pPr>
            <a:lvl5pPr lvl="4">
              <a:spcBef>
                <a:spcPts val="0"/>
              </a:spcBef>
              <a:buClr>
                <a:schemeClr val="dk2"/>
              </a:buClr>
              <a:buSzPct val="100000"/>
              <a:buFont typeface="Maven Pro"/>
              <a:buNone/>
              <a:defRPr b="1" sz="2800">
                <a:solidFill>
                  <a:schemeClr val="dk2"/>
                </a:solidFill>
                <a:latin typeface="Maven Pro"/>
                <a:ea typeface="Maven Pro"/>
                <a:cs typeface="Maven Pro"/>
                <a:sym typeface="Maven Pro"/>
              </a:defRPr>
            </a:lvl5pPr>
            <a:lvl6pPr lvl="5">
              <a:spcBef>
                <a:spcPts val="0"/>
              </a:spcBef>
              <a:buClr>
                <a:schemeClr val="dk2"/>
              </a:buClr>
              <a:buSzPct val="100000"/>
              <a:buFont typeface="Maven Pro"/>
              <a:buNone/>
              <a:defRPr b="1" sz="2800">
                <a:solidFill>
                  <a:schemeClr val="dk2"/>
                </a:solidFill>
                <a:latin typeface="Maven Pro"/>
                <a:ea typeface="Maven Pro"/>
                <a:cs typeface="Maven Pro"/>
                <a:sym typeface="Maven Pro"/>
              </a:defRPr>
            </a:lvl6pPr>
            <a:lvl7pPr lvl="6">
              <a:spcBef>
                <a:spcPts val="0"/>
              </a:spcBef>
              <a:buClr>
                <a:schemeClr val="dk2"/>
              </a:buClr>
              <a:buSzPct val="100000"/>
              <a:buFont typeface="Maven Pro"/>
              <a:buNone/>
              <a:defRPr b="1" sz="2800">
                <a:solidFill>
                  <a:schemeClr val="dk2"/>
                </a:solidFill>
                <a:latin typeface="Maven Pro"/>
                <a:ea typeface="Maven Pro"/>
                <a:cs typeface="Maven Pro"/>
                <a:sym typeface="Maven Pro"/>
              </a:defRPr>
            </a:lvl7pPr>
            <a:lvl8pPr lvl="7">
              <a:spcBef>
                <a:spcPts val="0"/>
              </a:spcBef>
              <a:buClr>
                <a:schemeClr val="dk2"/>
              </a:buClr>
              <a:buSzPct val="100000"/>
              <a:buFont typeface="Maven Pro"/>
              <a:buNone/>
              <a:defRPr b="1" sz="2800">
                <a:solidFill>
                  <a:schemeClr val="dk2"/>
                </a:solidFill>
                <a:latin typeface="Maven Pro"/>
                <a:ea typeface="Maven Pro"/>
                <a:cs typeface="Maven Pro"/>
                <a:sym typeface="Maven Pro"/>
              </a:defRPr>
            </a:lvl8pPr>
            <a:lvl9pPr lvl="8">
              <a:spcBef>
                <a:spcPts val="0"/>
              </a:spcBef>
              <a:buClr>
                <a:schemeClr val="dk2"/>
              </a:buClr>
              <a:buSzPct val="1000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Nunito"/>
              <a:buChar char="●"/>
              <a:defRPr sz="1300">
                <a:solidFill>
                  <a:schemeClr val="dk2"/>
                </a:solidFill>
                <a:latin typeface="Nunito"/>
                <a:ea typeface="Nunito"/>
                <a:cs typeface="Nunito"/>
                <a:sym typeface="Nunito"/>
              </a:defRPr>
            </a:lvl1pPr>
            <a:lvl2pPr lvl="1">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2pPr>
            <a:lvl3pPr lvl="2">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3pPr>
            <a:lvl4pPr lvl="3">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4pPr>
            <a:lvl5pPr lvl="4">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5pPr>
            <a:lvl6pPr lvl="5">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6pPr>
            <a:lvl7pPr lvl="6">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7pPr>
            <a:lvl8pPr lvl="7">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8pPr>
            <a:lvl9pPr lvl="8">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900">
                <a:solidFill>
                  <a:schemeClr val="dk2"/>
                </a:solidFill>
                <a:latin typeface="Nunito"/>
                <a:ea typeface="Nunito"/>
                <a:cs typeface="Nunito"/>
                <a:sym typeface="Nuni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 Id="rId4" Type="http://schemas.openxmlformats.org/officeDocument/2006/relationships/image" Target="../media/image3.png"/><Relationship Id="rId5"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jpg"/><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jp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moz.com/beginners-guide-to-seo" TargetMode="External"/><Relationship Id="rId4" Type="http://schemas.openxmlformats.org/officeDocument/2006/relationships/hyperlink" Target="https://www.educba.com/seo-in-digital-marketing/" TargetMode="External"/><Relationship Id="rId9" Type="http://schemas.openxmlformats.org/officeDocument/2006/relationships/hyperlink" Target="http://www.webopedia.com/TERM/B/Black_Hat_SEO.html" TargetMode="External"/><Relationship Id="rId5" Type="http://schemas.openxmlformats.org/officeDocument/2006/relationships/hyperlink" Target="http://www.webopedia.com/TERM/S/SEO.html" TargetMode="External"/><Relationship Id="rId6" Type="http://schemas.openxmlformats.org/officeDocument/2006/relationships/hyperlink" Target="https://moz.com/beginners-guide-to-seo/growing-popularity-and-links" TargetMode="External"/><Relationship Id="rId7" Type="http://schemas.openxmlformats.org/officeDocument/2006/relationships/hyperlink" Target="http://www.directoryone.com/articles/sneaky-seo.html" TargetMode="External"/><Relationship Id="rId8" Type="http://schemas.openxmlformats.org/officeDocument/2006/relationships/hyperlink" Target="https://moz.com/beginners-guide-to-seo/keyword-researc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2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ctrTitle"/>
          </p:nvPr>
        </p:nvSpPr>
        <p:spPr>
          <a:xfrm>
            <a:off x="797275" y="811713"/>
            <a:ext cx="4255500" cy="1872900"/>
          </a:xfrm>
          <a:prstGeom prst="rect">
            <a:avLst/>
          </a:prstGeom>
        </p:spPr>
        <p:txBody>
          <a:bodyPr anchorCtr="0" anchor="ctr" bIns="91425" lIns="91425" rIns="91425" wrap="square" tIns="91425">
            <a:noAutofit/>
          </a:bodyPr>
          <a:lstStyle/>
          <a:p>
            <a:pPr lvl="0">
              <a:spcBef>
                <a:spcPts val="0"/>
              </a:spcBef>
              <a:buNone/>
            </a:pPr>
            <a:r>
              <a:rPr lang="en"/>
              <a:t>Search Engine Optimization</a:t>
            </a:r>
          </a:p>
          <a:p>
            <a:pPr lvl="0">
              <a:spcBef>
                <a:spcPts val="0"/>
              </a:spcBef>
              <a:buNone/>
            </a:pPr>
            <a:r>
              <a:t/>
            </a:r>
            <a:endParaRPr/>
          </a:p>
          <a:p>
            <a:pPr lvl="0">
              <a:spcBef>
                <a:spcPts val="0"/>
              </a:spcBef>
              <a:buNone/>
            </a:pPr>
            <a:r>
              <a:rPr lang="en" sz="1400" u="sng"/>
              <a:t>Team Sneaky Hands</a:t>
            </a:r>
            <a:r>
              <a:rPr lang="en" sz="1400"/>
              <a:t>:</a:t>
            </a:r>
          </a:p>
        </p:txBody>
      </p:sp>
      <p:sp>
        <p:nvSpPr>
          <p:cNvPr id="278" name="Shape 278"/>
          <p:cNvSpPr txBox="1"/>
          <p:nvPr>
            <p:ph idx="1" type="subTitle"/>
          </p:nvPr>
        </p:nvSpPr>
        <p:spPr>
          <a:xfrm>
            <a:off x="717075" y="2906050"/>
            <a:ext cx="3970800" cy="1872900"/>
          </a:xfrm>
          <a:prstGeom prst="rect">
            <a:avLst/>
          </a:prstGeom>
        </p:spPr>
        <p:txBody>
          <a:bodyPr anchorCtr="0" anchor="t" bIns="91425" lIns="91425" rIns="91425" wrap="square" tIns="91425">
            <a:noAutofit/>
          </a:bodyPr>
          <a:lstStyle/>
          <a:p>
            <a:pPr indent="-228600" lvl="0" marL="457200" rtl="0">
              <a:spcBef>
                <a:spcPts val="0"/>
              </a:spcBef>
              <a:buChar char="●"/>
            </a:pPr>
            <a:r>
              <a:rPr b="1" i="1" lang="en"/>
              <a:t>King Derrell,</a:t>
            </a:r>
          </a:p>
          <a:p>
            <a:pPr indent="-228600" lvl="0" marL="457200" rtl="0">
              <a:spcBef>
                <a:spcPts val="0"/>
              </a:spcBef>
              <a:buChar char="●"/>
            </a:pPr>
            <a:r>
              <a:rPr b="1" lang="en"/>
              <a:t>Jester</a:t>
            </a:r>
            <a:r>
              <a:rPr i="1" lang="en"/>
              <a:t> </a:t>
            </a:r>
            <a:r>
              <a:rPr lang="en"/>
              <a:t>Ken Maleitzke,</a:t>
            </a:r>
          </a:p>
          <a:p>
            <a:pPr indent="-228600" lvl="0" marL="457200" rtl="0">
              <a:spcBef>
                <a:spcPts val="0"/>
              </a:spcBef>
              <a:buChar char="●"/>
            </a:pPr>
            <a:r>
              <a:rPr b="1" lang="en"/>
              <a:t>White Mage</a:t>
            </a:r>
            <a:r>
              <a:rPr lang="en"/>
              <a:t> Eric Grant,</a:t>
            </a:r>
          </a:p>
          <a:p>
            <a:pPr indent="-228600" lvl="0" marL="457200" rtl="0">
              <a:spcBef>
                <a:spcPts val="0"/>
              </a:spcBef>
              <a:buChar char="●"/>
            </a:pPr>
            <a:r>
              <a:rPr b="1" lang="en"/>
              <a:t>Black Knight</a:t>
            </a:r>
            <a:r>
              <a:rPr lang="en"/>
              <a:t> Nicole Andress,</a:t>
            </a:r>
          </a:p>
          <a:p>
            <a:pPr indent="-228600" lvl="0" marL="457200" rtl="0">
              <a:spcBef>
                <a:spcPts val="0"/>
              </a:spcBef>
              <a:buChar char="●"/>
            </a:pPr>
            <a:r>
              <a:rPr b="1" lang="en"/>
              <a:t>Geomancer</a:t>
            </a:r>
            <a:r>
              <a:rPr lang="en"/>
              <a:t> Hannah Crosby,</a:t>
            </a:r>
          </a:p>
          <a:p>
            <a:pPr indent="-228600" lvl="0" marL="457200" rtl="0">
              <a:spcBef>
                <a:spcPts val="0"/>
              </a:spcBef>
              <a:buChar char="●"/>
            </a:pPr>
            <a:r>
              <a:rPr b="1" lang="en"/>
              <a:t>Dragon Knight </a:t>
            </a:r>
            <a:r>
              <a:rPr lang="en"/>
              <a:t>Alex Verellen,</a:t>
            </a:r>
          </a:p>
          <a:p>
            <a:pPr indent="-228600" lvl="0" marL="457200">
              <a:spcBef>
                <a:spcPts val="0"/>
              </a:spcBef>
              <a:buChar char="●"/>
            </a:pPr>
            <a:r>
              <a:rPr b="1" lang="en"/>
              <a:t>Summoner</a:t>
            </a:r>
            <a:r>
              <a:rPr lang="en"/>
              <a:t> Desiree Morgan.</a:t>
            </a:r>
          </a:p>
        </p:txBody>
      </p:sp>
      <p:grpSp>
        <p:nvGrpSpPr>
          <p:cNvPr id="279" name="Shape 279"/>
          <p:cNvGrpSpPr/>
          <p:nvPr/>
        </p:nvGrpSpPr>
        <p:grpSpPr>
          <a:xfrm>
            <a:off x="5595506" y="2148711"/>
            <a:ext cx="4763738" cy="4356829"/>
            <a:chOff x="5595506" y="2148711"/>
            <a:chExt cx="4763738" cy="4356829"/>
          </a:xfrm>
        </p:grpSpPr>
        <p:pic>
          <p:nvPicPr>
            <p:cNvPr descr="Image result for trash panda" id="280" name="Shape 280"/>
            <p:cNvPicPr preferRelativeResize="0"/>
            <p:nvPr/>
          </p:nvPicPr>
          <p:blipFill>
            <a:blip r:embed="rId3">
              <a:alphaModFix/>
            </a:blip>
            <a:stretch>
              <a:fillRect/>
            </a:stretch>
          </p:blipFill>
          <p:spPr>
            <a:xfrm rot="-1659382">
              <a:off x="6046975" y="2879325"/>
              <a:ext cx="3860801" cy="2895601"/>
            </a:xfrm>
            <a:prstGeom prst="rect">
              <a:avLst/>
            </a:prstGeom>
            <a:noFill/>
            <a:ln>
              <a:noFill/>
            </a:ln>
          </p:spPr>
        </p:pic>
        <p:pic>
          <p:nvPicPr>
            <p:cNvPr id="281" name="Shape 281"/>
            <p:cNvPicPr preferRelativeResize="0"/>
            <p:nvPr/>
          </p:nvPicPr>
          <p:blipFill>
            <a:blip r:embed="rId4">
              <a:alphaModFix/>
            </a:blip>
            <a:stretch>
              <a:fillRect/>
            </a:stretch>
          </p:blipFill>
          <p:spPr>
            <a:xfrm rot="-1019509">
              <a:off x="7247001" y="2635071"/>
              <a:ext cx="1567704" cy="1171860"/>
            </a:xfrm>
            <a:prstGeom prst="rect">
              <a:avLst/>
            </a:prstGeom>
            <a:noFill/>
            <a:ln>
              <a:noFill/>
            </a:ln>
          </p:spPr>
        </p:pic>
        <p:pic>
          <p:nvPicPr>
            <p:cNvPr id="282" name="Shape 282"/>
            <p:cNvPicPr preferRelativeResize="0"/>
            <p:nvPr/>
          </p:nvPicPr>
          <p:blipFill>
            <a:blip r:embed="rId5">
              <a:alphaModFix/>
            </a:blip>
            <a:stretch>
              <a:fillRect/>
            </a:stretch>
          </p:blipFill>
          <p:spPr>
            <a:xfrm rot="-5091719">
              <a:off x="6204849" y="3983088"/>
              <a:ext cx="1591976" cy="1801615"/>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42" name="Shape 342"/>
        <p:cNvGrpSpPr/>
        <p:nvPr/>
      </p:nvGrpSpPr>
      <p:grpSpPr>
        <a:xfrm>
          <a:off x="0" y="0"/>
          <a:ext cx="0" cy="0"/>
          <a:chOff x="0" y="0"/>
          <a:chExt cx="0" cy="0"/>
        </a:xfrm>
      </p:grpSpPr>
      <p:sp>
        <p:nvSpPr>
          <p:cNvPr id="343" name="Shape 343"/>
          <p:cNvSpPr txBox="1"/>
          <p:nvPr>
            <p:ph type="title"/>
          </p:nvPr>
        </p:nvSpPr>
        <p:spPr>
          <a:xfrm>
            <a:off x="1303800" y="598575"/>
            <a:ext cx="3528000" cy="999300"/>
          </a:xfrm>
          <a:prstGeom prst="rect">
            <a:avLst/>
          </a:prstGeom>
        </p:spPr>
        <p:txBody>
          <a:bodyPr anchorCtr="0" anchor="t" bIns="91425" lIns="91425" rIns="91425" wrap="square" tIns="91425">
            <a:noAutofit/>
          </a:bodyPr>
          <a:lstStyle/>
          <a:p>
            <a:pPr lvl="0">
              <a:spcBef>
                <a:spcPts val="0"/>
              </a:spcBef>
              <a:buNone/>
            </a:pPr>
            <a:r>
              <a:rPr lang="en">
                <a:solidFill>
                  <a:srgbClr val="F3F3F3"/>
                </a:solidFill>
              </a:rPr>
              <a:t>Updates</a:t>
            </a:r>
          </a:p>
          <a:p>
            <a:pPr lvl="0">
              <a:spcBef>
                <a:spcPts val="0"/>
              </a:spcBef>
              <a:buNone/>
            </a:pPr>
            <a:r>
              <a:rPr lang="en" sz="1800">
                <a:solidFill>
                  <a:srgbClr val="F3F3F3"/>
                </a:solidFill>
              </a:rPr>
              <a:t>-Alex Verellen</a:t>
            </a:r>
          </a:p>
        </p:txBody>
      </p:sp>
      <p:sp>
        <p:nvSpPr>
          <p:cNvPr id="344" name="Shape 344"/>
          <p:cNvSpPr txBox="1"/>
          <p:nvPr>
            <p:ph idx="1" type="body"/>
          </p:nvPr>
        </p:nvSpPr>
        <p:spPr>
          <a:xfrm>
            <a:off x="3571275" y="598575"/>
            <a:ext cx="5393100" cy="2541600"/>
          </a:xfrm>
          <a:prstGeom prst="rect">
            <a:avLst/>
          </a:prstGeom>
        </p:spPr>
        <p:txBody>
          <a:bodyPr anchorCtr="0" anchor="t" bIns="91425" lIns="91425" rIns="91425" wrap="square" tIns="91425">
            <a:noAutofit/>
          </a:bodyPr>
          <a:lstStyle/>
          <a:p>
            <a:pPr lvl="0">
              <a:spcBef>
                <a:spcPts val="0"/>
              </a:spcBef>
              <a:buNone/>
            </a:pPr>
            <a:r>
              <a:rPr lang="en">
                <a:solidFill>
                  <a:srgbClr val="F3F3F3"/>
                </a:solidFill>
              </a:rPr>
              <a:t>-This is part of the </a:t>
            </a:r>
            <a:r>
              <a:rPr lang="en">
                <a:solidFill>
                  <a:srgbClr val="F3F3F3"/>
                </a:solidFill>
              </a:rPr>
              <a:t>search</a:t>
            </a:r>
            <a:r>
              <a:rPr lang="en">
                <a:solidFill>
                  <a:srgbClr val="F3F3F3"/>
                </a:solidFill>
              </a:rPr>
              <a:t> </a:t>
            </a:r>
            <a:r>
              <a:rPr lang="en">
                <a:solidFill>
                  <a:srgbClr val="F3F3F3"/>
                </a:solidFill>
              </a:rPr>
              <a:t>engine</a:t>
            </a:r>
            <a:r>
              <a:rPr lang="en">
                <a:solidFill>
                  <a:srgbClr val="F3F3F3"/>
                </a:solidFill>
              </a:rPr>
              <a:t> that looks to see when was the last time your site has been </a:t>
            </a:r>
            <a:r>
              <a:rPr lang="en">
                <a:solidFill>
                  <a:srgbClr val="F3F3F3"/>
                </a:solidFill>
              </a:rPr>
              <a:t>updated</a:t>
            </a:r>
            <a:r>
              <a:rPr lang="en">
                <a:solidFill>
                  <a:srgbClr val="F3F3F3"/>
                </a:solidFill>
              </a:rPr>
              <a:t>. This includes adding or removing content, applying a new layout, adding </a:t>
            </a:r>
            <a:r>
              <a:rPr lang="en">
                <a:solidFill>
                  <a:srgbClr val="F3F3F3"/>
                </a:solidFill>
              </a:rPr>
              <a:t>additional</a:t>
            </a:r>
            <a:r>
              <a:rPr lang="en">
                <a:solidFill>
                  <a:srgbClr val="F3F3F3"/>
                </a:solidFill>
              </a:rPr>
              <a:t> web pages, user </a:t>
            </a:r>
            <a:r>
              <a:rPr lang="en">
                <a:solidFill>
                  <a:srgbClr val="F3F3F3"/>
                </a:solidFill>
              </a:rPr>
              <a:t>generated</a:t>
            </a:r>
            <a:r>
              <a:rPr lang="en">
                <a:solidFill>
                  <a:srgbClr val="F3F3F3"/>
                </a:solidFill>
              </a:rPr>
              <a:t> content, and updating out dated information.</a:t>
            </a:r>
          </a:p>
          <a:p>
            <a:pPr lvl="0">
              <a:spcBef>
                <a:spcPts val="0"/>
              </a:spcBef>
              <a:buNone/>
            </a:pPr>
            <a:r>
              <a:rPr lang="en">
                <a:solidFill>
                  <a:srgbClr val="F3F3F3"/>
                </a:solidFill>
              </a:rPr>
              <a:t>-After a </a:t>
            </a:r>
            <a:r>
              <a:rPr lang="en">
                <a:solidFill>
                  <a:srgbClr val="F3F3F3"/>
                </a:solidFill>
              </a:rPr>
              <a:t>certain</a:t>
            </a:r>
            <a:r>
              <a:rPr lang="en">
                <a:solidFill>
                  <a:srgbClr val="F3F3F3"/>
                </a:solidFill>
              </a:rPr>
              <a:t> period of time without changes being made to your website, </a:t>
            </a:r>
            <a:r>
              <a:rPr lang="en">
                <a:solidFill>
                  <a:srgbClr val="F3F3F3"/>
                </a:solidFill>
              </a:rPr>
              <a:t>search</a:t>
            </a:r>
            <a:r>
              <a:rPr lang="en">
                <a:solidFill>
                  <a:srgbClr val="F3F3F3"/>
                </a:solidFill>
              </a:rPr>
              <a:t> engines will </a:t>
            </a:r>
            <a:r>
              <a:rPr lang="en">
                <a:solidFill>
                  <a:srgbClr val="F3F3F3"/>
                </a:solidFill>
              </a:rPr>
              <a:t>ignore</a:t>
            </a:r>
            <a:r>
              <a:rPr lang="en">
                <a:solidFill>
                  <a:srgbClr val="F3F3F3"/>
                </a:solidFill>
              </a:rPr>
              <a:t> it completely</a:t>
            </a:r>
          </a:p>
        </p:txBody>
      </p:sp>
      <p:pic>
        <p:nvPicPr>
          <p:cNvPr descr="wyUpdate-installing.win7 (2).jpg" id="345" name="Shape 345"/>
          <p:cNvPicPr preferRelativeResize="0"/>
          <p:nvPr/>
        </p:nvPicPr>
        <p:blipFill>
          <a:blip r:embed="rId4">
            <a:alphaModFix/>
          </a:blip>
          <a:stretch>
            <a:fillRect/>
          </a:stretch>
        </p:blipFill>
        <p:spPr>
          <a:xfrm>
            <a:off x="2682112" y="2881050"/>
            <a:ext cx="3779775" cy="2262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Shape 350"/>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Social Media</a:t>
            </a:r>
          </a:p>
        </p:txBody>
      </p:sp>
      <p:sp>
        <p:nvSpPr>
          <p:cNvPr id="351" name="Shape 351"/>
          <p:cNvSpPr txBox="1"/>
          <p:nvPr>
            <p:ph idx="1" type="body"/>
          </p:nvPr>
        </p:nvSpPr>
        <p:spPr>
          <a:xfrm>
            <a:off x="1303800" y="1990050"/>
            <a:ext cx="7030500" cy="2541600"/>
          </a:xfrm>
          <a:prstGeom prst="rect">
            <a:avLst/>
          </a:prstGeom>
        </p:spPr>
        <p:txBody>
          <a:bodyPr anchorCtr="0" anchor="t" bIns="91425" lIns="91425" rIns="91425" wrap="square" tIns="91425">
            <a:noAutofit/>
          </a:bodyPr>
          <a:lstStyle/>
          <a:p>
            <a:pPr indent="-330200" lvl="0" marL="457200" rtl="0">
              <a:lnSpc>
                <a:spcPct val="200000"/>
              </a:lnSpc>
              <a:spcBef>
                <a:spcPts val="0"/>
              </a:spcBef>
              <a:buSzPct val="100000"/>
            </a:pPr>
            <a:r>
              <a:rPr lang="en" sz="1600"/>
              <a:t> Links on social media accounts does boost ranking. Sharing has no effect.</a:t>
            </a:r>
          </a:p>
          <a:p>
            <a:pPr indent="-330200" lvl="0" marL="457200" rtl="0">
              <a:lnSpc>
                <a:spcPct val="200000"/>
              </a:lnSpc>
              <a:spcBef>
                <a:spcPts val="0"/>
              </a:spcBef>
              <a:buSzPct val="100000"/>
            </a:pPr>
            <a:r>
              <a:rPr lang="en" sz="1600"/>
              <a:t>SEO includes items searched in social search engines.</a:t>
            </a:r>
          </a:p>
          <a:p>
            <a:pPr indent="-330200" lvl="0" marL="457200" rtl="0">
              <a:lnSpc>
                <a:spcPct val="200000"/>
              </a:lnSpc>
              <a:spcBef>
                <a:spcPts val="0"/>
              </a:spcBef>
              <a:buSzPct val="100000"/>
            </a:pPr>
            <a:r>
              <a:rPr lang="en" sz="1600"/>
              <a:t>Social media posts count towards your rank.</a:t>
            </a:r>
          </a:p>
          <a:p>
            <a:pPr indent="-330200" lvl="0" marL="457200" rtl="0">
              <a:lnSpc>
                <a:spcPct val="200000"/>
              </a:lnSpc>
              <a:spcBef>
                <a:spcPts val="0"/>
              </a:spcBef>
              <a:buSzPct val="100000"/>
            </a:pPr>
            <a:r>
              <a:rPr lang="en" sz="1600"/>
              <a:t>More followers, higher rank.</a:t>
            </a:r>
          </a:p>
        </p:txBody>
      </p:sp>
      <p:pic>
        <p:nvPicPr>
          <p:cNvPr id="352" name="Shape 352"/>
          <p:cNvPicPr preferRelativeResize="0"/>
          <p:nvPr/>
        </p:nvPicPr>
        <p:blipFill>
          <a:blip r:embed="rId3">
            <a:alphaModFix/>
          </a:blip>
          <a:stretch>
            <a:fillRect/>
          </a:stretch>
        </p:blipFill>
        <p:spPr>
          <a:xfrm>
            <a:off x="5952050" y="131250"/>
            <a:ext cx="2671426" cy="1780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56" name="Shape 356"/>
        <p:cNvGrpSpPr/>
        <p:nvPr/>
      </p:nvGrpSpPr>
      <p:grpSpPr>
        <a:xfrm>
          <a:off x="0" y="0"/>
          <a:ext cx="0" cy="0"/>
          <a:chOff x="0" y="0"/>
          <a:chExt cx="0" cy="0"/>
        </a:xfrm>
      </p:grpSpPr>
      <p:sp>
        <p:nvSpPr>
          <p:cNvPr id="357" name="Shape 357"/>
          <p:cNvSpPr txBox="1"/>
          <p:nvPr>
            <p:ph type="title"/>
          </p:nvPr>
        </p:nvSpPr>
        <p:spPr>
          <a:xfrm>
            <a:off x="1003275" y="44575"/>
            <a:ext cx="7030500" cy="499200"/>
          </a:xfrm>
          <a:prstGeom prst="rect">
            <a:avLst/>
          </a:prstGeom>
        </p:spPr>
        <p:txBody>
          <a:bodyPr anchorCtr="0" anchor="t" bIns="91425" lIns="91425" rIns="91425" wrap="square" tIns="91425">
            <a:noAutofit/>
          </a:bodyPr>
          <a:lstStyle/>
          <a:p>
            <a:pPr lvl="0">
              <a:spcBef>
                <a:spcPts val="0"/>
              </a:spcBef>
              <a:buNone/>
            </a:pPr>
            <a:r>
              <a:rPr lang="en"/>
              <a:t>Search Engines: humans vs computers</a:t>
            </a:r>
          </a:p>
          <a:p>
            <a:pPr lvl="0">
              <a:spcBef>
                <a:spcPts val="0"/>
              </a:spcBef>
              <a:buNone/>
            </a:pPr>
            <a:r>
              <a:t/>
            </a:r>
            <a:endParaRPr/>
          </a:p>
        </p:txBody>
      </p:sp>
      <p:sp>
        <p:nvSpPr>
          <p:cNvPr id="358" name="Shape 358"/>
          <p:cNvSpPr txBox="1"/>
          <p:nvPr>
            <p:ph idx="1" type="body"/>
          </p:nvPr>
        </p:nvSpPr>
        <p:spPr>
          <a:xfrm>
            <a:off x="5407275" y="3065675"/>
            <a:ext cx="2626500" cy="1729200"/>
          </a:xfrm>
          <a:prstGeom prst="rect">
            <a:avLst/>
          </a:prstGeom>
        </p:spPr>
        <p:txBody>
          <a:bodyPr anchorCtr="0" anchor="t" bIns="91425" lIns="91425" rIns="91425" wrap="square" tIns="91425">
            <a:noAutofit/>
          </a:bodyPr>
          <a:lstStyle/>
          <a:p>
            <a:pPr indent="-228600" lvl="0" marL="457200">
              <a:spcBef>
                <a:spcPts val="0"/>
              </a:spcBef>
            </a:pPr>
            <a:r>
              <a:rPr b="1" lang="en"/>
              <a:t>Website names/ URLS</a:t>
            </a:r>
          </a:p>
          <a:p>
            <a:pPr indent="-228600" lvl="0" marL="457200">
              <a:spcBef>
                <a:spcPts val="0"/>
              </a:spcBef>
            </a:pPr>
            <a:r>
              <a:rPr b="1" lang="en"/>
              <a:t>Page content</a:t>
            </a:r>
          </a:p>
          <a:p>
            <a:pPr indent="-228600" lvl="0" marL="457200" rtl="0">
              <a:spcBef>
                <a:spcPts val="0"/>
              </a:spcBef>
            </a:pPr>
            <a:r>
              <a:rPr b="1" lang="en"/>
              <a:t>Meta tags</a:t>
            </a:r>
          </a:p>
          <a:p>
            <a:pPr indent="-228600" lvl="0" marL="457200" rtl="0">
              <a:spcBef>
                <a:spcPts val="0"/>
              </a:spcBef>
            </a:pPr>
            <a:r>
              <a:rPr b="1" lang="en"/>
              <a:t>The page design</a:t>
            </a:r>
          </a:p>
          <a:p>
            <a:pPr indent="-228600" lvl="0" marL="457200">
              <a:spcBef>
                <a:spcPts val="0"/>
              </a:spcBef>
            </a:pPr>
            <a:r>
              <a:rPr b="1" lang="en"/>
              <a:t>All of these affect </a:t>
            </a:r>
            <a:r>
              <a:rPr b="1" lang="en"/>
              <a:t>saleability</a:t>
            </a:r>
          </a:p>
        </p:txBody>
      </p:sp>
      <p:sp>
        <p:nvSpPr>
          <p:cNvPr id="359" name="Shape 359"/>
          <p:cNvSpPr txBox="1"/>
          <p:nvPr/>
        </p:nvSpPr>
        <p:spPr>
          <a:xfrm>
            <a:off x="1003275" y="3172775"/>
            <a:ext cx="3114300" cy="1622100"/>
          </a:xfrm>
          <a:prstGeom prst="rect">
            <a:avLst/>
          </a:prstGeom>
          <a:noFill/>
          <a:ln>
            <a:noFill/>
          </a:ln>
        </p:spPr>
        <p:txBody>
          <a:bodyPr anchorCtr="0" anchor="t" bIns="91425" lIns="91425" rIns="91425" wrap="square" tIns="91425">
            <a:noAutofit/>
          </a:bodyPr>
          <a:lstStyle/>
          <a:p>
            <a:pPr lvl="0">
              <a:spcBef>
                <a:spcPts val="0"/>
              </a:spcBef>
              <a:buNone/>
            </a:pPr>
            <a:r>
              <a:rPr b="1" lang="en">
                <a:solidFill>
                  <a:srgbClr val="434343"/>
                </a:solidFill>
              </a:rPr>
              <a:t>Computers aren’t </a:t>
            </a:r>
            <a:r>
              <a:rPr b="1" i="1" lang="en"/>
              <a:t>HUMAN</a:t>
            </a:r>
            <a:r>
              <a:rPr b="1" lang="en">
                <a:solidFill>
                  <a:srgbClr val="434343"/>
                </a:solidFill>
              </a:rPr>
              <a:t>, they are ran heavily through how well  a programmer works their code!	 It’s the little things that promote the website.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Shape 364"/>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Paid Advertising</a:t>
            </a:r>
          </a:p>
        </p:txBody>
      </p:sp>
      <p:sp>
        <p:nvSpPr>
          <p:cNvPr id="365" name="Shape 365"/>
          <p:cNvSpPr txBox="1"/>
          <p:nvPr>
            <p:ph idx="1" type="body"/>
          </p:nvPr>
        </p:nvSpPr>
        <p:spPr>
          <a:xfrm>
            <a:off x="1189075" y="1918625"/>
            <a:ext cx="7030500" cy="2541600"/>
          </a:xfrm>
          <a:prstGeom prst="rect">
            <a:avLst/>
          </a:prstGeom>
        </p:spPr>
        <p:txBody>
          <a:bodyPr anchorCtr="0" anchor="t" bIns="91425" lIns="91425" rIns="91425" wrap="square" tIns="91425">
            <a:noAutofit/>
          </a:bodyPr>
          <a:lstStyle/>
          <a:p>
            <a:pPr indent="-342900" lvl="0" marL="457200" rtl="0">
              <a:lnSpc>
                <a:spcPct val="200000"/>
              </a:lnSpc>
              <a:spcBef>
                <a:spcPts val="0"/>
              </a:spcBef>
              <a:buSzPct val="100000"/>
            </a:pPr>
            <a:r>
              <a:rPr lang="en" sz="1800"/>
              <a:t>Pay-Per-Click advertisements bypass SEO.</a:t>
            </a:r>
          </a:p>
          <a:p>
            <a:pPr indent="-342900" lvl="0" marL="457200" rtl="0">
              <a:lnSpc>
                <a:spcPct val="200000"/>
              </a:lnSpc>
              <a:spcBef>
                <a:spcPts val="0"/>
              </a:spcBef>
              <a:buSzPct val="100000"/>
            </a:pPr>
            <a:r>
              <a:rPr lang="en" sz="1800"/>
              <a:t>Ads can boost your presence faster.</a:t>
            </a:r>
          </a:p>
          <a:p>
            <a:pPr indent="-342900" lvl="0" marL="457200" rtl="0">
              <a:lnSpc>
                <a:spcPct val="200000"/>
              </a:lnSpc>
              <a:spcBef>
                <a:spcPts val="0"/>
              </a:spcBef>
              <a:buSzPct val="100000"/>
            </a:pPr>
            <a:r>
              <a:rPr lang="en" sz="1800"/>
              <a:t>Easy access in different and more places.</a:t>
            </a:r>
          </a:p>
          <a:p>
            <a:pPr indent="-342900" lvl="0" marL="457200" rtl="0">
              <a:lnSpc>
                <a:spcPct val="200000"/>
              </a:lnSpc>
              <a:spcBef>
                <a:spcPts val="0"/>
              </a:spcBef>
              <a:buSzPct val="100000"/>
            </a:pPr>
            <a:r>
              <a:rPr lang="en" sz="1800"/>
              <a:t>New companies get their name out.</a:t>
            </a:r>
          </a:p>
        </p:txBody>
      </p:sp>
      <p:pic>
        <p:nvPicPr>
          <p:cNvPr id="366" name="Shape 366"/>
          <p:cNvPicPr preferRelativeResize="0"/>
          <p:nvPr/>
        </p:nvPicPr>
        <p:blipFill>
          <a:blip r:embed="rId3">
            <a:alphaModFix/>
          </a:blip>
          <a:stretch>
            <a:fillRect/>
          </a:stretch>
        </p:blipFill>
        <p:spPr>
          <a:xfrm>
            <a:off x="6149100" y="1597875"/>
            <a:ext cx="2994900" cy="24857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0E0E3"/>
        </a:solidFill>
      </p:bgPr>
    </p:bg>
    <p:spTree>
      <p:nvGrpSpPr>
        <p:cNvPr id="370" name="Shape 370"/>
        <p:cNvGrpSpPr/>
        <p:nvPr/>
      </p:nvGrpSpPr>
      <p:grpSpPr>
        <a:xfrm>
          <a:off x="0" y="0"/>
          <a:ext cx="0" cy="0"/>
          <a:chOff x="0" y="0"/>
          <a:chExt cx="0" cy="0"/>
        </a:xfrm>
      </p:grpSpPr>
      <p:sp>
        <p:nvSpPr>
          <p:cNvPr id="371" name="Shape 371"/>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Sneaky Advertising</a:t>
            </a:r>
          </a:p>
          <a:p>
            <a:pPr lvl="0">
              <a:spcBef>
                <a:spcPts val="0"/>
              </a:spcBef>
              <a:buNone/>
            </a:pPr>
            <a:r>
              <a:t/>
            </a:r>
            <a:endParaRPr/>
          </a:p>
        </p:txBody>
      </p:sp>
      <p:sp>
        <p:nvSpPr>
          <p:cNvPr id="372" name="Shape 372"/>
          <p:cNvSpPr txBox="1"/>
          <p:nvPr>
            <p:ph idx="1" type="body"/>
          </p:nvPr>
        </p:nvSpPr>
        <p:spPr>
          <a:xfrm>
            <a:off x="996700" y="1889475"/>
            <a:ext cx="5349300" cy="2655000"/>
          </a:xfrm>
          <a:prstGeom prst="rect">
            <a:avLst/>
          </a:prstGeom>
        </p:spPr>
        <p:txBody>
          <a:bodyPr anchorCtr="0" anchor="t" bIns="91425" lIns="91425" rIns="91425" wrap="square" tIns="91425">
            <a:noAutofit/>
          </a:bodyPr>
          <a:lstStyle/>
          <a:p>
            <a:pPr indent="-317500" lvl="0" marL="457200" rtl="0">
              <a:spcBef>
                <a:spcPts val="0"/>
              </a:spcBef>
              <a:buSzPct val="100000"/>
            </a:pPr>
            <a:r>
              <a:rPr lang="en" sz="1400"/>
              <a:t>Search Engine Marketing (SEM) - Purposefully directing traffic to specific website and product</a:t>
            </a:r>
          </a:p>
          <a:p>
            <a:pPr indent="-317500" lvl="0" marL="457200" rtl="0">
              <a:spcBef>
                <a:spcPts val="0"/>
              </a:spcBef>
              <a:buSzPct val="100000"/>
            </a:pPr>
            <a:r>
              <a:rPr lang="en" sz="1400"/>
              <a:t>Manipulate web code and website to direct traffic </a:t>
            </a:r>
          </a:p>
          <a:p>
            <a:pPr indent="-317500" lvl="0" marL="457200" rtl="0">
              <a:spcBef>
                <a:spcPts val="0"/>
              </a:spcBef>
              <a:buSzPct val="100000"/>
            </a:pPr>
            <a:r>
              <a:rPr lang="en" sz="1400"/>
              <a:t>Incorporate keywords into the code and scattering them throughout text can significantly boost internet presence, web site visibility and brand name</a:t>
            </a:r>
          </a:p>
          <a:p>
            <a:pPr indent="-317500" lvl="0" marL="457200" rtl="0">
              <a:spcBef>
                <a:spcPts val="0"/>
              </a:spcBef>
              <a:buSzPct val="100000"/>
            </a:pPr>
            <a:r>
              <a:rPr lang="en" sz="1400"/>
              <a:t>Can be used to steer potential customers to websites that weren’t searching for that to begin with</a:t>
            </a:r>
          </a:p>
        </p:txBody>
      </p:sp>
      <p:pic>
        <p:nvPicPr>
          <p:cNvPr descr="Image result for trash panda" id="373" name="Shape 373"/>
          <p:cNvPicPr preferRelativeResize="0"/>
          <p:nvPr/>
        </p:nvPicPr>
        <p:blipFill>
          <a:blip r:embed="rId3">
            <a:alphaModFix/>
          </a:blip>
          <a:stretch>
            <a:fillRect/>
          </a:stretch>
        </p:blipFill>
        <p:spPr>
          <a:xfrm>
            <a:off x="6714925" y="2188075"/>
            <a:ext cx="2200275" cy="1647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Shape 378"/>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White Hat SEO</a:t>
            </a:r>
          </a:p>
        </p:txBody>
      </p:sp>
      <p:sp>
        <p:nvSpPr>
          <p:cNvPr id="379" name="Shape 379"/>
          <p:cNvSpPr txBox="1"/>
          <p:nvPr>
            <p:ph idx="1" type="body"/>
          </p:nvPr>
        </p:nvSpPr>
        <p:spPr>
          <a:xfrm>
            <a:off x="1303800" y="1990050"/>
            <a:ext cx="7030500" cy="2541600"/>
          </a:xfrm>
          <a:prstGeom prst="rect">
            <a:avLst/>
          </a:prstGeom>
        </p:spPr>
        <p:txBody>
          <a:bodyPr anchorCtr="0" anchor="t" bIns="91425" lIns="91425" rIns="91425" wrap="square" tIns="91425">
            <a:noAutofit/>
          </a:bodyPr>
          <a:lstStyle/>
          <a:p>
            <a:pPr indent="-228600" lvl="0" marL="457200" rtl="0">
              <a:lnSpc>
                <a:spcPct val="200000"/>
              </a:lnSpc>
              <a:spcBef>
                <a:spcPts val="0"/>
              </a:spcBef>
              <a:buChar char="➢"/>
            </a:pPr>
            <a:r>
              <a:rPr lang="en"/>
              <a:t>Refers to optimization </a:t>
            </a:r>
            <a:r>
              <a:rPr lang="en"/>
              <a:t>strategies and tactics</a:t>
            </a:r>
          </a:p>
          <a:p>
            <a:pPr indent="-228600" lvl="0" marL="457200" rtl="0">
              <a:lnSpc>
                <a:spcPct val="200000"/>
              </a:lnSpc>
              <a:spcBef>
                <a:spcPts val="0"/>
              </a:spcBef>
              <a:buChar char="➢"/>
            </a:pPr>
            <a:r>
              <a:rPr lang="en"/>
              <a:t>Used by people to make long term investments</a:t>
            </a:r>
          </a:p>
          <a:p>
            <a:pPr indent="-228600" lvl="0" marL="457200">
              <a:lnSpc>
                <a:spcPct val="200000"/>
              </a:lnSpc>
              <a:spcBef>
                <a:spcPts val="0"/>
              </a:spcBef>
              <a:buChar char="➢"/>
            </a:pPr>
            <a:r>
              <a:rPr lang="en"/>
              <a:t>The legal way</a:t>
            </a:r>
          </a:p>
        </p:txBody>
      </p:sp>
      <p:pic>
        <p:nvPicPr>
          <p:cNvPr descr="Image result for trash panda" id="380" name="Shape 380"/>
          <p:cNvPicPr preferRelativeResize="0"/>
          <p:nvPr/>
        </p:nvPicPr>
        <p:blipFill>
          <a:blip r:embed="rId3">
            <a:alphaModFix/>
          </a:blip>
          <a:stretch>
            <a:fillRect/>
          </a:stretch>
        </p:blipFill>
        <p:spPr>
          <a:xfrm>
            <a:off x="5896025" y="1660575"/>
            <a:ext cx="2438275" cy="2871075"/>
          </a:xfrm>
          <a:prstGeom prst="rect">
            <a:avLst/>
          </a:prstGeom>
          <a:noFill/>
          <a:ln>
            <a:noFill/>
          </a:ln>
        </p:spPr>
      </p:pic>
      <p:pic>
        <p:nvPicPr>
          <p:cNvPr id="381" name="Shape 381"/>
          <p:cNvPicPr preferRelativeResize="0"/>
          <p:nvPr/>
        </p:nvPicPr>
        <p:blipFill>
          <a:blip r:embed="rId4">
            <a:alphaModFix/>
          </a:blip>
          <a:stretch>
            <a:fillRect/>
          </a:stretch>
        </p:blipFill>
        <p:spPr>
          <a:xfrm>
            <a:off x="5896014" y="858675"/>
            <a:ext cx="2438286" cy="999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385" name="Shape 385"/>
        <p:cNvGrpSpPr/>
        <p:nvPr/>
      </p:nvGrpSpPr>
      <p:grpSpPr>
        <a:xfrm>
          <a:off x="0" y="0"/>
          <a:ext cx="0" cy="0"/>
          <a:chOff x="0" y="0"/>
          <a:chExt cx="0" cy="0"/>
        </a:xfrm>
      </p:grpSpPr>
      <p:sp>
        <p:nvSpPr>
          <p:cNvPr id="386" name="Shape 386"/>
          <p:cNvSpPr txBox="1"/>
          <p:nvPr>
            <p:ph type="title"/>
          </p:nvPr>
        </p:nvSpPr>
        <p:spPr>
          <a:xfrm>
            <a:off x="1303800" y="573100"/>
            <a:ext cx="3534300" cy="999300"/>
          </a:xfrm>
          <a:prstGeom prst="rect">
            <a:avLst/>
          </a:prstGeom>
        </p:spPr>
        <p:txBody>
          <a:bodyPr anchorCtr="0" anchor="t" bIns="91425" lIns="91425" rIns="91425" wrap="square" tIns="91425">
            <a:noAutofit/>
          </a:bodyPr>
          <a:lstStyle/>
          <a:p>
            <a:pPr lvl="0">
              <a:spcBef>
                <a:spcPts val="0"/>
              </a:spcBef>
              <a:buNone/>
            </a:pPr>
            <a:r>
              <a:rPr lang="en">
                <a:solidFill>
                  <a:srgbClr val="F3F3F3"/>
                </a:solidFill>
              </a:rPr>
              <a:t>Black Hat SEO</a:t>
            </a:r>
          </a:p>
          <a:p>
            <a:pPr lvl="0">
              <a:spcBef>
                <a:spcPts val="0"/>
              </a:spcBef>
              <a:buNone/>
            </a:pPr>
            <a:r>
              <a:rPr lang="en" sz="1800">
                <a:solidFill>
                  <a:srgbClr val="F3F3F3"/>
                </a:solidFill>
              </a:rPr>
              <a:t>-Alex Verellen</a:t>
            </a:r>
          </a:p>
        </p:txBody>
      </p:sp>
      <p:sp>
        <p:nvSpPr>
          <p:cNvPr id="387" name="Shape 387"/>
          <p:cNvSpPr txBox="1"/>
          <p:nvPr>
            <p:ph idx="1" type="body"/>
          </p:nvPr>
        </p:nvSpPr>
        <p:spPr>
          <a:xfrm>
            <a:off x="1278325" y="1990050"/>
            <a:ext cx="6379800" cy="2541600"/>
          </a:xfrm>
          <a:prstGeom prst="rect">
            <a:avLst/>
          </a:prstGeom>
        </p:spPr>
        <p:txBody>
          <a:bodyPr anchorCtr="0" anchor="t" bIns="91425" lIns="91425" rIns="91425" wrap="square" tIns="91425">
            <a:noAutofit/>
          </a:bodyPr>
          <a:lstStyle/>
          <a:p>
            <a:pPr lvl="0">
              <a:spcBef>
                <a:spcPts val="0"/>
              </a:spcBef>
              <a:buNone/>
            </a:pPr>
            <a:r>
              <a:rPr lang="en">
                <a:solidFill>
                  <a:srgbClr val="FFFFFF"/>
                </a:solidFill>
              </a:rPr>
              <a:t>-B</a:t>
            </a:r>
            <a:r>
              <a:rPr lang="en">
                <a:solidFill>
                  <a:srgbClr val="FFFFFF"/>
                </a:solidFill>
              </a:rPr>
              <a:t>lack hat SEO refers to the use of aggressive strategies, techniques and tactics that focus on search engines, and usually does not obey search engines guidelines through sneaky methods.</a:t>
            </a:r>
          </a:p>
          <a:p>
            <a:pPr lvl="0">
              <a:spcBef>
                <a:spcPts val="0"/>
              </a:spcBef>
              <a:buNone/>
            </a:pPr>
            <a:br>
              <a:rPr lang="en">
                <a:solidFill>
                  <a:srgbClr val="FFFFFF"/>
                </a:solidFill>
              </a:rPr>
            </a:br>
            <a:r>
              <a:rPr lang="en">
                <a:solidFill>
                  <a:srgbClr val="FFFFFF"/>
                </a:solidFill>
              </a:rPr>
              <a:t>-Some examples of black hat SEO techniques include keyword over stuffing, invisible text, doorway pages, adding unrelated keywords to the page content or page swapping (changing the webpage entirely after it has been ranked by search engines).</a:t>
            </a:r>
          </a:p>
        </p:txBody>
      </p:sp>
      <p:pic>
        <p:nvPicPr>
          <p:cNvPr descr="black-hat-hi.png" id="388" name="Shape 388"/>
          <p:cNvPicPr preferRelativeResize="0"/>
          <p:nvPr/>
        </p:nvPicPr>
        <p:blipFill>
          <a:blip r:embed="rId3">
            <a:alphaModFix/>
          </a:blip>
          <a:stretch>
            <a:fillRect/>
          </a:stretch>
        </p:blipFill>
        <p:spPr>
          <a:xfrm>
            <a:off x="5335700" y="31825"/>
            <a:ext cx="3096476" cy="1989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Shape 393"/>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Summary</a:t>
            </a:r>
          </a:p>
        </p:txBody>
      </p:sp>
      <p:sp>
        <p:nvSpPr>
          <p:cNvPr id="394" name="Shape 394"/>
          <p:cNvSpPr txBox="1"/>
          <p:nvPr>
            <p:ph idx="1" type="body"/>
          </p:nvPr>
        </p:nvSpPr>
        <p:spPr>
          <a:xfrm>
            <a:off x="1303800" y="1990050"/>
            <a:ext cx="7030500" cy="2541600"/>
          </a:xfrm>
          <a:prstGeom prst="rect">
            <a:avLst/>
          </a:prstGeom>
        </p:spPr>
        <p:txBody>
          <a:bodyPr anchorCtr="0" anchor="t" bIns="91425" lIns="91425" rIns="91425" wrap="square" tIns="91425">
            <a:noAutofit/>
          </a:bodyPr>
          <a:lstStyle/>
          <a:p>
            <a:pPr indent="-342900" lvl="0" marL="457200" rtl="0">
              <a:spcBef>
                <a:spcPts val="0"/>
              </a:spcBef>
              <a:buSzPct val="100000"/>
              <a:buAutoNum type="arabicPeriod"/>
            </a:pPr>
            <a:r>
              <a:rPr lang="en" sz="1800"/>
              <a:t>Search engines use the websites SEO rank when organizing the result page of a search query. </a:t>
            </a:r>
          </a:p>
          <a:p>
            <a:pPr indent="-342900" lvl="0" marL="457200" rtl="0">
              <a:spcBef>
                <a:spcPts val="0"/>
              </a:spcBef>
              <a:buSzPct val="100000"/>
              <a:buAutoNum type="arabicPeriod"/>
            </a:pPr>
            <a:r>
              <a:rPr lang="en" sz="1800"/>
              <a:t>You can raise your SEO rank by linking, keywords, paid advertising, etc.</a:t>
            </a:r>
          </a:p>
          <a:p>
            <a:pPr indent="-342900" lvl="0" marL="457200">
              <a:spcBef>
                <a:spcPts val="0"/>
              </a:spcBef>
              <a:buSzPct val="100000"/>
              <a:buAutoNum type="arabicPeriod"/>
            </a:pPr>
            <a:r>
              <a:rPr lang="en" sz="1800"/>
              <a:t>The higher your rank, the further up the result list your web page will be.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48208"/>
            </a:gs>
            <a:gs pos="100000">
              <a:srgbClr val="703E08"/>
            </a:gs>
          </a:gsLst>
          <a:path path="circle">
            <a:fillToRect b="50%" l="50%" r="50%" t="50%"/>
          </a:path>
          <a:tileRect/>
        </a:gradFill>
      </p:bgPr>
    </p:bg>
    <p:spTree>
      <p:nvGrpSpPr>
        <p:cNvPr id="398" name="Shape 398"/>
        <p:cNvGrpSpPr/>
        <p:nvPr/>
      </p:nvGrpSpPr>
      <p:grpSpPr>
        <a:xfrm>
          <a:off x="0" y="0"/>
          <a:ext cx="0" cy="0"/>
          <a:chOff x="0" y="0"/>
          <a:chExt cx="0" cy="0"/>
        </a:xfrm>
      </p:grpSpPr>
      <p:pic>
        <p:nvPicPr>
          <p:cNvPr id="399" name="Shape 399"/>
          <p:cNvPicPr preferRelativeResize="0"/>
          <p:nvPr/>
        </p:nvPicPr>
        <p:blipFill>
          <a:blip r:embed="rId3">
            <a:alphaModFix/>
          </a:blip>
          <a:stretch>
            <a:fillRect/>
          </a:stretch>
        </p:blipFill>
        <p:spPr>
          <a:xfrm>
            <a:off x="1937913" y="1168712"/>
            <a:ext cx="4769125" cy="2217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Shape 404"/>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References</a:t>
            </a:r>
          </a:p>
        </p:txBody>
      </p:sp>
      <p:sp>
        <p:nvSpPr>
          <p:cNvPr id="405" name="Shape 405"/>
          <p:cNvSpPr txBox="1"/>
          <p:nvPr>
            <p:ph idx="1" type="body"/>
          </p:nvPr>
        </p:nvSpPr>
        <p:spPr>
          <a:xfrm>
            <a:off x="1303800" y="1990050"/>
            <a:ext cx="7030500" cy="2541600"/>
          </a:xfrm>
          <a:prstGeom prst="rect">
            <a:avLst/>
          </a:prstGeom>
        </p:spPr>
        <p:txBody>
          <a:bodyPr anchorCtr="0" anchor="t" bIns="91425" lIns="91425" rIns="91425" wrap="square" tIns="91425">
            <a:noAutofit/>
          </a:bodyPr>
          <a:lstStyle/>
          <a:p>
            <a:pPr indent="-228600" lvl="0" marL="457200" rtl="0">
              <a:spcBef>
                <a:spcPts val="0"/>
              </a:spcBef>
              <a:buChar char="●"/>
            </a:pPr>
            <a:r>
              <a:rPr lang="en" u="sng">
                <a:solidFill>
                  <a:schemeClr val="hlink"/>
                </a:solidFill>
                <a:hlinkClick r:id="rId3"/>
              </a:rPr>
              <a:t>https://moz.com/beginners-guide-to-seo</a:t>
            </a:r>
          </a:p>
          <a:p>
            <a:pPr indent="-228600" lvl="0" marL="457200" rtl="0">
              <a:spcBef>
                <a:spcPts val="0"/>
              </a:spcBef>
              <a:buChar char="●"/>
            </a:pPr>
            <a:r>
              <a:rPr lang="en" u="sng">
                <a:solidFill>
                  <a:schemeClr val="hlink"/>
                </a:solidFill>
                <a:hlinkClick r:id="rId4"/>
              </a:rPr>
              <a:t>https://www.educba.com/seo-in-digital-marketing/</a:t>
            </a:r>
          </a:p>
          <a:p>
            <a:pPr indent="-228600" lvl="0" marL="457200" rtl="0">
              <a:spcBef>
                <a:spcPts val="0"/>
              </a:spcBef>
              <a:buChar char="●"/>
            </a:pPr>
            <a:r>
              <a:rPr lang="en" u="sng">
                <a:solidFill>
                  <a:schemeClr val="hlink"/>
                </a:solidFill>
                <a:hlinkClick r:id="rId5"/>
              </a:rPr>
              <a:t>http://www.webopedia.com/TERM/S/SEO.html</a:t>
            </a:r>
          </a:p>
          <a:p>
            <a:pPr indent="-228600" lvl="0" marL="457200" rtl="0">
              <a:spcBef>
                <a:spcPts val="0"/>
              </a:spcBef>
              <a:buChar char="●"/>
            </a:pPr>
            <a:r>
              <a:rPr lang="en" u="sng">
                <a:solidFill>
                  <a:schemeClr val="hlink"/>
                </a:solidFill>
                <a:hlinkClick r:id="rId6"/>
              </a:rPr>
              <a:t>https://moz.com/beginners-guide-to-seo/growing-popularity-and-links</a:t>
            </a:r>
          </a:p>
          <a:p>
            <a:pPr indent="-228600" lvl="0" marL="457200" rtl="0">
              <a:spcBef>
                <a:spcPts val="0"/>
              </a:spcBef>
              <a:buChar char="●"/>
            </a:pPr>
            <a:r>
              <a:rPr lang="en" u="sng">
                <a:solidFill>
                  <a:schemeClr val="hlink"/>
                </a:solidFill>
                <a:hlinkClick r:id="rId7"/>
              </a:rPr>
              <a:t>http://www.directoryone.com/articles/sneaky-seo.html</a:t>
            </a:r>
          </a:p>
          <a:p>
            <a:pPr indent="-228600" lvl="0" marL="457200" rtl="0">
              <a:spcBef>
                <a:spcPts val="0"/>
              </a:spcBef>
              <a:buChar char="●"/>
            </a:pPr>
            <a:r>
              <a:rPr lang="en" u="sng">
                <a:solidFill>
                  <a:schemeClr val="hlink"/>
                </a:solidFill>
                <a:hlinkClick r:id="rId8"/>
              </a:rPr>
              <a:t>https://moz.com/beginners-guide-to-seo/keyword-research</a:t>
            </a:r>
          </a:p>
          <a:p>
            <a:pPr indent="-228600" lvl="0" marL="457200" rtl="0">
              <a:spcBef>
                <a:spcPts val="0"/>
              </a:spcBef>
              <a:buChar char="●"/>
            </a:pPr>
            <a:r>
              <a:rPr lang="en" u="sng">
                <a:solidFill>
                  <a:schemeClr val="hlink"/>
                </a:solidFill>
                <a:hlinkClick r:id="rId9"/>
              </a:rPr>
              <a:t>http://www.webopedia.com/TERM/B/Black_Hat_SEO.html</a:t>
            </a:r>
            <a:r>
              <a:rPr lang="en"/>
              <a:t> </a:t>
            </a:r>
          </a:p>
          <a:p>
            <a:pPr indent="-228600" lvl="0" marL="457200">
              <a:spcBef>
                <a:spcPts val="0"/>
              </a:spcBef>
              <a:buChar char="●"/>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286" name="Shape 286"/>
        <p:cNvGrpSpPr/>
        <p:nvPr/>
      </p:nvGrpSpPr>
      <p:grpSpPr>
        <a:xfrm>
          <a:off x="0" y="0"/>
          <a:ext cx="0" cy="0"/>
          <a:chOff x="0" y="0"/>
          <a:chExt cx="0" cy="0"/>
        </a:xfrm>
      </p:grpSpPr>
      <p:sp>
        <p:nvSpPr>
          <p:cNvPr id="287" name="Shape 287"/>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solidFill>
                  <a:srgbClr val="F3F3F3"/>
                </a:solidFill>
              </a:rPr>
              <a:t>SEO… What is it?</a:t>
            </a:r>
          </a:p>
        </p:txBody>
      </p:sp>
      <p:sp>
        <p:nvSpPr>
          <p:cNvPr id="288" name="Shape 288"/>
          <p:cNvSpPr txBox="1"/>
          <p:nvPr>
            <p:ph idx="1" type="body"/>
          </p:nvPr>
        </p:nvSpPr>
        <p:spPr>
          <a:xfrm>
            <a:off x="1303800" y="1990050"/>
            <a:ext cx="7030500" cy="2541600"/>
          </a:xfrm>
          <a:prstGeom prst="rect">
            <a:avLst/>
          </a:prstGeom>
        </p:spPr>
        <p:txBody>
          <a:bodyPr anchorCtr="0" anchor="t" bIns="91425" lIns="91425" rIns="91425" wrap="square" tIns="91425">
            <a:noAutofit/>
          </a:bodyPr>
          <a:lstStyle/>
          <a:p>
            <a:pPr indent="-342900" lvl="0" marL="457200" rtl="0">
              <a:lnSpc>
                <a:spcPct val="200000"/>
              </a:lnSpc>
              <a:spcBef>
                <a:spcPts val="0"/>
              </a:spcBef>
              <a:buClr>
                <a:srgbClr val="F3F3F3"/>
              </a:buClr>
              <a:buSzPct val="100000"/>
              <a:buChar char="➢"/>
            </a:pPr>
            <a:r>
              <a:rPr lang="en" sz="1800">
                <a:solidFill>
                  <a:srgbClr val="F3F3F3"/>
                </a:solidFill>
              </a:rPr>
              <a:t>SEO stands for Search Engine Optimization</a:t>
            </a:r>
          </a:p>
          <a:p>
            <a:pPr indent="-342900" lvl="0" marL="457200" rtl="0">
              <a:lnSpc>
                <a:spcPct val="200000"/>
              </a:lnSpc>
              <a:spcBef>
                <a:spcPts val="0"/>
              </a:spcBef>
              <a:buClr>
                <a:srgbClr val="F3F3F3"/>
              </a:buClr>
              <a:buSzPct val="100000"/>
              <a:buChar char="➢"/>
            </a:pPr>
            <a:r>
              <a:rPr lang="en" sz="1800">
                <a:solidFill>
                  <a:srgbClr val="F3F3F3"/>
                </a:solidFill>
              </a:rPr>
              <a:t>Used to draw in an audience</a:t>
            </a:r>
          </a:p>
          <a:p>
            <a:pPr indent="-342900" lvl="0" marL="457200" rtl="0">
              <a:lnSpc>
                <a:spcPct val="200000"/>
              </a:lnSpc>
              <a:spcBef>
                <a:spcPts val="0"/>
              </a:spcBef>
              <a:buClr>
                <a:srgbClr val="F3F3F3"/>
              </a:buClr>
              <a:buSzPct val="100000"/>
              <a:buChar char="➢"/>
            </a:pPr>
            <a:r>
              <a:rPr lang="en" sz="1800">
                <a:solidFill>
                  <a:srgbClr val="F3F3F3"/>
                </a:solidFill>
              </a:rPr>
              <a:t>Insures website are found by Google, Bing, etc...</a:t>
            </a:r>
          </a:p>
          <a:p>
            <a:pPr lvl="0">
              <a:spcBef>
                <a:spcPts val="0"/>
              </a:spcBef>
              <a:buNone/>
            </a:pPr>
            <a:r>
              <a:t/>
            </a:r>
            <a:endParaRPr/>
          </a:p>
        </p:txBody>
      </p:sp>
      <p:sp>
        <p:nvSpPr>
          <p:cNvPr id="289" name="Shape 289"/>
          <p:cNvSpPr txBox="1"/>
          <p:nvPr/>
        </p:nvSpPr>
        <p:spPr>
          <a:xfrm>
            <a:off x="6925825" y="4698600"/>
            <a:ext cx="1408500" cy="309300"/>
          </a:xfrm>
          <a:prstGeom prst="rect">
            <a:avLst/>
          </a:prstGeom>
          <a:noFill/>
          <a:ln>
            <a:noFill/>
          </a:ln>
        </p:spPr>
        <p:txBody>
          <a:bodyPr anchorCtr="0" anchor="t" bIns="91425" lIns="91425" rIns="91425" wrap="square" tIns="91425">
            <a:noAutofit/>
          </a:bodyPr>
          <a:lstStyle/>
          <a:p>
            <a:pPr lvl="0" algn="ctr">
              <a:spcBef>
                <a:spcPts val="0"/>
              </a:spcBef>
              <a:buNone/>
            </a:pPr>
            <a:r>
              <a:rPr lang="en"/>
              <a:t>Ken</a:t>
            </a:r>
          </a:p>
        </p:txBody>
      </p:sp>
      <p:pic>
        <p:nvPicPr>
          <p:cNvPr id="290" name="Shape 290"/>
          <p:cNvPicPr preferRelativeResize="0"/>
          <p:nvPr/>
        </p:nvPicPr>
        <p:blipFill>
          <a:blip r:embed="rId3">
            <a:alphaModFix/>
          </a:blip>
          <a:stretch>
            <a:fillRect/>
          </a:stretch>
        </p:blipFill>
        <p:spPr>
          <a:xfrm>
            <a:off x="6372400" y="3699300"/>
            <a:ext cx="1491750" cy="999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Shape 410"/>
          <p:cNvSpPr txBox="1"/>
          <p:nvPr>
            <p:ph type="title"/>
          </p:nvPr>
        </p:nvSpPr>
        <p:spPr>
          <a:xfrm>
            <a:off x="1566875" y="487525"/>
            <a:ext cx="6366900" cy="1863300"/>
          </a:xfrm>
          <a:prstGeom prst="rect">
            <a:avLst/>
          </a:prstGeom>
        </p:spPr>
        <p:txBody>
          <a:bodyPr anchorCtr="0" anchor="ctr" bIns="91425" lIns="91425" rIns="91425" wrap="square" tIns="91425">
            <a:noAutofit/>
          </a:bodyPr>
          <a:lstStyle/>
          <a:p>
            <a:pPr lvl="0">
              <a:spcBef>
                <a:spcPts val="0"/>
              </a:spcBef>
              <a:buNone/>
            </a:pPr>
            <a:r>
              <a:rPr lang="en"/>
              <a:t>The End,</a:t>
            </a:r>
          </a:p>
        </p:txBody>
      </p:sp>
      <p:pic>
        <p:nvPicPr>
          <p:cNvPr descr="03dbf967fddd5f50653b44b8510b750c (2).jpg" id="411" name="Shape 411"/>
          <p:cNvPicPr preferRelativeResize="0"/>
          <p:nvPr/>
        </p:nvPicPr>
        <p:blipFill>
          <a:blip r:embed="rId3">
            <a:alphaModFix/>
          </a:blip>
          <a:stretch>
            <a:fillRect/>
          </a:stretch>
        </p:blipFill>
        <p:spPr>
          <a:xfrm>
            <a:off x="2997963" y="1829775"/>
            <a:ext cx="3504724" cy="2585049"/>
          </a:xfrm>
          <a:prstGeom prst="rect">
            <a:avLst/>
          </a:prstGeom>
          <a:noFill/>
          <a:ln cap="flat" cmpd="sng" w="9525">
            <a:solidFill>
              <a:srgbClr val="FFFFFF"/>
            </a:solidFill>
            <a:prstDash val="solid"/>
            <a:round/>
            <a:headEnd len="med" w="med" type="none"/>
            <a:tailEnd len="med" w="med"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94" name="Shape 294"/>
        <p:cNvGrpSpPr/>
        <p:nvPr/>
      </p:nvGrpSpPr>
      <p:grpSpPr>
        <a:xfrm>
          <a:off x="0" y="0"/>
          <a:ext cx="0" cy="0"/>
          <a:chOff x="0" y="0"/>
          <a:chExt cx="0" cy="0"/>
        </a:xfrm>
      </p:grpSpPr>
      <p:sp>
        <p:nvSpPr>
          <p:cNvPr id="295" name="Shape 295"/>
          <p:cNvSpPr txBox="1"/>
          <p:nvPr>
            <p:ph idx="1" type="body"/>
          </p:nvPr>
        </p:nvSpPr>
        <p:spPr>
          <a:xfrm>
            <a:off x="4857200" y="2477625"/>
            <a:ext cx="2851800" cy="2468700"/>
          </a:xfrm>
          <a:prstGeom prst="rect">
            <a:avLst/>
          </a:prstGeom>
          <a:noFill/>
          <a:ln>
            <a:noFill/>
          </a:ln>
        </p:spPr>
        <p:txBody>
          <a:bodyPr anchorCtr="0" anchor="t" bIns="91425" lIns="91425" rIns="91425" wrap="square" tIns="91425">
            <a:noAutofit/>
          </a:bodyPr>
          <a:lstStyle/>
          <a:p>
            <a:pPr indent="-228600" lvl="0" marL="457200" rtl="0">
              <a:spcBef>
                <a:spcPts val="0"/>
              </a:spcBef>
              <a:buClr>
                <a:srgbClr val="FFFFFF"/>
              </a:buClr>
            </a:pPr>
            <a:r>
              <a:rPr b="1" lang="en">
                <a:solidFill>
                  <a:srgbClr val="FFFFFF"/>
                </a:solidFill>
              </a:rPr>
              <a:t>That’s essentially what SEO services provide for your website.</a:t>
            </a:r>
          </a:p>
          <a:p>
            <a:pPr indent="-228600" lvl="0" marL="457200">
              <a:spcBef>
                <a:spcPts val="0"/>
              </a:spcBef>
              <a:buClr>
                <a:srgbClr val="FFFFFF"/>
              </a:buClr>
            </a:pPr>
            <a:r>
              <a:rPr b="1" lang="en">
                <a:solidFill>
                  <a:srgbClr val="FFFFFF"/>
                </a:solidFill>
              </a:rPr>
              <a:t>SEO services are essential to advertising your website on the </a:t>
            </a:r>
            <a:r>
              <a:rPr b="1" lang="en">
                <a:solidFill>
                  <a:srgbClr val="FFFFFF"/>
                </a:solidFill>
              </a:rPr>
              <a:t>highway</a:t>
            </a:r>
            <a:r>
              <a:rPr b="1" lang="en">
                <a:solidFill>
                  <a:srgbClr val="FFFFFF"/>
                </a:solidFill>
              </a:rPr>
              <a:t> of other businesses.</a:t>
            </a:r>
          </a:p>
          <a:p>
            <a:pPr lvl="0">
              <a:spcBef>
                <a:spcPts val="0"/>
              </a:spcBef>
              <a:buNone/>
            </a:pPr>
            <a:r>
              <a:t/>
            </a:r>
            <a:endParaRPr/>
          </a:p>
          <a:p>
            <a:pPr lvl="0">
              <a:spcBef>
                <a:spcPts val="0"/>
              </a:spcBef>
              <a:buNone/>
            </a:pPr>
            <a:r>
              <a:t/>
            </a:r>
            <a:endParaRPr/>
          </a:p>
        </p:txBody>
      </p:sp>
      <p:sp>
        <p:nvSpPr>
          <p:cNvPr id="296" name="Shape 296"/>
          <p:cNvSpPr txBox="1"/>
          <p:nvPr/>
        </p:nvSpPr>
        <p:spPr>
          <a:xfrm>
            <a:off x="1118475" y="276250"/>
            <a:ext cx="6510300" cy="935700"/>
          </a:xfrm>
          <a:prstGeom prst="rect">
            <a:avLst/>
          </a:prstGeom>
          <a:noFill/>
          <a:ln>
            <a:noFill/>
          </a:ln>
        </p:spPr>
        <p:txBody>
          <a:bodyPr anchorCtr="0" anchor="t" bIns="91425" lIns="91425" rIns="91425" wrap="square" tIns="91425">
            <a:noAutofit/>
          </a:bodyPr>
          <a:lstStyle/>
          <a:p>
            <a:pPr lvl="0">
              <a:spcBef>
                <a:spcPts val="0"/>
              </a:spcBef>
              <a:buNone/>
            </a:pPr>
            <a:r>
              <a:rPr b="1" lang="en" sz="1800">
                <a:solidFill>
                  <a:srgbClr val="FFFFFF"/>
                </a:solidFill>
              </a:rPr>
              <a:t>Imagine owning a personal business without any signage, logos, or advertisement.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00" name="Shape 300"/>
        <p:cNvGrpSpPr/>
        <p:nvPr/>
      </p:nvGrpSpPr>
      <p:grpSpPr>
        <a:xfrm>
          <a:off x="0" y="0"/>
          <a:ext cx="0" cy="0"/>
          <a:chOff x="0" y="0"/>
          <a:chExt cx="0" cy="0"/>
        </a:xfrm>
      </p:grpSpPr>
      <p:sp>
        <p:nvSpPr>
          <p:cNvPr id="301" name="Shape 301"/>
          <p:cNvSpPr txBox="1"/>
          <p:nvPr>
            <p:ph type="title"/>
          </p:nvPr>
        </p:nvSpPr>
        <p:spPr>
          <a:xfrm>
            <a:off x="1303800" y="598575"/>
            <a:ext cx="3865200" cy="999300"/>
          </a:xfrm>
          <a:prstGeom prst="rect">
            <a:avLst/>
          </a:prstGeom>
        </p:spPr>
        <p:txBody>
          <a:bodyPr anchorCtr="0" anchor="t" bIns="91425" lIns="91425" rIns="91425" wrap="square" tIns="91425">
            <a:noAutofit/>
          </a:bodyPr>
          <a:lstStyle/>
          <a:p>
            <a:pPr lvl="0">
              <a:spcBef>
                <a:spcPts val="0"/>
              </a:spcBef>
              <a:buNone/>
            </a:pPr>
            <a:r>
              <a:rPr lang="en"/>
              <a:t>Linking Out</a:t>
            </a:r>
          </a:p>
        </p:txBody>
      </p:sp>
      <p:sp>
        <p:nvSpPr>
          <p:cNvPr id="302" name="Shape 302"/>
          <p:cNvSpPr txBox="1"/>
          <p:nvPr>
            <p:ph idx="1" type="body"/>
          </p:nvPr>
        </p:nvSpPr>
        <p:spPr>
          <a:xfrm>
            <a:off x="1303800" y="1532900"/>
            <a:ext cx="4108200" cy="2998800"/>
          </a:xfrm>
          <a:prstGeom prst="rect">
            <a:avLst/>
          </a:prstGeom>
        </p:spPr>
        <p:txBody>
          <a:bodyPr anchorCtr="0" anchor="t" bIns="91425" lIns="91425" rIns="91425" wrap="square" tIns="91425">
            <a:noAutofit/>
          </a:bodyPr>
          <a:lstStyle/>
          <a:p>
            <a:pPr lvl="0">
              <a:spcBef>
                <a:spcPts val="0"/>
              </a:spcBef>
              <a:buNone/>
            </a:pPr>
            <a:r>
              <a:rPr lang="en"/>
              <a:t>Linking is arguably the most important aspect of Search Engine </a:t>
            </a:r>
            <a:r>
              <a:rPr lang="en"/>
              <a:t>Optimization. The term “Linking Out” refers to hyperlinks on your web page that send the user to another domain.</a:t>
            </a:r>
          </a:p>
          <a:p>
            <a:pPr indent="-228600" lvl="0" marL="457200" rtl="0">
              <a:spcBef>
                <a:spcPts val="0"/>
              </a:spcBef>
              <a:buChar char="➢"/>
            </a:pPr>
            <a:r>
              <a:rPr lang="en"/>
              <a:t>More links lead to more traffic</a:t>
            </a:r>
          </a:p>
          <a:p>
            <a:pPr indent="-228600" lvl="0" marL="457200" rtl="0">
              <a:spcBef>
                <a:spcPts val="0"/>
              </a:spcBef>
              <a:buChar char="➢"/>
            </a:pPr>
            <a:r>
              <a:rPr lang="en"/>
              <a:t>More traffic raises your SEO ranking</a:t>
            </a:r>
          </a:p>
          <a:p>
            <a:pPr indent="-228600" lvl="0" marL="457200">
              <a:spcBef>
                <a:spcPts val="0"/>
              </a:spcBef>
              <a:buChar char="➢"/>
            </a:pPr>
            <a:r>
              <a:rPr lang="en"/>
              <a:t>Higher SEO ranking means the search engines will trust your website and place it closer to the top of the results page</a:t>
            </a:r>
          </a:p>
        </p:txBody>
      </p:sp>
      <p:pic>
        <p:nvPicPr>
          <p:cNvPr id="303" name="Shape 303"/>
          <p:cNvPicPr preferRelativeResize="0"/>
          <p:nvPr/>
        </p:nvPicPr>
        <p:blipFill>
          <a:blip r:embed="rId3">
            <a:alphaModFix/>
          </a:blip>
          <a:stretch>
            <a:fillRect/>
          </a:stretch>
        </p:blipFill>
        <p:spPr>
          <a:xfrm>
            <a:off x="5534525" y="748625"/>
            <a:ext cx="3342100" cy="3039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Linking In</a:t>
            </a:r>
          </a:p>
        </p:txBody>
      </p:sp>
      <p:sp>
        <p:nvSpPr>
          <p:cNvPr id="309" name="Shape 309"/>
          <p:cNvSpPr txBox="1"/>
          <p:nvPr>
            <p:ph idx="1" type="body"/>
          </p:nvPr>
        </p:nvSpPr>
        <p:spPr>
          <a:xfrm>
            <a:off x="1303800" y="2061350"/>
            <a:ext cx="3526800" cy="2541600"/>
          </a:xfrm>
          <a:prstGeom prst="rect">
            <a:avLst/>
          </a:prstGeom>
        </p:spPr>
        <p:txBody>
          <a:bodyPr anchorCtr="0" anchor="t" bIns="91425" lIns="91425" rIns="91425" wrap="square" tIns="91425">
            <a:noAutofit/>
          </a:bodyPr>
          <a:lstStyle/>
          <a:p>
            <a:pPr lvl="0">
              <a:spcBef>
                <a:spcPts val="0"/>
              </a:spcBef>
              <a:buNone/>
            </a:pPr>
            <a:r>
              <a:rPr lang="en"/>
              <a:t>The term “Linking In” refers to when your website is referenced from another website via hyperlink. </a:t>
            </a:r>
          </a:p>
          <a:p>
            <a:pPr indent="-228600" lvl="0" marL="457200" rtl="0">
              <a:spcBef>
                <a:spcPts val="0"/>
              </a:spcBef>
              <a:buChar char="★"/>
            </a:pPr>
            <a:r>
              <a:rPr lang="en"/>
              <a:t>Anchor tags</a:t>
            </a:r>
          </a:p>
          <a:p>
            <a:pPr indent="-228600" lvl="0" marL="457200" rtl="0">
              <a:spcBef>
                <a:spcPts val="0"/>
              </a:spcBef>
              <a:buChar char="★"/>
            </a:pPr>
            <a:r>
              <a:rPr lang="en"/>
              <a:t>Link Neighborhood</a:t>
            </a:r>
          </a:p>
          <a:p>
            <a:pPr indent="-228600" lvl="0" marL="457200">
              <a:spcBef>
                <a:spcPts val="0"/>
              </a:spcBef>
              <a:buChar char="★"/>
            </a:pPr>
            <a:r>
              <a:rPr lang="en"/>
              <a:t>SEO ranking</a:t>
            </a:r>
          </a:p>
        </p:txBody>
      </p:sp>
      <p:pic>
        <p:nvPicPr>
          <p:cNvPr id="310" name="Shape 310"/>
          <p:cNvPicPr preferRelativeResize="0"/>
          <p:nvPr/>
        </p:nvPicPr>
        <p:blipFill>
          <a:blip r:embed="rId3">
            <a:alphaModFix/>
          </a:blip>
          <a:stretch>
            <a:fillRect/>
          </a:stretch>
        </p:blipFill>
        <p:spPr>
          <a:xfrm>
            <a:off x="4974100" y="1062025"/>
            <a:ext cx="3911450" cy="2894775"/>
          </a:xfrm>
          <a:prstGeom prst="rect">
            <a:avLst/>
          </a:prstGeom>
          <a:noFill/>
          <a:ln>
            <a:noFill/>
          </a:ln>
        </p:spPr>
      </p:pic>
      <p:sp>
        <p:nvSpPr>
          <p:cNvPr id="311" name="Shape 311"/>
          <p:cNvSpPr txBox="1"/>
          <p:nvPr/>
        </p:nvSpPr>
        <p:spPr>
          <a:xfrm>
            <a:off x="4999800" y="4001625"/>
            <a:ext cx="3885900" cy="356400"/>
          </a:xfrm>
          <a:prstGeom prst="rect">
            <a:avLst/>
          </a:prstGeom>
          <a:noFill/>
          <a:ln>
            <a:noFill/>
          </a:ln>
        </p:spPr>
        <p:txBody>
          <a:bodyPr anchorCtr="0" anchor="t" bIns="91425" lIns="91425" rIns="91425" wrap="square" tIns="91425">
            <a:noAutofit/>
          </a:bodyPr>
          <a:lstStyle/>
          <a:p>
            <a:pPr lvl="0">
              <a:spcBef>
                <a:spcPts val="0"/>
              </a:spcBef>
              <a:buNone/>
            </a:pPr>
            <a:r>
              <a:t/>
            </a:r>
            <a:endParaRPr sz="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Shape 316"/>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Algorithmic</a:t>
            </a:r>
            <a:r>
              <a:rPr lang="en"/>
              <a:t> design</a:t>
            </a:r>
          </a:p>
        </p:txBody>
      </p:sp>
      <p:sp>
        <p:nvSpPr>
          <p:cNvPr id="317" name="Shape 317"/>
          <p:cNvSpPr txBox="1"/>
          <p:nvPr>
            <p:ph idx="1" type="body"/>
          </p:nvPr>
        </p:nvSpPr>
        <p:spPr>
          <a:xfrm>
            <a:off x="1303800" y="1990050"/>
            <a:ext cx="7030500" cy="2541600"/>
          </a:xfrm>
          <a:prstGeom prst="rect">
            <a:avLst/>
          </a:prstGeom>
        </p:spPr>
        <p:txBody>
          <a:bodyPr anchorCtr="0" anchor="t" bIns="91425" lIns="91425" rIns="91425" wrap="square" tIns="91425">
            <a:noAutofit/>
          </a:bodyPr>
          <a:lstStyle/>
          <a:p>
            <a:pPr indent="-419100" lvl="0" marL="457200" rtl="0">
              <a:spcBef>
                <a:spcPts val="0"/>
              </a:spcBef>
              <a:buSzPct val="100000"/>
            </a:pPr>
            <a:r>
              <a:rPr lang="en" sz="3000"/>
              <a:t>Top websites all look the same.</a:t>
            </a:r>
          </a:p>
          <a:p>
            <a:pPr indent="-419100" lvl="0" marL="457200" rtl="0">
              <a:spcBef>
                <a:spcPts val="0"/>
              </a:spcBef>
              <a:buSzPct val="100000"/>
            </a:pPr>
            <a:r>
              <a:rPr lang="en" sz="3000"/>
              <a:t>Search engines look at your site like a human would.</a:t>
            </a:r>
          </a:p>
          <a:p>
            <a:pPr indent="-419100" lvl="0" marL="457200">
              <a:spcBef>
                <a:spcPts val="0"/>
              </a:spcBef>
              <a:buSzPct val="100000"/>
            </a:pPr>
            <a:r>
              <a:rPr lang="en" sz="3000"/>
              <a:t>Standing out only hurts your rank.</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636BF"/>
            </a:gs>
            <a:gs pos="100000">
              <a:srgbClr val="1D1D55"/>
            </a:gs>
          </a:gsLst>
          <a:path path="circle">
            <a:fillToRect b="50%" l="50%" r="50%" t="50%"/>
          </a:path>
          <a:tileRect/>
        </a:gradFill>
      </p:bgPr>
    </p:bg>
    <p:spTree>
      <p:nvGrpSpPr>
        <p:cNvPr id="321" name="Shape 321"/>
        <p:cNvGrpSpPr/>
        <p:nvPr/>
      </p:nvGrpSpPr>
      <p:grpSpPr>
        <a:xfrm>
          <a:off x="0" y="0"/>
          <a:ext cx="0" cy="0"/>
          <a:chOff x="0" y="0"/>
          <a:chExt cx="0" cy="0"/>
        </a:xfrm>
      </p:grpSpPr>
      <p:sp>
        <p:nvSpPr>
          <p:cNvPr id="322" name="Shape 322"/>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solidFill>
                  <a:srgbClr val="FFFFFF"/>
                </a:solidFill>
              </a:rPr>
              <a:t>Backend Optimization</a:t>
            </a:r>
          </a:p>
        </p:txBody>
      </p:sp>
      <p:sp>
        <p:nvSpPr>
          <p:cNvPr id="323" name="Shape 323"/>
          <p:cNvSpPr txBox="1"/>
          <p:nvPr>
            <p:ph idx="1" type="body"/>
          </p:nvPr>
        </p:nvSpPr>
        <p:spPr>
          <a:xfrm>
            <a:off x="1303800" y="1990050"/>
            <a:ext cx="7030500" cy="2541600"/>
          </a:xfrm>
          <a:prstGeom prst="rect">
            <a:avLst/>
          </a:prstGeom>
        </p:spPr>
        <p:txBody>
          <a:bodyPr anchorCtr="0" anchor="t" bIns="91425" lIns="91425" rIns="91425" wrap="square" tIns="91425">
            <a:noAutofit/>
          </a:bodyPr>
          <a:lstStyle/>
          <a:p>
            <a:pPr indent="-419100" lvl="0" marL="457200" rtl="0">
              <a:spcBef>
                <a:spcPts val="0"/>
              </a:spcBef>
              <a:buClr>
                <a:srgbClr val="FFFFFF"/>
              </a:buClr>
              <a:buSzPct val="100000"/>
            </a:pPr>
            <a:r>
              <a:rPr lang="en" sz="3000">
                <a:solidFill>
                  <a:srgbClr val="FFFFFF"/>
                </a:solidFill>
              </a:rPr>
              <a:t>Search engines read the code too.</a:t>
            </a:r>
          </a:p>
          <a:p>
            <a:pPr indent="-419100" lvl="0" marL="457200" rtl="0">
              <a:spcBef>
                <a:spcPts val="0"/>
              </a:spcBef>
              <a:buClr>
                <a:srgbClr val="FFFFFF"/>
              </a:buClr>
              <a:buSzPct val="100000"/>
            </a:pPr>
            <a:r>
              <a:rPr lang="en" sz="3000">
                <a:solidFill>
                  <a:srgbClr val="FFFFFF"/>
                </a:solidFill>
              </a:rPr>
              <a:t>Using poor coding practices will lower your SEO rank.</a:t>
            </a:r>
          </a:p>
          <a:p>
            <a:pPr indent="-419100" lvl="0" marL="457200">
              <a:spcBef>
                <a:spcPts val="0"/>
              </a:spcBef>
              <a:buClr>
                <a:srgbClr val="FFFFFF"/>
              </a:buClr>
              <a:buSzPct val="100000"/>
            </a:pPr>
            <a:r>
              <a:rPr lang="en" sz="3000">
                <a:solidFill>
                  <a:srgbClr val="FFFFFF"/>
                </a:solidFill>
              </a:rPr>
              <a:t>Slow loading websites are no good.</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27" name="Shape 327"/>
        <p:cNvGrpSpPr/>
        <p:nvPr/>
      </p:nvGrpSpPr>
      <p:grpSpPr>
        <a:xfrm>
          <a:off x="0" y="0"/>
          <a:ext cx="0" cy="0"/>
          <a:chOff x="0" y="0"/>
          <a:chExt cx="0" cy="0"/>
        </a:xfrm>
      </p:grpSpPr>
      <p:sp>
        <p:nvSpPr>
          <p:cNvPr id="328" name="Shape 328"/>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Location Mapping</a:t>
            </a:r>
          </a:p>
          <a:p>
            <a:pPr lvl="0">
              <a:spcBef>
                <a:spcPts val="0"/>
              </a:spcBef>
              <a:buNone/>
            </a:pPr>
            <a:r>
              <a:rPr lang="en" sz="1800"/>
              <a:t>-Alex Verellen</a:t>
            </a:r>
          </a:p>
        </p:txBody>
      </p:sp>
      <p:sp>
        <p:nvSpPr>
          <p:cNvPr id="329" name="Shape 329"/>
          <p:cNvSpPr txBox="1"/>
          <p:nvPr>
            <p:ph idx="1" type="body"/>
          </p:nvPr>
        </p:nvSpPr>
        <p:spPr>
          <a:xfrm>
            <a:off x="1265550" y="1630850"/>
            <a:ext cx="3430500" cy="2936400"/>
          </a:xfrm>
          <a:prstGeom prst="rect">
            <a:avLst/>
          </a:prstGeom>
        </p:spPr>
        <p:txBody>
          <a:bodyPr anchorCtr="0" anchor="t" bIns="91425" lIns="91425" rIns="91425" wrap="square" tIns="91425">
            <a:noAutofit/>
          </a:bodyPr>
          <a:lstStyle/>
          <a:p>
            <a:pPr lvl="0">
              <a:spcBef>
                <a:spcPts val="0"/>
              </a:spcBef>
              <a:buNone/>
            </a:pPr>
            <a:r>
              <a:rPr lang="en"/>
              <a:t>-Mapping is taking an image and designating it with a </a:t>
            </a:r>
            <a:r>
              <a:rPr lang="en"/>
              <a:t>physical</a:t>
            </a:r>
            <a:r>
              <a:rPr lang="en"/>
              <a:t> location.</a:t>
            </a:r>
          </a:p>
          <a:p>
            <a:pPr lvl="0">
              <a:spcBef>
                <a:spcPts val="0"/>
              </a:spcBef>
              <a:buNone/>
            </a:pPr>
            <a:r>
              <a:rPr lang="en"/>
              <a:t>-This is used to tell a </a:t>
            </a:r>
            <a:r>
              <a:rPr lang="en"/>
              <a:t>search</a:t>
            </a:r>
            <a:r>
              <a:rPr lang="en"/>
              <a:t> engine that when a user is looking for somewhere on the planet they can get </a:t>
            </a:r>
            <a:r>
              <a:rPr lang="en"/>
              <a:t>images</a:t>
            </a:r>
            <a:r>
              <a:rPr lang="en"/>
              <a:t> </a:t>
            </a:r>
            <a:r>
              <a:rPr lang="en"/>
              <a:t>associated</a:t>
            </a:r>
            <a:r>
              <a:rPr lang="en"/>
              <a:t> with that place.</a:t>
            </a:r>
          </a:p>
          <a:p>
            <a:pPr lvl="0">
              <a:spcBef>
                <a:spcPts val="0"/>
              </a:spcBef>
              <a:buNone/>
            </a:pPr>
            <a:r>
              <a:t/>
            </a:r>
            <a:endParaRPr/>
          </a:p>
          <a:p>
            <a:pPr lvl="0" algn="r">
              <a:spcBef>
                <a:spcPts val="0"/>
              </a:spcBef>
              <a:buNone/>
            </a:pPr>
            <a:r>
              <a:rPr lang="en"/>
              <a:t>This image of Grand </a:t>
            </a:r>
            <a:r>
              <a:rPr lang="en"/>
              <a:t>Traverse</a:t>
            </a:r>
            <a:r>
              <a:rPr lang="en"/>
              <a:t> bay appears when you search ‘Grand Traverse Bay’--&gt;</a:t>
            </a:r>
          </a:p>
        </p:txBody>
      </p:sp>
      <p:pic>
        <p:nvPicPr>
          <p:cNvPr descr="Traverse bay.jpg" id="330" name="Shape 330"/>
          <p:cNvPicPr preferRelativeResize="0"/>
          <p:nvPr/>
        </p:nvPicPr>
        <p:blipFill>
          <a:blip r:embed="rId4">
            <a:alphaModFix/>
          </a:blip>
          <a:stretch>
            <a:fillRect/>
          </a:stretch>
        </p:blipFill>
        <p:spPr>
          <a:xfrm>
            <a:off x="4734300" y="1630850"/>
            <a:ext cx="4341700" cy="2936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0E0E3"/>
        </a:solidFill>
      </p:bgPr>
    </p:bg>
    <p:spTree>
      <p:nvGrpSpPr>
        <p:cNvPr id="334" name="Shape 334"/>
        <p:cNvGrpSpPr/>
        <p:nvPr/>
      </p:nvGrpSpPr>
      <p:grpSpPr>
        <a:xfrm>
          <a:off x="0" y="0"/>
          <a:ext cx="0" cy="0"/>
          <a:chOff x="0" y="0"/>
          <a:chExt cx="0" cy="0"/>
        </a:xfrm>
      </p:grpSpPr>
      <p:sp>
        <p:nvSpPr>
          <p:cNvPr id="335" name="Shape 335"/>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Keywords</a:t>
            </a:r>
          </a:p>
          <a:p>
            <a:pPr lvl="0">
              <a:spcBef>
                <a:spcPts val="0"/>
              </a:spcBef>
              <a:buNone/>
            </a:pPr>
            <a:r>
              <a:t/>
            </a:r>
            <a:endParaRPr sz="1800"/>
          </a:p>
        </p:txBody>
      </p:sp>
      <p:sp>
        <p:nvSpPr>
          <p:cNvPr id="336" name="Shape 336"/>
          <p:cNvSpPr txBox="1"/>
          <p:nvPr>
            <p:ph idx="1" type="body"/>
          </p:nvPr>
        </p:nvSpPr>
        <p:spPr>
          <a:xfrm>
            <a:off x="420675" y="1741575"/>
            <a:ext cx="5635200" cy="2541600"/>
          </a:xfrm>
          <a:prstGeom prst="rect">
            <a:avLst/>
          </a:prstGeom>
        </p:spPr>
        <p:txBody>
          <a:bodyPr anchorCtr="0" anchor="t" bIns="91425" lIns="91425" rIns="91425" wrap="square" tIns="91425">
            <a:noAutofit/>
          </a:bodyPr>
          <a:lstStyle/>
          <a:p>
            <a:pPr indent="-317500" lvl="0" marL="457200" rtl="0">
              <a:spcBef>
                <a:spcPts val="0"/>
              </a:spcBef>
              <a:buSzPct val="100000"/>
            </a:pPr>
            <a:r>
              <a:rPr lang="en" sz="1400"/>
              <a:t>Terms and phrases that target your market</a:t>
            </a:r>
          </a:p>
          <a:p>
            <a:pPr indent="-317500" lvl="0" marL="457200" rtl="0">
              <a:spcBef>
                <a:spcPts val="0"/>
              </a:spcBef>
              <a:buSzPct val="100000"/>
            </a:pPr>
            <a:r>
              <a:rPr lang="en" sz="1400"/>
              <a:t>Search engines look for specific words or phrases related to your website</a:t>
            </a:r>
          </a:p>
          <a:p>
            <a:pPr indent="-317500" lvl="0" marL="457200" rtl="0">
              <a:spcBef>
                <a:spcPts val="0"/>
              </a:spcBef>
              <a:buSzPct val="100000"/>
            </a:pPr>
            <a:r>
              <a:rPr lang="en" sz="1400"/>
              <a:t>Leads the right kind of visitors to your website</a:t>
            </a:r>
          </a:p>
          <a:p>
            <a:pPr indent="-317500" lvl="0" marL="457200" rtl="0">
              <a:spcBef>
                <a:spcPts val="0"/>
              </a:spcBef>
              <a:buSzPct val="100000"/>
            </a:pPr>
            <a:r>
              <a:rPr lang="en" sz="1400"/>
              <a:t>Ranking your keywords can make or break your website</a:t>
            </a:r>
          </a:p>
          <a:p>
            <a:pPr indent="-317500" lvl="0" marL="457200" rtl="0">
              <a:spcBef>
                <a:spcPts val="0"/>
              </a:spcBef>
              <a:buSzPct val="100000"/>
            </a:pPr>
            <a:r>
              <a:rPr lang="en" sz="1400"/>
              <a:t>Google Adwords - Tracks traffic, helps choose better words</a:t>
            </a:r>
          </a:p>
          <a:p>
            <a:pPr indent="-317500" lvl="0" marL="457200" rtl="0">
              <a:spcBef>
                <a:spcPts val="0"/>
              </a:spcBef>
              <a:buSzPct val="100000"/>
            </a:pPr>
            <a:r>
              <a:rPr lang="en" sz="1400"/>
              <a:t>“Long Tail” Keyword Demand-</a:t>
            </a:r>
          </a:p>
          <a:p>
            <a:pPr indent="-311150" lvl="1" marL="914400" rtl="0">
              <a:spcBef>
                <a:spcPts val="0"/>
              </a:spcBef>
              <a:buSzPct val="100000"/>
            </a:pPr>
            <a:r>
              <a:rPr lang="en" sz="1300"/>
              <a:t>Has more keywords</a:t>
            </a:r>
          </a:p>
          <a:p>
            <a:pPr indent="-311150" lvl="1" marL="914400" rtl="0">
              <a:spcBef>
                <a:spcPts val="0"/>
              </a:spcBef>
              <a:buSzPct val="100000"/>
            </a:pPr>
            <a:r>
              <a:rPr lang="en" sz="1300"/>
              <a:t>More specific</a:t>
            </a:r>
          </a:p>
          <a:p>
            <a:pPr indent="-311150" lvl="1" marL="914400" rtl="0">
              <a:spcBef>
                <a:spcPts val="0"/>
              </a:spcBef>
              <a:buSzPct val="100000"/>
            </a:pPr>
            <a:r>
              <a:rPr lang="en" sz="1300"/>
              <a:t>Search volume</a:t>
            </a:r>
          </a:p>
          <a:p>
            <a:pPr indent="-311150" lvl="2" marL="1371600">
              <a:spcBef>
                <a:spcPts val="0"/>
              </a:spcBef>
              <a:buSzPct val="100000"/>
            </a:pPr>
            <a:r>
              <a:rPr lang="en" sz="1300"/>
              <a:t>Example: “Shoes” vs. “Best price on Air Jordan size 12”</a:t>
            </a:r>
          </a:p>
        </p:txBody>
      </p:sp>
      <p:pic>
        <p:nvPicPr>
          <p:cNvPr id="337" name="Shape 337"/>
          <p:cNvPicPr preferRelativeResize="0"/>
          <p:nvPr/>
        </p:nvPicPr>
        <p:blipFill>
          <a:blip r:embed="rId3">
            <a:alphaModFix/>
          </a:blip>
          <a:stretch>
            <a:fillRect/>
          </a:stretch>
        </p:blipFill>
        <p:spPr>
          <a:xfrm>
            <a:off x="6055863" y="1502100"/>
            <a:ext cx="2994075" cy="2439900"/>
          </a:xfrm>
          <a:prstGeom prst="rect">
            <a:avLst/>
          </a:prstGeom>
          <a:noFill/>
          <a:ln>
            <a:noFill/>
          </a:ln>
        </p:spPr>
      </p:pic>
      <p:sp>
        <p:nvSpPr>
          <p:cNvPr id="338" name="Shape 338"/>
          <p:cNvSpPr txBox="1"/>
          <p:nvPr/>
        </p:nvSpPr>
        <p:spPr>
          <a:xfrm>
            <a:off x="6052888" y="4069025"/>
            <a:ext cx="3000000" cy="169200"/>
          </a:xfrm>
          <a:prstGeom prst="rect">
            <a:avLst/>
          </a:prstGeom>
          <a:noFill/>
          <a:ln>
            <a:noFill/>
          </a:ln>
        </p:spPr>
        <p:txBody>
          <a:bodyPr anchorCtr="0" anchor="ctr" bIns="91425" lIns="91425" rIns="91425" wrap="square" tIns="91425">
            <a:noAutofit/>
          </a:bodyPr>
          <a:lstStyle/>
          <a:p>
            <a:pPr lvl="0" rtl="0">
              <a:spcBef>
                <a:spcPts val="0"/>
              </a:spcBef>
              <a:buNone/>
            </a:pPr>
            <a:r>
              <a:rPr lang="en" sz="800"/>
              <a:t>https://moz.com/beginners-guide-to-seo/keyword-research</a:t>
            </a: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