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verage-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swald-bold.fntdata"/><Relationship Id="rId12" Type="http://schemas.openxmlformats.org/officeDocument/2006/relationships/slide" Target="slides/slide8.xml"/><Relationship Id="rId34" Type="http://schemas.openxmlformats.org/officeDocument/2006/relationships/font" Target="fonts/Oswal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sz="1200">
                <a:solidFill>
                  <a:srgbClr val="222222"/>
                </a:solidFill>
                <a:highlight>
                  <a:srgbClr val="FFFFFF"/>
                </a:highlight>
              </a:rPr>
              <a:t>Medical</a:t>
            </a:r>
            <a:r>
              <a:rPr lang="en" sz="1200">
                <a:solidFill>
                  <a:srgbClr val="222222"/>
                </a:solidFill>
                <a:highlight>
                  <a:srgbClr val="FFFFFF"/>
                </a:highlight>
              </a:rPr>
              <a:t>, prescription drug, </a:t>
            </a:r>
            <a:r>
              <a:rPr b="1" lang="en" sz="1200">
                <a:solidFill>
                  <a:srgbClr val="222222"/>
                </a:solidFill>
                <a:highlight>
                  <a:srgbClr val="FFFFFF"/>
                </a:highlight>
              </a:rPr>
              <a:t>dental</a:t>
            </a:r>
            <a:r>
              <a:rPr lang="en" sz="1200">
                <a:solidFill>
                  <a:srgbClr val="222222"/>
                </a:solidFill>
                <a:highlight>
                  <a:srgbClr val="FFFFFF"/>
                </a:highlight>
              </a:rPr>
              <a:t> and </a:t>
            </a:r>
            <a:r>
              <a:rPr b="1" lang="en" sz="1200">
                <a:solidFill>
                  <a:srgbClr val="222222"/>
                </a:solidFill>
                <a:highlight>
                  <a:srgbClr val="FFFFFF"/>
                </a:highlight>
              </a:rPr>
              <a:t>vision</a:t>
            </a:r>
            <a:r>
              <a:rPr lang="en" sz="1200">
                <a:solidFill>
                  <a:srgbClr val="222222"/>
                </a:solidFill>
                <a:highlight>
                  <a:srgbClr val="FFFFFF"/>
                </a:highlight>
              </a:rPr>
              <a:t>coverage. 401(k) </a:t>
            </a:r>
            <a:r>
              <a:rPr b="1" lang="en" sz="1200">
                <a:solidFill>
                  <a:srgbClr val="222222"/>
                </a:solidFill>
                <a:highlight>
                  <a:srgbClr val="FFFFFF"/>
                </a:highlight>
              </a:rPr>
              <a:t>savings</a:t>
            </a:r>
            <a:r>
              <a:rPr lang="en" sz="1200">
                <a:solidFill>
                  <a:srgbClr val="222222"/>
                </a:solidFill>
                <a:highlight>
                  <a:srgbClr val="FFFFFF"/>
                </a:highlight>
              </a:rPr>
              <a:t> plan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5.jpg"/><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0" Type="http://schemas.openxmlformats.org/officeDocument/2006/relationships/hyperlink" Target="https://research-methodology.net/amazon-organizational-structure-2/" TargetMode="External"/><Relationship Id="rId11" Type="http://schemas.openxmlformats.org/officeDocument/2006/relationships/hyperlink" Target="https://www.statista.com/statistics/266282/annual-net-revenue-of-amazoncom/" TargetMode="External"/><Relationship Id="rId10" Type="http://schemas.openxmlformats.org/officeDocument/2006/relationships/hyperlink" Target="https://en.wikipedia.org/wiki/Amazon_(company)" TargetMode="External"/><Relationship Id="rId21" Type="http://schemas.openxmlformats.org/officeDocument/2006/relationships/hyperlink" Target="https://www.amazon.jobs/en/job_categories/operations-it-support-engineering?offset=0&amp;result_limit=10&amp;sort=relevant&amp;distanceType=Mi&amp;radius=24km&amp;latitude=&amp;longitude=&amp;loc_group_id=&amp;loc_query=&amp;base_query=&amp;city=&amp;country=&amp;region=&amp;county=&amp;query_options=&amp;" TargetMode="External"/><Relationship Id="rId13" Type="http://schemas.openxmlformats.org/officeDocument/2006/relationships/hyperlink" Target="https://www.amazon.jobs/en/job_categories/operations-it-support-engineering?offset=0&amp;result_limit=10&amp;sort=relevant&amp;distanceType=Mi&amp;radius=24km&amp;latitude=&amp;longitude=&amp;loc_group_id=&amp;loc_query=&amp;base_query=&amp;city=&amp;country=&amp;region=&amp;county=&amp;query_options=&amp;" TargetMode="External"/><Relationship Id="rId12" Type="http://schemas.openxmlformats.org/officeDocument/2006/relationships/hyperlink" Target="https://www.amazon.com"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pcworld.com/article/200290/who_runs_facebook.html" TargetMode="External"/><Relationship Id="rId4" Type="http://schemas.openxmlformats.org/officeDocument/2006/relationships/hyperlink" Target="https://www.oracle.com/corporate/index.html#close" TargetMode="External"/><Relationship Id="rId9" Type="http://schemas.openxmlformats.org/officeDocument/2006/relationships/hyperlink" Target="https://www.amazon.com" TargetMode="External"/><Relationship Id="rId15" Type="http://schemas.openxmlformats.org/officeDocument/2006/relationships/hyperlink" Target="https://www.amazon.com" TargetMode="External"/><Relationship Id="rId14" Type="http://schemas.openxmlformats.org/officeDocument/2006/relationships/hyperlink" Target="https://www.amazon.jobs/en/job_categories/operations-it-support-engineering?offset=0&amp;result_limit=10&amp;sort=relevant&amp;distanceType=Mi&amp;radius=24km&amp;latitude=&amp;longitude=&amp;loc_group_id=&amp;loc_query=&amp;base_query=&amp;city=&amp;country=&amp;region=&amp;county=&amp;query_options=&amp;" TargetMode="External"/><Relationship Id="rId17" Type="http://schemas.openxmlformats.org/officeDocument/2006/relationships/hyperlink" Target="https://en.wikipedia.org/wiki/Amazon_(company)" TargetMode="External"/><Relationship Id="rId16" Type="http://schemas.openxmlformats.org/officeDocument/2006/relationships/hyperlink" Target="https://en.wikipedia.org/wiki/Amazon_(company)" TargetMode="External"/><Relationship Id="rId5" Type="http://schemas.openxmlformats.org/officeDocument/2006/relationships/hyperlink" Target="http://www.adobe.com/" TargetMode="External"/><Relationship Id="rId19" Type="http://schemas.openxmlformats.org/officeDocument/2006/relationships/hyperlink" Target="https://research-methodology.net/amazon-organizational-structure-2/" TargetMode="External"/><Relationship Id="rId6" Type="http://schemas.openxmlformats.org/officeDocument/2006/relationships/hyperlink" Target="https://www.facebook.com/careers/jobs/a0IA0000006cPEJMA2/" TargetMode="External"/><Relationship Id="rId18" Type="http://schemas.openxmlformats.org/officeDocument/2006/relationships/hyperlink" Target="https://www.statista.com/statistics/266282/annual-net-revenue-of-amazoncom/" TargetMode="External"/><Relationship Id="rId7" Type="http://schemas.openxmlformats.org/officeDocument/2006/relationships/hyperlink" Target="https://about.twitter.com/en_us/company.html/" TargetMode="External"/><Relationship Id="rId8" Type="http://schemas.openxmlformats.org/officeDocument/2006/relationships/hyperlink" Target="https://www.glassdoor.com/Salary/Twitter-Salaries-E100569.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mazon.com"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0" name="Shape 60"/>
          <p:cNvPicPr preferRelativeResize="0"/>
          <p:nvPr/>
        </p:nvPicPr>
        <p:blipFill rotWithShape="1">
          <a:blip r:embed="rId4">
            <a:alphaModFix amt="95000"/>
          </a:blip>
          <a:srcRect b="15483" l="0" r="0" t="0"/>
          <a:stretch/>
        </p:blipFill>
        <p:spPr>
          <a:xfrm>
            <a:off x="0" y="0"/>
            <a:ext cx="9144000" cy="5143501"/>
          </a:xfrm>
          <a:prstGeom prst="rect">
            <a:avLst/>
          </a:prstGeom>
          <a:noFill/>
          <a:ln>
            <a:noFill/>
          </a:ln>
        </p:spPr>
      </p:pic>
      <p:sp>
        <p:nvSpPr>
          <p:cNvPr id="61" name="Shape 61"/>
          <p:cNvSpPr txBox="1"/>
          <p:nvPr>
            <p:ph type="ctrTitle"/>
          </p:nvPr>
        </p:nvSpPr>
        <p:spPr>
          <a:xfrm>
            <a:off x="1406250" y="786800"/>
            <a:ext cx="6331500" cy="1079700"/>
          </a:xfrm>
          <a:prstGeom prst="rect">
            <a:avLst/>
          </a:prstGeom>
          <a:solidFill>
            <a:srgbClr val="E06666"/>
          </a:solidFill>
        </p:spPr>
        <p:txBody>
          <a:bodyPr anchorCtr="0" anchor="b" bIns="91425" lIns="91425" rIns="91425" wrap="square" tIns="91425">
            <a:noAutofit/>
          </a:bodyPr>
          <a:lstStyle/>
          <a:p>
            <a:pPr lvl="0" rtl="0">
              <a:spcBef>
                <a:spcPts val="0"/>
              </a:spcBef>
              <a:buNone/>
            </a:pPr>
            <a:r>
              <a:rPr lang="en">
                <a:solidFill>
                  <a:srgbClr val="000000"/>
                </a:solidFill>
              </a:rPr>
              <a:t>Team America Yee Haw</a:t>
            </a:r>
          </a:p>
        </p:txBody>
      </p:sp>
      <p:pic>
        <p:nvPicPr>
          <p:cNvPr id="62" name="Shape 62"/>
          <p:cNvPicPr preferRelativeResize="0"/>
          <p:nvPr/>
        </p:nvPicPr>
        <p:blipFill>
          <a:blip r:embed="rId5">
            <a:alphaModFix amt="95000"/>
          </a:blip>
          <a:stretch>
            <a:fillRect/>
          </a:stretch>
        </p:blipFill>
        <p:spPr>
          <a:xfrm flipH="1" rot="-1846615">
            <a:off x="3327825" y="2150713"/>
            <a:ext cx="4762500" cy="3571875"/>
          </a:xfrm>
          <a:prstGeom prst="rect">
            <a:avLst/>
          </a:prstGeom>
          <a:noFill/>
          <a:ln>
            <a:noFill/>
          </a:ln>
        </p:spPr>
      </p:pic>
      <p:sp>
        <p:nvSpPr>
          <p:cNvPr id="63" name="Shape 63"/>
          <p:cNvSpPr txBox="1"/>
          <p:nvPr>
            <p:ph idx="1" type="subTitle"/>
          </p:nvPr>
        </p:nvSpPr>
        <p:spPr>
          <a:xfrm>
            <a:off x="671250" y="3881151"/>
            <a:ext cx="7801500" cy="792600"/>
          </a:xfrm>
          <a:prstGeom prst="rect">
            <a:avLst/>
          </a:prstGeom>
          <a:solidFill>
            <a:srgbClr val="3D85C6"/>
          </a:solidFill>
          <a:ln>
            <a:noFill/>
          </a:ln>
        </p:spPr>
        <p:txBody>
          <a:bodyPr anchorCtr="0" anchor="t" bIns="91425" lIns="91425" rIns="91425" wrap="square" tIns="91425">
            <a:noAutofit/>
          </a:bodyPr>
          <a:lstStyle/>
          <a:p>
            <a:pPr lvl="0">
              <a:spcBef>
                <a:spcPts val="0"/>
              </a:spcBef>
              <a:buNone/>
            </a:pPr>
            <a:r>
              <a:rPr lang="en">
                <a:solidFill>
                  <a:srgbClr val="000000"/>
                </a:solidFill>
              </a:rPr>
              <a:t>By: Gabe Goodman, Eric Grant, Derrell Reynolds, Shawn Lewin, Israel Lannin, Nolan Yanick.</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311700" y="1829800"/>
            <a:ext cx="8520600" cy="3416400"/>
          </a:xfrm>
          <a:prstGeom prst="rect">
            <a:avLst/>
          </a:prstGeom>
        </p:spPr>
        <p:txBody>
          <a:bodyPr anchorCtr="0" anchor="t" bIns="91425" lIns="91425" rIns="91425" wrap="square" tIns="91425">
            <a:noAutofit/>
          </a:bodyPr>
          <a:lstStyle/>
          <a:p>
            <a:pPr indent="-317500" lvl="0" marL="457200" rtl="0">
              <a:spcBef>
                <a:spcPts val="0"/>
              </a:spcBef>
              <a:buSzPct val="100000"/>
              <a:buChar char="❖"/>
            </a:pPr>
            <a:r>
              <a:rPr lang="en" sz="1400"/>
              <a:t>Airbnb specializes in in travel </a:t>
            </a:r>
            <a:r>
              <a:rPr lang="en" sz="1400"/>
              <a:t>accommodations and hospitality services, offering people the option to rent or lease out their home, apartment, cabin, condo, etc. to travelers from around the globe.</a:t>
            </a:r>
          </a:p>
          <a:p>
            <a:pPr lvl="0" rtl="0">
              <a:spcBef>
                <a:spcPts val="0"/>
              </a:spcBef>
              <a:buNone/>
            </a:pPr>
            <a:r>
              <a:t/>
            </a:r>
            <a:endParaRPr sz="1400"/>
          </a:p>
          <a:p>
            <a:pPr indent="-317500" lvl="0" marL="457200" rtl="0">
              <a:spcBef>
                <a:spcPts val="0"/>
              </a:spcBef>
              <a:buSzPct val="100000"/>
              <a:buChar char="❖"/>
            </a:pPr>
            <a:r>
              <a:rPr lang="en" sz="1400"/>
              <a:t>Currently, Airbnb is headquartered in San Francisco, California.</a:t>
            </a:r>
          </a:p>
          <a:p>
            <a:pPr lvl="0" rtl="0">
              <a:spcBef>
                <a:spcPts val="0"/>
              </a:spcBef>
              <a:buNone/>
            </a:pPr>
            <a:r>
              <a:t/>
            </a:r>
            <a:endParaRPr sz="1400"/>
          </a:p>
          <a:p>
            <a:pPr indent="-317500" lvl="0" marL="457200">
              <a:spcBef>
                <a:spcPts val="0"/>
              </a:spcBef>
              <a:buSzPct val="100000"/>
              <a:buChar char="❖"/>
            </a:pPr>
            <a:r>
              <a:rPr lang="en" sz="1400"/>
              <a:t>Airbnb is  organized into many different departments, including marketing, legal, customer service, engineering, etc. Overseeing those departments is there CEO and co-founder, Brian Chesky. Each department is made up of relatively small teams as well.</a:t>
            </a:r>
          </a:p>
        </p:txBody>
      </p:sp>
      <p:pic>
        <p:nvPicPr>
          <p:cNvPr descr="Airbnb_Logo_Bélo.svg.png" id="120" name="Shape 120"/>
          <p:cNvPicPr preferRelativeResize="0"/>
          <p:nvPr/>
        </p:nvPicPr>
        <p:blipFill>
          <a:blip r:embed="rId3">
            <a:alphaModFix/>
          </a:blip>
          <a:stretch>
            <a:fillRect/>
          </a:stretch>
        </p:blipFill>
        <p:spPr>
          <a:xfrm>
            <a:off x="1822550" y="225600"/>
            <a:ext cx="4607650" cy="143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Careers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Char char="❖"/>
            </a:pPr>
            <a:r>
              <a:rPr lang="en" sz="1400"/>
              <a:t>Airbnb offers many technological jobs to potential employees. Jobs range in categories like </a:t>
            </a:r>
            <a:r>
              <a:rPr b="1" lang="en" sz="1400"/>
              <a:t>engineering, data analysis, design, and information technology.</a:t>
            </a:r>
          </a:p>
          <a:p>
            <a:pPr indent="-317500" lvl="0" marL="457200">
              <a:spcBef>
                <a:spcPts val="0"/>
              </a:spcBef>
              <a:buSzPct val="100000"/>
              <a:buChar char="❖"/>
            </a:pPr>
            <a:r>
              <a:rPr lang="en" sz="1400"/>
              <a:t>Overall, the work environment provided by Airbnb is exceptional. Many current and former employees list it as one of the best perks to working there.</a:t>
            </a:r>
          </a:p>
        </p:txBody>
      </p:sp>
      <p:pic>
        <p:nvPicPr>
          <p:cNvPr descr="698437.png" id="127" name="Shape 127"/>
          <p:cNvPicPr preferRelativeResize="0"/>
          <p:nvPr/>
        </p:nvPicPr>
        <p:blipFill>
          <a:blip r:embed="rId3">
            <a:alphaModFix/>
          </a:blip>
          <a:stretch>
            <a:fillRect/>
          </a:stretch>
        </p:blipFill>
        <p:spPr>
          <a:xfrm>
            <a:off x="7069675" y="3053000"/>
            <a:ext cx="1869350" cy="1869350"/>
          </a:xfrm>
          <a:prstGeom prst="rect">
            <a:avLst/>
          </a:prstGeom>
          <a:noFill/>
          <a:ln>
            <a:noFill/>
          </a:ln>
        </p:spPr>
      </p:pic>
      <p:pic>
        <p:nvPicPr>
          <p:cNvPr descr="airbnb-dublin-office-interiors-ireland-offices_dezeen_hero01.jpg" id="128" name="Shape 128"/>
          <p:cNvPicPr preferRelativeResize="0"/>
          <p:nvPr/>
        </p:nvPicPr>
        <p:blipFill>
          <a:blip r:embed="rId4">
            <a:alphaModFix/>
          </a:blip>
          <a:stretch>
            <a:fillRect/>
          </a:stretch>
        </p:blipFill>
        <p:spPr>
          <a:xfrm>
            <a:off x="134551" y="2699525"/>
            <a:ext cx="3322667" cy="1869352"/>
          </a:xfrm>
          <a:prstGeom prst="rect">
            <a:avLst/>
          </a:prstGeom>
          <a:noFill/>
          <a:ln cap="flat" cmpd="sng" w="19050">
            <a:solidFill>
              <a:srgbClr val="FF8181"/>
            </a:solidFill>
            <a:prstDash val="solid"/>
            <a:round/>
            <a:headEnd len="med" w="med" type="none"/>
            <a:tailEnd len="med" w="med" type="none"/>
          </a:ln>
        </p:spPr>
      </p:pic>
      <p:pic>
        <p:nvPicPr>
          <p:cNvPr descr="airbnbpdxofficebittermann12-10-2104-5.jpg" id="129" name="Shape 129"/>
          <p:cNvPicPr preferRelativeResize="0"/>
          <p:nvPr/>
        </p:nvPicPr>
        <p:blipFill>
          <a:blip r:embed="rId5">
            <a:alphaModFix/>
          </a:blip>
          <a:stretch>
            <a:fillRect/>
          </a:stretch>
        </p:blipFill>
        <p:spPr>
          <a:xfrm>
            <a:off x="3725350" y="2805123"/>
            <a:ext cx="3395876" cy="1658150"/>
          </a:xfrm>
          <a:prstGeom prst="rect">
            <a:avLst/>
          </a:prstGeom>
          <a:noFill/>
          <a:ln cap="flat" cmpd="sng" w="19050">
            <a:solidFill>
              <a:srgbClr val="FF8181"/>
            </a:solidFill>
            <a:prstDash val="solid"/>
            <a:round/>
            <a:headEnd len="med" w="med" type="none"/>
            <a:tailEnd len="med" w="med"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1"/>
              </a:buClr>
              <a:buSzPct val="36666"/>
              <a:buFont typeface="Arial"/>
              <a:buNone/>
            </a:pPr>
            <a:r>
              <a:rPr lang="en"/>
              <a:t>Careers</a:t>
            </a:r>
            <a:r>
              <a:rPr lang="en"/>
              <a:t> - Continued</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buChar char="❖"/>
            </a:pPr>
            <a:r>
              <a:rPr lang="en" sz="1400"/>
              <a:t>Airbnb has built a solid reputation for themselves so far. Generally, employees rate </a:t>
            </a:r>
            <a:r>
              <a:rPr lang="en" sz="1400"/>
              <a:t>working</a:t>
            </a:r>
            <a:r>
              <a:rPr lang="en" sz="1400"/>
              <a:t> at Airbnb </a:t>
            </a:r>
            <a:r>
              <a:rPr lang="en" sz="1400"/>
              <a:t>relatively</a:t>
            </a:r>
            <a:r>
              <a:rPr lang="en" sz="1400"/>
              <a:t> high. </a:t>
            </a:r>
          </a:p>
          <a:p>
            <a:pPr indent="-317500" lvl="0" marL="457200" rtl="0">
              <a:spcBef>
                <a:spcPts val="0"/>
              </a:spcBef>
              <a:spcAft>
                <a:spcPts val="0"/>
              </a:spcAft>
              <a:buSzPct val="100000"/>
              <a:buChar char="❖"/>
            </a:pPr>
            <a:r>
              <a:rPr lang="en" sz="1400"/>
              <a:t>According</a:t>
            </a:r>
            <a:r>
              <a:rPr lang="en" sz="1400"/>
              <a:t> to Glassdoor.com, </a:t>
            </a:r>
            <a:r>
              <a:rPr b="1" lang="en" sz="1400"/>
              <a:t>71% </a:t>
            </a:r>
            <a:r>
              <a:rPr lang="en" sz="1400"/>
              <a:t>of employees would recommend to a friend and about </a:t>
            </a:r>
            <a:r>
              <a:rPr b="1" lang="en" sz="1400"/>
              <a:t>87% </a:t>
            </a:r>
            <a:r>
              <a:rPr lang="en" sz="1400"/>
              <a:t>employees approve of the CEO.</a:t>
            </a:r>
          </a:p>
          <a:p>
            <a:pPr indent="-317500" lvl="0" marL="457200" rtl="0">
              <a:spcBef>
                <a:spcPts val="0"/>
              </a:spcBef>
              <a:buSzPct val="100000"/>
              <a:buChar char="❖"/>
            </a:pPr>
            <a:r>
              <a:rPr lang="en" sz="1400"/>
              <a:t>Salaries for the tech employees are also relatively deserving and </a:t>
            </a:r>
            <a:r>
              <a:rPr lang="en" sz="1400"/>
              <a:t>satisfiable</a:t>
            </a:r>
            <a:r>
              <a:rPr lang="en" sz="1400"/>
              <a:t>. A </a:t>
            </a:r>
            <a:r>
              <a:rPr lang="en" sz="1400"/>
              <a:t>general</a:t>
            </a:r>
            <a:r>
              <a:rPr lang="en" sz="1400"/>
              <a:t> range for all the tech jobs available at Airbnb would be about $70k - $230k per year.</a:t>
            </a:r>
          </a:p>
        </p:txBody>
      </p:sp>
      <p:pic>
        <p:nvPicPr>
          <p:cNvPr descr="698437.png" id="136" name="Shape 136"/>
          <p:cNvPicPr preferRelativeResize="0"/>
          <p:nvPr/>
        </p:nvPicPr>
        <p:blipFill>
          <a:blip r:embed="rId3">
            <a:alphaModFix/>
          </a:blip>
          <a:stretch>
            <a:fillRect/>
          </a:stretch>
        </p:blipFill>
        <p:spPr>
          <a:xfrm>
            <a:off x="7069675" y="3053000"/>
            <a:ext cx="1869350" cy="1869350"/>
          </a:xfrm>
          <a:prstGeom prst="rect">
            <a:avLst/>
          </a:prstGeom>
          <a:noFill/>
          <a:ln>
            <a:noFill/>
          </a:ln>
        </p:spPr>
      </p:pic>
      <p:pic>
        <p:nvPicPr>
          <p:cNvPr descr="AAEAAQAAAAAAAATRAAAAJDk3OGI1NWRmLWRlYjktNDU0Ni1iMTM4LTQyOWM4ZWY1YmViNA.png" id="137" name="Shape 137"/>
          <p:cNvPicPr preferRelativeResize="0"/>
          <p:nvPr/>
        </p:nvPicPr>
        <p:blipFill>
          <a:blip r:embed="rId4">
            <a:alphaModFix/>
          </a:blip>
          <a:stretch>
            <a:fillRect/>
          </a:stretch>
        </p:blipFill>
        <p:spPr>
          <a:xfrm>
            <a:off x="329525" y="3182638"/>
            <a:ext cx="4743174" cy="1644700"/>
          </a:xfrm>
          <a:prstGeom prst="rect">
            <a:avLst/>
          </a:prstGeom>
          <a:noFill/>
          <a:ln cap="flat" cmpd="sng" w="19050">
            <a:solidFill>
              <a:srgbClr val="FF8181"/>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Clr>
                <a:schemeClr val="dk2"/>
              </a:buClr>
              <a:buSzPct val="36666"/>
              <a:buFont typeface="Arial"/>
              <a:buNone/>
            </a:pPr>
            <a:r>
              <a:rPr lang="en"/>
              <a:t>Twitter's Mission</a:t>
            </a:r>
          </a:p>
        </p:txBody>
      </p:sp>
      <p:sp>
        <p:nvSpPr>
          <p:cNvPr id="143" name="Shape 143"/>
          <p:cNvSpPr txBox="1"/>
          <p:nvPr>
            <p:ph idx="1" type="body"/>
          </p:nvPr>
        </p:nvSpPr>
        <p:spPr>
          <a:xfrm>
            <a:off x="311700" y="2388475"/>
            <a:ext cx="4260300" cy="1610100"/>
          </a:xfrm>
          <a:prstGeom prst="rect">
            <a:avLst/>
          </a:prstGeom>
        </p:spPr>
        <p:txBody>
          <a:bodyPr anchorCtr="0" anchor="t" bIns="91425" lIns="91425" rIns="91425" wrap="square" tIns="91425">
            <a:noAutofit/>
          </a:bodyPr>
          <a:lstStyle/>
          <a:p>
            <a:pPr lvl="0" algn="l">
              <a:spcBef>
                <a:spcPts val="0"/>
              </a:spcBef>
              <a:buNone/>
            </a:pPr>
            <a:r>
              <a:rPr lang="en" sz="3000">
                <a:solidFill>
                  <a:schemeClr val="dk1"/>
                </a:solidFill>
                <a:latin typeface="Oswald"/>
                <a:ea typeface="Oswald"/>
                <a:cs typeface="Oswald"/>
                <a:sym typeface="Oswald"/>
              </a:rPr>
              <a:t>“Give everyone the power to create and share ideas and information instantly, without barriers.”</a:t>
            </a:r>
          </a:p>
        </p:txBody>
      </p:sp>
      <p:sp>
        <p:nvSpPr>
          <p:cNvPr id="144" name="Shape 144"/>
          <p:cNvSpPr txBox="1"/>
          <p:nvPr/>
        </p:nvSpPr>
        <p:spPr>
          <a:xfrm>
            <a:off x="4571850" y="1122950"/>
            <a:ext cx="4393800" cy="3445800"/>
          </a:xfrm>
          <a:prstGeom prst="rect">
            <a:avLst/>
          </a:prstGeom>
          <a:noFill/>
          <a:ln>
            <a:noFill/>
          </a:ln>
        </p:spPr>
        <p:txBody>
          <a:bodyPr anchorCtr="0" anchor="t" bIns="91425" lIns="91425" rIns="91425" wrap="square" tIns="91425">
            <a:noAutofit/>
          </a:bodyPr>
          <a:lstStyle/>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CEO: Jack Dorsey</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CMO &amp; Head of People: Leslie Berland</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GM: Kayvon Beykpour</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GM &amp; Revenue Product and Engineering: Bruce Falck</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General Counsel: Vijaya Gadde</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GM &amp; Consumer Product/Engineering: Ed Ho</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VP &amp; Design/User Research: Grace Kim</a:t>
            </a:r>
          </a:p>
          <a:p>
            <a:pPr indent="-342900" lvl="0" marL="457200" rtl="0">
              <a:spcBef>
                <a:spcPts val="0"/>
              </a:spcBef>
              <a:spcAft>
                <a:spcPts val="0"/>
              </a:spcAft>
              <a:buClr>
                <a:srgbClr val="FFFFFF"/>
              </a:buClr>
              <a:buSzPct val="100000"/>
              <a:buFont typeface="Oswald"/>
              <a:buChar char="●"/>
            </a:pPr>
            <a:r>
              <a:rPr lang="en" sz="1800">
                <a:solidFill>
                  <a:srgbClr val="FFFFFF"/>
                </a:solidFill>
                <a:latin typeface="Oswald"/>
                <a:ea typeface="Oswald"/>
                <a:cs typeface="Oswald"/>
                <a:sym typeface="Oswald"/>
              </a:rPr>
              <a:t>COO: Anthony Noto</a:t>
            </a:r>
          </a:p>
          <a:p>
            <a:pPr indent="-342900" lvl="0" marL="457200">
              <a:spcBef>
                <a:spcPts val="0"/>
              </a:spcBef>
              <a:buClr>
                <a:srgbClr val="FFFFFF"/>
              </a:buClr>
              <a:buSzPct val="100000"/>
              <a:buFont typeface="Oswald"/>
              <a:buChar char="●"/>
            </a:pPr>
            <a:r>
              <a:rPr lang="en" sz="1800">
                <a:solidFill>
                  <a:srgbClr val="FFFFFF"/>
                </a:solidFill>
                <a:latin typeface="Oswald"/>
                <a:ea typeface="Oswald"/>
                <a:cs typeface="Oswald"/>
                <a:sym typeface="Oswald"/>
              </a:rPr>
              <a:t>CFO: Ned Segal</a:t>
            </a:r>
          </a:p>
        </p:txBody>
      </p:sp>
      <p:sp>
        <p:nvSpPr>
          <p:cNvPr id="145" name="Shape 145"/>
          <p:cNvSpPr txBox="1"/>
          <p:nvPr/>
        </p:nvSpPr>
        <p:spPr>
          <a:xfrm>
            <a:off x="285150" y="1035575"/>
            <a:ext cx="4313400" cy="19233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FFFFFF"/>
                </a:solidFill>
                <a:latin typeface="Oswald"/>
                <a:ea typeface="Oswald"/>
                <a:cs typeface="Oswald"/>
                <a:sym typeface="Oswald"/>
              </a:rPr>
              <a:t>Twitter is an International Social Media Source that is used by Millions of different users and companies every day.</a:t>
            </a:r>
          </a:p>
        </p:txBody>
      </p:sp>
      <p:pic>
        <p:nvPicPr>
          <p:cNvPr id="146" name="Shape 146"/>
          <p:cNvPicPr preferRelativeResize="0"/>
          <p:nvPr/>
        </p:nvPicPr>
        <p:blipFill>
          <a:blip r:embed="rId3">
            <a:alphaModFix/>
          </a:blip>
          <a:stretch>
            <a:fillRect/>
          </a:stretch>
        </p:blipFill>
        <p:spPr>
          <a:xfrm>
            <a:off x="7734750" y="3734250"/>
            <a:ext cx="1409250" cy="140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2.</a:t>
            </a:r>
            <a:r>
              <a:rPr lang="en"/>
              <a:t>The Type of Tech Jobs supported by Twitter</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36550" lvl="0" marL="457200">
              <a:spcBef>
                <a:spcPts val="0"/>
              </a:spcBef>
              <a:spcAft>
                <a:spcPts val="0"/>
              </a:spcAft>
              <a:buSzPct val="100000"/>
            </a:pPr>
            <a:r>
              <a:rPr lang="en" sz="1700"/>
              <a:t>Data Science &amp; Analytics: works on core systems and engineering machine learning. As well as Data licensing and streaming API products. </a:t>
            </a:r>
          </a:p>
          <a:p>
            <a:pPr indent="-336550" lvl="0" marL="457200">
              <a:spcBef>
                <a:spcPts val="0"/>
              </a:spcBef>
              <a:spcAft>
                <a:spcPts val="0"/>
              </a:spcAft>
              <a:buSzPct val="100000"/>
            </a:pPr>
            <a:r>
              <a:rPr lang="en" sz="1700"/>
              <a:t>Infrastructure Engineering: Design hardware, networks, and Data centers. Staying ahead of the </a:t>
            </a:r>
            <a:r>
              <a:rPr lang="en" sz="1700"/>
              <a:t>competition</a:t>
            </a:r>
            <a:r>
              <a:rPr lang="en" sz="1700"/>
              <a:t> with its </a:t>
            </a:r>
            <a:r>
              <a:rPr lang="en" sz="1700"/>
              <a:t>infrastructure</a:t>
            </a:r>
            <a:r>
              <a:rPr lang="en" sz="1700"/>
              <a:t> services and tools.</a:t>
            </a:r>
          </a:p>
          <a:p>
            <a:pPr indent="-336550" lvl="0" marL="457200">
              <a:spcBef>
                <a:spcPts val="0"/>
              </a:spcBef>
              <a:spcAft>
                <a:spcPts val="0"/>
              </a:spcAft>
              <a:buSzPct val="100000"/>
            </a:pPr>
            <a:r>
              <a:rPr lang="en" sz="1700"/>
              <a:t>Product: From taking a idea to the market to designing accessible and intuitive user experiences.</a:t>
            </a:r>
          </a:p>
          <a:p>
            <a:pPr indent="-336550" lvl="0" marL="457200">
              <a:spcBef>
                <a:spcPts val="0"/>
              </a:spcBef>
              <a:spcAft>
                <a:spcPts val="0"/>
              </a:spcAft>
              <a:buSzPct val="100000"/>
            </a:pPr>
            <a:r>
              <a:rPr lang="en" sz="1700"/>
              <a:t>Software Engineering: Works on aspects the touch every part of Twitter as a product. Working along with designers and project managers. </a:t>
            </a:r>
          </a:p>
          <a:p>
            <a:pPr indent="-336550" lvl="0" marL="457200">
              <a:spcBef>
                <a:spcPts val="0"/>
              </a:spcBef>
              <a:buSzPct val="100000"/>
            </a:pPr>
            <a:r>
              <a:rPr lang="en" sz="1700"/>
              <a:t>And many many more jobs.</a:t>
            </a:r>
          </a:p>
        </p:txBody>
      </p:sp>
      <p:pic>
        <p:nvPicPr>
          <p:cNvPr id="153" name="Shape 153"/>
          <p:cNvPicPr preferRelativeResize="0"/>
          <p:nvPr/>
        </p:nvPicPr>
        <p:blipFill>
          <a:blip r:embed="rId3">
            <a:alphaModFix/>
          </a:blip>
          <a:stretch>
            <a:fillRect/>
          </a:stretch>
        </p:blipFill>
        <p:spPr>
          <a:xfrm>
            <a:off x="7450675" y="3450175"/>
            <a:ext cx="1693325" cy="169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3.How does Twitter do a an workzas a company?</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A Senior Product Manager is predicted to make a salary between $146 to $206 </a:t>
            </a:r>
            <a:r>
              <a:rPr lang="en"/>
              <a:t>according</a:t>
            </a:r>
            <a:r>
              <a:rPr lang="en"/>
              <a:t> to glassdoor.com. Twitter has over 200 job openings! They are </a:t>
            </a:r>
            <a:r>
              <a:rPr lang="en"/>
              <a:t>continuously hiring new students coming out of colleges. </a:t>
            </a:r>
            <a:r>
              <a:rPr lang="en"/>
              <a:t> Their work </a:t>
            </a:r>
            <a:r>
              <a:rPr lang="en"/>
              <a:t>environment</a:t>
            </a:r>
            <a:r>
              <a:rPr lang="en"/>
              <a:t> in teams each working towards different goals. Their Headquarters is located in San </a:t>
            </a:r>
            <a:r>
              <a:rPr lang="en"/>
              <a:t>Francisco,</a:t>
            </a:r>
            <a:r>
              <a:rPr lang="en"/>
              <a:t> California. But it has offices located globally.</a:t>
            </a:r>
          </a:p>
        </p:txBody>
      </p:sp>
      <p:pic>
        <p:nvPicPr>
          <p:cNvPr id="160" name="Shape 160"/>
          <p:cNvPicPr preferRelativeResize="0"/>
          <p:nvPr/>
        </p:nvPicPr>
        <p:blipFill>
          <a:blip r:embed="rId3">
            <a:alphaModFix/>
          </a:blip>
          <a:stretch>
            <a:fillRect/>
          </a:stretch>
        </p:blipFill>
        <p:spPr>
          <a:xfrm>
            <a:off x="6931824" y="2931349"/>
            <a:ext cx="2212175" cy="221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4. </a:t>
            </a:r>
            <a:r>
              <a:rPr lang="en"/>
              <a:t>Twitter's</a:t>
            </a:r>
            <a:r>
              <a:rPr lang="en"/>
              <a:t> I</a:t>
            </a:r>
            <a:r>
              <a:rPr lang="en"/>
              <a:t>nclusiveness</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Twitter is very inclusive of all its employees. Hiring people from all walks of life. They believe that our differences make us stronger. Being supportive towards those of different Race, Gender, or </a:t>
            </a:r>
            <a:r>
              <a:rPr lang="en"/>
              <a:t>Beliefs</a:t>
            </a:r>
            <a:r>
              <a:rPr lang="en"/>
              <a:t>.</a:t>
            </a:r>
          </a:p>
        </p:txBody>
      </p:sp>
      <p:pic>
        <p:nvPicPr>
          <p:cNvPr id="167" name="Shape 167"/>
          <p:cNvPicPr preferRelativeResize="0"/>
          <p:nvPr/>
        </p:nvPicPr>
        <p:blipFill>
          <a:blip r:embed="rId3">
            <a:alphaModFix/>
          </a:blip>
          <a:stretch>
            <a:fillRect/>
          </a:stretch>
        </p:blipFill>
        <p:spPr>
          <a:xfrm>
            <a:off x="1544691" y="2347809"/>
            <a:ext cx="7055869" cy="2403282"/>
          </a:xfrm>
          <a:prstGeom prst="rect">
            <a:avLst/>
          </a:prstGeom>
          <a:noFill/>
          <a:ln>
            <a:noFill/>
          </a:ln>
        </p:spPr>
      </p:pic>
      <p:sp>
        <p:nvSpPr>
          <p:cNvPr id="168" name="Shape 168"/>
          <p:cNvSpPr txBox="1"/>
          <p:nvPr/>
        </p:nvSpPr>
        <p:spPr>
          <a:xfrm>
            <a:off x="6987225" y="4875025"/>
            <a:ext cx="2094300" cy="304200"/>
          </a:xfrm>
          <a:prstGeom prst="rect">
            <a:avLst/>
          </a:prstGeom>
          <a:noFill/>
          <a:ln>
            <a:noFill/>
          </a:ln>
        </p:spPr>
        <p:txBody>
          <a:bodyPr anchorCtr="0" anchor="t" bIns="91425" lIns="91425" rIns="91425" wrap="square" tIns="91425">
            <a:noAutofit/>
          </a:bodyPr>
          <a:lstStyle/>
          <a:p>
            <a:pPr lvl="0">
              <a:spcBef>
                <a:spcPts val="0"/>
              </a:spcBef>
              <a:buNone/>
            </a:pPr>
            <a:r>
              <a:rPr lang="en" sz="800"/>
              <a:t>https://careers.twitter.com/en/diversity.html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5.Twitter </a:t>
            </a:r>
            <a:r>
              <a:rPr lang="en"/>
              <a:t>Benefits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On Glassdoor.com </a:t>
            </a:r>
            <a:r>
              <a:rPr lang="en"/>
              <a:t>there</a:t>
            </a:r>
            <a:r>
              <a:rPr lang="en"/>
              <a:t> are 656 reviews. Of those reviews Twitter </a:t>
            </a:r>
            <a:r>
              <a:rPr lang="en"/>
              <a:t>receives</a:t>
            </a:r>
            <a:r>
              <a:rPr lang="en"/>
              <a:t> a 4.</a:t>
            </a:r>
            <a:r>
              <a:rPr lang="en"/>
              <a:t>4/5 for the benefits it provides.</a:t>
            </a:r>
            <a:r>
              <a:rPr lang="en"/>
              <a:t> Many people on Glassdoor.com claim that Twitter has a very basic healthcare plan and does not provide anything special </a:t>
            </a:r>
            <a:r>
              <a:rPr lang="en"/>
              <a:t>compared</a:t>
            </a:r>
            <a:r>
              <a:rPr lang="en"/>
              <a:t> to other companies.</a:t>
            </a:r>
          </a:p>
        </p:txBody>
      </p:sp>
      <p:pic>
        <p:nvPicPr>
          <p:cNvPr id="175" name="Shape 175"/>
          <p:cNvPicPr preferRelativeResize="0"/>
          <p:nvPr/>
        </p:nvPicPr>
        <p:blipFill>
          <a:blip r:embed="rId3">
            <a:alphaModFix/>
          </a:blip>
          <a:stretch>
            <a:fillRect/>
          </a:stretch>
        </p:blipFill>
        <p:spPr>
          <a:xfrm>
            <a:off x="7103094" y="3102594"/>
            <a:ext cx="2040900" cy="2040900"/>
          </a:xfrm>
          <a:prstGeom prst="rect">
            <a:avLst/>
          </a:prstGeom>
          <a:noFill/>
          <a:ln>
            <a:noFill/>
          </a:ln>
        </p:spPr>
      </p:pic>
      <p:sp>
        <p:nvSpPr>
          <p:cNvPr id="176" name="Shape 176"/>
          <p:cNvSpPr txBox="1"/>
          <p:nvPr/>
        </p:nvSpPr>
        <p:spPr>
          <a:xfrm>
            <a:off x="5668500" y="4866100"/>
            <a:ext cx="3475500" cy="277500"/>
          </a:xfrm>
          <a:prstGeom prst="rect">
            <a:avLst/>
          </a:prstGeom>
          <a:noFill/>
          <a:ln>
            <a:noFill/>
          </a:ln>
        </p:spPr>
        <p:txBody>
          <a:bodyPr anchorCtr="0" anchor="t" bIns="91425" lIns="91425" rIns="91425" wrap="square" tIns="91425">
            <a:noAutofit/>
          </a:bodyPr>
          <a:lstStyle/>
          <a:p>
            <a:pPr lvl="0">
              <a:spcBef>
                <a:spcPts val="0"/>
              </a:spcBef>
              <a:buNone/>
            </a:pPr>
            <a:r>
              <a:rPr lang="en" sz="700"/>
              <a:t>https://twitter.com/Twitter?ref_src=twsrc%5Egoogle%7Ctwcamp%5Eserp%7Ctwgr%5Eauthor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l">
              <a:spcBef>
                <a:spcPts val="0"/>
              </a:spcBef>
              <a:buNone/>
            </a:pPr>
            <a:r>
              <a:rPr lang="en"/>
              <a:t>1.	What they do</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Oracle is a software company focused on database and </a:t>
            </a:r>
            <a:r>
              <a:rPr lang="en"/>
              <a:t>enterprise cloud computing</a:t>
            </a:r>
            <a:r>
              <a:rPr lang="en"/>
              <a:t> software.</a:t>
            </a:r>
          </a:p>
          <a:p>
            <a:pPr lvl="0">
              <a:spcBef>
                <a:spcPts val="0"/>
              </a:spcBef>
              <a:buNone/>
            </a:pPr>
            <a:r>
              <a:rPr lang="en"/>
              <a:t>Software as a Service</a:t>
            </a:r>
          </a:p>
          <a:p>
            <a:pPr lvl="0">
              <a:spcBef>
                <a:spcPts val="0"/>
              </a:spcBef>
              <a:buNone/>
            </a:pPr>
            <a:r>
              <a:rPr lang="en"/>
              <a:t> Platform as a Service</a:t>
            </a:r>
          </a:p>
          <a:p>
            <a:pPr lvl="0">
              <a:spcBef>
                <a:spcPts val="0"/>
              </a:spcBef>
              <a:buNone/>
            </a:pPr>
            <a:r>
              <a:rPr lang="en"/>
              <a:t> and Infrastructure as a Service</a:t>
            </a:r>
          </a:p>
        </p:txBody>
      </p:sp>
      <p:pic>
        <p:nvPicPr>
          <p:cNvPr id="183" name="Shape 183"/>
          <p:cNvPicPr preferRelativeResize="0"/>
          <p:nvPr/>
        </p:nvPicPr>
        <p:blipFill>
          <a:blip r:embed="rId3">
            <a:alphaModFix/>
          </a:blip>
          <a:stretch>
            <a:fillRect/>
          </a:stretch>
        </p:blipFill>
        <p:spPr>
          <a:xfrm>
            <a:off x="4199182" y="445025"/>
            <a:ext cx="4039362" cy="572700"/>
          </a:xfrm>
          <a:prstGeom prst="rect">
            <a:avLst/>
          </a:prstGeom>
          <a:noFill/>
          <a:ln>
            <a:noFill/>
          </a:ln>
        </p:spPr>
      </p:pic>
      <p:sp>
        <p:nvSpPr>
          <p:cNvPr id="184" name="Shape 184"/>
          <p:cNvSpPr txBox="1"/>
          <p:nvPr/>
        </p:nvSpPr>
        <p:spPr>
          <a:xfrm>
            <a:off x="4786325" y="928700"/>
            <a:ext cx="3065100" cy="794700"/>
          </a:xfrm>
          <a:prstGeom prst="rect">
            <a:avLst/>
          </a:prstGeom>
          <a:noFill/>
          <a:ln>
            <a:noFill/>
          </a:ln>
        </p:spPr>
        <p:txBody>
          <a:bodyPr anchorCtr="0" anchor="t" bIns="91425" lIns="91425" rIns="91425" wrap="square" tIns="91425">
            <a:noAutofit/>
          </a:bodyPr>
          <a:lstStyle/>
          <a:p>
            <a:pPr lvl="0" rtl="0">
              <a:spcBef>
                <a:spcPts val="0"/>
              </a:spcBef>
              <a:buNone/>
            </a:pPr>
            <a:r>
              <a:rPr lang="en" sz="600"/>
              <a:t>https://en.wikipedia.org/wiki/Oracle_Corporation#/media/File:Oracle_logo.svg</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l">
              <a:spcBef>
                <a:spcPts val="0"/>
              </a:spcBef>
              <a:buNone/>
            </a:pPr>
            <a:r>
              <a:rPr lang="en"/>
              <a:t>2.	How they do it</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Oracle has over 40000 employed Software developers and engineers,</a:t>
            </a:r>
          </a:p>
          <a:p>
            <a:pPr lvl="0">
              <a:spcBef>
                <a:spcPts val="0"/>
              </a:spcBef>
              <a:buNone/>
            </a:pPr>
            <a:r>
              <a:rPr lang="en"/>
              <a:t>and 16000 support and service specialists.</a:t>
            </a:r>
          </a:p>
          <a:p>
            <a:pPr lvl="0">
              <a:spcBef>
                <a:spcPts val="0"/>
              </a:spcBef>
              <a:buNone/>
            </a:pPr>
            <a:r>
              <a:rPr lang="en"/>
              <a:t>Main campus: Redwood Shores, </a:t>
            </a:r>
            <a:r>
              <a:rPr lang="en"/>
              <a:t>California</a:t>
            </a:r>
          </a:p>
          <a:p>
            <a:pPr lvl="0">
              <a:spcBef>
                <a:spcPts val="0"/>
              </a:spcBef>
              <a:buNone/>
            </a:pPr>
            <a:r>
              <a:rPr lang="en"/>
              <a:t>All over the world </a:t>
            </a:r>
          </a:p>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4199182" y="445025"/>
            <a:ext cx="4039362" cy="572700"/>
          </a:xfrm>
          <a:prstGeom prst="rect">
            <a:avLst/>
          </a:prstGeom>
          <a:noFill/>
          <a:ln>
            <a:noFill/>
          </a:ln>
        </p:spPr>
      </p:pic>
      <p:pic>
        <p:nvPicPr>
          <p:cNvPr id="192" name="Shape 192"/>
          <p:cNvPicPr preferRelativeResize="0"/>
          <p:nvPr/>
        </p:nvPicPr>
        <p:blipFill>
          <a:blip r:embed="rId4">
            <a:alphaModFix/>
          </a:blip>
          <a:stretch>
            <a:fillRect/>
          </a:stretch>
        </p:blipFill>
        <p:spPr>
          <a:xfrm>
            <a:off x="4978625" y="1824050"/>
            <a:ext cx="3259926" cy="2444950"/>
          </a:xfrm>
          <a:prstGeom prst="rect">
            <a:avLst/>
          </a:prstGeom>
          <a:noFill/>
          <a:ln>
            <a:noFill/>
          </a:ln>
        </p:spPr>
      </p:pic>
      <p:sp>
        <p:nvSpPr>
          <p:cNvPr id="193" name="Shape 193"/>
          <p:cNvSpPr txBox="1"/>
          <p:nvPr/>
        </p:nvSpPr>
        <p:spPr>
          <a:xfrm>
            <a:off x="5108588" y="2812825"/>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 sz="600"/>
              <a:t>https://en.wikipedia.org/wiki/Oracle_Corporation#/media/File:Oracle_logo.svg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3600"/>
              <a:t>Adobe develops digital editing software.</a:t>
            </a:r>
          </a:p>
          <a:p>
            <a:pPr lvl="0">
              <a:spcBef>
                <a:spcPts val="0"/>
              </a:spcBef>
              <a:buNone/>
            </a:pPr>
            <a:r>
              <a:rPr lang="en" sz="3600"/>
              <a:t>Their headquarters is in San Jose, CA.</a:t>
            </a:r>
          </a:p>
          <a:p>
            <a:pPr lvl="0" rtl="0">
              <a:spcBef>
                <a:spcPts val="0"/>
              </a:spcBef>
              <a:buNone/>
            </a:pPr>
            <a:r>
              <a:rPr lang="en" sz="3600"/>
              <a:t>They provide a wide variety of jobs to many programming related fields.</a:t>
            </a:r>
          </a:p>
        </p:txBody>
      </p:sp>
      <p:pic>
        <p:nvPicPr>
          <p:cNvPr id="69" name="Shape 69"/>
          <p:cNvPicPr preferRelativeResize="0"/>
          <p:nvPr/>
        </p:nvPicPr>
        <p:blipFill>
          <a:blip r:embed="rId3">
            <a:alphaModFix/>
          </a:blip>
          <a:stretch>
            <a:fillRect/>
          </a:stretch>
        </p:blipFill>
        <p:spPr>
          <a:xfrm>
            <a:off x="2651212" y="-7"/>
            <a:ext cx="3841584"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l">
              <a:spcBef>
                <a:spcPts val="0"/>
              </a:spcBef>
              <a:buNone/>
            </a:pPr>
            <a:r>
              <a:rPr lang="en"/>
              <a:t>4.	</a:t>
            </a:r>
            <a:r>
              <a:rPr lang="en"/>
              <a:t>Job Employment</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Oracle’s own website</a:t>
            </a:r>
          </a:p>
          <a:p>
            <a:pPr lvl="0">
              <a:spcBef>
                <a:spcPts val="0"/>
              </a:spcBef>
              <a:buNone/>
            </a:pPr>
            <a:r>
              <a:rPr lang="en"/>
              <a:t>	6k jobs, 300 of them IT </a:t>
            </a:r>
          </a:p>
          <a:p>
            <a:pPr lvl="0">
              <a:spcBef>
                <a:spcPts val="0"/>
              </a:spcBef>
              <a:buNone/>
            </a:pPr>
            <a:r>
              <a:rPr lang="en"/>
              <a:t>College recruiting</a:t>
            </a:r>
          </a:p>
          <a:p>
            <a:pPr lvl="0">
              <a:spcBef>
                <a:spcPts val="0"/>
              </a:spcBef>
              <a:buNone/>
            </a:pPr>
            <a:r>
              <a:rPr lang="en"/>
              <a:t>	Compensation</a:t>
            </a:r>
          </a:p>
          <a:p>
            <a:pPr lvl="0">
              <a:spcBef>
                <a:spcPts val="0"/>
              </a:spcBef>
              <a:buNone/>
            </a:pPr>
            <a:r>
              <a:rPr lang="en"/>
              <a:t>	Housing</a:t>
            </a:r>
          </a:p>
          <a:p>
            <a:pPr lvl="0">
              <a:spcBef>
                <a:spcPts val="0"/>
              </a:spcBef>
              <a:buNone/>
            </a:pPr>
            <a:r>
              <a:rPr lang="en"/>
              <a:t>	Transportation </a:t>
            </a:r>
          </a:p>
        </p:txBody>
      </p:sp>
      <p:pic>
        <p:nvPicPr>
          <p:cNvPr id="200" name="Shape 200"/>
          <p:cNvPicPr preferRelativeResize="0"/>
          <p:nvPr/>
        </p:nvPicPr>
        <p:blipFill>
          <a:blip r:embed="rId3">
            <a:alphaModFix/>
          </a:blip>
          <a:stretch>
            <a:fillRect/>
          </a:stretch>
        </p:blipFill>
        <p:spPr>
          <a:xfrm>
            <a:off x="4199182" y="445025"/>
            <a:ext cx="4039362"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65400" y="506925"/>
            <a:ext cx="6321600" cy="635400"/>
          </a:xfrm>
          <a:prstGeom prst="rect">
            <a:avLst/>
          </a:prstGeom>
        </p:spPr>
        <p:txBody>
          <a:bodyPr anchorCtr="0" anchor="t" bIns="91425" lIns="91425" rIns="91425" wrap="square" tIns="91425">
            <a:noAutofit/>
          </a:bodyPr>
          <a:lstStyle/>
          <a:p>
            <a:pPr lvl="0">
              <a:spcBef>
                <a:spcPts val="0"/>
              </a:spcBef>
              <a:buNone/>
            </a:pPr>
            <a:r>
              <a:rPr lang="en"/>
              <a:t>Facebook</a:t>
            </a:r>
          </a:p>
        </p:txBody>
      </p:sp>
      <p:sp>
        <p:nvSpPr>
          <p:cNvPr id="206" name="Shape 206"/>
          <p:cNvSpPr txBox="1"/>
          <p:nvPr>
            <p:ph idx="1" type="body"/>
          </p:nvPr>
        </p:nvSpPr>
        <p:spPr>
          <a:xfrm>
            <a:off x="445598" y="1266050"/>
            <a:ext cx="7129800" cy="3002400"/>
          </a:xfrm>
          <a:prstGeom prst="rect">
            <a:avLst/>
          </a:prstGeom>
        </p:spPr>
        <p:txBody>
          <a:bodyPr anchorCtr="0" anchor="t" bIns="91425" lIns="91425" rIns="91425" wrap="square" tIns="91425">
            <a:noAutofit/>
          </a:bodyPr>
          <a:lstStyle/>
          <a:p>
            <a:pPr indent="-342900" lvl="0" marL="457200" rtl="0">
              <a:spcBef>
                <a:spcPts val="0"/>
              </a:spcBef>
              <a:spcAft>
                <a:spcPts val="0"/>
              </a:spcAft>
              <a:buChar char="●"/>
            </a:pPr>
            <a:r>
              <a:rPr lang="en"/>
              <a:t>Facebook is a social media website where users can post pictures and text for there friends and family to see. </a:t>
            </a:r>
          </a:p>
          <a:p>
            <a:pPr indent="-342900" lvl="0" marL="457200">
              <a:spcBef>
                <a:spcPts val="0"/>
              </a:spcBef>
              <a:spcAft>
                <a:spcPts val="0"/>
              </a:spcAft>
              <a:buChar char="●"/>
            </a:pPr>
            <a:r>
              <a:rPr lang="en"/>
              <a:t>Facebook was founded on February 4, 2004; 13 years ago by </a:t>
            </a:r>
            <a:r>
              <a:rPr lang="en"/>
              <a:t>Mark Zuckerberg.</a:t>
            </a:r>
          </a:p>
          <a:p>
            <a:pPr indent="-342900" lvl="0" marL="457200">
              <a:spcBef>
                <a:spcPts val="0"/>
              </a:spcBef>
              <a:buChar char="●"/>
            </a:pPr>
            <a:r>
              <a:rPr lang="en"/>
              <a:t>Facebook’s </a:t>
            </a:r>
            <a:r>
              <a:rPr lang="en"/>
              <a:t>headquarters</a:t>
            </a:r>
            <a:r>
              <a:rPr lang="en"/>
              <a:t> are located in Menlo Park, California</a:t>
            </a:r>
          </a:p>
          <a:p>
            <a:pPr lvl="0">
              <a:spcBef>
                <a:spcPts val="0"/>
              </a:spcBef>
              <a:buNone/>
            </a:pPr>
            <a:r>
              <a:t/>
            </a:r>
            <a:endParaRPr/>
          </a:p>
        </p:txBody>
      </p:sp>
      <p:pic>
        <p:nvPicPr>
          <p:cNvPr id="207" name="Shape 207"/>
          <p:cNvPicPr preferRelativeResize="0"/>
          <p:nvPr/>
        </p:nvPicPr>
        <p:blipFill>
          <a:blip r:embed="rId3">
            <a:alphaModFix/>
          </a:blip>
          <a:stretch>
            <a:fillRect/>
          </a:stretch>
        </p:blipFill>
        <p:spPr>
          <a:xfrm>
            <a:off x="7494751" y="1"/>
            <a:ext cx="1649250" cy="1649250"/>
          </a:xfrm>
          <a:prstGeom prst="rect">
            <a:avLst/>
          </a:prstGeom>
          <a:noFill/>
          <a:ln>
            <a:noFill/>
          </a:ln>
        </p:spPr>
      </p:pic>
      <p:pic>
        <p:nvPicPr>
          <p:cNvPr id="208" name="Shape 208"/>
          <p:cNvPicPr preferRelativeResize="0"/>
          <p:nvPr/>
        </p:nvPicPr>
        <p:blipFill>
          <a:blip r:embed="rId4">
            <a:alphaModFix/>
          </a:blip>
          <a:stretch>
            <a:fillRect/>
          </a:stretch>
        </p:blipFill>
        <p:spPr>
          <a:xfrm>
            <a:off x="4607625" y="2907875"/>
            <a:ext cx="4456150" cy="1995025"/>
          </a:xfrm>
          <a:prstGeom prst="rect">
            <a:avLst/>
          </a:prstGeom>
          <a:noFill/>
          <a:ln>
            <a:noFill/>
          </a:ln>
        </p:spPr>
      </p:pic>
      <p:sp>
        <p:nvSpPr>
          <p:cNvPr id="209" name="Shape 209"/>
          <p:cNvSpPr txBox="1"/>
          <p:nvPr/>
        </p:nvSpPr>
        <p:spPr>
          <a:xfrm>
            <a:off x="7811325" y="1693850"/>
            <a:ext cx="1016100" cy="418500"/>
          </a:xfrm>
          <a:prstGeom prst="rect">
            <a:avLst/>
          </a:prstGeom>
          <a:noFill/>
          <a:ln>
            <a:noFill/>
          </a:ln>
        </p:spPr>
        <p:txBody>
          <a:bodyPr anchorCtr="0" anchor="t" bIns="91425" lIns="91425" rIns="91425" wrap="square" tIns="91425">
            <a:noAutofit/>
          </a:bodyPr>
          <a:lstStyle/>
          <a:p>
            <a:pPr lvl="0">
              <a:spcBef>
                <a:spcPts val="0"/>
              </a:spcBef>
              <a:buNone/>
            </a:pPr>
            <a:r>
              <a:rPr lang="en" sz="600"/>
              <a:t>https://cdn.worldvectorlogo.com/logos/facebook-3.svg</a:t>
            </a:r>
          </a:p>
        </p:txBody>
      </p:sp>
      <p:sp>
        <p:nvSpPr>
          <p:cNvPr id="210" name="Shape 210"/>
          <p:cNvSpPr txBox="1"/>
          <p:nvPr/>
        </p:nvSpPr>
        <p:spPr>
          <a:xfrm>
            <a:off x="5195775" y="4902900"/>
            <a:ext cx="3351000" cy="240600"/>
          </a:xfrm>
          <a:prstGeom prst="rect">
            <a:avLst/>
          </a:prstGeom>
          <a:noFill/>
          <a:ln>
            <a:noFill/>
          </a:ln>
        </p:spPr>
        <p:txBody>
          <a:bodyPr anchorCtr="0" anchor="t" bIns="91425" lIns="91425" rIns="91425" wrap="square" tIns="91425">
            <a:noAutofit/>
          </a:bodyPr>
          <a:lstStyle/>
          <a:p>
            <a:pPr lvl="0">
              <a:spcBef>
                <a:spcPts val="0"/>
              </a:spcBef>
              <a:buNone/>
            </a:pPr>
            <a:r>
              <a:rPr lang="en" sz="700"/>
              <a:t>https://www.howtogeek.com/306352/how-to-report-a-facebook-post/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Facebook Inside the Company</a:t>
            </a:r>
          </a:p>
        </p:txBody>
      </p:sp>
      <p:sp>
        <p:nvSpPr>
          <p:cNvPr id="216" name="Shape 216"/>
          <p:cNvSpPr txBox="1"/>
          <p:nvPr>
            <p:ph idx="1" type="body"/>
          </p:nvPr>
        </p:nvSpPr>
        <p:spPr>
          <a:xfrm>
            <a:off x="311700" y="1152475"/>
            <a:ext cx="7183200" cy="3416400"/>
          </a:xfrm>
          <a:prstGeom prst="rect">
            <a:avLst/>
          </a:prstGeom>
        </p:spPr>
        <p:txBody>
          <a:bodyPr anchorCtr="0" anchor="t" bIns="91425" lIns="91425" rIns="91425" wrap="square" tIns="91425">
            <a:noAutofit/>
          </a:bodyPr>
          <a:lstStyle/>
          <a:p>
            <a:pPr lvl="0" rtl="0">
              <a:spcBef>
                <a:spcPts val="0"/>
              </a:spcBef>
              <a:buNone/>
            </a:pPr>
            <a:r>
              <a:rPr lang="en"/>
              <a:t>Facebook H</a:t>
            </a:r>
            <a:r>
              <a:rPr lang="en"/>
              <a:t>ierarchy</a:t>
            </a:r>
          </a:p>
          <a:p>
            <a:pPr indent="-342900" lvl="0" marL="457200" rtl="0">
              <a:spcBef>
                <a:spcPts val="0"/>
              </a:spcBef>
              <a:spcAft>
                <a:spcPts val="0"/>
              </a:spcAft>
              <a:buChar char="●"/>
            </a:pPr>
            <a:r>
              <a:rPr lang="en"/>
              <a:t>Mark Zucckerberg: Founder, Chief Executive Officer</a:t>
            </a:r>
          </a:p>
          <a:p>
            <a:pPr indent="-342900" lvl="0" marL="457200" rtl="0">
              <a:spcBef>
                <a:spcPts val="0"/>
              </a:spcBef>
              <a:spcAft>
                <a:spcPts val="0"/>
              </a:spcAft>
              <a:buChar char="●"/>
            </a:pPr>
            <a:r>
              <a:rPr lang="en"/>
              <a:t>Sheryl Sandberg: Chief Operating Officer</a:t>
            </a:r>
          </a:p>
          <a:p>
            <a:pPr indent="-342900" lvl="0" marL="457200" rtl="0">
              <a:spcBef>
                <a:spcPts val="0"/>
              </a:spcBef>
              <a:spcAft>
                <a:spcPts val="0"/>
              </a:spcAft>
              <a:buChar char="●"/>
            </a:pPr>
            <a:r>
              <a:rPr lang="en"/>
              <a:t>Peter Thiel: Director</a:t>
            </a:r>
          </a:p>
          <a:p>
            <a:pPr indent="-342900" lvl="0" marL="457200" rtl="0">
              <a:spcBef>
                <a:spcPts val="0"/>
              </a:spcBef>
              <a:buChar char="●"/>
            </a:pPr>
            <a:r>
              <a:rPr lang="en"/>
              <a:t>Jim Breyer: Director</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217" name="Shape 217"/>
          <p:cNvPicPr preferRelativeResize="0"/>
          <p:nvPr/>
        </p:nvPicPr>
        <p:blipFill>
          <a:blip r:embed="rId3">
            <a:alphaModFix/>
          </a:blip>
          <a:stretch>
            <a:fillRect/>
          </a:stretch>
        </p:blipFill>
        <p:spPr>
          <a:xfrm>
            <a:off x="7494751" y="1"/>
            <a:ext cx="1649250" cy="1649250"/>
          </a:xfrm>
          <a:prstGeom prst="rect">
            <a:avLst/>
          </a:prstGeom>
          <a:noFill/>
          <a:ln>
            <a:noFill/>
          </a:ln>
        </p:spPr>
      </p:pic>
      <p:pic>
        <p:nvPicPr>
          <p:cNvPr id="218" name="Shape 218"/>
          <p:cNvPicPr preferRelativeResize="0"/>
          <p:nvPr/>
        </p:nvPicPr>
        <p:blipFill>
          <a:blip r:embed="rId4">
            <a:alphaModFix/>
          </a:blip>
          <a:stretch>
            <a:fillRect/>
          </a:stretch>
        </p:blipFill>
        <p:spPr>
          <a:xfrm>
            <a:off x="6029150" y="2223975"/>
            <a:ext cx="2695452" cy="2021576"/>
          </a:xfrm>
          <a:prstGeom prst="rect">
            <a:avLst/>
          </a:prstGeom>
          <a:noFill/>
          <a:ln>
            <a:noFill/>
          </a:ln>
        </p:spPr>
      </p:pic>
      <p:sp>
        <p:nvSpPr>
          <p:cNvPr id="219" name="Shape 219"/>
          <p:cNvSpPr txBox="1"/>
          <p:nvPr/>
        </p:nvSpPr>
        <p:spPr>
          <a:xfrm>
            <a:off x="6330550" y="4346650"/>
            <a:ext cx="2331300" cy="422100"/>
          </a:xfrm>
          <a:prstGeom prst="rect">
            <a:avLst/>
          </a:prstGeom>
          <a:noFill/>
          <a:ln>
            <a:noFill/>
          </a:ln>
        </p:spPr>
        <p:txBody>
          <a:bodyPr anchorCtr="0" anchor="t" bIns="91425" lIns="91425" rIns="91425" wrap="square" tIns="91425">
            <a:noAutofit/>
          </a:bodyPr>
          <a:lstStyle/>
          <a:p>
            <a:pPr lvl="0">
              <a:spcBef>
                <a:spcPts val="0"/>
              </a:spcBef>
              <a:buNone/>
            </a:pPr>
            <a:r>
              <a:rPr lang="en" sz="700"/>
              <a:t>https://www.wired.com/2017/05/mark-zuckerberg-really-listen/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Facebook Jobs and Careers</a:t>
            </a:r>
          </a:p>
        </p:txBody>
      </p:sp>
      <p:sp>
        <p:nvSpPr>
          <p:cNvPr id="225" name="Shape 225"/>
          <p:cNvSpPr txBox="1"/>
          <p:nvPr>
            <p:ph idx="1" type="body"/>
          </p:nvPr>
        </p:nvSpPr>
        <p:spPr>
          <a:xfrm>
            <a:off x="311700" y="1152475"/>
            <a:ext cx="7117800" cy="3416400"/>
          </a:xfrm>
          <a:prstGeom prst="rect">
            <a:avLst/>
          </a:prstGeom>
        </p:spPr>
        <p:txBody>
          <a:bodyPr anchorCtr="0" anchor="t" bIns="91425" lIns="91425" rIns="91425" wrap="square" tIns="91425">
            <a:noAutofit/>
          </a:bodyPr>
          <a:lstStyle/>
          <a:p>
            <a:pPr lvl="0">
              <a:spcBef>
                <a:spcPts val="0"/>
              </a:spcBef>
              <a:buNone/>
            </a:pPr>
            <a:r>
              <a:rPr lang="en"/>
              <a:t>Facebook has over 2000 job types available today, these jobs are located all over the globe. These jobs range from being a security project manager at Facebook headquarters to being a creative strategist in Hong Kong.</a:t>
            </a:r>
          </a:p>
          <a:p>
            <a:pPr lvl="0">
              <a:spcBef>
                <a:spcPts val="0"/>
              </a:spcBef>
              <a:buNone/>
            </a:pPr>
            <a:r>
              <a:rPr lang="en"/>
              <a:t>Facebook has a top rated work </a:t>
            </a:r>
            <a:br>
              <a:rPr lang="en"/>
            </a:br>
            <a:r>
              <a:rPr lang="en"/>
              <a:t>environment, friendly coworkers,</a:t>
            </a:r>
            <a:br>
              <a:rPr lang="en"/>
            </a:br>
            <a:r>
              <a:rPr lang="en"/>
              <a:t>and a great CEO. </a:t>
            </a:r>
          </a:p>
          <a:p>
            <a:pPr lvl="0">
              <a:spcBef>
                <a:spcPts val="0"/>
              </a:spcBef>
              <a:buNone/>
            </a:pPr>
            <a:r>
              <a:t/>
            </a:r>
            <a:endParaRPr/>
          </a:p>
        </p:txBody>
      </p:sp>
      <p:pic>
        <p:nvPicPr>
          <p:cNvPr id="226" name="Shape 226"/>
          <p:cNvPicPr preferRelativeResize="0"/>
          <p:nvPr/>
        </p:nvPicPr>
        <p:blipFill>
          <a:blip r:embed="rId3">
            <a:alphaModFix/>
          </a:blip>
          <a:stretch>
            <a:fillRect/>
          </a:stretch>
        </p:blipFill>
        <p:spPr>
          <a:xfrm>
            <a:off x="7494751" y="1"/>
            <a:ext cx="1649250" cy="1649250"/>
          </a:xfrm>
          <a:prstGeom prst="rect">
            <a:avLst/>
          </a:prstGeom>
          <a:noFill/>
          <a:ln>
            <a:noFill/>
          </a:ln>
        </p:spPr>
      </p:pic>
      <p:pic>
        <p:nvPicPr>
          <p:cNvPr id="227" name="Shape 227"/>
          <p:cNvPicPr preferRelativeResize="0"/>
          <p:nvPr/>
        </p:nvPicPr>
        <p:blipFill>
          <a:blip r:embed="rId4">
            <a:alphaModFix/>
          </a:blip>
          <a:stretch>
            <a:fillRect/>
          </a:stretch>
        </p:blipFill>
        <p:spPr>
          <a:xfrm>
            <a:off x="4572750" y="2336272"/>
            <a:ext cx="4410275" cy="2690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Clr>
                <a:schemeClr val="dk2"/>
              </a:buClr>
              <a:buSzPct val="36666"/>
              <a:buFont typeface="Arial"/>
              <a:buNone/>
            </a:pPr>
            <a:r>
              <a:rPr lang="en"/>
              <a:t>Facebook Benefits</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Char char="●"/>
            </a:pPr>
            <a:r>
              <a:rPr lang="en"/>
              <a:t>Maternity and Paternity Leave</a:t>
            </a:r>
          </a:p>
          <a:p>
            <a:pPr indent="-342900" lvl="0" marL="457200" rtl="0">
              <a:lnSpc>
                <a:spcPct val="200000"/>
              </a:lnSpc>
              <a:spcBef>
                <a:spcPts val="0"/>
              </a:spcBef>
              <a:spcAft>
                <a:spcPts val="0"/>
              </a:spcAft>
              <a:buChar char="●"/>
            </a:pPr>
            <a:r>
              <a:rPr lang="en"/>
              <a:t>Free Lunch if you work on location</a:t>
            </a:r>
          </a:p>
          <a:p>
            <a:pPr indent="-342900" lvl="0" marL="457200">
              <a:lnSpc>
                <a:spcPct val="200000"/>
              </a:lnSpc>
              <a:spcBef>
                <a:spcPts val="0"/>
              </a:spcBef>
              <a:buChar char="●"/>
            </a:pPr>
            <a:r>
              <a:rPr lang="en"/>
              <a:t>Family Health Insurance Plan</a:t>
            </a:r>
          </a:p>
        </p:txBody>
      </p:sp>
      <p:pic>
        <p:nvPicPr>
          <p:cNvPr id="234" name="Shape 234"/>
          <p:cNvPicPr preferRelativeResize="0"/>
          <p:nvPr/>
        </p:nvPicPr>
        <p:blipFill>
          <a:blip r:embed="rId3">
            <a:alphaModFix/>
          </a:blip>
          <a:stretch>
            <a:fillRect/>
          </a:stretch>
        </p:blipFill>
        <p:spPr>
          <a:xfrm>
            <a:off x="7494751" y="1"/>
            <a:ext cx="1649250" cy="1649250"/>
          </a:xfrm>
          <a:prstGeom prst="rect">
            <a:avLst/>
          </a:prstGeom>
          <a:noFill/>
          <a:ln>
            <a:noFill/>
          </a:ln>
        </p:spPr>
      </p:pic>
      <p:pic>
        <p:nvPicPr>
          <p:cNvPr id="235" name="Shape 235"/>
          <p:cNvPicPr preferRelativeResize="0"/>
          <p:nvPr/>
        </p:nvPicPr>
        <p:blipFill>
          <a:blip r:embed="rId4">
            <a:alphaModFix/>
          </a:blip>
          <a:stretch>
            <a:fillRect/>
          </a:stretch>
        </p:blipFill>
        <p:spPr>
          <a:xfrm>
            <a:off x="4516025" y="1846125"/>
            <a:ext cx="3810000" cy="2857500"/>
          </a:xfrm>
          <a:prstGeom prst="rect">
            <a:avLst/>
          </a:prstGeom>
          <a:noFill/>
          <a:ln>
            <a:noFill/>
          </a:ln>
        </p:spPr>
      </p:pic>
      <p:sp>
        <p:nvSpPr>
          <p:cNvPr id="236" name="Shape 236"/>
          <p:cNvSpPr txBox="1"/>
          <p:nvPr/>
        </p:nvSpPr>
        <p:spPr>
          <a:xfrm>
            <a:off x="5447775" y="4703625"/>
            <a:ext cx="2348400" cy="675300"/>
          </a:xfrm>
          <a:prstGeom prst="rect">
            <a:avLst/>
          </a:prstGeom>
          <a:noFill/>
          <a:ln>
            <a:noFill/>
          </a:ln>
        </p:spPr>
        <p:txBody>
          <a:bodyPr anchorCtr="0" anchor="t" bIns="91425" lIns="91425" rIns="91425" wrap="square" tIns="91425">
            <a:noAutofit/>
          </a:bodyPr>
          <a:lstStyle/>
          <a:p>
            <a:pPr lvl="0">
              <a:spcBef>
                <a:spcPts val="0"/>
              </a:spcBef>
              <a:buNone/>
            </a:pPr>
            <a:r>
              <a:rPr lang="en" sz="700"/>
              <a:t>https://blogordietryin.wordpress.com/2012/05/11/602/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Compare &amp; Contrast</a:t>
            </a:r>
          </a:p>
        </p:txBody>
      </p:sp>
      <p:sp>
        <p:nvSpPr>
          <p:cNvPr id="242" name="Shape 242"/>
          <p:cNvSpPr txBox="1"/>
          <p:nvPr>
            <p:ph idx="1" type="body"/>
          </p:nvPr>
        </p:nvSpPr>
        <p:spPr>
          <a:xfrm>
            <a:off x="186700" y="1152475"/>
            <a:ext cx="2000700" cy="3416400"/>
          </a:xfrm>
          <a:prstGeom prst="rect">
            <a:avLst/>
          </a:prstGeom>
        </p:spPr>
        <p:txBody>
          <a:bodyPr anchorCtr="0" anchor="t" bIns="91425" lIns="91425" rIns="91425" wrap="square" tIns="91425">
            <a:noAutofit/>
          </a:bodyPr>
          <a:lstStyle/>
          <a:p>
            <a:pPr lvl="0" rtl="0">
              <a:spcBef>
                <a:spcPts val="0"/>
              </a:spcBef>
              <a:buNone/>
            </a:pPr>
            <a:r>
              <a:rPr lang="en" sz="2400"/>
              <a:t>Name</a:t>
            </a:r>
          </a:p>
          <a:p>
            <a:pPr indent="-381000" lvl="0" marL="457200">
              <a:spcBef>
                <a:spcPts val="0"/>
              </a:spcBef>
              <a:spcAft>
                <a:spcPts val="0"/>
              </a:spcAft>
              <a:buSzPct val="100000"/>
              <a:buAutoNum type="arabicPeriod"/>
            </a:pPr>
            <a:r>
              <a:rPr lang="en" sz="2400"/>
              <a:t>Adobe</a:t>
            </a:r>
          </a:p>
          <a:p>
            <a:pPr indent="-381000" lvl="0" marL="457200">
              <a:spcBef>
                <a:spcPts val="0"/>
              </a:spcBef>
              <a:spcAft>
                <a:spcPts val="0"/>
              </a:spcAft>
              <a:buSzPct val="100000"/>
              <a:buAutoNum type="arabicPeriod"/>
            </a:pPr>
            <a:r>
              <a:rPr lang="en" sz="2400"/>
              <a:t>FaceBook</a:t>
            </a:r>
          </a:p>
          <a:p>
            <a:pPr indent="-381000" lvl="0" marL="457200">
              <a:spcBef>
                <a:spcPts val="0"/>
              </a:spcBef>
              <a:spcAft>
                <a:spcPts val="0"/>
              </a:spcAft>
              <a:buSzPct val="100000"/>
              <a:buAutoNum type="arabicPeriod"/>
            </a:pPr>
            <a:r>
              <a:rPr lang="en" sz="2400"/>
              <a:t>Twitter</a:t>
            </a:r>
          </a:p>
          <a:p>
            <a:pPr indent="-381000" lvl="0" marL="457200">
              <a:spcBef>
                <a:spcPts val="0"/>
              </a:spcBef>
              <a:spcAft>
                <a:spcPts val="0"/>
              </a:spcAft>
              <a:buSzPct val="100000"/>
              <a:buAutoNum type="arabicPeriod"/>
            </a:pPr>
            <a:r>
              <a:rPr lang="en" sz="2400"/>
              <a:t>Oracle</a:t>
            </a:r>
          </a:p>
          <a:p>
            <a:pPr indent="-381000" lvl="0" marL="457200">
              <a:spcBef>
                <a:spcPts val="0"/>
              </a:spcBef>
              <a:spcAft>
                <a:spcPts val="0"/>
              </a:spcAft>
              <a:buSzPct val="100000"/>
              <a:buAutoNum type="arabicPeriod"/>
            </a:pPr>
            <a:r>
              <a:rPr lang="en" sz="2400"/>
              <a:t>Air BNB</a:t>
            </a:r>
          </a:p>
          <a:p>
            <a:pPr indent="-381000" lvl="0" marL="457200">
              <a:spcBef>
                <a:spcPts val="0"/>
              </a:spcBef>
              <a:buSzPct val="100000"/>
              <a:buAutoNum type="arabicPeriod"/>
            </a:pPr>
            <a:r>
              <a:rPr lang="en" sz="2400"/>
              <a:t>Amazon</a:t>
            </a:r>
          </a:p>
        </p:txBody>
      </p:sp>
      <p:sp>
        <p:nvSpPr>
          <p:cNvPr id="243" name="Shape 243"/>
          <p:cNvSpPr txBox="1"/>
          <p:nvPr>
            <p:ph idx="1" type="body"/>
          </p:nvPr>
        </p:nvSpPr>
        <p:spPr>
          <a:xfrm>
            <a:off x="2053825" y="1152475"/>
            <a:ext cx="2259900" cy="3416400"/>
          </a:xfrm>
          <a:prstGeom prst="rect">
            <a:avLst/>
          </a:prstGeom>
        </p:spPr>
        <p:txBody>
          <a:bodyPr anchorCtr="0" anchor="t" bIns="91425" lIns="91425" rIns="91425" wrap="square" tIns="91425">
            <a:noAutofit/>
          </a:bodyPr>
          <a:lstStyle/>
          <a:p>
            <a:pPr lvl="0" rtl="0">
              <a:spcBef>
                <a:spcPts val="0"/>
              </a:spcBef>
              <a:buNone/>
            </a:pPr>
            <a:r>
              <a:rPr lang="en" sz="2400"/>
              <a:t>Salaries</a:t>
            </a:r>
          </a:p>
          <a:p>
            <a:pPr indent="-381000" lvl="0" marL="457200" rtl="0">
              <a:spcBef>
                <a:spcPts val="0"/>
              </a:spcBef>
              <a:spcAft>
                <a:spcPts val="0"/>
              </a:spcAft>
              <a:buSzPct val="100000"/>
              <a:buAutoNum type="arabicPeriod"/>
            </a:pPr>
            <a:r>
              <a:rPr lang="en" sz="2400"/>
              <a:t>$100k-160k</a:t>
            </a:r>
          </a:p>
          <a:p>
            <a:pPr indent="-381000" lvl="0" marL="457200" rtl="0">
              <a:spcBef>
                <a:spcPts val="0"/>
              </a:spcBef>
              <a:spcAft>
                <a:spcPts val="0"/>
              </a:spcAft>
              <a:buSzPct val="100000"/>
              <a:buAutoNum type="arabicPeriod"/>
            </a:pPr>
            <a:r>
              <a:rPr lang="en" sz="2400"/>
              <a:t>$81k-$200k</a:t>
            </a:r>
          </a:p>
          <a:p>
            <a:pPr indent="-381000" lvl="0" marL="457200" rtl="0">
              <a:spcBef>
                <a:spcPts val="0"/>
              </a:spcBef>
              <a:spcAft>
                <a:spcPts val="0"/>
              </a:spcAft>
              <a:buSzPct val="100000"/>
              <a:buAutoNum type="arabicPeriod"/>
            </a:pPr>
            <a:r>
              <a:rPr lang="en" sz="2400"/>
              <a:t>$75k-$200k</a:t>
            </a:r>
          </a:p>
          <a:p>
            <a:pPr indent="-381000" lvl="0" marL="457200" rtl="0">
              <a:spcBef>
                <a:spcPts val="0"/>
              </a:spcBef>
              <a:spcAft>
                <a:spcPts val="0"/>
              </a:spcAft>
              <a:buSzPct val="100000"/>
              <a:buAutoNum type="arabicPeriod"/>
            </a:pPr>
            <a:r>
              <a:rPr lang="en" sz="2400"/>
              <a:t>$72k-$125k</a:t>
            </a:r>
          </a:p>
          <a:p>
            <a:pPr indent="-381000" lvl="0" marL="457200" rtl="0">
              <a:spcBef>
                <a:spcPts val="0"/>
              </a:spcBef>
              <a:spcAft>
                <a:spcPts val="0"/>
              </a:spcAft>
              <a:buSzPct val="100000"/>
              <a:buAutoNum type="arabicPeriod"/>
            </a:pPr>
            <a:r>
              <a:rPr lang="en" sz="2400"/>
              <a:t>$70k-$230k</a:t>
            </a:r>
          </a:p>
          <a:p>
            <a:pPr indent="-381000" lvl="0" marL="457200" rtl="0">
              <a:spcBef>
                <a:spcPts val="0"/>
              </a:spcBef>
              <a:buSzPct val="100000"/>
              <a:buAutoNum type="arabicPeriod"/>
            </a:pPr>
            <a:r>
              <a:rPr lang="en" sz="2400"/>
              <a:t>$22k-$270k</a:t>
            </a:r>
          </a:p>
        </p:txBody>
      </p:sp>
      <p:sp>
        <p:nvSpPr>
          <p:cNvPr id="244" name="Shape 244"/>
          <p:cNvSpPr txBox="1"/>
          <p:nvPr>
            <p:ph idx="1" type="body"/>
          </p:nvPr>
        </p:nvSpPr>
        <p:spPr>
          <a:xfrm>
            <a:off x="4278100" y="1152475"/>
            <a:ext cx="2348100" cy="3416400"/>
          </a:xfrm>
          <a:prstGeom prst="rect">
            <a:avLst/>
          </a:prstGeom>
        </p:spPr>
        <p:txBody>
          <a:bodyPr anchorCtr="0" anchor="t" bIns="91425" lIns="91425" rIns="91425" wrap="square" tIns="91425">
            <a:noAutofit/>
          </a:bodyPr>
          <a:lstStyle/>
          <a:p>
            <a:pPr lvl="0" rtl="0">
              <a:spcBef>
                <a:spcPts val="0"/>
              </a:spcBef>
              <a:buNone/>
            </a:pPr>
            <a:r>
              <a:rPr lang="en" sz="2400"/>
              <a:t>Domain</a:t>
            </a:r>
          </a:p>
          <a:p>
            <a:pPr indent="-381000" lvl="0" marL="457200" rtl="0">
              <a:spcBef>
                <a:spcPts val="0"/>
              </a:spcBef>
              <a:spcAft>
                <a:spcPts val="0"/>
              </a:spcAft>
              <a:buSzPct val="100000"/>
              <a:buAutoNum type="arabicPeriod"/>
            </a:pPr>
            <a:r>
              <a:rPr lang="en" sz="2400"/>
              <a:t>Design</a:t>
            </a:r>
          </a:p>
          <a:p>
            <a:pPr indent="-381000" lvl="0" marL="457200" rtl="0">
              <a:spcBef>
                <a:spcPts val="0"/>
              </a:spcBef>
              <a:spcAft>
                <a:spcPts val="0"/>
              </a:spcAft>
              <a:buSzPct val="100000"/>
              <a:buAutoNum type="arabicPeriod"/>
            </a:pPr>
            <a:r>
              <a:rPr lang="en" sz="2400"/>
              <a:t>Social Media</a:t>
            </a:r>
          </a:p>
          <a:p>
            <a:pPr indent="-381000" lvl="0" marL="457200" rtl="0">
              <a:spcBef>
                <a:spcPts val="0"/>
              </a:spcBef>
              <a:spcAft>
                <a:spcPts val="0"/>
              </a:spcAft>
              <a:buSzPct val="100000"/>
              <a:buAutoNum type="arabicPeriod"/>
            </a:pPr>
            <a:r>
              <a:rPr lang="en" sz="2400"/>
              <a:t>Social Media</a:t>
            </a:r>
          </a:p>
          <a:p>
            <a:pPr indent="-381000" lvl="0" marL="457200" rtl="0">
              <a:spcBef>
                <a:spcPts val="0"/>
              </a:spcBef>
              <a:spcAft>
                <a:spcPts val="0"/>
              </a:spcAft>
              <a:buSzPct val="100000"/>
              <a:buAutoNum type="arabicPeriod"/>
            </a:pPr>
            <a:r>
              <a:rPr lang="en" sz="2400"/>
              <a:t>Software</a:t>
            </a:r>
          </a:p>
          <a:p>
            <a:pPr indent="-381000" lvl="0" marL="457200" rtl="0">
              <a:spcBef>
                <a:spcPts val="0"/>
              </a:spcBef>
              <a:spcAft>
                <a:spcPts val="0"/>
              </a:spcAft>
              <a:buSzPct val="100000"/>
              <a:buAutoNum type="arabicPeriod"/>
            </a:pPr>
            <a:r>
              <a:rPr lang="en" sz="2400"/>
              <a:t>Travel</a:t>
            </a:r>
          </a:p>
          <a:p>
            <a:pPr indent="-381000" lvl="0" marL="457200" rtl="0">
              <a:spcBef>
                <a:spcPts val="0"/>
              </a:spcBef>
              <a:buSzPct val="100000"/>
              <a:buAutoNum type="arabicPeriod"/>
            </a:pPr>
            <a:r>
              <a:rPr lang="en" sz="2400"/>
              <a:t>E-Commerce</a:t>
            </a:r>
          </a:p>
        </p:txBody>
      </p:sp>
      <p:sp>
        <p:nvSpPr>
          <p:cNvPr id="245" name="Shape 245"/>
          <p:cNvSpPr txBox="1"/>
          <p:nvPr>
            <p:ph idx="1" type="body"/>
          </p:nvPr>
        </p:nvSpPr>
        <p:spPr>
          <a:xfrm>
            <a:off x="6484200" y="1152475"/>
            <a:ext cx="2517000" cy="3416400"/>
          </a:xfrm>
          <a:prstGeom prst="rect">
            <a:avLst/>
          </a:prstGeom>
        </p:spPr>
        <p:txBody>
          <a:bodyPr anchorCtr="0" anchor="t" bIns="91425" lIns="91425" rIns="91425" wrap="square" tIns="91425">
            <a:noAutofit/>
          </a:bodyPr>
          <a:lstStyle/>
          <a:p>
            <a:pPr lvl="0" rtl="0">
              <a:spcBef>
                <a:spcPts val="0"/>
              </a:spcBef>
              <a:buNone/>
            </a:pPr>
            <a:r>
              <a:rPr lang="en" sz="2400"/>
              <a:t>Education</a:t>
            </a:r>
          </a:p>
          <a:p>
            <a:pPr indent="-381000" lvl="0" marL="457200" rtl="0">
              <a:spcBef>
                <a:spcPts val="0"/>
              </a:spcBef>
              <a:spcAft>
                <a:spcPts val="0"/>
              </a:spcAft>
              <a:buSzPct val="100000"/>
              <a:buAutoNum type="arabicPeriod"/>
            </a:pPr>
            <a:r>
              <a:rPr lang="en" sz="2400"/>
              <a:t>B.S, M.S, PHD</a:t>
            </a:r>
          </a:p>
          <a:p>
            <a:pPr indent="-381000" lvl="0" marL="457200" rtl="0">
              <a:spcBef>
                <a:spcPts val="0"/>
              </a:spcBef>
              <a:spcAft>
                <a:spcPts val="0"/>
              </a:spcAft>
              <a:buSzPct val="100000"/>
              <a:buAutoNum type="arabicPeriod"/>
            </a:pPr>
            <a:r>
              <a:rPr lang="en" sz="2400"/>
              <a:t>B.S/M.S </a:t>
            </a:r>
          </a:p>
          <a:p>
            <a:pPr indent="-381000" lvl="0" marL="457200" rtl="0">
              <a:spcBef>
                <a:spcPts val="0"/>
              </a:spcBef>
              <a:spcAft>
                <a:spcPts val="0"/>
              </a:spcAft>
              <a:buSzPct val="100000"/>
              <a:buAutoNum type="arabicPeriod"/>
            </a:pPr>
            <a:r>
              <a:rPr lang="en" sz="2400"/>
              <a:t>B.S, M.S,PHD</a:t>
            </a:r>
          </a:p>
          <a:p>
            <a:pPr indent="-381000" lvl="0" marL="457200" rtl="0">
              <a:spcBef>
                <a:spcPts val="0"/>
              </a:spcBef>
              <a:spcAft>
                <a:spcPts val="0"/>
              </a:spcAft>
              <a:buSzPct val="100000"/>
              <a:buAutoNum type="arabicPeriod"/>
            </a:pPr>
            <a:r>
              <a:rPr lang="en" sz="2400"/>
              <a:t>HS - M.S</a:t>
            </a:r>
          </a:p>
          <a:p>
            <a:pPr indent="-381000" lvl="0" marL="457200" rtl="0">
              <a:spcBef>
                <a:spcPts val="0"/>
              </a:spcBef>
              <a:spcAft>
                <a:spcPts val="0"/>
              </a:spcAft>
              <a:buSzPct val="100000"/>
              <a:buAutoNum type="arabicPeriod"/>
            </a:pPr>
            <a:r>
              <a:rPr lang="en" sz="2400"/>
              <a:t>B.S./M.S.</a:t>
            </a:r>
          </a:p>
          <a:p>
            <a:pPr indent="-381000" lvl="0" marL="457200" rtl="0">
              <a:spcBef>
                <a:spcPts val="0"/>
              </a:spcBef>
              <a:buSzPct val="100000"/>
              <a:buAutoNum type="arabicPeriod"/>
            </a:pPr>
            <a:r>
              <a:rPr lang="en" sz="2400"/>
              <a:t>B.S/B.A</a:t>
            </a:r>
          </a:p>
          <a:p>
            <a:pPr lvl="0" rtl="0">
              <a:spcBef>
                <a:spcPts val="0"/>
              </a:spcBef>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Company Tier List</a:t>
            </a:r>
          </a:p>
        </p:txBody>
      </p:sp>
      <p:sp>
        <p:nvSpPr>
          <p:cNvPr id="251" name="Shape 251"/>
          <p:cNvSpPr txBox="1"/>
          <p:nvPr>
            <p:ph idx="1" type="body"/>
          </p:nvPr>
        </p:nvSpPr>
        <p:spPr>
          <a:xfrm>
            <a:off x="311700" y="1142425"/>
            <a:ext cx="8520600" cy="3636000"/>
          </a:xfrm>
          <a:prstGeom prst="rect">
            <a:avLst/>
          </a:prstGeom>
        </p:spPr>
        <p:txBody>
          <a:bodyPr anchorCtr="0" anchor="t" bIns="91425" lIns="91425" rIns="91425" wrap="square" tIns="91425">
            <a:noAutofit/>
          </a:bodyPr>
          <a:lstStyle/>
          <a:p>
            <a:pPr lvl="0">
              <a:spcBef>
                <a:spcPts val="0"/>
              </a:spcBef>
              <a:buNone/>
            </a:pPr>
            <a:r>
              <a:rPr lang="en" sz="2400"/>
              <a:t>S++</a:t>
            </a:r>
            <a:r>
              <a:rPr lang="en" sz="2400"/>
              <a:t> - Facebook - 4.6 / 5 Stars, $80k - $200k</a:t>
            </a:r>
          </a:p>
          <a:p>
            <a:pPr lvl="0">
              <a:spcBef>
                <a:spcPts val="0"/>
              </a:spcBef>
              <a:buNone/>
            </a:pPr>
            <a:r>
              <a:rPr lang="en" sz="2400"/>
              <a:t>S+   - Adobe - 4.1 / 5 Stars - $100k - $160k Annual</a:t>
            </a:r>
          </a:p>
          <a:p>
            <a:pPr lvl="0">
              <a:spcBef>
                <a:spcPts val="0"/>
              </a:spcBef>
              <a:buNone/>
            </a:pPr>
            <a:r>
              <a:rPr lang="en" sz="2400"/>
              <a:t>S     - Twitter - 4 / 5 Stars - $</a:t>
            </a:r>
            <a:r>
              <a:rPr lang="en" sz="2400"/>
              <a:t>75</a:t>
            </a:r>
            <a:r>
              <a:rPr lang="en" sz="2400"/>
              <a:t>k - $</a:t>
            </a:r>
            <a:r>
              <a:rPr lang="en" sz="2400"/>
              <a:t>200</a:t>
            </a:r>
            <a:r>
              <a:rPr lang="en" sz="2400"/>
              <a:t>k</a:t>
            </a:r>
          </a:p>
          <a:p>
            <a:pPr lvl="0">
              <a:spcBef>
                <a:spcPts val="0"/>
              </a:spcBef>
              <a:buNone/>
            </a:pPr>
            <a:r>
              <a:rPr lang="en" sz="2400"/>
              <a:t>A     - AirBNB - 3.9 / 5 Stars, $70k - 230k /year</a:t>
            </a:r>
          </a:p>
          <a:p>
            <a:pPr lvl="0">
              <a:spcBef>
                <a:spcPts val="0"/>
              </a:spcBef>
              <a:buNone/>
            </a:pPr>
            <a:r>
              <a:rPr lang="en" sz="2400"/>
              <a:t>B     -  Amazon - 3.7 / 5 Stars, 32k - 270k</a:t>
            </a:r>
          </a:p>
          <a:p>
            <a:pPr lvl="0">
              <a:spcBef>
                <a:spcPts val="0"/>
              </a:spcBef>
              <a:buNone/>
            </a:pPr>
            <a:r>
              <a:rPr lang="en" sz="2400"/>
              <a:t>C     - </a:t>
            </a:r>
            <a:r>
              <a:rPr lang="en" sz="2400"/>
              <a:t>Oracle - 3.4 / 5 Stars, $70k-$230k/day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1458450" y="526350"/>
            <a:ext cx="6227100" cy="4090800"/>
          </a:xfrm>
          <a:prstGeom prst="rect">
            <a:avLst/>
          </a:prstGeom>
        </p:spPr>
        <p:txBody>
          <a:bodyPr anchorCtr="0" anchor="ctr" bIns="91425" lIns="91425" rIns="91425" wrap="square" tIns="91425">
            <a:noAutofit/>
          </a:bodyPr>
          <a:lstStyle/>
          <a:p>
            <a:pPr lvl="0" algn="ctr">
              <a:spcBef>
                <a:spcPts val="0"/>
              </a:spcBef>
              <a:buNone/>
            </a:pPr>
            <a:r>
              <a:rPr lang="en"/>
              <a:t>Questions?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Work Cited</a:t>
            </a:r>
          </a:p>
        </p:txBody>
      </p:sp>
      <p:sp>
        <p:nvSpPr>
          <p:cNvPr id="262" name="Shape 262"/>
          <p:cNvSpPr txBox="1"/>
          <p:nvPr>
            <p:ph idx="1" type="body"/>
          </p:nvPr>
        </p:nvSpPr>
        <p:spPr>
          <a:xfrm>
            <a:off x="311700" y="1152475"/>
            <a:ext cx="4260300" cy="3651300"/>
          </a:xfrm>
          <a:prstGeom prst="rect">
            <a:avLst/>
          </a:prstGeom>
        </p:spPr>
        <p:txBody>
          <a:bodyPr anchorCtr="0" anchor="t" bIns="91425" lIns="91425" rIns="91425" wrap="square" tIns="91425">
            <a:noAutofit/>
          </a:bodyPr>
          <a:lstStyle/>
          <a:p>
            <a:pPr lvl="0">
              <a:spcBef>
                <a:spcPts val="0"/>
              </a:spcBef>
              <a:buNone/>
            </a:pPr>
            <a:r>
              <a:rPr lang="en" sz="1000" u="sng">
                <a:solidFill>
                  <a:schemeClr val="hlink"/>
                </a:solidFill>
                <a:hlinkClick r:id="rId3"/>
              </a:rPr>
              <a:t>https://www.pcworld.com/article/200290/who_runs_facebook.html</a:t>
            </a:r>
          </a:p>
          <a:p>
            <a:pPr lvl="0">
              <a:spcBef>
                <a:spcPts val="0"/>
              </a:spcBef>
              <a:buNone/>
            </a:pPr>
            <a:r>
              <a:rPr lang="en" sz="1000" u="sng">
                <a:solidFill>
                  <a:schemeClr val="hlink"/>
                </a:solidFill>
                <a:hlinkClick r:id="rId4"/>
              </a:rPr>
              <a:t>https://www.oracle.com/corporate/index.html#close</a:t>
            </a:r>
          </a:p>
          <a:p>
            <a:pPr lvl="0">
              <a:spcBef>
                <a:spcPts val="0"/>
              </a:spcBef>
              <a:buNone/>
            </a:pPr>
            <a:r>
              <a:rPr lang="en" sz="1000" u="sng">
                <a:solidFill>
                  <a:schemeClr val="hlink"/>
                </a:solidFill>
                <a:hlinkClick r:id="rId5"/>
              </a:rPr>
              <a:t>http://www.adobe.com/</a:t>
            </a:r>
          </a:p>
          <a:p>
            <a:pPr lvl="0">
              <a:spcBef>
                <a:spcPts val="0"/>
              </a:spcBef>
              <a:buNone/>
            </a:pPr>
            <a:r>
              <a:rPr lang="en" sz="1000" u="sng">
                <a:solidFill>
                  <a:schemeClr val="hlink"/>
                </a:solidFill>
                <a:hlinkClick r:id="rId6"/>
              </a:rPr>
              <a:t>https://www.facebook.com/careers/jobs/a0IA0000006cPEJMA2/</a:t>
            </a:r>
            <a:r>
              <a:rPr lang="en" sz="1000"/>
              <a:t> </a:t>
            </a:r>
          </a:p>
          <a:p>
            <a:pPr lvl="0">
              <a:spcBef>
                <a:spcPts val="0"/>
              </a:spcBef>
              <a:buNone/>
            </a:pPr>
            <a:r>
              <a:rPr lang="en" sz="1000" u="sng">
                <a:solidFill>
                  <a:schemeClr val="hlink"/>
                </a:solidFill>
                <a:hlinkClick r:id="rId7"/>
              </a:rPr>
              <a:t>https://about.twitter.com/en_us/company.html/</a:t>
            </a:r>
          </a:p>
          <a:p>
            <a:pPr lvl="0">
              <a:spcBef>
                <a:spcPts val="0"/>
              </a:spcBef>
              <a:buNone/>
            </a:pPr>
            <a:r>
              <a:rPr lang="en" sz="1000" u="sng">
                <a:solidFill>
                  <a:schemeClr val="hlink"/>
                </a:solidFill>
                <a:hlinkClick r:id="rId8"/>
              </a:rPr>
              <a:t>https://www.glassdoor.com/Salary/Twitter-Salaries-E100569.htm/</a:t>
            </a:r>
          </a:p>
          <a:p>
            <a:pPr lvl="0">
              <a:spcBef>
                <a:spcPts val="0"/>
              </a:spcBef>
              <a:buNone/>
            </a:pPr>
            <a:r>
              <a:rPr lang="en" sz="1000" u="sng">
                <a:solidFill>
                  <a:schemeClr val="hlink"/>
                </a:solidFill>
                <a:latin typeface="Arial"/>
                <a:ea typeface="Arial"/>
                <a:cs typeface="Arial"/>
                <a:sym typeface="Arial"/>
                <a:hlinkClick r:id="rId9"/>
              </a:rPr>
              <a:t>https://www.amazon.com</a:t>
            </a:r>
          </a:p>
          <a:p>
            <a:pPr lvl="0">
              <a:spcBef>
                <a:spcPts val="0"/>
              </a:spcBef>
              <a:buNone/>
            </a:pPr>
            <a:r>
              <a:rPr lang="en" sz="1000" u="sng">
                <a:solidFill>
                  <a:schemeClr val="hlink"/>
                </a:solidFill>
                <a:latin typeface="Arial"/>
                <a:ea typeface="Arial"/>
                <a:cs typeface="Arial"/>
                <a:sym typeface="Arial"/>
                <a:hlinkClick r:id="rId10"/>
              </a:rPr>
              <a:t>https://en.wikipedia.org/wiki/Amazon_(company)</a:t>
            </a:r>
            <a:r>
              <a:rPr lang="en" sz="1000">
                <a:solidFill>
                  <a:srgbClr val="000000"/>
                </a:solidFill>
                <a:latin typeface="Arial"/>
                <a:ea typeface="Arial"/>
                <a:cs typeface="Arial"/>
                <a:sym typeface="Arial"/>
              </a:rPr>
              <a:t> </a:t>
            </a:r>
          </a:p>
          <a:p>
            <a:pPr lvl="0">
              <a:spcBef>
                <a:spcPts val="0"/>
              </a:spcBef>
              <a:buNone/>
            </a:pPr>
            <a:r>
              <a:rPr lang="en" sz="1000" u="sng">
                <a:solidFill>
                  <a:schemeClr val="hlink"/>
                </a:solidFill>
                <a:latin typeface="Arial"/>
                <a:ea typeface="Arial"/>
                <a:cs typeface="Arial"/>
                <a:sym typeface="Arial"/>
                <a:hlinkClick r:id="rId11"/>
              </a:rPr>
              <a:t>https://www.statista.com/statistics/266282/annual-net-revenue-of-amazoncom/</a:t>
            </a:r>
          </a:p>
          <a:p>
            <a:pPr lvl="0">
              <a:spcBef>
                <a:spcPts val="0"/>
              </a:spcBef>
              <a:buNone/>
            </a:pPr>
            <a:r>
              <a:rPr lang="en" sz="1000" u="sng">
                <a:solidFill>
                  <a:schemeClr val="hlink"/>
                </a:solidFill>
                <a:hlinkClick r:id="rId12"/>
              </a:rPr>
              <a:t>https://www.amazon.com</a:t>
            </a:r>
          </a:p>
          <a:p>
            <a:pPr lvl="0">
              <a:spcBef>
                <a:spcPts val="0"/>
              </a:spcBef>
              <a:buNone/>
            </a:pPr>
            <a:r>
              <a:t/>
            </a:r>
            <a:endParaRPr sz="1100" u="sng">
              <a:solidFill>
                <a:schemeClr val="hlink"/>
              </a:solidFill>
              <a:latin typeface="Arial"/>
              <a:ea typeface="Arial"/>
              <a:cs typeface="Arial"/>
              <a:sym typeface="Arial"/>
              <a:hlinkClick r:id="rId13"/>
            </a:endParaRPr>
          </a:p>
          <a:p>
            <a:pPr lvl="0">
              <a:spcBef>
                <a:spcPts val="0"/>
              </a:spcBef>
              <a:buNone/>
            </a:pPr>
            <a:r>
              <a:t/>
            </a:r>
            <a:endParaRPr sz="1000" u="sng">
              <a:solidFill>
                <a:schemeClr val="hlink"/>
              </a:solidFill>
              <a:latin typeface="Arial"/>
              <a:ea typeface="Arial"/>
              <a:cs typeface="Arial"/>
              <a:sym typeface="Arial"/>
              <a:hlinkClick r:id="rId14"/>
            </a:endParaRPr>
          </a:p>
          <a:p>
            <a:pPr lvl="0">
              <a:spcBef>
                <a:spcPts val="0"/>
              </a:spcBef>
              <a:buNone/>
            </a:pPr>
            <a:r>
              <a:t/>
            </a:r>
            <a:endParaRPr/>
          </a:p>
          <a:p>
            <a:pPr lvl="0">
              <a:spcBef>
                <a:spcPts val="0"/>
              </a:spcBef>
              <a:buNone/>
            </a:pPr>
            <a:r>
              <a:t/>
            </a:r>
            <a:endParaRPr/>
          </a:p>
        </p:txBody>
      </p:sp>
      <p:sp>
        <p:nvSpPr>
          <p:cNvPr id="263" name="Shape 263"/>
          <p:cNvSpPr txBox="1"/>
          <p:nvPr/>
        </p:nvSpPr>
        <p:spPr>
          <a:xfrm>
            <a:off x="4643300" y="1158600"/>
            <a:ext cx="4340400" cy="3413400"/>
          </a:xfrm>
          <a:prstGeom prst="rect">
            <a:avLst/>
          </a:prstGeom>
          <a:noFill/>
          <a:ln>
            <a:noFill/>
          </a:ln>
        </p:spPr>
        <p:txBody>
          <a:bodyPr anchorCtr="0" anchor="t" bIns="91425" lIns="91425" rIns="91425" wrap="square" tIns="91425">
            <a:noAutofit/>
          </a:bodyPr>
          <a:lstStyle/>
          <a:p>
            <a:pPr lvl="0">
              <a:spcBef>
                <a:spcPts val="0"/>
              </a:spcBef>
              <a:buNone/>
            </a:pPr>
            <a:r>
              <a:t/>
            </a:r>
            <a:endParaRPr sz="1100" u="sng">
              <a:solidFill>
                <a:schemeClr val="hlink"/>
              </a:solidFill>
              <a:latin typeface="Average"/>
              <a:ea typeface="Average"/>
              <a:cs typeface="Average"/>
              <a:sym typeface="Average"/>
              <a:hlinkClick r:id="rId15"/>
            </a:endParaRPr>
          </a:p>
          <a:p>
            <a:pPr lvl="0">
              <a:spcBef>
                <a:spcPts val="0"/>
              </a:spcBef>
              <a:buNone/>
            </a:pPr>
            <a:r>
              <a:rPr lang="en" sz="1000" u="sng">
                <a:solidFill>
                  <a:schemeClr val="hlink"/>
                </a:solidFill>
                <a:latin typeface="Average"/>
                <a:ea typeface="Average"/>
                <a:cs typeface="Average"/>
                <a:sym typeface="Average"/>
                <a:hlinkClick r:id="rId16"/>
              </a:rPr>
              <a:t>https://en.wikipedia.org/wiki/Amazon_(company)</a:t>
            </a:r>
          </a:p>
          <a:p>
            <a:pPr lvl="0">
              <a:spcBef>
                <a:spcPts val="0"/>
              </a:spcBef>
              <a:buNone/>
            </a:pPr>
            <a:r>
              <a:t/>
            </a:r>
            <a:endParaRPr sz="1000" u="sng">
              <a:solidFill>
                <a:schemeClr val="hlink"/>
              </a:solidFill>
              <a:latin typeface="Average"/>
              <a:ea typeface="Average"/>
              <a:cs typeface="Average"/>
              <a:sym typeface="Average"/>
              <a:hlinkClick r:id="rId17"/>
            </a:endParaRPr>
          </a:p>
          <a:p>
            <a:pPr lvl="0">
              <a:spcBef>
                <a:spcPts val="0"/>
              </a:spcBef>
              <a:buNone/>
            </a:pPr>
            <a:r>
              <a:rPr lang="en" sz="1000" u="sng">
                <a:solidFill>
                  <a:schemeClr val="hlink"/>
                </a:solidFill>
                <a:latin typeface="Average"/>
                <a:ea typeface="Average"/>
                <a:cs typeface="Average"/>
                <a:sym typeface="Average"/>
                <a:hlinkClick r:id="rId18"/>
              </a:rPr>
              <a:t>https://www.statista.com/statistics/266282/annual-net-revenue-of-amazoncom/</a:t>
            </a:r>
          </a:p>
          <a:p>
            <a:pPr lvl="0">
              <a:spcBef>
                <a:spcPts val="0"/>
              </a:spcBef>
              <a:buNone/>
            </a:pPr>
            <a:r>
              <a:rPr lang="en" sz="1000">
                <a:latin typeface="Average"/>
                <a:ea typeface="Average"/>
                <a:cs typeface="Average"/>
                <a:sym typeface="Average"/>
              </a:rPr>
              <a:t>    </a:t>
            </a:r>
            <a:r>
              <a:rPr lang="en" sz="1000">
                <a:latin typeface="Average"/>
                <a:ea typeface="Average"/>
                <a:cs typeface="Average"/>
                <a:sym typeface="Average"/>
                <a:hlinkClick r:id="rId19"/>
              </a:rPr>
              <a:t> </a:t>
            </a:r>
          </a:p>
          <a:p>
            <a:pPr lvl="0">
              <a:spcBef>
                <a:spcPts val="0"/>
              </a:spcBef>
              <a:buNone/>
            </a:pPr>
            <a:r>
              <a:rPr lang="en" sz="1000" u="sng">
                <a:solidFill>
                  <a:schemeClr val="hlink"/>
                </a:solidFill>
                <a:latin typeface="Average"/>
                <a:ea typeface="Average"/>
                <a:cs typeface="Average"/>
                <a:sym typeface="Average"/>
                <a:hlinkClick r:id="rId20"/>
              </a:rPr>
              <a:t>https://research-methodology.net/amazon-organizational-structure-2/</a:t>
            </a:r>
          </a:p>
          <a:p>
            <a:pPr lvl="0">
              <a:spcBef>
                <a:spcPts val="0"/>
              </a:spcBef>
              <a:buNone/>
            </a:pPr>
            <a:r>
              <a:rPr lang="en" sz="1000">
                <a:latin typeface="Average"/>
                <a:ea typeface="Average"/>
                <a:cs typeface="Average"/>
                <a:sym typeface="Average"/>
              </a:rPr>
              <a:t>  </a:t>
            </a:r>
            <a:r>
              <a:rPr lang="en" sz="1000" u="sng">
                <a:solidFill>
                  <a:schemeClr val="hlink"/>
                </a:solidFill>
                <a:latin typeface="Average"/>
                <a:ea typeface="Average"/>
                <a:cs typeface="Average"/>
                <a:sym typeface="Average"/>
                <a:hlinkClick r:id="rId21"/>
              </a:rPr>
              <a:t>https://www.amazon.jobs/en/job_categories/operations-it-support-engineering?offset=0&amp;result_limit=10&amp;sort=relevant&amp;distanceType=Mi&amp;radius=24km&amp;latitude=&amp;longitude=&amp;loc_group_id=&amp;loc_query=&amp;base_query=&amp;city=&amp;country=&amp;region=&amp;county=&amp;query_options=&am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lvl="0" rtl="0">
              <a:spcBef>
                <a:spcPts val="0"/>
              </a:spcBef>
              <a:buNone/>
            </a:pPr>
            <a:r>
              <a:rPr lang="en" sz="3600"/>
              <a:t>Comp Science</a:t>
            </a:r>
          </a:p>
          <a:p>
            <a:pPr lvl="0" rtl="0">
              <a:spcBef>
                <a:spcPts val="0"/>
              </a:spcBef>
              <a:buNone/>
            </a:pPr>
            <a:r>
              <a:rPr lang="en" sz="3600"/>
              <a:t>Comp Engineer</a:t>
            </a:r>
          </a:p>
          <a:p>
            <a:pPr lvl="0" rtl="0">
              <a:spcBef>
                <a:spcPts val="0"/>
              </a:spcBef>
              <a:buNone/>
            </a:pPr>
            <a:r>
              <a:rPr lang="en" sz="3600"/>
              <a:t>Mathematics</a:t>
            </a:r>
          </a:p>
          <a:p>
            <a:pPr lvl="0" rtl="0">
              <a:spcBef>
                <a:spcPts val="0"/>
              </a:spcBef>
              <a:buNone/>
            </a:pPr>
            <a:r>
              <a:rPr lang="en" sz="3600"/>
              <a:t>Statistics</a:t>
            </a:r>
          </a:p>
        </p:txBody>
      </p:sp>
      <p:pic>
        <p:nvPicPr>
          <p:cNvPr id="75" name="Shape 75"/>
          <p:cNvPicPr preferRelativeResize="0"/>
          <p:nvPr/>
        </p:nvPicPr>
        <p:blipFill>
          <a:blip r:embed="rId3">
            <a:alphaModFix/>
          </a:blip>
          <a:stretch>
            <a:fillRect/>
          </a:stretch>
        </p:blipFill>
        <p:spPr>
          <a:xfrm>
            <a:off x="2651212" y="-7"/>
            <a:ext cx="3841584" cy="1152475"/>
          </a:xfrm>
          <a:prstGeom prst="rect">
            <a:avLst/>
          </a:prstGeom>
          <a:noFill/>
          <a:ln>
            <a:noFill/>
          </a:ln>
        </p:spPr>
      </p:pic>
      <p:sp>
        <p:nvSpPr>
          <p:cNvPr id="76" name="Shape 76"/>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lvl="0">
              <a:spcBef>
                <a:spcPts val="0"/>
              </a:spcBef>
              <a:buNone/>
            </a:pPr>
            <a:r>
              <a:rPr lang="en" sz="3600"/>
              <a:t>Bachelors</a:t>
            </a:r>
          </a:p>
          <a:p>
            <a:pPr lvl="0">
              <a:spcBef>
                <a:spcPts val="0"/>
              </a:spcBef>
              <a:buNone/>
            </a:pPr>
            <a:r>
              <a:rPr lang="en" sz="3600"/>
              <a:t>Masters</a:t>
            </a:r>
          </a:p>
          <a:p>
            <a:pPr lvl="0">
              <a:spcBef>
                <a:spcPts val="0"/>
              </a:spcBef>
              <a:buNone/>
            </a:pPr>
            <a:r>
              <a:rPr lang="en" sz="3600"/>
              <a:t>PHD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1152475"/>
            <a:ext cx="3841500" cy="3416400"/>
          </a:xfrm>
          <a:prstGeom prst="rect">
            <a:avLst/>
          </a:prstGeom>
        </p:spPr>
        <p:txBody>
          <a:bodyPr anchorCtr="0" anchor="t" bIns="91425" lIns="91425" rIns="91425" wrap="square" tIns="91425">
            <a:noAutofit/>
          </a:bodyPr>
          <a:lstStyle/>
          <a:p>
            <a:pPr lvl="0" rtl="0">
              <a:spcBef>
                <a:spcPts val="0"/>
              </a:spcBef>
              <a:buNone/>
            </a:pPr>
            <a:r>
              <a:rPr lang="en" sz="3600"/>
              <a:t>Adobe provides sleek modern office spaces for employees.</a:t>
            </a:r>
          </a:p>
        </p:txBody>
      </p:sp>
      <p:pic>
        <p:nvPicPr>
          <p:cNvPr id="82" name="Shape 82"/>
          <p:cNvPicPr preferRelativeResize="0"/>
          <p:nvPr/>
        </p:nvPicPr>
        <p:blipFill>
          <a:blip r:embed="rId3">
            <a:alphaModFix/>
          </a:blip>
          <a:stretch>
            <a:fillRect/>
          </a:stretch>
        </p:blipFill>
        <p:spPr>
          <a:xfrm>
            <a:off x="2651212" y="-7"/>
            <a:ext cx="3841584" cy="1152475"/>
          </a:xfrm>
          <a:prstGeom prst="rect">
            <a:avLst/>
          </a:prstGeom>
          <a:noFill/>
          <a:ln>
            <a:noFill/>
          </a:ln>
        </p:spPr>
      </p:pic>
      <p:pic>
        <p:nvPicPr>
          <p:cNvPr id="83" name="Shape 83"/>
          <p:cNvPicPr preferRelativeResize="0"/>
          <p:nvPr/>
        </p:nvPicPr>
        <p:blipFill>
          <a:blip r:embed="rId4">
            <a:alphaModFix/>
          </a:blip>
          <a:stretch>
            <a:fillRect/>
          </a:stretch>
        </p:blipFill>
        <p:spPr>
          <a:xfrm>
            <a:off x="4277100" y="1152476"/>
            <a:ext cx="4555199" cy="341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3600"/>
              <a:t>Adobe has a high salary that can range between $100k and $160k on average and great benefits.</a:t>
            </a:r>
          </a:p>
          <a:p>
            <a:pPr lvl="0" rtl="0">
              <a:spcBef>
                <a:spcPts val="0"/>
              </a:spcBef>
              <a:buNone/>
            </a:pPr>
            <a:r>
              <a:rPr lang="en" sz="3600"/>
              <a:t>The company and their CEO, Shantanu Narayen, have positive reputations.</a:t>
            </a:r>
          </a:p>
        </p:txBody>
      </p:sp>
      <p:pic>
        <p:nvPicPr>
          <p:cNvPr id="89" name="Shape 89"/>
          <p:cNvPicPr preferRelativeResize="0"/>
          <p:nvPr/>
        </p:nvPicPr>
        <p:blipFill>
          <a:blip r:embed="rId3">
            <a:alphaModFix/>
          </a:blip>
          <a:stretch>
            <a:fillRect/>
          </a:stretch>
        </p:blipFill>
        <p:spPr>
          <a:xfrm>
            <a:off x="2651212" y="-7"/>
            <a:ext cx="3841584" cy="115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1363800" cy="572700"/>
          </a:xfrm>
          <a:prstGeom prst="rect">
            <a:avLst/>
          </a:prstGeom>
        </p:spPr>
        <p:txBody>
          <a:bodyPr anchorCtr="0" anchor="t" bIns="91425" lIns="91425" rIns="91425" wrap="square" tIns="91425">
            <a:noAutofit/>
          </a:bodyPr>
          <a:lstStyle/>
          <a:p>
            <a:pPr lvl="0" algn="just">
              <a:spcBef>
                <a:spcPts val="0"/>
              </a:spcBef>
              <a:buNone/>
            </a:pPr>
            <a:r>
              <a:rPr lang="en"/>
              <a:t>Amazon</a:t>
            </a:r>
          </a:p>
          <a:p>
            <a:pPr lvl="0">
              <a:spcBef>
                <a:spcPts val="0"/>
              </a:spcBef>
              <a:buNone/>
            </a:pPr>
            <a:r>
              <a:t/>
            </a:r>
            <a:endParaRPr/>
          </a:p>
        </p:txBody>
      </p:sp>
      <p:sp>
        <p:nvSpPr>
          <p:cNvPr id="95" name="Shape 95"/>
          <p:cNvSpPr txBox="1"/>
          <p:nvPr>
            <p:ph idx="1" type="body"/>
          </p:nvPr>
        </p:nvSpPr>
        <p:spPr>
          <a:xfrm>
            <a:off x="311700" y="1152475"/>
            <a:ext cx="4235400" cy="3416400"/>
          </a:xfrm>
          <a:prstGeom prst="rect">
            <a:avLst/>
          </a:prstGeom>
        </p:spPr>
        <p:txBody>
          <a:bodyPr anchorCtr="0" anchor="t" bIns="91425" lIns="91425" rIns="91425" wrap="square" tIns="91425">
            <a:noAutofit/>
          </a:bodyPr>
          <a:lstStyle/>
          <a:p>
            <a:pPr lvl="0">
              <a:spcBef>
                <a:spcPts val="0"/>
              </a:spcBef>
              <a:buNone/>
            </a:pPr>
            <a:r>
              <a:rPr lang="en" sz="1400"/>
              <a:t>Domain: </a:t>
            </a:r>
            <a:r>
              <a:rPr lang="en" sz="1400" u="sng">
                <a:solidFill>
                  <a:schemeClr val="hlink"/>
                </a:solidFill>
                <a:hlinkClick r:id="rId3"/>
              </a:rPr>
              <a:t>https://www.amazon.com</a:t>
            </a:r>
          </a:p>
          <a:p>
            <a:pPr lvl="0">
              <a:spcBef>
                <a:spcPts val="0"/>
              </a:spcBef>
              <a:buNone/>
            </a:pPr>
            <a:r>
              <a:rPr lang="en" sz="1400"/>
              <a:t>Amazon is the leading E-commerce company in revenue, 135.99 billion dollars last year.</a:t>
            </a:r>
          </a:p>
          <a:p>
            <a:pPr indent="-317500" lvl="0" marL="457200" rtl="0">
              <a:spcBef>
                <a:spcPts val="0"/>
              </a:spcBef>
              <a:spcAft>
                <a:spcPts val="0"/>
              </a:spcAft>
              <a:buSzPct val="100000"/>
              <a:buChar char="●"/>
            </a:pPr>
            <a:r>
              <a:rPr lang="en" sz="1400"/>
              <a:t>Online retailer</a:t>
            </a:r>
          </a:p>
          <a:p>
            <a:pPr indent="-317500" lvl="0" marL="457200" rtl="0">
              <a:spcBef>
                <a:spcPts val="0"/>
              </a:spcBef>
              <a:spcAft>
                <a:spcPts val="0"/>
              </a:spcAft>
              <a:buSzPct val="100000"/>
              <a:buChar char="●"/>
            </a:pPr>
            <a:r>
              <a:rPr lang="en" sz="1400"/>
              <a:t>Cloud computing</a:t>
            </a:r>
          </a:p>
          <a:p>
            <a:pPr indent="-317500" lvl="0" marL="457200" rtl="0">
              <a:spcBef>
                <a:spcPts val="0"/>
              </a:spcBef>
              <a:spcAft>
                <a:spcPts val="0"/>
              </a:spcAft>
              <a:buSzPct val="100000"/>
              <a:buChar char="●"/>
            </a:pPr>
            <a:r>
              <a:rPr lang="en" sz="1400"/>
              <a:t>Online bookstore</a:t>
            </a:r>
          </a:p>
          <a:p>
            <a:pPr indent="-317500" lvl="1" marL="914400" rtl="0">
              <a:spcBef>
                <a:spcPts val="0"/>
              </a:spcBef>
              <a:spcAft>
                <a:spcPts val="0"/>
              </a:spcAft>
              <a:buSzPct val="100000"/>
              <a:buChar char="○"/>
            </a:pPr>
            <a:r>
              <a:rPr lang="en"/>
              <a:t>Books</a:t>
            </a:r>
          </a:p>
          <a:p>
            <a:pPr indent="-317500" lvl="1" marL="914400" rtl="0">
              <a:spcBef>
                <a:spcPts val="0"/>
              </a:spcBef>
              <a:spcAft>
                <a:spcPts val="0"/>
              </a:spcAft>
              <a:buChar char="○"/>
            </a:pPr>
            <a:r>
              <a:rPr lang="en"/>
              <a:t>DVDs</a:t>
            </a:r>
          </a:p>
          <a:p>
            <a:pPr indent="-317500" lvl="1" marL="914400" rtl="0">
              <a:spcBef>
                <a:spcPts val="0"/>
              </a:spcBef>
              <a:buChar char="○"/>
            </a:pPr>
            <a:r>
              <a:rPr lang="en"/>
              <a:t>Blurays</a:t>
            </a:r>
          </a:p>
          <a:p>
            <a:pPr indent="0" lvl="0" marL="0">
              <a:spcBef>
                <a:spcPts val="0"/>
              </a:spcBef>
              <a:buNone/>
            </a:pPr>
            <a:r>
              <a:t/>
            </a:r>
            <a:endParaRPr/>
          </a:p>
        </p:txBody>
      </p:sp>
      <p:pic>
        <p:nvPicPr>
          <p:cNvPr id="96" name="Shape 96"/>
          <p:cNvPicPr preferRelativeResize="0"/>
          <p:nvPr/>
        </p:nvPicPr>
        <p:blipFill>
          <a:blip r:embed="rId4">
            <a:alphaModFix/>
          </a:blip>
          <a:stretch>
            <a:fillRect/>
          </a:stretch>
        </p:blipFill>
        <p:spPr>
          <a:xfrm>
            <a:off x="4621700" y="133550"/>
            <a:ext cx="4389774" cy="475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78900"/>
            <a:ext cx="4444200" cy="4524600"/>
          </a:xfrm>
          <a:prstGeom prst="rect">
            <a:avLst/>
          </a:prstGeom>
        </p:spPr>
        <p:txBody>
          <a:bodyPr anchorCtr="0" anchor="t" bIns="91425" lIns="91425" rIns="91425" wrap="square" tIns="91425">
            <a:noAutofit/>
          </a:bodyPr>
          <a:lstStyle/>
          <a:p>
            <a:pPr lvl="0">
              <a:spcBef>
                <a:spcPts val="0"/>
              </a:spcBef>
              <a:buNone/>
            </a:pPr>
            <a:r>
              <a:rPr lang="en"/>
              <a:t>Amazon headquarters is located in Seattle, Washington. There are major distribution centers all over the world.</a:t>
            </a:r>
          </a:p>
          <a:p>
            <a:pPr lvl="0">
              <a:spcBef>
                <a:spcPts val="0"/>
              </a:spcBef>
              <a:buNone/>
            </a:pPr>
            <a:r>
              <a:rPr lang="en"/>
              <a:t>Each region has a local online store with its own top-level domain and a country code.</a:t>
            </a:r>
          </a:p>
          <a:p>
            <a:pPr indent="-342900" lvl="0" marL="457200">
              <a:spcBef>
                <a:spcPts val="0"/>
              </a:spcBef>
              <a:spcAft>
                <a:spcPts val="0"/>
              </a:spcAft>
              <a:buChar char="●"/>
            </a:pPr>
            <a:r>
              <a:rPr lang="en"/>
              <a:t>United States - Amazon.com</a:t>
            </a:r>
          </a:p>
          <a:p>
            <a:pPr indent="-342900" lvl="0" marL="457200" rtl="0">
              <a:spcBef>
                <a:spcPts val="0"/>
              </a:spcBef>
              <a:spcAft>
                <a:spcPts val="0"/>
              </a:spcAft>
              <a:buChar char="●"/>
            </a:pPr>
            <a:r>
              <a:rPr lang="en"/>
              <a:t>China - Amazon.cn</a:t>
            </a:r>
          </a:p>
          <a:p>
            <a:pPr indent="-342900" lvl="0" marL="457200">
              <a:spcBef>
                <a:spcPts val="0"/>
              </a:spcBef>
              <a:buChar char="●"/>
            </a:pPr>
            <a:r>
              <a:rPr lang="en"/>
              <a:t>France - Amazon.fr</a:t>
            </a:r>
          </a:p>
        </p:txBody>
      </p:sp>
      <p:pic>
        <p:nvPicPr>
          <p:cNvPr id="102" name="Shape 102"/>
          <p:cNvPicPr preferRelativeResize="0"/>
          <p:nvPr/>
        </p:nvPicPr>
        <p:blipFill>
          <a:blip r:embed="rId3">
            <a:alphaModFix/>
          </a:blip>
          <a:stretch>
            <a:fillRect/>
          </a:stretch>
        </p:blipFill>
        <p:spPr>
          <a:xfrm>
            <a:off x="4830425" y="178900"/>
            <a:ext cx="4161175" cy="4524725"/>
          </a:xfrm>
          <a:prstGeom prst="rect">
            <a:avLst/>
          </a:prstGeom>
          <a:noFill/>
          <a:ln>
            <a:noFill/>
          </a:ln>
        </p:spPr>
      </p:pic>
      <p:sp>
        <p:nvSpPr>
          <p:cNvPr id="103" name="Shape 103"/>
          <p:cNvSpPr txBox="1"/>
          <p:nvPr/>
        </p:nvSpPr>
        <p:spPr>
          <a:xfrm>
            <a:off x="5655300" y="4703625"/>
            <a:ext cx="3488700" cy="238500"/>
          </a:xfrm>
          <a:prstGeom prst="rect">
            <a:avLst/>
          </a:prstGeom>
          <a:noFill/>
          <a:ln>
            <a:noFill/>
          </a:ln>
        </p:spPr>
        <p:txBody>
          <a:bodyPr anchorCtr="0" anchor="t" bIns="91425" lIns="91425" rIns="91425" wrap="square" tIns="91425">
            <a:noAutofit/>
          </a:bodyPr>
          <a:lstStyle/>
          <a:p>
            <a:pPr lvl="0">
              <a:spcBef>
                <a:spcPts val="0"/>
              </a:spcBef>
              <a:buNone/>
            </a:pPr>
            <a:r>
              <a:rPr lang="en" sz="800">
                <a:solidFill>
                  <a:srgbClr val="F3F3F3"/>
                </a:solidFill>
              </a:rPr>
              <a:t>https://research-methodology.net/amazon-organizational-structure-2/</a:t>
            </a: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11700" y="240625"/>
            <a:ext cx="8573700" cy="4563000"/>
          </a:xfrm>
          <a:prstGeom prst="rect">
            <a:avLst/>
          </a:prstGeom>
        </p:spPr>
        <p:txBody>
          <a:bodyPr anchorCtr="0" anchor="t" bIns="91425" lIns="91425" rIns="91425" wrap="square" tIns="91425">
            <a:noAutofit/>
          </a:bodyPr>
          <a:lstStyle/>
          <a:p>
            <a:pPr lvl="0" rtl="0">
              <a:spcBef>
                <a:spcPts val="0"/>
              </a:spcBef>
              <a:spcAft>
                <a:spcPts val="0"/>
              </a:spcAft>
              <a:buNone/>
            </a:pPr>
            <a:r>
              <a:t/>
            </a:r>
            <a:endParaRPr/>
          </a:p>
          <a:p>
            <a:pPr lvl="0" rtl="0">
              <a:spcBef>
                <a:spcPts val="0"/>
              </a:spcBef>
              <a:spcAft>
                <a:spcPts val="0"/>
              </a:spcAft>
              <a:buNone/>
            </a:pPr>
            <a:r>
              <a:rPr lang="en"/>
              <a:t>Some of the common tech jobs found at Amazon are:</a:t>
            </a:r>
          </a:p>
          <a:p>
            <a:pPr indent="-342900" lvl="0" marL="457200" rtl="0">
              <a:spcBef>
                <a:spcPts val="0"/>
              </a:spcBef>
              <a:spcAft>
                <a:spcPts val="0"/>
              </a:spcAft>
              <a:buChar char="●"/>
            </a:pPr>
            <a:r>
              <a:rPr lang="en"/>
              <a:t>IT Technicians</a:t>
            </a:r>
          </a:p>
          <a:p>
            <a:pPr indent="-342900" lvl="0" marL="457200" rtl="0">
              <a:spcBef>
                <a:spcPts val="0"/>
              </a:spcBef>
              <a:spcAft>
                <a:spcPts val="0"/>
              </a:spcAft>
              <a:buChar char="●"/>
            </a:pPr>
            <a:r>
              <a:rPr lang="en"/>
              <a:t>IT Systems Engineer</a:t>
            </a:r>
          </a:p>
          <a:p>
            <a:pPr indent="-342900" lvl="0" marL="457200" rtl="0">
              <a:spcBef>
                <a:spcPts val="0"/>
              </a:spcBef>
              <a:spcAft>
                <a:spcPts val="0"/>
              </a:spcAft>
              <a:buChar char="●"/>
            </a:pPr>
            <a:r>
              <a:rPr lang="en"/>
              <a:t>Network Engineer</a:t>
            </a:r>
          </a:p>
          <a:p>
            <a:pPr indent="-342900" lvl="0" marL="457200" rtl="0">
              <a:spcBef>
                <a:spcPts val="0"/>
              </a:spcBef>
              <a:spcAft>
                <a:spcPts val="0"/>
              </a:spcAft>
              <a:buChar char="●"/>
            </a:pPr>
            <a:r>
              <a:rPr lang="en"/>
              <a:t>Technical Support Engineer</a:t>
            </a:r>
          </a:p>
          <a:p>
            <a:pPr indent="-342900" lvl="0" marL="457200" rtl="0">
              <a:spcBef>
                <a:spcPts val="0"/>
              </a:spcBef>
              <a:spcAft>
                <a:spcPts val="0"/>
              </a:spcAft>
              <a:buChar char="●"/>
            </a:pPr>
            <a:r>
              <a:rPr lang="en"/>
              <a:t>Network Support Engineer</a:t>
            </a:r>
          </a:p>
          <a:p>
            <a:pPr indent="-342900" lvl="0" marL="457200" rtl="0">
              <a:spcBef>
                <a:spcPts val="0"/>
              </a:spcBef>
              <a:spcAft>
                <a:spcPts val="0"/>
              </a:spcAft>
              <a:buChar char="●"/>
            </a:pPr>
            <a:r>
              <a:rPr lang="en"/>
              <a:t>Cloud Support Engineer</a:t>
            </a:r>
          </a:p>
        </p:txBody>
      </p:sp>
      <p:pic>
        <p:nvPicPr>
          <p:cNvPr id="109" name="Shape 109"/>
          <p:cNvPicPr preferRelativeResize="0"/>
          <p:nvPr/>
        </p:nvPicPr>
        <p:blipFill>
          <a:blip r:embed="rId3">
            <a:alphaModFix/>
          </a:blip>
          <a:stretch>
            <a:fillRect/>
          </a:stretch>
        </p:blipFill>
        <p:spPr>
          <a:xfrm>
            <a:off x="3753325" y="1356875"/>
            <a:ext cx="5007125" cy="329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311700" y="830475"/>
            <a:ext cx="8520600" cy="3738300"/>
          </a:xfrm>
          <a:prstGeom prst="rect">
            <a:avLst/>
          </a:prstGeom>
        </p:spPr>
        <p:txBody>
          <a:bodyPr anchorCtr="0" anchor="t" bIns="91425" lIns="91425" rIns="91425" wrap="square" tIns="91425">
            <a:noAutofit/>
          </a:bodyPr>
          <a:lstStyle/>
          <a:p>
            <a:pPr indent="-342900" lvl="0" marL="457200" rtl="0">
              <a:spcBef>
                <a:spcPts val="0"/>
              </a:spcBef>
              <a:spcAft>
                <a:spcPts val="0"/>
              </a:spcAft>
              <a:buChar char="●"/>
            </a:pPr>
            <a:r>
              <a:rPr lang="en"/>
              <a:t>Hired 110,000 employees last year company wide</a:t>
            </a:r>
          </a:p>
          <a:p>
            <a:pPr indent="-342900" lvl="0" marL="457200" rtl="0">
              <a:spcBef>
                <a:spcPts val="0"/>
              </a:spcBef>
              <a:buChar char="●"/>
            </a:pPr>
            <a:r>
              <a:rPr lang="en"/>
              <a:t>Plan on hiring another 288,000 </a:t>
            </a:r>
            <a:r>
              <a:rPr lang="en"/>
              <a:t>employees</a:t>
            </a:r>
            <a:r>
              <a:rPr lang="en"/>
              <a:t> worldwide within the next 18 months.</a:t>
            </a:r>
          </a:p>
          <a:p>
            <a:pPr lvl="0" rtl="0">
              <a:spcBef>
                <a:spcPts val="0"/>
              </a:spcBef>
              <a:buNone/>
            </a:pPr>
            <a:r>
              <a:t/>
            </a:r>
            <a:endParaRPr/>
          </a:p>
          <a:p>
            <a:pPr indent="457200" lvl="0" rtl="0">
              <a:spcBef>
                <a:spcPts val="0"/>
              </a:spcBef>
              <a:buNone/>
            </a:pPr>
            <a:r>
              <a:rPr lang="en"/>
              <a:t>Restitution</a:t>
            </a:r>
            <a:r>
              <a:rPr lang="en"/>
              <a:t>:</a:t>
            </a:r>
          </a:p>
          <a:p>
            <a:pPr indent="-342900" lvl="1" marL="914400" rtl="0">
              <a:spcBef>
                <a:spcPts val="0"/>
              </a:spcBef>
              <a:spcAft>
                <a:spcPts val="0"/>
              </a:spcAft>
              <a:buSzPct val="100000"/>
              <a:buChar char="○"/>
            </a:pPr>
            <a:r>
              <a:rPr lang="en" sz="1800"/>
              <a:t>Promotions</a:t>
            </a:r>
          </a:p>
          <a:p>
            <a:pPr indent="-342900" lvl="1" marL="914400" rtl="0">
              <a:spcBef>
                <a:spcPts val="0"/>
              </a:spcBef>
              <a:spcAft>
                <a:spcPts val="0"/>
              </a:spcAft>
              <a:buSzPct val="100000"/>
              <a:buChar char="○"/>
            </a:pPr>
            <a:r>
              <a:rPr lang="en" sz="1800"/>
              <a:t>Benefits</a:t>
            </a:r>
          </a:p>
          <a:p>
            <a:pPr indent="-342900" lvl="1" marL="914400" rtl="0">
              <a:spcBef>
                <a:spcPts val="0"/>
              </a:spcBef>
              <a:spcAft>
                <a:spcPts val="0"/>
              </a:spcAft>
              <a:buSzPct val="100000"/>
              <a:buChar char="○"/>
            </a:pPr>
            <a:r>
              <a:rPr lang="en" sz="1800"/>
              <a:t>Salary</a:t>
            </a:r>
          </a:p>
          <a:p>
            <a:pPr indent="-342900" lvl="1" marL="914400" rtl="0">
              <a:spcBef>
                <a:spcPts val="0"/>
              </a:spcBef>
              <a:buSzPct val="100000"/>
              <a:buChar char="○"/>
            </a:pPr>
            <a:r>
              <a:rPr lang="en" sz="1800"/>
              <a:t>Work/Life Balance</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