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62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>
        <p:scale>
          <a:sx n="90" d="100"/>
          <a:sy n="90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1756-34A8-CB40-8925-6F5086BE573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83632-7445-A04E-A2FE-F09A8A45E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6ABE-3D23-9B4E-94EC-1E9D327E2463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2B5541-1375-474A-875C-D7947ABF4B8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3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Characteristics of Soft-Constrained Ensembles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Erich </a:t>
            </a:r>
            <a:r>
              <a:rPr lang="en-US" dirty="0" smtClean="0"/>
              <a:t>McMillan, </a:t>
            </a:r>
            <a:r>
              <a:rPr lang="en-US" dirty="0" err="1" smtClean="0"/>
              <a:t>Weibin</a:t>
            </a:r>
            <a:r>
              <a:rPr lang="en-US" dirty="0" smtClean="0"/>
              <a:t>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Lagrange Multipliers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solve the non-linear system of equations we need guesses for the Lagrange multipliers.</a:t>
                </a:r>
              </a:p>
              <a:p>
                <a:r>
                  <a:rPr lang="en-US" dirty="0" smtClean="0"/>
                  <a:t>Assume sparse assumptions hold true and let those Lagrange values (B) be the guesses for the system.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charset="0"/>
                      </a:rPr>
                      <m:t>.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723" y="7516424"/>
            <a:ext cx="5186465" cy="5380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" y="1511300"/>
            <a:ext cx="3730266" cy="3875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3" y="1511300"/>
            <a:ext cx="3734654" cy="3875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49" y="1511300"/>
            <a:ext cx="3826539" cy="3875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43703" y="10972800"/>
            <a:ext cx="162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Actual: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Predicted: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5017" y="4083051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Estimated values</a:t>
            </a:r>
          </a:p>
          <a:p>
            <a:r>
              <a:rPr lang="en-US" sz="14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values</a:t>
            </a:r>
            <a:endParaRPr lang="en-US" sz="14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563271" y="0"/>
            <a:ext cx="9520158" cy="104923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Lagrange Distributions: N=316 Ensemble=1000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63271" y="1511300"/>
                <a:ext cx="185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71" y="1511300"/>
                <a:ext cx="185144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442859" y="1511300"/>
                <a:ext cx="185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=2.5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9" y="1511300"/>
                <a:ext cx="185144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388446" y="1511300"/>
                <a:ext cx="185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446" y="1511300"/>
                <a:ext cx="185144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3500437"/>
            <a:ext cx="4102100" cy="3076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30" y="3500437"/>
            <a:ext cx="4102100" cy="3076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142875"/>
            <a:ext cx="4102100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30" y="142875"/>
            <a:ext cx="4102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74" y="277272"/>
            <a:ext cx="4105656" cy="3079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277272"/>
            <a:ext cx="4105656" cy="3079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74" y="3574039"/>
            <a:ext cx="4105656" cy="3066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3567635"/>
            <a:ext cx="4105656" cy="30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43" y="247399"/>
            <a:ext cx="4105656" cy="3079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244197"/>
            <a:ext cx="4105656" cy="30792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43" y="3567635"/>
            <a:ext cx="4105656" cy="30792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42" y="3551098"/>
            <a:ext cx="4105656" cy="30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579666"/>
            <a:ext cx="9520158" cy="1049235"/>
          </a:xfrm>
        </p:spPr>
        <p:txBody>
          <a:bodyPr/>
          <a:lstStyle/>
          <a:p>
            <a:r>
              <a:rPr lang="en-US" dirty="0" smtClean="0"/>
              <a:t>Network 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Motivation: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</a:t>
            </a:r>
            <a:r>
              <a:rPr lang="en-US" sz="2400" dirty="0" smtClean="0"/>
              <a:t>Often little is known about a real-world system due to size, </a:t>
            </a:r>
            <a:r>
              <a:rPr lang="en-US" sz="2400" dirty="0" smtClean="0"/>
              <a:t>	elusiveness</a:t>
            </a:r>
            <a:r>
              <a:rPr lang="en-US" sz="2400" dirty="0" smtClean="0"/>
              <a:t>, </a:t>
            </a:r>
            <a:r>
              <a:rPr lang="en-US" sz="2400" dirty="0" smtClean="0"/>
              <a:t>cost</a:t>
            </a:r>
            <a:r>
              <a:rPr lang="en-US" sz="2400" dirty="0" smtClean="0"/>
              <a:t>, privacy, etc.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Purpose: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	Utilize incomplete information about a network to generate </a:t>
            </a:r>
            <a:r>
              <a:rPr lang="en-US" sz="2400" dirty="0" smtClean="0"/>
              <a:t>	likely configurations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Elusive: STDs/Drug use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Large: (Internet)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Stochastic XIE</a:t>
            </a:r>
            <a:endParaRPr lang="en-US" sz="24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8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203554" y="1136756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3554" y="2695732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40371" y="1961214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0"/>
          </p:cNvCxnSpPr>
          <p:nvPr/>
        </p:nvCxnSpPr>
        <p:spPr>
          <a:xfrm flipH="1" flipV="1">
            <a:off x="1497767" y="1616441"/>
            <a:ext cx="1" cy="3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</p:cNvCxnSpPr>
          <p:nvPr/>
        </p:nvCxnSpPr>
        <p:spPr>
          <a:xfrm flipH="1">
            <a:off x="1497767" y="2276008"/>
            <a:ext cx="1" cy="3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</p:cNvCxnSpPr>
          <p:nvPr/>
        </p:nvCxnSpPr>
        <p:spPr>
          <a:xfrm flipH="1">
            <a:off x="1812560" y="1294153"/>
            <a:ext cx="39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15521" y="1961214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4"/>
          </p:cNvCxnSpPr>
          <p:nvPr/>
        </p:nvCxnSpPr>
        <p:spPr>
          <a:xfrm flipH="1">
            <a:off x="3172917" y="2276008"/>
            <a:ext cx="1" cy="3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</p:cNvCxnSpPr>
          <p:nvPr/>
        </p:nvCxnSpPr>
        <p:spPr>
          <a:xfrm flipH="1" flipV="1">
            <a:off x="3172917" y="1616441"/>
            <a:ext cx="1" cy="3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0"/>
          </p:cNvCxnSpPr>
          <p:nvPr/>
        </p:nvCxnSpPr>
        <p:spPr>
          <a:xfrm flipH="1" flipV="1">
            <a:off x="2360950" y="2276008"/>
            <a:ext cx="1" cy="41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11025" y="402238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11025" y="1961214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47842" y="1226696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7" idx="0"/>
          </p:cNvCxnSpPr>
          <p:nvPr/>
        </p:nvCxnSpPr>
        <p:spPr>
          <a:xfrm flipH="1" flipV="1">
            <a:off x="7405238" y="881923"/>
            <a:ext cx="1" cy="34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20031" y="559635"/>
            <a:ext cx="390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922992" y="1226696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777687" y="4149395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7687" y="5708371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14504" y="4973853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589654" y="4973853"/>
            <a:ext cx="314793" cy="314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87384" y="1616441"/>
            <a:ext cx="1902502" cy="3447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281598" y="3034261"/>
            <a:ext cx="2608288" cy="127253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4746" y="2187900"/>
            <a:ext cx="163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?</a:t>
            </a:r>
            <a:endParaRPr lang="en-US" sz="6000" dirty="0"/>
          </a:p>
        </p:txBody>
      </p:sp>
      <p:cxnSp>
        <p:nvCxnSpPr>
          <p:cNvPr id="156" name="Elbow Connector 155"/>
          <p:cNvCxnSpPr/>
          <p:nvPr/>
        </p:nvCxnSpPr>
        <p:spPr>
          <a:xfrm rot="5400000">
            <a:off x="7386501" y="578373"/>
            <a:ext cx="352269" cy="314793"/>
          </a:xfrm>
          <a:prstGeom prst="bentConnector3">
            <a:avLst>
              <a:gd name="adj1" fmla="val -10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41" idx="6"/>
            <a:endCxn id="47" idx="0"/>
          </p:cNvCxnSpPr>
          <p:nvPr/>
        </p:nvCxnSpPr>
        <p:spPr>
          <a:xfrm>
            <a:off x="8092480" y="4306792"/>
            <a:ext cx="654571" cy="6670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43" idx="4"/>
            <a:endCxn id="42" idx="2"/>
          </p:cNvCxnSpPr>
          <p:nvPr/>
        </p:nvCxnSpPr>
        <p:spPr>
          <a:xfrm rot="16200000" flipH="1">
            <a:off x="7136234" y="5224314"/>
            <a:ext cx="577121" cy="7057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32" idx="6"/>
            <a:endCxn id="37" idx="4"/>
          </p:cNvCxnSpPr>
          <p:nvPr/>
        </p:nvCxnSpPr>
        <p:spPr>
          <a:xfrm flipV="1">
            <a:off x="8425818" y="1541490"/>
            <a:ext cx="654571" cy="5771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33" idx="6"/>
            <a:endCxn id="37" idx="2"/>
          </p:cNvCxnSpPr>
          <p:nvPr/>
        </p:nvCxnSpPr>
        <p:spPr>
          <a:xfrm>
            <a:off x="7562635" y="1384093"/>
            <a:ext cx="1360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43" idx="6"/>
            <a:endCxn id="47" idx="2"/>
          </p:cNvCxnSpPr>
          <p:nvPr/>
        </p:nvCxnSpPr>
        <p:spPr>
          <a:xfrm>
            <a:off x="7229297" y="5131250"/>
            <a:ext cx="1360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1075169"/>
            <a:ext cx="4608576" cy="8019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Hard-constrained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534695" y="1910433"/>
            <a:ext cx="4608576" cy="3950721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Advantages</a:t>
            </a:r>
            <a:r>
              <a:rPr lang="en-US" b="1" u="sng" dirty="0" smtClean="0"/>
              <a:t>:</a:t>
            </a:r>
            <a:endParaRPr lang="en-US" b="1" u="sn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Sampled graphs meet prescribed constraints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Non-constrained metrics reflect reality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Disadvantages: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Difficult to implement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Slow, may not converge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2" y="1074875"/>
            <a:ext cx="4608576" cy="8022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Soft-constrained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454792" y="1917519"/>
            <a:ext cx="4608576" cy="3613851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Generates many graphs quickly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</a:t>
            </a:r>
            <a:r>
              <a:rPr lang="en-US" dirty="0" smtClean="0"/>
              <a:t>eet prescribed constraints over ensemble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</a:t>
            </a:r>
            <a:r>
              <a:rPr lang="en-US" dirty="0" smtClean="0"/>
              <a:t>nconstrained metrics may not reflect reality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 constraining may lead to ‘degeneracy’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534695" y="456044"/>
            <a:ext cx="609223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Types of Generative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54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are there any differences between the ensembles of hard and soft-constrained methods?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answer this we explore a subset of networks: power-law networks. Specifically we are interested in whether the structural characteristics: local clustering, triangles, squares are consistent between the two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Power-law Distributed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Describes many real systems: internet, collaborative systems (actors, researchers), protein-protein interactions.</a:t>
                </a:r>
              </a:p>
              <a:p>
                <a:r>
                  <a:rPr lang="en-US" dirty="0" smtClean="0"/>
                  <a:t>Most systems exist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2&lt;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19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83" y="2017713"/>
            <a:ext cx="4296305" cy="3222229"/>
          </a:xfrm>
        </p:spPr>
      </p:pic>
    </p:spTree>
    <p:extLst>
      <p:ext uri="{BB962C8B-B14F-4D97-AF65-F5344CB8AC3E}">
        <p14:creationId xmlns:p14="http://schemas.microsoft.com/office/powerpoint/2010/main" val="5832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Exponential Graph Model (REGM)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would like to generate networks using a set of measurements from a real-world network.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ℊ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ℊ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𝐺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; Gibbs entropy allows us to minimize the ‘assumptions’ about the distribution. However, this gives us a system of Lagrange multipliers to solve.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𝑣𝑤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 </m:t>
                    </m:r>
                  </m:oMath>
                </a14:m>
                <a:r>
                  <a:rPr lang="en-US" dirty="0" smtClean="0"/>
                  <a:t>For a simple network with fixes number of edges.</a:t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7" r="-1153" b="-19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6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REGM with Sparse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sparse networks (power-law networks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𝑤𝑣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≪1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≫1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𝑣𝑤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which noting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𝑣𝑤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Since we requires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𝑣𝑤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𝑣𝑤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=2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where m is the number of edges.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𝑣𝑤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or the Chung-Lu model.</a:t>
                </a:r>
              </a:p>
              <a:p>
                <a:r>
                  <a:rPr lang="en-US" dirty="0" smtClean="0"/>
                  <a:t>No longer need Lagrange multipliers!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7" t="-10247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However!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Chung-Lu model relies upon the assumption that such networks are sparse, as we know from </a:t>
                </a:r>
                <a:r>
                  <a:rPr lang="en-US" i="1" dirty="0" smtClean="0"/>
                  <a:t>All-Scale Free Networks are Sparse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&lt;3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power-law networks are NOT sparse.</a:t>
                </a:r>
              </a:p>
              <a:p>
                <a:r>
                  <a:rPr lang="en-US" dirty="0" smtClean="0"/>
                  <a:t>The Chung-Lu model requires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 which holds only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&gt;3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Networks of interest lie in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2&lt;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Becomes necessary to solve for Lagrange Multipliers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7" r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2163</TotalTime>
  <Words>567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Palatino Linotype</vt:lpstr>
      <vt:lpstr>Arial</vt:lpstr>
      <vt:lpstr>Gallery</vt:lpstr>
      <vt:lpstr>Structural Characteristics of Soft-Constrained Ensembles </vt:lpstr>
      <vt:lpstr>Network Generative Models</vt:lpstr>
      <vt:lpstr>PowerPoint Presentation</vt:lpstr>
      <vt:lpstr>PowerPoint Presentation</vt:lpstr>
      <vt:lpstr>So, are there any differences between the ensembles of hard and soft-constrained methods?</vt:lpstr>
      <vt:lpstr>Power-law Distributed Networks</vt:lpstr>
      <vt:lpstr>Random Exponential Graph Model (REGM)</vt:lpstr>
      <vt:lpstr>REGM with Sparse Networks</vt:lpstr>
      <vt:lpstr>However! </vt:lpstr>
      <vt:lpstr>Lagrange Multipliers</vt:lpstr>
      <vt:lpstr>Lagrange Distributions: N=316 Ensemble=1000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Characteristics of Soft-Constrained Ensembles </dc:title>
  <dc:creator>McMillan, Erich W</dc:creator>
  <cp:lastModifiedBy>McMillan, Erich W</cp:lastModifiedBy>
  <cp:revision>35</cp:revision>
  <dcterms:created xsi:type="dcterms:W3CDTF">2017-02-17T21:27:34Z</dcterms:created>
  <dcterms:modified xsi:type="dcterms:W3CDTF">2017-02-24T22:11:59Z</dcterms:modified>
</cp:coreProperties>
</file>