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0" r:id="rId1"/>
  </p:sldMasterIdLst>
  <p:handoutMasterIdLst>
    <p:handoutMasterId r:id="rId22"/>
  </p:handoutMasterIdLst>
  <p:sldIdLst>
    <p:sldId id="312" r:id="rId2"/>
    <p:sldId id="257" r:id="rId3"/>
    <p:sldId id="307" r:id="rId4"/>
    <p:sldId id="321" r:id="rId5"/>
    <p:sldId id="322" r:id="rId6"/>
    <p:sldId id="313" r:id="rId7"/>
    <p:sldId id="314" r:id="rId8"/>
    <p:sldId id="305" r:id="rId9"/>
    <p:sldId id="315" r:id="rId10"/>
    <p:sldId id="316" r:id="rId11"/>
    <p:sldId id="317" r:id="rId12"/>
    <p:sldId id="318" r:id="rId13"/>
    <p:sldId id="319" r:id="rId14"/>
    <p:sldId id="300" r:id="rId15"/>
    <p:sldId id="302" r:id="rId16"/>
    <p:sldId id="303" r:id="rId17"/>
    <p:sldId id="308" r:id="rId18"/>
    <p:sldId id="323" r:id="rId19"/>
    <p:sldId id="320" r:id="rId20"/>
    <p:sldId id="324" r:id="rId21"/>
  </p:sldIdLst>
  <p:sldSz cx="9144000" cy="6858000" type="screen4x3"/>
  <p:notesSz cx="6858000" cy="9296400"/>
  <p:custDataLst>
    <p:tags r:id="rId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33"/>
    <a:srgbClr val="33CC33"/>
    <a:srgbClr val="FFCC66"/>
    <a:srgbClr val="FFCC99"/>
    <a:srgbClr val="3399FF"/>
    <a:srgbClr val="FFFF00"/>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4" autoAdjust="0"/>
    <p:restoredTop sz="94681" autoAdjust="0"/>
  </p:normalViewPr>
  <p:slideViewPr>
    <p:cSldViewPr>
      <p:cViewPr varScale="1">
        <p:scale>
          <a:sx n="73" d="100"/>
          <a:sy n="73" d="100"/>
        </p:scale>
        <p:origin x="1152" y="66"/>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DC7EC04F-ACF2-4E22-9414-68FF397EC0E3}"/>
              </a:ext>
            </a:extLst>
          </p:cNvPr>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s-MX"/>
          </a:p>
        </p:txBody>
      </p:sp>
      <p:sp>
        <p:nvSpPr>
          <p:cNvPr id="140291" name="Rectangle 3">
            <a:extLst>
              <a:ext uri="{FF2B5EF4-FFF2-40B4-BE49-F238E27FC236}">
                <a16:creationId xmlns:a16="http://schemas.microsoft.com/office/drawing/2014/main" id="{A3BC2D08-DBFF-42C3-8EEF-5A5BD39D44AE}"/>
              </a:ext>
            </a:extLst>
          </p:cNvPr>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s-MX"/>
          </a:p>
        </p:txBody>
      </p:sp>
      <p:sp>
        <p:nvSpPr>
          <p:cNvPr id="140292" name="Rectangle 4">
            <a:extLst>
              <a:ext uri="{FF2B5EF4-FFF2-40B4-BE49-F238E27FC236}">
                <a16:creationId xmlns:a16="http://schemas.microsoft.com/office/drawing/2014/main" id="{A7B6D695-CB16-48F1-9B41-DAEC887D116E}"/>
              </a:ext>
            </a:extLst>
          </p:cNvPr>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s-MX"/>
          </a:p>
        </p:txBody>
      </p:sp>
      <p:sp>
        <p:nvSpPr>
          <p:cNvPr id="140293" name="Rectangle 5">
            <a:extLst>
              <a:ext uri="{FF2B5EF4-FFF2-40B4-BE49-F238E27FC236}">
                <a16:creationId xmlns:a16="http://schemas.microsoft.com/office/drawing/2014/main" id="{E6763BBA-E7D6-4522-B2D4-D1158366F804}"/>
              </a:ext>
            </a:extLst>
          </p:cNvPr>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039BD3DA-665C-400A-84A6-1CC75F728598}" type="slidenum">
              <a:rPr lang="es-MX" altLang="es-MX"/>
              <a:pPr/>
              <a:t>‹Nº›</a:t>
            </a:fld>
            <a:endParaRPr lang="es-MX" altLang="es-MX"/>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6D598EF7-DEEB-4391-819E-3DCA1F87CEFD}" type="slidenum">
              <a:rPr lang="es-ES" altLang="es-MX" smtClean="0"/>
              <a:pPr/>
              <a:t>‹Nº›</a:t>
            </a:fld>
            <a:endParaRPr lang="es-ES" altLang="es-MX"/>
          </a:p>
        </p:txBody>
      </p:sp>
    </p:spTree>
    <p:extLst>
      <p:ext uri="{BB962C8B-B14F-4D97-AF65-F5344CB8AC3E}">
        <p14:creationId xmlns:p14="http://schemas.microsoft.com/office/powerpoint/2010/main" val="79954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365997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3189355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C7B6915D-1B73-4CC5-82CC-83B1ADD2A3A9}" type="slidenum">
              <a:rPr lang="es-ES" altLang="es-MX" smtClean="0"/>
              <a:pPr/>
              <a:t>‹Nº›</a:t>
            </a:fld>
            <a:endParaRPr lang="es-ES" altLang="es-MX"/>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0693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244059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3852957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4130641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4E4CA74D-9979-4204-8D34-26C19EA0E859}" type="slidenum">
              <a:rPr lang="es-ES" altLang="es-MX" smtClean="0"/>
              <a:pPr/>
              <a:t>‹Nº›</a:t>
            </a:fld>
            <a:endParaRPr lang="es-ES" altLang="es-MX"/>
          </a:p>
        </p:txBody>
      </p:sp>
    </p:spTree>
    <p:extLst>
      <p:ext uri="{BB962C8B-B14F-4D97-AF65-F5344CB8AC3E}">
        <p14:creationId xmlns:p14="http://schemas.microsoft.com/office/powerpoint/2010/main" val="3167972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82955EAE-151E-4F04-8786-406C7CFA7129}" type="slidenum">
              <a:rPr lang="es-ES" altLang="es-MX" smtClean="0"/>
              <a:pPr/>
              <a:t>‹Nº›</a:t>
            </a:fld>
            <a:endParaRPr lang="es-ES" altLang="es-MX"/>
          </a:p>
        </p:txBody>
      </p:sp>
    </p:spTree>
    <p:extLst>
      <p:ext uri="{BB962C8B-B14F-4D97-AF65-F5344CB8AC3E}">
        <p14:creationId xmlns:p14="http://schemas.microsoft.com/office/powerpoint/2010/main" val="2711385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17151BF2-650C-4BE0-A23B-86EFD11AE229}" type="slidenum">
              <a:rPr lang="es-ES" altLang="es-MX" smtClean="0"/>
              <a:pPr/>
              <a:t>‹Nº›</a:t>
            </a:fld>
            <a:endParaRPr lang="es-ES" altLang="es-MX"/>
          </a:p>
        </p:txBody>
      </p:sp>
    </p:spTree>
    <p:extLst>
      <p:ext uri="{BB962C8B-B14F-4D97-AF65-F5344CB8AC3E}">
        <p14:creationId xmlns:p14="http://schemas.microsoft.com/office/powerpoint/2010/main" val="118078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ECA0299B-9CE3-4999-A637-365BF49C097A}" type="slidenum">
              <a:rPr lang="es-ES" altLang="es-MX" smtClean="0"/>
              <a:pPr/>
              <a:t>‹Nº›</a:t>
            </a:fld>
            <a:endParaRPr lang="es-ES" altLang="es-MX"/>
          </a:p>
        </p:txBody>
      </p:sp>
    </p:spTree>
    <p:extLst>
      <p:ext uri="{BB962C8B-B14F-4D97-AF65-F5344CB8AC3E}">
        <p14:creationId xmlns:p14="http://schemas.microsoft.com/office/powerpoint/2010/main" val="289806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CB3EA81A-648A-4E4E-A5BD-02EB5E7901EC}" type="slidenum">
              <a:rPr lang="es-ES" altLang="es-MX" smtClean="0"/>
              <a:pPr/>
              <a:t>‹Nº›</a:t>
            </a:fld>
            <a:endParaRPr lang="es-ES" altLang="es-MX"/>
          </a:p>
        </p:txBody>
      </p:sp>
    </p:spTree>
    <p:extLst>
      <p:ext uri="{BB962C8B-B14F-4D97-AF65-F5344CB8AC3E}">
        <p14:creationId xmlns:p14="http://schemas.microsoft.com/office/powerpoint/2010/main" val="369871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fld id="{5F3101EC-CE70-43E2-8998-6E8EC8C8939F}" type="slidenum">
              <a:rPr lang="es-ES" altLang="es-MX" smtClean="0"/>
              <a:pPr/>
              <a:t>‹Nº›</a:t>
            </a:fld>
            <a:endParaRPr lang="es-ES" altLang="es-MX"/>
          </a:p>
        </p:txBody>
      </p:sp>
    </p:spTree>
    <p:extLst>
      <p:ext uri="{BB962C8B-B14F-4D97-AF65-F5344CB8AC3E}">
        <p14:creationId xmlns:p14="http://schemas.microsoft.com/office/powerpoint/2010/main" val="159374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157700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fld id="{922B92AD-2FA0-4C3A-842B-DCE574E9CACF}" type="slidenum">
              <a:rPr lang="es-ES" altLang="es-MX" smtClean="0"/>
              <a:pPr/>
              <a:t>‹Nº›</a:t>
            </a:fld>
            <a:endParaRPr lang="es-ES" altLang="es-MX"/>
          </a:p>
        </p:txBody>
      </p:sp>
    </p:spTree>
    <p:extLst>
      <p:ext uri="{BB962C8B-B14F-4D97-AF65-F5344CB8AC3E}">
        <p14:creationId xmlns:p14="http://schemas.microsoft.com/office/powerpoint/2010/main" val="207703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FB09905E-A32E-4964-B9A4-998F26D5EA9B}" type="slidenum">
              <a:rPr lang="es-ES" altLang="es-MX" smtClean="0"/>
              <a:pPr/>
              <a:t>‹Nº›</a:t>
            </a:fld>
            <a:endParaRPr lang="es-ES" altLang="es-MX"/>
          </a:p>
        </p:txBody>
      </p:sp>
    </p:spTree>
    <p:extLst>
      <p:ext uri="{BB962C8B-B14F-4D97-AF65-F5344CB8AC3E}">
        <p14:creationId xmlns:p14="http://schemas.microsoft.com/office/powerpoint/2010/main" val="105897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D0F967C3-4856-4577-8C99-4C554775DD63}" type="slidenum">
              <a:rPr lang="es-ES" altLang="es-MX" smtClean="0"/>
              <a:pPr/>
              <a:t>‹Nº›</a:t>
            </a:fld>
            <a:endParaRPr lang="es-ES" altLang="es-MX"/>
          </a:p>
        </p:txBody>
      </p:sp>
    </p:spTree>
    <p:extLst>
      <p:ext uri="{BB962C8B-B14F-4D97-AF65-F5344CB8AC3E}">
        <p14:creationId xmlns:p14="http://schemas.microsoft.com/office/powerpoint/2010/main" val="229904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defRPr/>
            </a:pPr>
            <a:endParaRPr lang="es-E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pPr>
              <a:defRPr/>
            </a:pPr>
            <a:endParaRPr lang="es-E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7B6915D-1B73-4CC5-82CC-83B1ADD2A3A9}" type="slidenum">
              <a:rPr lang="es-ES" altLang="es-MX" smtClean="0"/>
              <a:pPr/>
              <a:t>‹Nº›</a:t>
            </a:fld>
            <a:endParaRPr lang="es-ES" altLang="es-MX"/>
          </a:p>
        </p:txBody>
      </p:sp>
    </p:spTree>
    <p:extLst>
      <p:ext uri="{BB962C8B-B14F-4D97-AF65-F5344CB8AC3E}">
        <p14:creationId xmlns:p14="http://schemas.microsoft.com/office/powerpoint/2010/main" val="211371058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oleObject" Target="../embeddings/oleObject1.bin"/><Relationship Id="rId7" Type="http://schemas.openxmlformats.org/officeDocument/2006/relationships/image" Target="../media/image10.jpe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2.elo.utfsm.cl/~lsb/elo211/clases/intro.pdf" TargetMode="External"/><Relationship Id="rId2" Type="http://schemas.openxmlformats.org/officeDocument/2006/relationships/hyperlink" Target="http://revistas.usbbog.edu.co/index.php/ingenium/article/view/325/24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a:extLst>
              <a:ext uri="{FF2B5EF4-FFF2-40B4-BE49-F238E27FC236}">
                <a16:creationId xmlns:a16="http://schemas.microsoft.com/office/drawing/2014/main" id="{56160945-5C80-4EE7-A5F3-D5C50ECA339D}"/>
              </a:ext>
            </a:extLst>
          </p:cNvPr>
          <p:cNvSpPr txBox="1"/>
          <p:nvPr/>
        </p:nvSpPr>
        <p:spPr>
          <a:xfrm>
            <a:off x="1439441" y="2204864"/>
            <a:ext cx="6265118" cy="1569660"/>
          </a:xfrm>
          <a:prstGeom prst="rect">
            <a:avLst/>
          </a:prstGeom>
          <a:noFill/>
        </p:spPr>
        <p:txBody>
          <a:bodyPr wrap="square">
            <a:spAutoFit/>
          </a:bodyPr>
          <a:lstStyle/>
          <a:p>
            <a:pPr algn="ctr" eaLnBrk="1" hangingPunct="1">
              <a:defRPr/>
            </a:pPr>
            <a:r>
              <a:rPr lang="es-MX" sz="4800" dirty="0">
                <a:effectLst>
                  <a:outerShdw blurRad="38100" dist="38100" dir="2700000" algn="tl">
                    <a:srgbClr val="000000">
                      <a:alpha val="43137"/>
                    </a:srgbClr>
                  </a:outerShdw>
                </a:effectLst>
              </a:rPr>
              <a:t>¿Qué son los sistemas embebidos?</a:t>
            </a:r>
            <a:endParaRPr lang="es-MX" sz="4000" dirty="0">
              <a:effectLst>
                <a:outerShdw blurRad="38100" dist="38100" dir="2700000" algn="tl">
                  <a:srgbClr val="000000">
                    <a:alpha val="43137"/>
                  </a:srgbClr>
                </a:outerShdw>
              </a:effectLst>
            </a:endParaRPr>
          </a:p>
        </p:txBody>
      </p:sp>
      <p:sp>
        <p:nvSpPr>
          <p:cNvPr id="4" name="3 CuadroTexto">
            <a:extLst>
              <a:ext uri="{FF2B5EF4-FFF2-40B4-BE49-F238E27FC236}">
                <a16:creationId xmlns:a16="http://schemas.microsoft.com/office/drawing/2014/main" id="{430782DD-87FD-456A-B8C2-8155D7B81B0A}"/>
              </a:ext>
            </a:extLst>
          </p:cNvPr>
          <p:cNvSpPr txBox="1"/>
          <p:nvPr/>
        </p:nvSpPr>
        <p:spPr>
          <a:xfrm>
            <a:off x="1620043" y="4754209"/>
            <a:ext cx="5903913" cy="707886"/>
          </a:xfrm>
          <a:prstGeom prst="rect">
            <a:avLst/>
          </a:prstGeom>
          <a:noFill/>
        </p:spPr>
        <p:txBody>
          <a:bodyPr>
            <a:spAutoFit/>
          </a:bodyPr>
          <a:lstStyle/>
          <a:p>
            <a:pPr algn="ctr" eaLnBrk="1" hangingPunct="1">
              <a:defRPr/>
            </a:pPr>
            <a:r>
              <a:rPr lang="es-MX" sz="2000" dirty="0">
                <a:effectLst>
                  <a:outerShdw blurRad="38100" dist="38100" dir="2700000" algn="tl">
                    <a:srgbClr val="000000">
                      <a:alpha val="43137"/>
                    </a:srgbClr>
                  </a:outerShdw>
                </a:effectLst>
              </a:rPr>
              <a:t>Abad Dolores Lázaro</a:t>
            </a:r>
            <a:br>
              <a:rPr lang="es-MX" sz="2000" dirty="0">
                <a:effectLst>
                  <a:outerShdw blurRad="38100" dist="38100" dir="2700000" algn="tl">
                    <a:srgbClr val="000000">
                      <a:alpha val="43137"/>
                    </a:srgbClr>
                  </a:outerShdw>
                </a:effectLst>
              </a:rPr>
            </a:br>
            <a:r>
              <a:rPr lang="es-MX" sz="2000" dirty="0">
                <a:effectLst>
                  <a:outerShdw blurRad="38100" dist="38100" dir="2700000" algn="tl">
                    <a:srgbClr val="000000">
                      <a:alpha val="43137"/>
                    </a:srgbClr>
                  </a:outerShdw>
                </a:effectLst>
              </a:rPr>
              <a:t>Rodriguez Hernández Erick Abimael</a:t>
            </a:r>
          </a:p>
        </p:txBody>
      </p:sp>
      <p:sp>
        <p:nvSpPr>
          <p:cNvPr id="6" name="3 CuadroTexto">
            <a:extLst>
              <a:ext uri="{FF2B5EF4-FFF2-40B4-BE49-F238E27FC236}">
                <a16:creationId xmlns:a16="http://schemas.microsoft.com/office/drawing/2014/main" id="{28BE429C-E74C-448C-8D37-27041891FBC8}"/>
              </a:ext>
            </a:extLst>
          </p:cNvPr>
          <p:cNvSpPr txBox="1"/>
          <p:nvPr/>
        </p:nvSpPr>
        <p:spPr>
          <a:xfrm>
            <a:off x="1043608" y="360024"/>
            <a:ext cx="7309023" cy="830997"/>
          </a:xfrm>
          <a:prstGeom prst="rect">
            <a:avLst/>
          </a:prstGeom>
          <a:noFill/>
        </p:spPr>
        <p:txBody>
          <a:bodyPr wrap="square">
            <a:spAutoFit/>
          </a:bodyPr>
          <a:lstStyle/>
          <a:p>
            <a:pPr algn="ctr" eaLnBrk="1" hangingPunct="1">
              <a:defRPr/>
            </a:pPr>
            <a:r>
              <a:rPr lang="es-MX" sz="2400" dirty="0">
                <a:effectLst>
                  <a:outerShdw blurRad="38100" dist="38100" dir="2700000" algn="tl">
                    <a:srgbClr val="000000">
                      <a:alpha val="43137"/>
                    </a:srgbClr>
                  </a:outerShdw>
                </a:effectLst>
              </a:rPr>
              <a:t>Tópicos  Avanzados de Instrumentación Electrónica II</a:t>
            </a:r>
            <a:br>
              <a:rPr lang="es-MX" sz="2400" dirty="0">
                <a:effectLst>
                  <a:outerShdw blurRad="38100" dist="38100" dir="2700000" algn="tl">
                    <a:srgbClr val="000000">
                      <a:alpha val="43137"/>
                    </a:srgbClr>
                  </a:outerShdw>
                </a:effectLst>
              </a:rPr>
            </a:br>
            <a:r>
              <a:rPr lang="es-MX" sz="2400" dirty="0">
                <a:effectLst>
                  <a:outerShdw blurRad="38100" dist="38100" dir="2700000" algn="tl">
                    <a:srgbClr val="000000">
                      <a:alpha val="43137"/>
                    </a:srgbClr>
                  </a:outerShdw>
                </a:effectLst>
              </a:rPr>
              <a:t>Sistemas Embebidos</a:t>
            </a:r>
          </a:p>
        </p:txBody>
      </p:sp>
    </p:spTree>
  </p:cSld>
  <p:clrMapOvr>
    <a:masterClrMapping/>
  </p:clrMapOvr>
  <p:transition spd="slow" advTm="1422">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A6C5D-142A-43F8-BC5A-4E881A68EBAE}"/>
              </a:ext>
            </a:extLst>
          </p:cNvPr>
          <p:cNvSpPr>
            <a:spLocks noGrp="1"/>
          </p:cNvSpPr>
          <p:nvPr>
            <p:ph type="title"/>
          </p:nvPr>
        </p:nvSpPr>
        <p:spPr/>
        <p:txBody>
          <a:bodyPr/>
          <a:lstStyle/>
          <a:p>
            <a:r>
              <a:rPr lang="es-MX" dirty="0"/>
              <a:t>Ventajas</a:t>
            </a:r>
          </a:p>
        </p:txBody>
      </p:sp>
      <p:sp>
        <p:nvSpPr>
          <p:cNvPr id="3" name="Marcador de contenido 2">
            <a:extLst>
              <a:ext uri="{FF2B5EF4-FFF2-40B4-BE49-F238E27FC236}">
                <a16:creationId xmlns:a16="http://schemas.microsoft.com/office/drawing/2014/main" id="{FB7205D8-3F83-42BB-AF41-393B04BD28F6}"/>
              </a:ext>
            </a:extLst>
          </p:cNvPr>
          <p:cNvSpPr>
            <a:spLocks noGrp="1"/>
          </p:cNvSpPr>
          <p:nvPr>
            <p:ph idx="1"/>
          </p:nvPr>
        </p:nvSpPr>
        <p:spPr/>
        <p:txBody>
          <a:bodyPr>
            <a:normAutofit fontScale="92500" lnSpcReduction="10000"/>
          </a:bodyPr>
          <a:lstStyle/>
          <a:p>
            <a:pPr fontAlgn="base"/>
            <a:r>
              <a:rPr lang="es-MX" b="1" dirty="0">
                <a:effectLst/>
              </a:rPr>
              <a:t>Control total</a:t>
            </a:r>
            <a:r>
              <a:rPr lang="es-MX" dirty="0">
                <a:effectLst/>
              </a:rPr>
              <a:t>. Estos sistemas permiten una personalización casi completa. Los programadores pueden utilizar su propio código para modificar la interfaz del sistema, su funcionalidad e incluso las tareas que desempeña cada pin del microprocesador. De este modo pueden adaptarse a cualquier entorno.</a:t>
            </a:r>
          </a:p>
          <a:p>
            <a:pPr fontAlgn="base"/>
            <a:r>
              <a:rPr lang="es-MX" b="1" dirty="0">
                <a:effectLst/>
              </a:rPr>
              <a:t>Conectividad y adaptabilidad</a:t>
            </a:r>
            <a:r>
              <a:rPr lang="es-MX" dirty="0">
                <a:effectLst/>
              </a:rPr>
              <a:t>. De ser necesario, estos periféricos pueden conectarse a un ordenador para extraer datos o modificar parte de su código. Además, el </a:t>
            </a:r>
            <a:r>
              <a:rPr lang="es-MX" dirty="0" err="1">
                <a:effectLst/>
              </a:rPr>
              <a:t>acomplamiento</a:t>
            </a:r>
            <a:r>
              <a:rPr lang="es-MX" dirty="0">
                <a:effectLst/>
              </a:rPr>
              <a:t> de sistemas embebidos a otros dispositivos es extremadamente sencillo. </a:t>
            </a:r>
          </a:p>
          <a:p>
            <a:pPr fontAlgn="base"/>
            <a:r>
              <a:rPr lang="es-MX" b="1" dirty="0">
                <a:effectLst/>
              </a:rPr>
              <a:t>Reducción de costes</a:t>
            </a:r>
            <a:r>
              <a:rPr lang="es-MX" dirty="0">
                <a:effectLst/>
              </a:rPr>
              <a:t>. Estos dispositivos están formados por módulos electrónicos, dejando de lado los PLC o controladores lógicos programables. Al evitar esta tecnología, se abarata su coste. Además, se facilita el mantenimiento, puesto que es muy sencillo sustituir sus componentes</a:t>
            </a:r>
            <a:endParaRPr lang="es-MX" dirty="0"/>
          </a:p>
        </p:txBody>
      </p:sp>
    </p:spTree>
    <p:extLst>
      <p:ext uri="{BB962C8B-B14F-4D97-AF65-F5344CB8AC3E}">
        <p14:creationId xmlns:p14="http://schemas.microsoft.com/office/powerpoint/2010/main" val="177929874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9CBC76C-F536-433E-9CB7-1E2F7756DEA6}"/>
              </a:ext>
            </a:extLst>
          </p:cNvPr>
          <p:cNvSpPr>
            <a:spLocks noGrp="1"/>
          </p:cNvSpPr>
          <p:nvPr>
            <p:ph idx="1"/>
          </p:nvPr>
        </p:nvSpPr>
        <p:spPr/>
        <p:txBody>
          <a:bodyPr>
            <a:normAutofit/>
          </a:bodyPr>
          <a:lstStyle/>
          <a:p>
            <a:pPr fontAlgn="base"/>
            <a:r>
              <a:rPr lang="es-MX" b="1" dirty="0">
                <a:effectLst/>
              </a:rPr>
              <a:t>Diseño modular</a:t>
            </a:r>
            <a:r>
              <a:rPr lang="es-MX" dirty="0">
                <a:effectLst/>
              </a:rPr>
              <a:t>. Los dispositivos incrustados son fácilmente trasladables y, además, se desmontan y reorganizan con facilidad.</a:t>
            </a:r>
          </a:p>
          <a:p>
            <a:pPr fontAlgn="base"/>
            <a:r>
              <a:rPr lang="es-MX" b="1" dirty="0">
                <a:effectLst/>
              </a:rPr>
              <a:t>Corto tiempo de respuesta</a:t>
            </a:r>
            <a:r>
              <a:rPr lang="es-MX" dirty="0">
                <a:effectLst/>
              </a:rPr>
              <a:t>. Estos sistemas embebidos suelen funcionar en tiempo real. Deben ejecutar acciones en espacios de tiempo inmediatos, por lo que su tiempo de respuesta es extremadamente corto.</a:t>
            </a:r>
          </a:p>
          <a:p>
            <a:pPr fontAlgn="base"/>
            <a:r>
              <a:rPr lang="es-MX" b="1" dirty="0">
                <a:effectLst/>
              </a:rPr>
              <a:t>Accesibilidad</a:t>
            </a:r>
            <a:r>
              <a:rPr lang="es-MX" dirty="0">
                <a:effectLst/>
              </a:rPr>
              <a:t>. Actualmente, los sistemas embebidos más simples se han democratizado y cualquiera puede trabajar con ellos. Algunas herramientas de este tipo como Arduino o Raspberry Pi permiten crear diversos sistemas. Todo ello fácilmente y a costes extremadamente bajos.</a:t>
            </a:r>
          </a:p>
          <a:p>
            <a:endParaRPr lang="es-MX" dirty="0"/>
          </a:p>
        </p:txBody>
      </p:sp>
    </p:spTree>
    <p:extLst>
      <p:ext uri="{BB962C8B-B14F-4D97-AF65-F5344CB8AC3E}">
        <p14:creationId xmlns:p14="http://schemas.microsoft.com/office/powerpoint/2010/main" val="290246270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6D14F-E495-40AD-8781-D6D56B1064A7}"/>
              </a:ext>
            </a:extLst>
          </p:cNvPr>
          <p:cNvSpPr>
            <a:spLocks noGrp="1"/>
          </p:cNvSpPr>
          <p:nvPr>
            <p:ph type="title"/>
          </p:nvPr>
        </p:nvSpPr>
        <p:spPr/>
        <p:txBody>
          <a:bodyPr/>
          <a:lstStyle/>
          <a:p>
            <a:r>
              <a:rPr lang="es-MX" dirty="0"/>
              <a:t>Desventajas</a:t>
            </a:r>
          </a:p>
        </p:txBody>
      </p:sp>
      <p:sp>
        <p:nvSpPr>
          <p:cNvPr id="3" name="Marcador de contenido 2">
            <a:extLst>
              <a:ext uri="{FF2B5EF4-FFF2-40B4-BE49-F238E27FC236}">
                <a16:creationId xmlns:a16="http://schemas.microsoft.com/office/drawing/2014/main" id="{AC6CAD34-346C-4B76-BC9A-683CC812CB31}"/>
              </a:ext>
            </a:extLst>
          </p:cNvPr>
          <p:cNvSpPr>
            <a:spLocks noGrp="1"/>
          </p:cNvSpPr>
          <p:nvPr>
            <p:ph idx="1"/>
          </p:nvPr>
        </p:nvSpPr>
        <p:spPr/>
        <p:txBody>
          <a:bodyPr>
            <a:normAutofit lnSpcReduction="10000"/>
          </a:bodyPr>
          <a:lstStyle/>
          <a:p>
            <a:pPr fontAlgn="base"/>
            <a:r>
              <a:rPr lang="es-MX" b="1" dirty="0">
                <a:effectLst/>
              </a:rPr>
              <a:t>Cifrado débil</a:t>
            </a:r>
            <a:r>
              <a:rPr lang="es-MX" dirty="0">
                <a:effectLst/>
              </a:rPr>
              <a:t>. La tecnología en criptografía utilizada para los sistemas embebidos es débil. Así, las herramientas más sencillas de este tipo se basan en estándares poco seguros. Esto implica que los datos compartidos entre dos dispositivos distintos pueden ser fácilmente interceptados y descifrados.</a:t>
            </a:r>
          </a:p>
          <a:p>
            <a:pPr fontAlgn="base"/>
            <a:r>
              <a:rPr lang="es-MX" b="1" dirty="0">
                <a:effectLst/>
              </a:rPr>
              <a:t>Falta de certificados</a:t>
            </a:r>
            <a:r>
              <a:rPr lang="es-MX" dirty="0">
                <a:effectLst/>
              </a:rPr>
              <a:t>. La mayoría de estos servicios utilizan certificados que no gozan del soporte de grandes entidades del sector. Los atacantes pueden falsificarlos para engañar al usuario.</a:t>
            </a:r>
          </a:p>
          <a:p>
            <a:pPr fontAlgn="base"/>
            <a:r>
              <a:rPr lang="es-MX" b="1" dirty="0" err="1">
                <a:effectLst/>
              </a:rPr>
              <a:t>Backdoors</a:t>
            </a:r>
            <a:r>
              <a:rPr lang="es-MX" dirty="0">
                <a:effectLst/>
              </a:rPr>
              <a:t>. Las puertas traseras de los sistemas embebidos permiten a los fabricantes acceder a los mismos independientemente de las modificaciones que el cliente haya realizado. Si un atacante consigue acceder a estas </a:t>
            </a:r>
            <a:r>
              <a:rPr lang="es-MX" dirty="0" err="1">
                <a:effectLst/>
              </a:rPr>
              <a:t>backdoors</a:t>
            </a:r>
            <a:r>
              <a:rPr lang="es-MX" dirty="0">
                <a:effectLst/>
              </a:rPr>
              <a:t>, podría tomar el control del dispositivo.</a:t>
            </a:r>
          </a:p>
          <a:p>
            <a:pPr marL="36900" indent="0">
              <a:buNone/>
            </a:pPr>
            <a:endParaRPr lang="es-MX" dirty="0"/>
          </a:p>
        </p:txBody>
      </p:sp>
    </p:spTree>
    <p:extLst>
      <p:ext uri="{BB962C8B-B14F-4D97-AF65-F5344CB8AC3E}">
        <p14:creationId xmlns:p14="http://schemas.microsoft.com/office/powerpoint/2010/main" val="189652322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FEF832B-C862-4E2C-8A76-39CA301C42FC}"/>
              </a:ext>
            </a:extLst>
          </p:cNvPr>
          <p:cNvSpPr>
            <a:spLocks noGrp="1"/>
          </p:cNvSpPr>
          <p:nvPr>
            <p:ph idx="1"/>
          </p:nvPr>
        </p:nvSpPr>
        <p:spPr>
          <a:xfrm>
            <a:off x="689339" y="908720"/>
            <a:ext cx="7765322" cy="5544616"/>
          </a:xfrm>
        </p:spPr>
        <p:txBody>
          <a:bodyPr>
            <a:normAutofit lnSpcReduction="10000"/>
          </a:bodyPr>
          <a:lstStyle/>
          <a:p>
            <a:pPr fontAlgn="base"/>
            <a:r>
              <a:rPr lang="es-MX" b="1" dirty="0">
                <a:effectLst/>
              </a:rPr>
              <a:t>Puertos de entrada y salida</a:t>
            </a:r>
            <a:r>
              <a:rPr lang="es-MX" dirty="0">
                <a:effectLst/>
              </a:rPr>
              <a:t>. Los puertos utilizados para las comunicaciones con el exterior no suelen deshabilitarse. Por ello, si existen puertos sobrantes, pueden utilizarse para violar la seguridad del sistema, entrar al dispositivo e intentar controlarlo.</a:t>
            </a:r>
          </a:p>
          <a:p>
            <a:pPr fontAlgn="base"/>
            <a:r>
              <a:rPr lang="es-MX" b="1" dirty="0">
                <a:effectLst/>
              </a:rPr>
              <a:t>Código libre o reutilizado</a:t>
            </a:r>
            <a:r>
              <a:rPr lang="es-MX" dirty="0">
                <a:effectLst/>
              </a:rPr>
              <a:t>. A menudo, los sistemas embebidos dan uso de código ya utilizado para otros procesos. Se dan casos en los que el código puede incluso ser libre. Sin embargo, no suele revisarse.</a:t>
            </a:r>
          </a:p>
          <a:p>
            <a:pPr fontAlgn="base"/>
            <a:r>
              <a:rPr lang="es-MX" b="1" dirty="0">
                <a:effectLst/>
              </a:rPr>
              <a:t>Ataques DOS/DDOS</a:t>
            </a:r>
            <a:r>
              <a:rPr lang="es-MX" dirty="0">
                <a:effectLst/>
              </a:rPr>
              <a:t>. Los ataques de denegación de servicios están a la orden del día. Los sistemas embebidos no suelen tener controles de tramas de red, por lo que es posible que una petición repetida de información pueda bloquear los canales comunicativos.</a:t>
            </a:r>
          </a:p>
          <a:p>
            <a:pPr fontAlgn="base"/>
            <a:endParaRPr lang="es-MX" dirty="0">
              <a:effectLst/>
            </a:endParaRPr>
          </a:p>
          <a:p>
            <a:pPr marL="36900" indent="0" fontAlgn="base">
              <a:buNone/>
            </a:pPr>
            <a:r>
              <a:rPr lang="es-MX" dirty="0">
                <a:effectLst/>
              </a:rPr>
              <a:t>Las ventajas que aportan estos sistemas al mundo industrial son numerosas, pero ponen en riesgo su seguridad. Aunque múltiples servicios tecnológicos del sector ya utilizan estos sistemas, prácticamente obligan a blindar la ciberseguridad industrial.</a:t>
            </a:r>
          </a:p>
        </p:txBody>
      </p:sp>
    </p:spTree>
    <p:extLst>
      <p:ext uri="{BB962C8B-B14F-4D97-AF65-F5344CB8AC3E}">
        <p14:creationId xmlns:p14="http://schemas.microsoft.com/office/powerpoint/2010/main" val="66406839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77E1E9DE-EF0C-4237-B0E8-73E7F9001A8A}"/>
              </a:ext>
            </a:extLst>
          </p:cNvPr>
          <p:cNvSpPr>
            <a:spLocks noGrp="1" noChangeArrowheads="1"/>
          </p:cNvSpPr>
          <p:nvPr>
            <p:ph type="title"/>
          </p:nvPr>
        </p:nvSpPr>
        <p:spPr>
          <a:xfrm>
            <a:off x="179388" y="260350"/>
            <a:ext cx="8737600" cy="1143000"/>
          </a:xfrm>
        </p:spPr>
        <p:txBody>
          <a:bodyPr>
            <a:normAutofit fontScale="90000"/>
          </a:bodyPr>
          <a:lstStyle/>
          <a:p>
            <a:pPr eaLnBrk="1" hangingPunct="1">
              <a:defRPr/>
            </a:pPr>
            <a:r>
              <a:rPr lang="es-ES_tradnl" sz="4000"/>
              <a:t>¿En dónde se encuentran los Sistemas Embebidos?</a:t>
            </a:r>
            <a:endParaRPr lang="es-MX" sz="4000"/>
          </a:p>
        </p:txBody>
      </p:sp>
      <p:graphicFrame>
        <p:nvGraphicFramePr>
          <p:cNvPr id="1026" name="Object 4">
            <a:extLst>
              <a:ext uri="{FF2B5EF4-FFF2-40B4-BE49-F238E27FC236}">
                <a16:creationId xmlns:a16="http://schemas.microsoft.com/office/drawing/2014/main" id="{0443C57F-C4C9-469D-86A2-A9E1E7C19873}"/>
              </a:ext>
            </a:extLst>
          </p:cNvPr>
          <p:cNvGraphicFramePr>
            <a:graphicFrameLocks noChangeAspect="1"/>
          </p:cNvGraphicFramePr>
          <p:nvPr>
            <p:extLst>
              <p:ext uri="{D42A27DB-BD31-4B8C-83A1-F6EECF244321}">
                <p14:modId xmlns:p14="http://schemas.microsoft.com/office/powerpoint/2010/main" val="2746183825"/>
              </p:ext>
            </p:extLst>
          </p:nvPr>
        </p:nvGraphicFramePr>
        <p:xfrm>
          <a:off x="1122363" y="2185987"/>
          <a:ext cx="1190625" cy="1190625"/>
        </p:xfrm>
        <a:graphic>
          <a:graphicData uri="http://schemas.openxmlformats.org/presentationml/2006/ole">
            <mc:AlternateContent xmlns:mc="http://schemas.openxmlformats.org/markup-compatibility/2006">
              <mc:Choice xmlns:v="urn:schemas-microsoft-com:vml" Requires="v">
                <p:oleObj spid="_x0000_s1047" name="Bitmap Image" r:id="rId3" imgW="1190476" imgH="1190476" progId="Paint.Picture">
                  <p:embed/>
                </p:oleObj>
              </mc:Choice>
              <mc:Fallback>
                <p:oleObj name="Bitmap Image" r:id="rId3" imgW="1190476" imgH="119047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363" y="2185987"/>
                        <a:ext cx="119062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9" name="Picture 8" descr="jetplane">
            <a:extLst>
              <a:ext uri="{FF2B5EF4-FFF2-40B4-BE49-F238E27FC236}">
                <a16:creationId xmlns:a16="http://schemas.microsoft.com/office/drawing/2014/main" id="{BD7BEE12-A714-40EE-892F-06DB4E4AFA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7638" y="1403350"/>
            <a:ext cx="23542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9" descr="pcs_popular_24">
            <a:extLst>
              <a:ext uri="{FF2B5EF4-FFF2-40B4-BE49-F238E27FC236}">
                <a16:creationId xmlns:a16="http://schemas.microsoft.com/office/drawing/2014/main" id="{D6D9FB97-43AE-4D55-AA7A-7A693C90F8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200" y="1598612"/>
            <a:ext cx="125095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3" descr="Sabías que los sistemas embebidos están en casi todo lo que usamos? | Blog  de Ingeniería Electrónica | Universidad de Ingeniería UTEC">
            <a:extLst>
              <a:ext uri="{FF2B5EF4-FFF2-40B4-BE49-F238E27FC236}">
                <a16:creationId xmlns:a16="http://schemas.microsoft.com/office/drawing/2014/main" id="{E1BF044F-0BC7-4DD9-899B-7992C1790E4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7163" r="27396"/>
          <a:stretch/>
        </p:blipFill>
        <p:spPr bwMode="auto">
          <a:xfrm>
            <a:off x="539552" y="4006850"/>
            <a:ext cx="3820589" cy="2487289"/>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ntroduccion a los Sistemas Embebidos">
            <a:extLst>
              <a:ext uri="{FF2B5EF4-FFF2-40B4-BE49-F238E27FC236}">
                <a16:creationId xmlns:a16="http://schemas.microsoft.com/office/drawing/2014/main" id="{4847552B-A435-49D9-BCF5-F7F13BCD69F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6384" t="29085" r="11579" b="4308"/>
          <a:stretch/>
        </p:blipFill>
        <p:spPr bwMode="auto">
          <a:xfrm>
            <a:off x="4625815" y="2996952"/>
            <a:ext cx="4410398" cy="26856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427C18A8-43B0-4FFC-814E-04A170A80D15}"/>
              </a:ext>
            </a:extLst>
          </p:cNvPr>
          <p:cNvSpPr>
            <a:spLocks noGrp="1" noChangeArrowheads="1"/>
          </p:cNvSpPr>
          <p:nvPr>
            <p:ph type="title"/>
          </p:nvPr>
        </p:nvSpPr>
        <p:spPr/>
        <p:txBody>
          <a:bodyPr/>
          <a:lstStyle/>
          <a:p>
            <a:pPr eaLnBrk="1" hangingPunct="1">
              <a:defRPr/>
            </a:pPr>
            <a:r>
              <a:rPr lang="es-ES_tradnl"/>
              <a:t>Ejemplos</a:t>
            </a:r>
            <a:endParaRPr lang="es-MX"/>
          </a:p>
        </p:txBody>
      </p:sp>
      <p:graphicFrame>
        <p:nvGraphicFramePr>
          <p:cNvPr id="145582" name="Group 174">
            <a:extLst>
              <a:ext uri="{FF2B5EF4-FFF2-40B4-BE49-F238E27FC236}">
                <a16:creationId xmlns:a16="http://schemas.microsoft.com/office/drawing/2014/main" id="{D025A2BC-3C16-4D9F-9418-EF897EB5E7B9}"/>
              </a:ext>
            </a:extLst>
          </p:cNvPr>
          <p:cNvGraphicFramePr>
            <a:graphicFrameLocks noGrp="1"/>
          </p:cNvGraphicFramePr>
          <p:nvPr/>
        </p:nvGraphicFramePr>
        <p:xfrm>
          <a:off x="323850" y="1628775"/>
          <a:ext cx="8534400" cy="4962525"/>
        </p:xfrm>
        <a:graphic>
          <a:graphicData uri="http://schemas.openxmlformats.org/drawingml/2006/table">
            <a:tbl>
              <a:tblPr/>
              <a:tblGrid>
                <a:gridCol w="2611438">
                  <a:extLst>
                    <a:ext uri="{9D8B030D-6E8A-4147-A177-3AD203B41FA5}">
                      <a16:colId xmlns:a16="http://schemas.microsoft.com/office/drawing/2014/main" val="20000"/>
                    </a:ext>
                  </a:extLst>
                </a:gridCol>
                <a:gridCol w="2735262">
                  <a:extLst>
                    <a:ext uri="{9D8B030D-6E8A-4147-A177-3AD203B41FA5}">
                      <a16:colId xmlns:a16="http://schemas.microsoft.com/office/drawing/2014/main" val="20001"/>
                    </a:ext>
                  </a:extLst>
                </a:gridCol>
                <a:gridCol w="3187700">
                  <a:extLst>
                    <a:ext uri="{9D8B030D-6E8A-4147-A177-3AD203B41FA5}">
                      <a16:colId xmlns:a16="http://schemas.microsoft.com/office/drawing/2014/main" val="20002"/>
                    </a:ext>
                  </a:extLst>
                </a:gridCol>
              </a:tblGrid>
              <a:tr h="7010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000" b="1" i="0" u="none" strike="noStrike" cap="none" normalizeH="0" baseline="0">
                          <a:ln>
                            <a:noFill/>
                          </a:ln>
                          <a:solidFill>
                            <a:schemeClr val="tx1"/>
                          </a:solidFill>
                          <a:effectLst>
                            <a:outerShdw blurRad="38100" dist="38100" dir="2700000" algn="tl">
                              <a:srgbClr val="000000"/>
                            </a:outerShdw>
                          </a:effectLst>
                          <a:latin typeface="Arial" charset="0"/>
                        </a:rPr>
                        <a:t>Sistemas de oficina y equipos móviles</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000" b="1" i="0" u="none" strike="noStrike" cap="none" normalizeH="0" baseline="0">
                          <a:ln>
                            <a:noFill/>
                          </a:ln>
                          <a:solidFill>
                            <a:schemeClr val="tx1"/>
                          </a:solidFill>
                          <a:effectLst>
                            <a:outerShdw blurRad="38100" dist="38100" dir="2700000" algn="tl">
                              <a:srgbClr val="000000"/>
                            </a:outerShdw>
                          </a:effectLst>
                          <a:latin typeface="Arial" charset="0"/>
                        </a:rPr>
                        <a:t>Sistemas de construcción</a:t>
                      </a:r>
                      <a:endParaRPr kumimoji="0" lang="es-MX" sz="2800" b="1" i="0" u="none" strike="noStrike" cap="none" normalizeH="0" baseline="0">
                        <a:ln>
                          <a:noFill/>
                        </a:ln>
                        <a:solidFill>
                          <a:schemeClr val="tx1"/>
                        </a:solidFill>
                        <a:effectLst>
                          <a:outerShdw blurRad="38100" dist="38100" dir="2700000" algn="tl">
                            <a:srgbClr val="000000"/>
                          </a:outerShdw>
                        </a:effectLst>
                        <a:latin typeface="Verdana" pitchFamily="34"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000" b="1" i="0" u="none" strike="noStrike" cap="none" normalizeH="0" baseline="0">
                          <a:ln>
                            <a:noFill/>
                          </a:ln>
                          <a:solidFill>
                            <a:schemeClr val="tx1"/>
                          </a:solidFill>
                          <a:effectLst>
                            <a:outerShdw blurRad="38100" dist="38100" dir="2700000" algn="tl">
                              <a:srgbClr val="000000"/>
                            </a:outerShdw>
                          </a:effectLst>
                          <a:latin typeface="Arial" charset="0"/>
                        </a:rPr>
                        <a:t>Control de manufactura y procesos</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14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Máquinas contestadoras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Copiadoras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Faxes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1" u="none" strike="noStrike" cap="none" normalizeH="0" baseline="0">
                          <a:ln>
                            <a:noFill/>
                          </a:ln>
                          <a:solidFill>
                            <a:schemeClr val="tx1"/>
                          </a:solidFill>
                          <a:effectLst>
                            <a:outerShdw blurRad="38100" dist="38100" dir="2700000" algn="tl">
                              <a:srgbClr val="000000"/>
                            </a:outerShdw>
                          </a:effectLst>
                          <a:latin typeface="Arial" charset="0"/>
                        </a:rPr>
                        <a:t>- Laptops</a:t>
                      </a: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y computadoras portátiles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Teléfonos móviles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PDAs, organizadores personales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Cámaras de video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telefónicos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grabación</a:t>
                      </a:r>
                      <a:endParaRPr kumimoji="0" lang="es-ES_tradnl" sz="16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Arial" charset="0"/>
                        </a:rPr>
                        <a:t>- Impresoras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1600" b="0" i="0" u="none" strike="noStrike" cap="none" normalizeH="0" baseline="0">
                          <a:ln>
                            <a:noFill/>
                          </a:ln>
                          <a:solidFill>
                            <a:schemeClr val="tx1"/>
                          </a:solidFill>
                          <a:effectLst>
                            <a:outerShdw blurRad="38100" dist="38100" dir="2700000" algn="tl">
                              <a:srgbClr val="000000"/>
                            </a:outerShdw>
                          </a:effectLst>
                          <a:latin typeface="Arial" charset="0"/>
                        </a:rPr>
                        <a:t>- Hornos de microondas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s-MX"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Aire acondicionado</a:t>
                      </a:r>
                      <a:endParaRPr kumimoji="0" lang="es-ES_tradnl" sz="16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Generadores eléctricos de respaldo</a:t>
                      </a:r>
                    </a:p>
                    <a:p>
                      <a:pPr marL="0" marR="0" lvl="0" indent="0" algn="l" defTabSz="914400" rtl="0" eaLnBrk="1" fontAlgn="base" latinLnBrk="0" hangingPunct="1">
                        <a:lnSpc>
                          <a:spcPct val="100000"/>
                        </a:lnSpc>
                        <a:spcBef>
                          <a:spcPct val="20000"/>
                        </a:spcBef>
                        <a:spcAft>
                          <a:spcPct val="0"/>
                        </a:spcAft>
                        <a:buClr>
                          <a:schemeClr val="hlink"/>
                        </a:buClr>
                        <a:buSzPct val="70000"/>
                        <a:buFontTx/>
                        <a:buChar char="-"/>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Administración inteligente de edificios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control de fuego</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calefacción y ventilación</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Elevadores y escaleras eléctricas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alumbrado</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Cámaras de seguridad</a:t>
                      </a:r>
                      <a:endParaRPr kumimoji="0" lang="es-MX" sz="2800" b="0" i="0" u="none" strike="noStrike" cap="none" normalizeH="0" baseline="0">
                        <a:ln>
                          <a:noFill/>
                        </a:ln>
                        <a:solidFill>
                          <a:schemeClr val="tx1"/>
                        </a:solidFill>
                        <a:effectLst>
                          <a:outerShdw blurRad="38100" dist="38100" dir="2700000" algn="tl">
                            <a:srgbClr val="000000"/>
                          </a:outerShdw>
                        </a:effectLst>
                        <a:latin typeface="Verdana" pitchFamily="34"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Automatización de fábricas</a:t>
                      </a:r>
                      <a:endParaRPr kumimoji="0" lang="es-ES_tradnl" sz="16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control de energía</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Plantas de manufactura</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Centrales nucleares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Refinerías de petróleo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Estaciones de control de potencia</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Robots industriales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conmutación de energía</a:t>
                      </a:r>
                    </a:p>
                    <a:p>
                      <a:pPr marL="0" marR="0" lvl="0" indent="0" algn="l" defTabSz="914400" rtl="0" eaLnBrk="1" fontAlgn="base" latinLnBrk="0" hangingPunct="1">
                        <a:lnSpc>
                          <a:spcPct val="100000"/>
                        </a:lnSpc>
                        <a:spcBef>
                          <a:spcPct val="20000"/>
                        </a:spcBef>
                        <a:spcAft>
                          <a:spcPct val="0"/>
                        </a:spcAft>
                        <a:buClr>
                          <a:schemeClr val="hlink"/>
                        </a:buClr>
                        <a:buSzPct val="70000"/>
                        <a:buFontTx/>
                        <a:buChar char="-"/>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Sistemas de tratamiento de aguas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Automatización de líneas de ensamblado</a:t>
                      </a:r>
                      <a:endParaRPr kumimoji="0" lang="es-MX" sz="2800" b="0" i="0" u="none" strike="noStrike" cap="none" normalizeH="0" baseline="0">
                        <a:ln>
                          <a:noFill/>
                        </a:ln>
                        <a:solidFill>
                          <a:schemeClr val="tx1"/>
                        </a:solidFill>
                        <a:effectLst>
                          <a:outerShdw blurRad="38100" dist="38100" dir="2700000" algn="tl">
                            <a:srgbClr val="000000"/>
                          </a:outerShdw>
                        </a:effectLst>
                        <a:latin typeface="Verdana" pitchFamily="34"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C9705C49-DFB6-4531-9B16-2654D24891C6}"/>
              </a:ext>
            </a:extLst>
          </p:cNvPr>
          <p:cNvSpPr>
            <a:spLocks noGrp="1" noChangeArrowheads="1"/>
          </p:cNvSpPr>
          <p:nvPr>
            <p:ph type="title"/>
          </p:nvPr>
        </p:nvSpPr>
        <p:spPr/>
        <p:txBody>
          <a:bodyPr/>
          <a:lstStyle/>
          <a:p>
            <a:pPr eaLnBrk="1" hangingPunct="1">
              <a:defRPr/>
            </a:pPr>
            <a:r>
              <a:rPr lang="es-ES_tradnl"/>
              <a:t>Ejemplos</a:t>
            </a:r>
            <a:endParaRPr lang="es-MX"/>
          </a:p>
        </p:txBody>
      </p:sp>
      <p:graphicFrame>
        <p:nvGraphicFramePr>
          <p:cNvPr id="146512" name="Group 80">
            <a:extLst>
              <a:ext uri="{FF2B5EF4-FFF2-40B4-BE49-F238E27FC236}">
                <a16:creationId xmlns:a16="http://schemas.microsoft.com/office/drawing/2014/main" id="{4F559E11-DD57-4F5D-9493-46866F9C6229}"/>
              </a:ext>
            </a:extLst>
          </p:cNvPr>
          <p:cNvGraphicFramePr>
            <a:graphicFrameLocks noGrp="1"/>
          </p:cNvGraphicFramePr>
          <p:nvPr/>
        </p:nvGraphicFramePr>
        <p:xfrm>
          <a:off x="539750" y="1989138"/>
          <a:ext cx="8208963" cy="4276725"/>
        </p:xfrm>
        <a:graphic>
          <a:graphicData uri="http://schemas.openxmlformats.org/drawingml/2006/table">
            <a:tbl>
              <a:tblPr/>
              <a:tblGrid>
                <a:gridCol w="2663825">
                  <a:extLst>
                    <a:ext uri="{9D8B030D-6E8A-4147-A177-3AD203B41FA5}">
                      <a16:colId xmlns:a16="http://schemas.microsoft.com/office/drawing/2014/main" val="20000"/>
                    </a:ext>
                  </a:extLst>
                </a:gridCol>
                <a:gridCol w="2305050">
                  <a:extLst>
                    <a:ext uri="{9D8B030D-6E8A-4147-A177-3AD203B41FA5}">
                      <a16:colId xmlns:a16="http://schemas.microsoft.com/office/drawing/2014/main" val="20001"/>
                    </a:ext>
                  </a:extLst>
                </a:gridCol>
                <a:gridCol w="3240088">
                  <a:extLst>
                    <a:ext uri="{9D8B030D-6E8A-4147-A177-3AD203B41FA5}">
                      <a16:colId xmlns:a16="http://schemas.microsoft.com/office/drawing/2014/main" val="20002"/>
                    </a:ext>
                  </a:extLst>
                </a:gridCol>
              </a:tblGrid>
              <a:tr h="52712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000" b="1" i="0" u="none" strike="noStrike" cap="none" normalizeH="0" baseline="0">
                          <a:ln>
                            <a:noFill/>
                          </a:ln>
                          <a:solidFill>
                            <a:schemeClr val="tx1"/>
                          </a:solidFill>
                          <a:effectLst>
                            <a:outerShdw blurRad="38100" dist="38100" dir="2700000" algn="tl">
                              <a:srgbClr val="000000"/>
                            </a:outerShdw>
                          </a:effectLst>
                          <a:latin typeface="Arial" charset="0"/>
                        </a:rPr>
                        <a:t>Transporte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2000" b="1" i="0" u="none" strike="noStrike" cap="none" normalizeH="0" baseline="0">
                          <a:ln>
                            <a:noFill/>
                          </a:ln>
                          <a:solidFill>
                            <a:schemeClr val="tx1"/>
                          </a:solidFill>
                          <a:effectLst>
                            <a:outerShdw blurRad="38100" dist="38100" dir="2700000" algn="tl">
                              <a:srgbClr val="000000"/>
                            </a:outerShdw>
                          </a:effectLst>
                          <a:latin typeface="Arial" charset="0"/>
                        </a:rPr>
                        <a:t>Comunicaciones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ES_tradnl" sz="2000" b="1" i="0" u="none" strike="noStrike" cap="none" normalizeH="0" baseline="0">
                          <a:ln>
                            <a:noFill/>
                          </a:ln>
                          <a:solidFill>
                            <a:schemeClr val="tx1"/>
                          </a:solidFill>
                          <a:effectLst>
                            <a:outerShdw blurRad="38100" dist="38100" dir="2700000" algn="tl">
                              <a:srgbClr val="000000"/>
                            </a:outerShdw>
                          </a:effectLst>
                          <a:latin typeface="Arial" charset="0"/>
                        </a:rPr>
                        <a:t>Otros equipos</a:t>
                      </a:r>
                      <a:endParaRPr kumimoji="0" lang="es-MX" sz="2000" b="1"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959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Aeroplanos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Trenes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Autobuses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Barcos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Automóviles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Tráfico aéreo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señalización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radar</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Luces de tráfico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Máquinas expendedoras de boletos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Detectores de velocidad y contadores de tráfico </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telefónicos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cable</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Conmutadores telefónicos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Satélites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posicionamiento global</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Detectores de posición de móviles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Identificación de dispositivos</a:t>
                      </a:r>
                    </a:p>
                    <a:p>
                      <a:pPr marL="0" marR="0" lvl="0" indent="0" algn="l" defTabSz="914400" rtl="0" eaLnBrk="1" fontAlgn="base" latinLnBrk="0" hangingPunct="1">
                        <a:lnSpc>
                          <a:spcPct val="100000"/>
                        </a:lnSpc>
                        <a:spcBef>
                          <a:spcPct val="20000"/>
                        </a:spcBef>
                        <a:spcAft>
                          <a:spcPct val="0"/>
                        </a:spcAft>
                        <a:buClr>
                          <a:schemeClr val="hlink"/>
                        </a:buClr>
                        <a:buSzPct val="70000"/>
                        <a:buFontTx/>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Telemetría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atención a clientes en bancos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Máquinas etiquetadoras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Equipo de soporte y diagnóstico médico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Sistemas de acondicionamiento de ambiente en el hogar</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Equipos de Televisión, Video, Audio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Control de servicios (puertas, sanitarios, lavabos, etc.)</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s-MX" sz="1600" b="0" i="0" u="none" strike="noStrike" cap="none" normalizeH="0" baseline="0">
                          <a:ln>
                            <a:noFill/>
                          </a:ln>
                          <a:solidFill>
                            <a:schemeClr val="tx1"/>
                          </a:solidFill>
                          <a:effectLst>
                            <a:outerShdw blurRad="38100" dist="38100" dir="2700000" algn="tl">
                              <a:srgbClr val="000000"/>
                            </a:outerShdw>
                          </a:effectLst>
                          <a:latin typeface="Arial" charset="0"/>
                        </a:rPr>
                        <a:t>- Control de acceso en hogares y fábricas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B98EE37B-6003-43B3-B23C-1020BEDD39C6}"/>
              </a:ext>
            </a:extLst>
          </p:cNvPr>
          <p:cNvSpPr>
            <a:spLocks noGrp="1" noChangeArrowheads="1"/>
          </p:cNvSpPr>
          <p:nvPr>
            <p:ph type="title"/>
          </p:nvPr>
        </p:nvSpPr>
        <p:spPr>
          <a:xfrm>
            <a:off x="406400" y="228600"/>
            <a:ext cx="8486775" cy="1143000"/>
          </a:xfrm>
        </p:spPr>
        <p:txBody>
          <a:bodyPr/>
          <a:lstStyle/>
          <a:p>
            <a:pPr eaLnBrk="1" hangingPunct="1">
              <a:defRPr/>
            </a:pPr>
            <a:r>
              <a:rPr lang="en-US"/>
              <a:t>Sistemas embebidos en el automóvil</a:t>
            </a:r>
          </a:p>
        </p:txBody>
      </p:sp>
      <p:sp>
        <p:nvSpPr>
          <p:cNvPr id="153603" name="Rectangle 3">
            <a:extLst>
              <a:ext uri="{FF2B5EF4-FFF2-40B4-BE49-F238E27FC236}">
                <a16:creationId xmlns:a16="http://schemas.microsoft.com/office/drawing/2014/main" id="{A7C9CA9D-09E9-46F5-9612-8B972A54A4D0}"/>
              </a:ext>
            </a:extLst>
          </p:cNvPr>
          <p:cNvSpPr>
            <a:spLocks noGrp="1" noChangeArrowheads="1"/>
          </p:cNvSpPr>
          <p:nvPr>
            <p:ph idx="1"/>
          </p:nvPr>
        </p:nvSpPr>
        <p:spPr/>
        <p:txBody>
          <a:bodyPr/>
          <a:lstStyle/>
          <a:p>
            <a:pPr eaLnBrk="1" hangingPunct="1">
              <a:lnSpc>
                <a:spcPct val="90000"/>
              </a:lnSpc>
              <a:defRPr/>
            </a:pPr>
            <a:r>
              <a:rPr lang="en-US"/>
              <a:t>Actualmente un automóvil de primera clase puede contener hasta 100 microprocesadores:</a:t>
            </a:r>
          </a:p>
          <a:p>
            <a:pPr lvl="1" eaLnBrk="1" hangingPunct="1">
              <a:lnSpc>
                <a:spcPct val="90000"/>
              </a:lnSpc>
              <a:defRPr/>
            </a:pPr>
            <a:r>
              <a:rPr lang="en-US"/>
              <a:t>Microcontroladores de 4 bits revisan los cinturones de los pasajeros;</a:t>
            </a:r>
          </a:p>
          <a:p>
            <a:pPr lvl="1" eaLnBrk="1" hangingPunct="1">
              <a:lnSpc>
                <a:spcPct val="90000"/>
              </a:lnSpc>
              <a:defRPr/>
            </a:pPr>
            <a:r>
              <a:rPr lang="en-US"/>
              <a:t>Microcontroladores de 8 bits atienden los dispositivos del panel del conductor;</a:t>
            </a:r>
          </a:p>
          <a:p>
            <a:pPr lvl="1" eaLnBrk="1" hangingPunct="1">
              <a:lnSpc>
                <a:spcPct val="90000"/>
              </a:lnSpc>
              <a:defRPr/>
            </a:pPr>
            <a:r>
              <a:rPr lang="en-US"/>
              <a:t>Microprocesadores de 16/32 bits controlan al motor y sistemas de suspensión y frenos.</a:t>
            </a: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AC214-F734-4B6D-B000-0EBA8EA426BD}"/>
              </a:ext>
            </a:extLst>
          </p:cNvPr>
          <p:cNvSpPr>
            <a:spLocks noGrp="1"/>
          </p:cNvSpPr>
          <p:nvPr>
            <p:ph type="title"/>
          </p:nvPr>
        </p:nvSpPr>
        <p:spPr/>
        <p:txBody>
          <a:bodyPr/>
          <a:lstStyle/>
          <a:p>
            <a:r>
              <a:rPr lang="es-MX" b="1" dirty="0">
                <a:effectLst/>
              </a:rPr>
              <a:t> Beneficios a la sociedad:</a:t>
            </a:r>
            <a:endParaRPr lang="es-MX" dirty="0"/>
          </a:p>
        </p:txBody>
      </p:sp>
      <p:sp>
        <p:nvSpPr>
          <p:cNvPr id="3" name="Marcador de contenido 2">
            <a:extLst>
              <a:ext uri="{FF2B5EF4-FFF2-40B4-BE49-F238E27FC236}">
                <a16:creationId xmlns:a16="http://schemas.microsoft.com/office/drawing/2014/main" id="{86EAEE96-3333-4AA8-ACFE-059EFA0024BB}"/>
              </a:ext>
            </a:extLst>
          </p:cNvPr>
          <p:cNvSpPr>
            <a:spLocks noGrp="1"/>
          </p:cNvSpPr>
          <p:nvPr>
            <p:ph idx="1"/>
          </p:nvPr>
        </p:nvSpPr>
        <p:spPr/>
        <p:txBody>
          <a:bodyPr/>
          <a:lstStyle/>
          <a:p>
            <a:r>
              <a:rPr lang="es-MX" dirty="0">
                <a:effectLst/>
              </a:rPr>
              <a:t>En los últimos años han surgido herramientas que permiten a las personas interesadas en crear sistemas digitales desarrollar desde los más sencillos hasta los más complejos a un costo muy accesible y con conocimientos básicos de circuitos y programación, algunos ejemplos de esas herramientas son los </a:t>
            </a:r>
            <a:r>
              <a:rPr lang="es-MX" dirty="0" err="1">
                <a:effectLst/>
              </a:rPr>
              <a:t>Arduinos</a:t>
            </a:r>
            <a:r>
              <a:rPr lang="es-MX" dirty="0">
                <a:effectLst/>
              </a:rPr>
              <a:t> y los Raspberry pi, la gente ahora puede hacer desde sistemas de seguridad que detecten cuando alguien entra a un cuarto, hasta sistemas que prendan o apaguen las luces de un edificio mediante sensores de luz solar. </a:t>
            </a:r>
            <a:endParaRPr lang="es-MX" dirty="0"/>
          </a:p>
        </p:txBody>
      </p:sp>
    </p:spTree>
    <p:extLst>
      <p:ext uri="{BB962C8B-B14F-4D97-AF65-F5344CB8AC3E}">
        <p14:creationId xmlns:p14="http://schemas.microsoft.com/office/powerpoint/2010/main" val="3301129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7EADF5-2ABD-48DB-A802-B47096629601}"/>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F5D72906-CDE8-400B-B98C-157A2C74C06B}"/>
              </a:ext>
            </a:extLst>
          </p:cNvPr>
          <p:cNvSpPr>
            <a:spLocks noGrp="1"/>
          </p:cNvSpPr>
          <p:nvPr>
            <p:ph idx="1"/>
          </p:nvPr>
        </p:nvSpPr>
        <p:spPr/>
        <p:txBody>
          <a:bodyPr/>
          <a:lstStyle/>
          <a:p>
            <a:r>
              <a:rPr lang="es-MX" dirty="0"/>
              <a:t>Los sistemas embebido han tomado una papel muy importante en la tecnología y en la industria, los sistemas complejos cuentan con múltiples sistemas </a:t>
            </a:r>
            <a:r>
              <a:rPr lang="es-MX"/>
              <a:t>embebidos para </a:t>
            </a:r>
            <a:r>
              <a:rPr lang="es-MX" dirty="0"/>
              <a:t>su funcionamiento pues un sistema embebido al ser diseñado para una única tarea cuenta con grandes recursos y gran optimización para llevarla a cabo. Como ingenieros en electrónica es de suma importancia conocer las cualidades,  pros y contras de los mismo para lograr emplearlos de la mejor manera posible.</a:t>
            </a:r>
          </a:p>
          <a:p>
            <a:endParaRPr lang="es-MX" dirty="0"/>
          </a:p>
        </p:txBody>
      </p:sp>
    </p:spTree>
    <p:extLst>
      <p:ext uri="{BB962C8B-B14F-4D97-AF65-F5344CB8AC3E}">
        <p14:creationId xmlns:p14="http://schemas.microsoft.com/office/powerpoint/2010/main" val="94530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3D222A8B-810D-4C11-80DC-809268A18590}"/>
              </a:ext>
            </a:extLst>
          </p:cNvPr>
          <p:cNvSpPr>
            <a:spLocks noGrp="1" noChangeArrowheads="1"/>
          </p:cNvSpPr>
          <p:nvPr>
            <p:ph type="title"/>
          </p:nvPr>
        </p:nvSpPr>
        <p:spPr/>
        <p:txBody>
          <a:bodyPr/>
          <a:lstStyle/>
          <a:p>
            <a:pPr eaLnBrk="1" hangingPunct="1">
              <a:defRPr/>
            </a:pPr>
            <a:r>
              <a:rPr lang="en-US" dirty="0" err="1"/>
              <a:t>Definiciónes</a:t>
            </a:r>
            <a:endParaRPr lang="en-US" dirty="0"/>
          </a:p>
        </p:txBody>
      </p:sp>
      <p:sp>
        <p:nvSpPr>
          <p:cNvPr id="4" name="Rectangle 3">
            <a:extLst>
              <a:ext uri="{FF2B5EF4-FFF2-40B4-BE49-F238E27FC236}">
                <a16:creationId xmlns:a16="http://schemas.microsoft.com/office/drawing/2014/main" id="{946367D2-E301-4F9D-BC5D-2783C253D06A}"/>
              </a:ext>
            </a:extLst>
          </p:cNvPr>
          <p:cNvSpPr txBox="1">
            <a:spLocks noChangeArrowheads="1"/>
          </p:cNvSpPr>
          <p:nvPr/>
        </p:nvSpPr>
        <p:spPr>
          <a:xfrm>
            <a:off x="685346" y="1844824"/>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80000"/>
              </a:lnSpc>
              <a:defRPr/>
            </a:pPr>
            <a:r>
              <a:rPr lang="en-US" sz="2400" dirty="0">
                <a:solidFill>
                  <a:schemeClr val="folHlink"/>
                </a:solidFill>
                <a:latin typeface="Arial" charset="0"/>
              </a:rPr>
              <a:t>Sistema </a:t>
            </a:r>
            <a:r>
              <a:rPr lang="en-US" sz="2400" dirty="0" err="1">
                <a:solidFill>
                  <a:schemeClr val="folHlink"/>
                </a:solidFill>
                <a:latin typeface="Arial" charset="0"/>
              </a:rPr>
              <a:t>Embebido</a:t>
            </a:r>
            <a:r>
              <a:rPr lang="en-US" sz="2400" dirty="0">
                <a:latin typeface="Arial" charset="0"/>
              </a:rPr>
              <a:t>: </a:t>
            </a:r>
            <a:r>
              <a:rPr lang="en-US" sz="2400" dirty="0" err="1">
                <a:latin typeface="Arial" charset="0"/>
              </a:rPr>
              <a:t>Cualquier</a:t>
            </a:r>
            <a:r>
              <a:rPr lang="en-US" sz="2400" dirty="0">
                <a:latin typeface="Arial" charset="0"/>
              </a:rPr>
              <a:t> </a:t>
            </a:r>
            <a:r>
              <a:rPr lang="en-US" sz="2400" dirty="0" err="1">
                <a:latin typeface="Arial" charset="0"/>
              </a:rPr>
              <a:t>dispositivo</a:t>
            </a:r>
            <a:r>
              <a:rPr lang="en-US" sz="2400" dirty="0">
                <a:latin typeface="Arial" charset="0"/>
              </a:rPr>
              <a:t> que </a:t>
            </a:r>
            <a:r>
              <a:rPr lang="en-US" sz="2400" dirty="0" err="1">
                <a:latin typeface="Arial" charset="0"/>
              </a:rPr>
              <a:t>incluya</a:t>
            </a:r>
            <a:r>
              <a:rPr lang="en-US" sz="2400" dirty="0">
                <a:latin typeface="Arial" charset="0"/>
              </a:rPr>
              <a:t> una </a:t>
            </a:r>
            <a:r>
              <a:rPr lang="en-US" sz="2400" dirty="0" err="1">
                <a:latin typeface="Arial" charset="0"/>
              </a:rPr>
              <a:t>computadora</a:t>
            </a:r>
            <a:r>
              <a:rPr lang="en-US" sz="2400" dirty="0">
                <a:latin typeface="Arial" charset="0"/>
              </a:rPr>
              <a:t> programable </a:t>
            </a:r>
            <a:r>
              <a:rPr lang="en-US" sz="2400" dirty="0" err="1">
                <a:latin typeface="Arial" charset="0"/>
              </a:rPr>
              <a:t>en</a:t>
            </a:r>
            <a:r>
              <a:rPr lang="en-US" sz="2400" dirty="0">
                <a:latin typeface="Arial" charset="0"/>
              </a:rPr>
              <a:t> </a:t>
            </a:r>
            <a:r>
              <a:rPr lang="en-US" sz="2400" dirty="0" err="1">
                <a:latin typeface="Arial" charset="0"/>
              </a:rPr>
              <a:t>su</a:t>
            </a:r>
            <a:r>
              <a:rPr lang="en-US" sz="2400" dirty="0">
                <a:latin typeface="Arial" charset="0"/>
              </a:rPr>
              <a:t> </a:t>
            </a:r>
            <a:r>
              <a:rPr lang="en-US" sz="2400" dirty="0" err="1">
                <a:latin typeface="Arial" charset="0"/>
              </a:rPr>
              <a:t>construcción</a:t>
            </a:r>
            <a:r>
              <a:rPr lang="en-US" sz="2400" dirty="0">
                <a:latin typeface="Arial" charset="0"/>
              </a:rPr>
              <a:t> </a:t>
            </a:r>
            <a:r>
              <a:rPr lang="en-US" sz="2400" dirty="0" err="1">
                <a:latin typeface="Arial" charset="0"/>
              </a:rPr>
              <a:t>pero</a:t>
            </a:r>
            <a:r>
              <a:rPr lang="en-US" sz="2400" dirty="0">
                <a:latin typeface="Arial" charset="0"/>
              </a:rPr>
              <a:t> que </a:t>
            </a:r>
            <a:r>
              <a:rPr lang="en-US" sz="2400" dirty="0" err="1">
                <a:latin typeface="Arial" charset="0"/>
              </a:rPr>
              <a:t>en</a:t>
            </a:r>
            <a:r>
              <a:rPr lang="en-US" sz="2400" dirty="0">
                <a:latin typeface="Arial" charset="0"/>
              </a:rPr>
              <a:t> </a:t>
            </a:r>
            <a:r>
              <a:rPr lang="en-US" sz="2400" dirty="0" err="1">
                <a:latin typeface="Arial" charset="0"/>
              </a:rPr>
              <a:t>sí</a:t>
            </a:r>
            <a:r>
              <a:rPr lang="en-US" sz="2400" dirty="0">
                <a:latin typeface="Arial" charset="0"/>
              </a:rPr>
              <a:t> </a:t>
            </a:r>
            <a:r>
              <a:rPr lang="en-US" sz="2400" dirty="0" err="1">
                <a:latin typeface="Arial" charset="0"/>
              </a:rPr>
              <a:t>mismo</a:t>
            </a:r>
            <a:r>
              <a:rPr lang="en-US" sz="2400" dirty="0">
                <a:latin typeface="Arial" charset="0"/>
              </a:rPr>
              <a:t> no sea una </a:t>
            </a:r>
            <a:r>
              <a:rPr lang="en-US" sz="2400" dirty="0" err="1">
                <a:latin typeface="Arial" charset="0"/>
              </a:rPr>
              <a:t>computadora</a:t>
            </a:r>
            <a:r>
              <a:rPr lang="en-US" sz="2400" dirty="0">
                <a:latin typeface="Arial" charset="0"/>
              </a:rPr>
              <a:t> de </a:t>
            </a:r>
            <a:r>
              <a:rPr lang="en-US" sz="2400" dirty="0" err="1">
                <a:latin typeface="Arial" charset="0"/>
              </a:rPr>
              <a:t>propósito</a:t>
            </a:r>
            <a:r>
              <a:rPr lang="en-US" sz="2400" dirty="0">
                <a:latin typeface="Arial" charset="0"/>
              </a:rPr>
              <a:t> general.</a:t>
            </a:r>
          </a:p>
          <a:p>
            <a:pPr>
              <a:lnSpc>
                <a:spcPct val="80000"/>
              </a:lnSpc>
              <a:defRPr/>
            </a:pPr>
            <a:r>
              <a:rPr lang="en-US" sz="2400" dirty="0">
                <a:solidFill>
                  <a:schemeClr val="folHlink"/>
                </a:solidFill>
                <a:latin typeface="Arial" charset="0"/>
              </a:rPr>
              <a:t>Sistema </a:t>
            </a:r>
            <a:r>
              <a:rPr lang="en-US" sz="2400" dirty="0" err="1">
                <a:solidFill>
                  <a:schemeClr val="folHlink"/>
                </a:solidFill>
                <a:latin typeface="Arial" charset="0"/>
              </a:rPr>
              <a:t>embebido</a:t>
            </a:r>
            <a:r>
              <a:rPr lang="en-US" sz="2400" dirty="0">
                <a:solidFill>
                  <a:schemeClr val="folHlink"/>
                </a:solidFill>
                <a:latin typeface="Arial" charset="0"/>
              </a:rPr>
              <a:t>: </a:t>
            </a:r>
            <a:r>
              <a:rPr lang="en-US" sz="2400" dirty="0">
                <a:latin typeface="Arial" charset="0"/>
              </a:rPr>
              <a:t>Es un Sistema </a:t>
            </a:r>
            <a:r>
              <a:rPr lang="en-US" sz="2400" dirty="0" err="1">
                <a:latin typeface="Arial" charset="0"/>
              </a:rPr>
              <a:t>electronico</a:t>
            </a:r>
            <a:r>
              <a:rPr lang="en-US" sz="2400" dirty="0">
                <a:latin typeface="Arial" charset="0"/>
              </a:rPr>
              <a:t> </a:t>
            </a:r>
            <a:r>
              <a:rPr lang="en-US" sz="2400" dirty="0" err="1">
                <a:latin typeface="Arial" charset="0"/>
              </a:rPr>
              <a:t>diseñado</a:t>
            </a:r>
            <a:r>
              <a:rPr lang="en-US" sz="2400" dirty="0">
                <a:latin typeface="Arial" charset="0"/>
              </a:rPr>
              <a:t> para realizer </a:t>
            </a:r>
            <a:r>
              <a:rPr lang="en-US" sz="2400" dirty="0" err="1">
                <a:latin typeface="Arial" charset="0"/>
              </a:rPr>
              <a:t>tareas</a:t>
            </a:r>
            <a:r>
              <a:rPr lang="en-US" sz="2400" dirty="0">
                <a:latin typeface="Arial" charset="0"/>
              </a:rPr>
              <a:t> </a:t>
            </a:r>
            <a:r>
              <a:rPr lang="en-US" sz="2400" dirty="0" err="1">
                <a:latin typeface="Arial" charset="0"/>
              </a:rPr>
              <a:t>especificas</a:t>
            </a:r>
            <a:r>
              <a:rPr lang="en-US" sz="2400" dirty="0">
                <a:latin typeface="Arial" charset="0"/>
              </a:rPr>
              <a:t> </a:t>
            </a:r>
            <a:r>
              <a:rPr lang="en-US" sz="2400" dirty="0" err="1">
                <a:latin typeface="Arial" charset="0"/>
              </a:rPr>
              <a:t>en</a:t>
            </a:r>
            <a:r>
              <a:rPr lang="en-US" sz="2400" dirty="0">
                <a:latin typeface="Arial" charset="0"/>
              </a:rPr>
              <a:t> </a:t>
            </a:r>
            <a:r>
              <a:rPr lang="en-US" sz="2400" dirty="0" err="1">
                <a:latin typeface="Arial" charset="0"/>
              </a:rPr>
              <a:t>tiempo</a:t>
            </a:r>
            <a:r>
              <a:rPr lang="en-US" sz="2400" dirty="0">
                <a:latin typeface="Arial" charset="0"/>
              </a:rPr>
              <a:t> real. </a:t>
            </a:r>
            <a:r>
              <a:rPr lang="es-MX" sz="2400" dirty="0">
                <a:latin typeface="Arial" charset="0"/>
              </a:rPr>
              <a:t>Generalmente</a:t>
            </a:r>
            <a:r>
              <a:rPr lang="en-US" sz="2400" dirty="0">
                <a:latin typeface="Arial" charset="0"/>
              </a:rPr>
              <a:t> </a:t>
            </a:r>
            <a:r>
              <a:rPr lang="en-US" sz="2400" dirty="0" err="1">
                <a:latin typeface="Arial" charset="0"/>
              </a:rPr>
              <a:t>cuenta</a:t>
            </a:r>
            <a:r>
              <a:rPr lang="en-US" sz="2400" dirty="0">
                <a:latin typeface="Arial" charset="0"/>
              </a:rPr>
              <a:t> con </a:t>
            </a:r>
            <a:r>
              <a:rPr lang="en-US" sz="2400" dirty="0" err="1">
                <a:latin typeface="Arial" charset="0"/>
              </a:rPr>
              <a:t>microcontroladores</a:t>
            </a:r>
            <a:r>
              <a:rPr lang="en-US" sz="2400" dirty="0">
                <a:latin typeface="Arial" charset="0"/>
              </a:rPr>
              <a:t> o </a:t>
            </a:r>
            <a:r>
              <a:rPr lang="en-US" sz="2400" dirty="0" err="1">
                <a:latin typeface="Arial" charset="0"/>
              </a:rPr>
              <a:t>microprocesadores</a:t>
            </a:r>
            <a:r>
              <a:rPr lang="en-US" sz="2400" dirty="0">
                <a:latin typeface="Arial" charset="0"/>
              </a:rPr>
              <a:t> </a:t>
            </a:r>
            <a:r>
              <a:rPr lang="en-US" sz="2400" dirty="0" err="1">
                <a:latin typeface="Arial" charset="0"/>
              </a:rPr>
              <a:t>programados</a:t>
            </a:r>
            <a:r>
              <a:rPr lang="en-US" sz="2400" dirty="0">
                <a:latin typeface="Arial" charset="0"/>
              </a:rPr>
              <a:t> para </a:t>
            </a:r>
            <a:r>
              <a:rPr lang="en-US" sz="2400" dirty="0" err="1">
                <a:latin typeface="Arial" charset="0"/>
              </a:rPr>
              <a:t>realizar</a:t>
            </a:r>
            <a:r>
              <a:rPr lang="en-US" sz="2400" dirty="0">
                <a:latin typeface="Arial" charset="0"/>
              </a:rPr>
              <a:t> </a:t>
            </a:r>
            <a:r>
              <a:rPr lang="en-US" sz="2400" dirty="0" err="1">
                <a:latin typeface="Arial" charset="0"/>
              </a:rPr>
              <a:t>esas</a:t>
            </a:r>
            <a:r>
              <a:rPr lang="en-US" sz="2400" dirty="0">
                <a:latin typeface="Arial" charset="0"/>
              </a:rPr>
              <a:t> </a:t>
            </a:r>
            <a:r>
              <a:rPr lang="en-US" sz="2400" dirty="0" err="1">
                <a:latin typeface="Arial" charset="0"/>
              </a:rPr>
              <a:t>unicas</a:t>
            </a:r>
            <a:r>
              <a:rPr lang="en-US" sz="2400" dirty="0">
                <a:latin typeface="Arial" charset="0"/>
              </a:rPr>
              <a:t> </a:t>
            </a:r>
            <a:r>
              <a:rPr lang="en-US" sz="2400" dirty="0" err="1">
                <a:latin typeface="Arial" charset="0"/>
              </a:rPr>
              <a:t>tareas</a:t>
            </a:r>
            <a:r>
              <a:rPr lang="en-US" sz="2400" dirty="0">
                <a:latin typeface="Arial" charset="0"/>
              </a:rPr>
              <a:t>. Una </a:t>
            </a:r>
            <a:r>
              <a:rPr lang="en-US" sz="2400" dirty="0" err="1">
                <a:latin typeface="Arial" charset="0"/>
              </a:rPr>
              <a:t>diferencia</a:t>
            </a:r>
            <a:r>
              <a:rPr lang="en-US" sz="2400" dirty="0">
                <a:latin typeface="Arial" charset="0"/>
              </a:rPr>
              <a:t> entre un Sistema </a:t>
            </a:r>
            <a:r>
              <a:rPr lang="en-US" sz="2400" dirty="0" err="1">
                <a:latin typeface="Arial" charset="0"/>
              </a:rPr>
              <a:t>embebido</a:t>
            </a:r>
            <a:r>
              <a:rPr lang="en-US" sz="2400" dirty="0">
                <a:latin typeface="Arial" charset="0"/>
              </a:rPr>
              <a:t> y un </a:t>
            </a:r>
            <a:r>
              <a:rPr lang="en-US" sz="2400" dirty="0" err="1">
                <a:latin typeface="Arial" charset="0"/>
              </a:rPr>
              <a:t>ordenador</a:t>
            </a:r>
            <a:r>
              <a:rPr lang="en-US" sz="2400" dirty="0">
                <a:latin typeface="Arial" charset="0"/>
              </a:rPr>
              <a:t> es que </a:t>
            </a:r>
            <a:r>
              <a:rPr lang="en-US" sz="2400" dirty="0" err="1">
                <a:latin typeface="Arial" charset="0"/>
              </a:rPr>
              <a:t>este</a:t>
            </a:r>
            <a:r>
              <a:rPr lang="en-US" sz="2400" dirty="0">
                <a:latin typeface="Arial" charset="0"/>
              </a:rPr>
              <a:t> ultimo </a:t>
            </a:r>
            <a:r>
              <a:rPr lang="en-US" sz="2400" dirty="0" err="1">
                <a:latin typeface="Arial" charset="0"/>
              </a:rPr>
              <a:t>cuenta</a:t>
            </a:r>
            <a:r>
              <a:rPr lang="en-US" sz="2400" dirty="0">
                <a:latin typeface="Arial" charset="0"/>
              </a:rPr>
              <a:t> con </a:t>
            </a:r>
            <a:r>
              <a:rPr lang="en-US" sz="2400" dirty="0" err="1">
                <a:latin typeface="Arial" charset="0"/>
              </a:rPr>
              <a:t>grandes</a:t>
            </a:r>
            <a:r>
              <a:rPr lang="en-US" sz="2400" dirty="0">
                <a:latin typeface="Arial" charset="0"/>
              </a:rPr>
              <a:t> </a:t>
            </a:r>
            <a:r>
              <a:rPr lang="en-US" sz="2400" dirty="0" err="1">
                <a:latin typeface="Arial" charset="0"/>
              </a:rPr>
              <a:t>capacidades</a:t>
            </a:r>
            <a:r>
              <a:rPr lang="en-US" sz="2400" dirty="0">
                <a:latin typeface="Arial" charset="0"/>
              </a:rPr>
              <a:t> de </a:t>
            </a:r>
            <a:r>
              <a:rPr lang="en-US" sz="2400" dirty="0" err="1">
                <a:latin typeface="Arial" charset="0"/>
              </a:rPr>
              <a:t>computo</a:t>
            </a:r>
            <a:r>
              <a:rPr lang="en-US" sz="2400" dirty="0">
                <a:latin typeface="Arial" charset="0"/>
              </a:rPr>
              <a:t> para realizer multiples </a:t>
            </a:r>
            <a:r>
              <a:rPr lang="en-US" sz="2400" dirty="0" err="1">
                <a:latin typeface="Arial" charset="0"/>
              </a:rPr>
              <a:t>tareas</a:t>
            </a:r>
            <a:r>
              <a:rPr lang="en-US" sz="2400" dirty="0">
                <a:latin typeface="Arial" charset="0"/>
              </a:rPr>
              <a:t> </a:t>
            </a:r>
            <a:r>
              <a:rPr lang="en-US" sz="2400" dirty="0" err="1">
                <a:latin typeface="Arial" charset="0"/>
              </a:rPr>
              <a:t>genericas</a:t>
            </a:r>
            <a:r>
              <a:rPr lang="en-US" sz="2400" dirty="0">
                <a:latin typeface="Arial" charset="0"/>
              </a:rPr>
              <a:t> </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BA86D-0E51-40A5-BF33-19277C318F5D}"/>
              </a:ext>
            </a:extLst>
          </p:cNvPr>
          <p:cNvSpPr>
            <a:spLocks noGrp="1"/>
          </p:cNvSpPr>
          <p:nvPr>
            <p:ph type="title"/>
          </p:nvPr>
        </p:nvSpPr>
        <p:spPr/>
        <p:txBody>
          <a:bodyPr/>
          <a:lstStyle/>
          <a:p>
            <a:r>
              <a:rPr lang="es-MX" dirty="0"/>
              <a:t>Fuentes: </a:t>
            </a:r>
          </a:p>
        </p:txBody>
      </p:sp>
      <p:sp>
        <p:nvSpPr>
          <p:cNvPr id="3" name="Marcador de contenido 2">
            <a:extLst>
              <a:ext uri="{FF2B5EF4-FFF2-40B4-BE49-F238E27FC236}">
                <a16:creationId xmlns:a16="http://schemas.microsoft.com/office/drawing/2014/main" id="{355697F0-2278-48C7-84BC-07EEC8D7E8C1}"/>
              </a:ext>
            </a:extLst>
          </p:cNvPr>
          <p:cNvSpPr>
            <a:spLocks noGrp="1"/>
          </p:cNvSpPr>
          <p:nvPr>
            <p:ph idx="1"/>
          </p:nvPr>
        </p:nvSpPr>
        <p:spPr/>
        <p:txBody>
          <a:bodyPr/>
          <a:lstStyle/>
          <a:p>
            <a:pPr fontAlgn="base"/>
            <a:r>
              <a:rPr lang="es-MX" dirty="0">
                <a:effectLst/>
              </a:rPr>
              <a:t>Camargo, C., Cortés, J., &amp; Jiménez, A. (2013). Implementación de sistemas digitales complejos utilizando sistemas embebidos. INGENIUM, 13(25), 5-15. Recuperado el 30 de octubre de 2014 de </a:t>
            </a:r>
            <a:r>
              <a:rPr lang="es-MX" dirty="0">
                <a:effectLst/>
                <a:hlinkClick r:id="rId2"/>
              </a:rPr>
              <a:t>http://revistas.usbbog.edu.co/index.php/ingenium/article/view/325/246</a:t>
            </a:r>
            <a:endParaRPr lang="es-MX" dirty="0">
              <a:effectLst/>
            </a:endParaRPr>
          </a:p>
          <a:p>
            <a:pPr fontAlgn="base"/>
            <a:r>
              <a:rPr lang="es-MX" dirty="0">
                <a:effectLst/>
              </a:rPr>
              <a:t>Silva, L. (2010). Sistemas Digitales. </a:t>
            </a:r>
            <a:r>
              <a:rPr lang="es-MX" dirty="0" err="1">
                <a:effectLst/>
              </a:rPr>
              <a:t>Retrieved</a:t>
            </a:r>
            <a:r>
              <a:rPr lang="es-MX" dirty="0">
                <a:effectLst/>
              </a:rPr>
              <a:t> </a:t>
            </a:r>
            <a:r>
              <a:rPr lang="es-MX" dirty="0" err="1">
                <a:effectLst/>
              </a:rPr>
              <a:t>October</a:t>
            </a:r>
            <a:r>
              <a:rPr lang="es-MX" dirty="0">
                <a:effectLst/>
              </a:rPr>
              <a:t> 31, 2014, </a:t>
            </a:r>
            <a:r>
              <a:rPr lang="es-MX" dirty="0" err="1">
                <a:effectLst/>
              </a:rPr>
              <a:t>from</a:t>
            </a:r>
            <a:r>
              <a:rPr lang="es-MX" dirty="0">
                <a:effectLst/>
              </a:rPr>
              <a:t> </a:t>
            </a:r>
            <a:r>
              <a:rPr lang="es-MX" dirty="0">
                <a:effectLst/>
                <a:hlinkClick r:id="rId3"/>
              </a:rPr>
              <a:t>http://www2.elo.utfsm.cl/~lsb/elo211/clases/intro.pdf</a:t>
            </a:r>
            <a:endParaRPr lang="es-MX" dirty="0">
              <a:effectLst/>
            </a:endParaRPr>
          </a:p>
          <a:p>
            <a:pPr fontAlgn="base"/>
            <a:r>
              <a:rPr lang="es-MX" dirty="0">
                <a:effectLst/>
              </a:rPr>
              <a:t>Galiana, A. (</a:t>
            </a:r>
            <a:r>
              <a:rPr lang="es-MX" dirty="0" err="1">
                <a:effectLst/>
              </a:rPr>
              <a:t>n.d</a:t>
            </a:r>
            <a:r>
              <a:rPr lang="es-MX" dirty="0">
                <a:effectLst/>
              </a:rPr>
              <a:t>.). Sistemas Embebidos. </a:t>
            </a:r>
            <a:r>
              <a:rPr lang="es-MX" dirty="0" err="1">
                <a:effectLst/>
              </a:rPr>
              <a:t>Retrieved</a:t>
            </a:r>
            <a:r>
              <a:rPr lang="es-MX" dirty="0">
                <a:effectLst/>
              </a:rPr>
              <a:t> </a:t>
            </a:r>
            <a:r>
              <a:rPr lang="es-MX" dirty="0" err="1">
                <a:effectLst/>
              </a:rPr>
              <a:t>October</a:t>
            </a:r>
            <a:r>
              <a:rPr lang="es-MX" dirty="0">
                <a:effectLst/>
              </a:rPr>
              <a:t> 31, 2014, </a:t>
            </a:r>
            <a:r>
              <a:rPr lang="es-MX" dirty="0" err="1">
                <a:effectLst/>
              </a:rPr>
              <a:t>from</a:t>
            </a:r>
            <a:r>
              <a:rPr lang="es-MX" dirty="0">
                <a:effectLst/>
              </a:rPr>
              <a:t> </a:t>
            </a:r>
            <a:r>
              <a:rPr lang="es-MX" dirty="0">
                <a:effectLst/>
                <a:hlinkClick r:id="rId3"/>
              </a:rPr>
              <a:t>http://www2.elo.utfsm.cl/~lsb/elo211/clases/intro.pdf</a:t>
            </a:r>
            <a:endParaRPr lang="es-MX" dirty="0">
              <a:effectLst/>
            </a:endParaRPr>
          </a:p>
          <a:p>
            <a:endParaRPr lang="es-MX" dirty="0"/>
          </a:p>
        </p:txBody>
      </p:sp>
    </p:spTree>
    <p:extLst>
      <p:ext uri="{BB962C8B-B14F-4D97-AF65-F5344CB8AC3E}">
        <p14:creationId xmlns:p14="http://schemas.microsoft.com/office/powerpoint/2010/main" val="186548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D63A8295-2965-4E22-ABB4-E445C5E21033}"/>
              </a:ext>
            </a:extLst>
          </p:cNvPr>
          <p:cNvSpPr>
            <a:spLocks noGrp="1" noChangeArrowheads="1"/>
          </p:cNvSpPr>
          <p:nvPr>
            <p:ph type="title"/>
          </p:nvPr>
        </p:nvSpPr>
        <p:spPr>
          <a:xfrm>
            <a:off x="406400" y="228600"/>
            <a:ext cx="8342313" cy="1143000"/>
          </a:xfrm>
        </p:spPr>
        <p:txBody>
          <a:bodyPr>
            <a:normAutofit fontScale="90000"/>
          </a:bodyPr>
          <a:lstStyle/>
          <a:p>
            <a:pPr eaLnBrk="1" hangingPunct="1">
              <a:defRPr/>
            </a:pPr>
            <a:r>
              <a:rPr lang="es-ES_tradnl"/>
              <a:t>Características de un Sistema Embebido</a:t>
            </a:r>
            <a:endParaRPr lang="es-MX"/>
          </a:p>
        </p:txBody>
      </p:sp>
      <p:sp>
        <p:nvSpPr>
          <p:cNvPr id="150532" name="Rectangle 4">
            <a:extLst>
              <a:ext uri="{FF2B5EF4-FFF2-40B4-BE49-F238E27FC236}">
                <a16:creationId xmlns:a16="http://schemas.microsoft.com/office/drawing/2014/main" id="{4F87CFAD-77F4-492C-B546-DC0498A886E9}"/>
              </a:ext>
            </a:extLst>
          </p:cNvPr>
          <p:cNvSpPr>
            <a:spLocks noChangeArrowheads="1"/>
          </p:cNvSpPr>
          <p:nvPr/>
        </p:nvSpPr>
        <p:spPr bwMode="auto">
          <a:xfrm>
            <a:off x="468313" y="1628775"/>
            <a:ext cx="8286750" cy="5030788"/>
          </a:xfrm>
          <a:prstGeom prst="rect">
            <a:avLst/>
          </a:prstGeom>
          <a:noFill/>
          <a:ln w="9525">
            <a:noFill/>
            <a:miter lim="800000"/>
            <a:headEnd/>
            <a:tailEnd/>
          </a:ln>
          <a:effectLst/>
        </p:spPr>
        <p:txBody>
          <a:bodyPr>
            <a:spAutoFit/>
          </a:bodyPr>
          <a:lstStyle/>
          <a:p>
            <a:pPr eaLnBrk="0" hangingPunct="0">
              <a:lnSpc>
                <a:spcPct val="60000"/>
              </a:lnSpc>
              <a:spcBef>
                <a:spcPct val="50000"/>
              </a:spcBef>
              <a:defRPr/>
            </a:pPr>
            <a:r>
              <a:rPr lang="es-ES_tradnl" sz="2000" b="1">
                <a:effectLst>
                  <a:outerShdw blurRad="38100" dist="38100" dir="2700000" algn="tl">
                    <a:srgbClr val="000000"/>
                  </a:outerShdw>
                </a:effectLst>
                <a:latin typeface="Arial" charset="0"/>
              </a:rPr>
              <a:t>Operación en Tiempo Real</a:t>
            </a:r>
            <a:endParaRPr lang="es-MX" sz="2000" b="1">
              <a:effectLst>
                <a:outerShdw blurRad="38100" dist="38100" dir="2700000" algn="tl">
                  <a:srgbClr val="000000"/>
                </a:outerShdw>
              </a:effectLst>
              <a:latin typeface="Arial" charset="0"/>
            </a:endParaRPr>
          </a:p>
          <a:p>
            <a:pPr eaLnBrk="0" hangingPunct="0">
              <a:lnSpc>
                <a:spcPct val="60000"/>
              </a:lnSpc>
              <a:spcBef>
                <a:spcPct val="50000"/>
              </a:spcBef>
              <a:defRPr/>
            </a:pPr>
            <a:r>
              <a:rPr lang="es-MX" sz="2000">
                <a:effectLst>
                  <a:outerShdw blurRad="38100" dist="38100" dir="2700000" algn="tl">
                    <a:srgbClr val="000000"/>
                  </a:outerShdw>
                </a:effectLst>
                <a:latin typeface="Arial" charset="0"/>
              </a:rPr>
              <a:t>• </a:t>
            </a:r>
            <a:r>
              <a:rPr lang="es-ES_tradnl" sz="2000">
                <a:effectLst>
                  <a:outerShdw blurRad="38100" dist="38100" dir="2700000" algn="tl">
                    <a:srgbClr val="000000"/>
                  </a:outerShdw>
                </a:effectLst>
                <a:latin typeface="Arial" charset="0"/>
              </a:rPr>
              <a:t>Reactivo: Los cálculos deben ocurrir en respuesta a eventos externos.</a:t>
            </a:r>
          </a:p>
          <a:p>
            <a:pPr eaLnBrk="0" hangingPunct="0">
              <a:lnSpc>
                <a:spcPct val="60000"/>
              </a:lnSpc>
              <a:spcBef>
                <a:spcPct val="50000"/>
              </a:spcBef>
              <a:buFontTx/>
              <a:buChar char="•"/>
              <a:defRPr/>
            </a:pPr>
            <a:r>
              <a:rPr lang="es-ES_tradnl" sz="2000">
                <a:effectLst>
                  <a:outerShdw blurRad="38100" dist="38100" dir="2700000" algn="tl">
                    <a:srgbClr val="000000"/>
                  </a:outerShdw>
                </a:effectLst>
                <a:latin typeface="Arial" charset="0"/>
              </a:rPr>
              <a:t> La correctitud del sistema está en función del tiempo.</a:t>
            </a:r>
            <a:endParaRPr lang="es-MX" sz="2000">
              <a:effectLst>
                <a:outerShdw blurRad="38100" dist="38100" dir="2700000" algn="tl">
                  <a:srgbClr val="000000"/>
                </a:outerShdw>
              </a:effectLst>
              <a:latin typeface="Arial" charset="0"/>
            </a:endParaRPr>
          </a:p>
          <a:p>
            <a:pPr eaLnBrk="0" hangingPunct="0">
              <a:lnSpc>
                <a:spcPct val="60000"/>
              </a:lnSpc>
              <a:spcBef>
                <a:spcPct val="50000"/>
              </a:spcBef>
              <a:defRPr/>
            </a:pPr>
            <a:r>
              <a:rPr lang="es-MX" sz="2000" b="1">
                <a:effectLst>
                  <a:outerShdw blurRad="38100" dist="38100" dir="2700000" algn="tl">
                    <a:srgbClr val="000000"/>
                  </a:outerShdw>
                </a:effectLst>
                <a:latin typeface="Arial" charset="0"/>
              </a:rPr>
              <a:t>Tamaño Pequeño, Bajo Peso</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Aplicaciones portátiles – el peso </a:t>
            </a:r>
            <a:r>
              <a:rPr lang="es-MX" sz="2400">
                <a:effectLst>
                  <a:outerShdw blurRad="38100" dist="38100" dir="2700000" algn="tl">
                    <a:srgbClr val="000000"/>
                  </a:outerShdw>
                </a:effectLst>
                <a:latin typeface="Times New Roman" pitchFamily="18" charset="0"/>
              </a:rPr>
              <a:t>excesivo </a:t>
            </a:r>
            <a:r>
              <a:rPr lang="es-MX" sz="2000">
                <a:effectLst>
                  <a:outerShdw blurRad="38100" dist="38100" dir="2700000" algn="tl">
                    <a:srgbClr val="000000"/>
                  </a:outerShdw>
                </a:effectLst>
                <a:latin typeface="Arial" charset="0"/>
              </a:rPr>
              <a:t>incomoda al usuario. </a:t>
            </a:r>
          </a:p>
          <a:p>
            <a:pPr eaLnBrk="0" hangingPunct="0">
              <a:lnSpc>
                <a:spcPct val="60000"/>
              </a:lnSpc>
              <a:spcBef>
                <a:spcPct val="50000"/>
              </a:spcBef>
              <a:defRPr/>
            </a:pPr>
            <a:r>
              <a:rPr lang="es-MX" sz="2000" b="1">
                <a:effectLst>
                  <a:outerShdw blurRad="38100" dist="38100" dir="2700000" algn="tl">
                    <a:srgbClr val="000000"/>
                  </a:outerShdw>
                </a:effectLst>
                <a:latin typeface="Arial" charset="0"/>
              </a:rPr>
              <a:t>Bajo Consumo de Potencia</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Alimentado con baterías por 8 o más horas. </a:t>
            </a:r>
          </a:p>
          <a:p>
            <a:pPr eaLnBrk="0" hangingPunct="0">
              <a:lnSpc>
                <a:spcPct val="60000"/>
              </a:lnSpc>
              <a:spcBef>
                <a:spcPct val="50000"/>
              </a:spcBef>
              <a:defRPr/>
            </a:pPr>
            <a:r>
              <a:rPr lang="es-MX" sz="2000" b="1">
                <a:effectLst>
                  <a:outerShdw blurRad="38100" dist="38100" dir="2700000" algn="tl">
                    <a:srgbClr val="000000"/>
                  </a:outerShdw>
                </a:effectLst>
                <a:latin typeface="Arial" charset="0"/>
              </a:rPr>
              <a:t>Medio ambiente de aplicación agresivo</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Calor, vibración, golpeteo, fluctuaciones en la fuente de alimentación,</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interferencias de radiofrecuencia, corrosión.</a:t>
            </a:r>
          </a:p>
          <a:p>
            <a:pPr eaLnBrk="0" hangingPunct="0">
              <a:lnSpc>
                <a:spcPct val="60000"/>
              </a:lnSpc>
              <a:spcBef>
                <a:spcPct val="50000"/>
              </a:spcBef>
              <a:defRPr/>
            </a:pPr>
            <a:r>
              <a:rPr lang="es-MX" sz="2000" b="1">
                <a:effectLst>
                  <a:outerShdw blurRad="38100" dist="38100" dir="2700000" algn="tl">
                    <a:srgbClr val="000000"/>
                  </a:outerShdw>
                </a:effectLst>
                <a:latin typeface="Arial" charset="0"/>
              </a:rPr>
              <a:t>Operaciones Críticas de Seguridad</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a:t>
            </a:r>
            <a:r>
              <a:rPr lang="es-MX" sz="2000" i="1">
                <a:effectLst>
                  <a:outerShdw blurRad="38100" dist="38100" dir="2700000" algn="tl">
                    <a:srgbClr val="000000"/>
                  </a:outerShdw>
                </a:effectLst>
                <a:latin typeface="Arial" charset="0"/>
              </a:rPr>
              <a:t>Debe</a:t>
            </a:r>
            <a:r>
              <a:rPr lang="es-MX" sz="2000">
                <a:effectLst>
                  <a:outerShdw blurRad="38100" dist="38100" dir="2700000" algn="tl">
                    <a:srgbClr val="000000"/>
                  </a:outerShdw>
                </a:effectLst>
                <a:latin typeface="Arial" charset="0"/>
              </a:rPr>
              <a:t> funcionar </a:t>
            </a:r>
            <a:r>
              <a:rPr lang="es-MX" sz="2000" i="1">
                <a:effectLst>
                  <a:outerShdw blurRad="38100" dist="38100" dir="2700000" algn="tl">
                    <a:srgbClr val="000000"/>
                  </a:outerShdw>
                </a:effectLst>
                <a:latin typeface="Arial" charset="0"/>
              </a:rPr>
              <a:t>correctamente</a:t>
            </a:r>
            <a:r>
              <a:rPr lang="es-MX" sz="2000">
                <a:effectLst>
                  <a:outerShdw blurRad="38100" dist="38100" dir="2700000" algn="tl">
                    <a:srgbClr val="000000"/>
                  </a:outerShdw>
                </a:effectLst>
                <a:latin typeface="Arial" charset="0"/>
              </a:rPr>
              <a:t> y </a:t>
            </a:r>
            <a:r>
              <a:rPr lang="es-MX" sz="2000" b="1" i="1">
                <a:effectLst>
                  <a:outerShdw blurRad="38100" dist="38100" dir="2700000" algn="tl">
                    <a:srgbClr val="000000"/>
                  </a:outerShdw>
                </a:effectLst>
                <a:latin typeface="Arial" charset="0"/>
              </a:rPr>
              <a:t>NO</a:t>
            </a:r>
            <a:r>
              <a:rPr lang="es-MX" sz="2000" i="1">
                <a:effectLst>
                  <a:outerShdw blurRad="38100" dist="38100" dir="2700000" algn="tl">
                    <a:srgbClr val="000000"/>
                  </a:outerShdw>
                </a:effectLst>
                <a:latin typeface="Arial" charset="0"/>
              </a:rPr>
              <a:t> debe</a:t>
            </a:r>
            <a:r>
              <a:rPr lang="es-MX" sz="2000">
                <a:effectLst>
                  <a:outerShdw blurRad="38100" dist="38100" dir="2700000" algn="tl">
                    <a:srgbClr val="000000"/>
                  </a:outerShdw>
                </a:effectLst>
                <a:latin typeface="Arial" charset="0"/>
              </a:rPr>
              <a:t> funcionar si detecta un</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a:t>
            </a:r>
            <a:r>
              <a:rPr lang="es-MX" sz="2000" i="1">
                <a:effectLst>
                  <a:outerShdw blurRad="38100" dist="38100" dir="2700000" algn="tl">
                    <a:srgbClr val="000000"/>
                  </a:outerShdw>
                </a:effectLst>
                <a:latin typeface="Arial" charset="0"/>
              </a:rPr>
              <a:t>comportamiento incorrecto</a:t>
            </a:r>
            <a:r>
              <a:rPr lang="es-MX" sz="2000">
                <a:effectLst>
                  <a:outerShdw blurRad="38100" dist="38100" dir="2700000" algn="tl">
                    <a:srgbClr val="000000"/>
                  </a:outerShdw>
                </a:effectLst>
                <a:latin typeface="Arial" charset="0"/>
              </a:rPr>
              <a:t>.</a:t>
            </a:r>
          </a:p>
          <a:p>
            <a:pPr eaLnBrk="0" hangingPunct="0">
              <a:lnSpc>
                <a:spcPct val="60000"/>
              </a:lnSpc>
              <a:spcBef>
                <a:spcPct val="50000"/>
              </a:spcBef>
              <a:defRPr/>
            </a:pPr>
            <a:r>
              <a:rPr lang="es-MX" sz="2000" b="1">
                <a:effectLst>
                  <a:outerShdw blurRad="38100" dist="38100" dir="2700000" algn="tl">
                    <a:srgbClr val="000000"/>
                  </a:outerShdw>
                </a:effectLst>
                <a:latin typeface="Arial" charset="0"/>
              </a:rPr>
              <a:t>Muy Sensitivo al Costo de Producción</a:t>
            </a:r>
          </a:p>
          <a:p>
            <a:pPr eaLnBrk="0" hangingPunct="0">
              <a:lnSpc>
                <a:spcPct val="60000"/>
              </a:lnSpc>
              <a:spcBef>
                <a:spcPct val="50000"/>
              </a:spcBef>
              <a:defRPr/>
            </a:pPr>
            <a:r>
              <a:rPr lang="es-MX" sz="2000">
                <a:effectLst>
                  <a:outerShdw blurRad="38100" dist="38100" dir="2700000" algn="tl">
                    <a:srgbClr val="000000"/>
                  </a:outerShdw>
                </a:effectLst>
                <a:latin typeface="Arial" charset="0"/>
              </a:rPr>
              <a:t>• $. 05 agrega mucho al costo, cuando se venden 1,000, 000 unidades.</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982D87-CB3E-4A36-98D0-5677A1945CAF}"/>
              </a:ext>
            </a:extLst>
          </p:cNvPr>
          <p:cNvSpPr>
            <a:spLocks noGrp="1"/>
          </p:cNvSpPr>
          <p:nvPr>
            <p:ph type="title"/>
          </p:nvPr>
        </p:nvSpPr>
        <p:spPr/>
        <p:txBody>
          <a:bodyPr>
            <a:normAutofit fontScale="90000"/>
          </a:bodyPr>
          <a:lstStyle/>
          <a:p>
            <a:r>
              <a:rPr lang="es-MX" dirty="0">
                <a:effectLst/>
              </a:rPr>
              <a:t>Requisitos de Hardware:</a:t>
            </a:r>
            <a:br>
              <a:rPr lang="es-MX" dirty="0">
                <a:effectLst/>
              </a:rPr>
            </a:br>
            <a:endParaRPr lang="es-MX" dirty="0"/>
          </a:p>
        </p:txBody>
      </p:sp>
      <p:sp>
        <p:nvSpPr>
          <p:cNvPr id="3" name="Marcador de contenido 2">
            <a:extLst>
              <a:ext uri="{FF2B5EF4-FFF2-40B4-BE49-F238E27FC236}">
                <a16:creationId xmlns:a16="http://schemas.microsoft.com/office/drawing/2014/main" id="{FC209540-F0D3-418A-ADA6-7FB43B45FB75}"/>
              </a:ext>
            </a:extLst>
          </p:cNvPr>
          <p:cNvSpPr>
            <a:spLocks noGrp="1"/>
          </p:cNvSpPr>
          <p:nvPr>
            <p:ph idx="1"/>
          </p:nvPr>
        </p:nvSpPr>
        <p:spPr/>
        <p:txBody>
          <a:bodyPr/>
          <a:lstStyle/>
          <a:p>
            <a:pPr fontAlgn="base"/>
            <a:r>
              <a:rPr lang="es-MX" dirty="0">
                <a:effectLst/>
              </a:rPr>
              <a:t>Procesador: es el encargado de ejecutar las tareas de software.</a:t>
            </a:r>
          </a:p>
          <a:p>
            <a:pPr fontAlgn="base"/>
            <a:r>
              <a:rPr lang="es-MX" dirty="0">
                <a:effectLst/>
              </a:rPr>
              <a:t>Memorias: Debe disponerse de dos tipos de memorias:</a:t>
            </a:r>
          </a:p>
          <a:p>
            <a:pPr lvl="1" fontAlgn="base"/>
            <a:r>
              <a:rPr lang="es-MX" dirty="0">
                <a:effectLst/>
              </a:rPr>
              <a:t>No volátil: donde se guardan datos constantes como la manera de arrancar el sistema operativo. En esta memoria los datos se mantienen aun cuando el aparato se apaga.</a:t>
            </a:r>
          </a:p>
          <a:p>
            <a:pPr lvl="1" fontAlgn="base"/>
            <a:r>
              <a:rPr lang="es-MX" dirty="0">
                <a:effectLst/>
              </a:rPr>
              <a:t>Volátil: Los datos se borran cuando el aparato se apaga o deja de recibir corriente eléctrica, este tipo de memoria es utilizada para almacenar variables de ejecución y estructuras de datos.</a:t>
            </a:r>
          </a:p>
          <a:p>
            <a:pPr fontAlgn="base"/>
            <a:r>
              <a:rPr lang="es-MX" dirty="0">
                <a:effectLst/>
              </a:rPr>
              <a:t>Periféricos: Dispositivos de entrada y salida como controladores de </a:t>
            </a:r>
            <a:r>
              <a:rPr lang="es-MX" dirty="0" err="1">
                <a:effectLst/>
              </a:rPr>
              <a:t>LED’s</a:t>
            </a:r>
            <a:r>
              <a:rPr lang="es-MX" dirty="0">
                <a:effectLst/>
              </a:rPr>
              <a:t>, audio, etc.</a:t>
            </a:r>
          </a:p>
          <a:p>
            <a:endParaRPr lang="es-MX" dirty="0"/>
          </a:p>
        </p:txBody>
      </p:sp>
    </p:spTree>
    <p:extLst>
      <p:ext uri="{BB962C8B-B14F-4D97-AF65-F5344CB8AC3E}">
        <p14:creationId xmlns:p14="http://schemas.microsoft.com/office/powerpoint/2010/main" val="417496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4B5DB8-1AE2-40C9-A3CD-0C495856C9BA}"/>
              </a:ext>
            </a:extLst>
          </p:cNvPr>
          <p:cNvSpPr>
            <a:spLocks noGrp="1"/>
          </p:cNvSpPr>
          <p:nvPr>
            <p:ph type="title"/>
          </p:nvPr>
        </p:nvSpPr>
        <p:spPr/>
        <p:txBody>
          <a:bodyPr>
            <a:normAutofit fontScale="90000"/>
          </a:bodyPr>
          <a:lstStyle/>
          <a:p>
            <a:r>
              <a:rPr lang="es-MX" dirty="0">
                <a:effectLst/>
              </a:rPr>
              <a:t>Requisitos de Software:</a:t>
            </a:r>
            <a:br>
              <a:rPr lang="es-MX" dirty="0">
                <a:effectLst/>
              </a:rPr>
            </a:br>
            <a:endParaRPr lang="es-MX" dirty="0"/>
          </a:p>
        </p:txBody>
      </p:sp>
      <p:sp>
        <p:nvSpPr>
          <p:cNvPr id="3" name="Marcador de contenido 2">
            <a:extLst>
              <a:ext uri="{FF2B5EF4-FFF2-40B4-BE49-F238E27FC236}">
                <a16:creationId xmlns:a16="http://schemas.microsoft.com/office/drawing/2014/main" id="{BB6D5013-0CBB-46CA-A877-21D818049D49}"/>
              </a:ext>
            </a:extLst>
          </p:cNvPr>
          <p:cNvSpPr>
            <a:spLocks noGrp="1"/>
          </p:cNvSpPr>
          <p:nvPr>
            <p:ph idx="1"/>
          </p:nvPr>
        </p:nvSpPr>
        <p:spPr/>
        <p:txBody>
          <a:bodyPr/>
          <a:lstStyle/>
          <a:p>
            <a:pPr fontAlgn="base"/>
            <a:r>
              <a:rPr lang="es-MX" dirty="0">
                <a:effectLst/>
              </a:rPr>
              <a:t>Compilador: El encargado de traducir todas las sentencias escritas en código fuente (que entienden los humanos) a código máquina (lenguaje de las computadoras) para que puedan ser ejecutadas.</a:t>
            </a:r>
          </a:p>
          <a:p>
            <a:pPr fontAlgn="base"/>
            <a:r>
              <a:rPr lang="es-MX" dirty="0">
                <a:effectLst/>
              </a:rPr>
              <a:t>Sistema operativo: Normalmente los SE están unidos con un sistema operativo de tiempo real, en el cual el tiempo es sumamente importante (frenos ABS, máquinas que miden el pulso de personas, </a:t>
            </a:r>
            <a:r>
              <a:rPr lang="es-MX" dirty="0" err="1">
                <a:effectLst/>
              </a:rPr>
              <a:t>etc</a:t>
            </a:r>
            <a:r>
              <a:rPr lang="es-MX" dirty="0">
                <a:effectLst/>
              </a:rPr>
              <a:t>).</a:t>
            </a:r>
          </a:p>
          <a:p>
            <a:endParaRPr lang="es-MX" dirty="0"/>
          </a:p>
        </p:txBody>
      </p:sp>
    </p:spTree>
    <p:extLst>
      <p:ext uri="{BB962C8B-B14F-4D97-AF65-F5344CB8AC3E}">
        <p14:creationId xmlns:p14="http://schemas.microsoft.com/office/powerpoint/2010/main" val="29588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59AA2-A213-482F-8A2E-6CCD3556223C}"/>
              </a:ext>
            </a:extLst>
          </p:cNvPr>
          <p:cNvSpPr>
            <a:spLocks noGrp="1"/>
          </p:cNvSpPr>
          <p:nvPr>
            <p:ph type="title"/>
          </p:nvPr>
        </p:nvSpPr>
        <p:spPr/>
        <p:txBody>
          <a:bodyPr>
            <a:normAutofit fontScale="90000"/>
          </a:bodyPr>
          <a:lstStyle/>
          <a:p>
            <a:r>
              <a:rPr lang="es-MX" dirty="0"/>
              <a:t>Unidad de computo de un Sistema embebido</a:t>
            </a:r>
          </a:p>
        </p:txBody>
      </p:sp>
      <p:sp>
        <p:nvSpPr>
          <p:cNvPr id="3" name="Marcador de contenido 2">
            <a:extLst>
              <a:ext uri="{FF2B5EF4-FFF2-40B4-BE49-F238E27FC236}">
                <a16:creationId xmlns:a16="http://schemas.microsoft.com/office/drawing/2014/main" id="{CF052AD3-23CB-438C-8124-0344892F743B}"/>
              </a:ext>
            </a:extLst>
          </p:cNvPr>
          <p:cNvSpPr>
            <a:spLocks noGrp="1"/>
          </p:cNvSpPr>
          <p:nvPr>
            <p:ph idx="1"/>
          </p:nvPr>
        </p:nvSpPr>
        <p:spPr/>
        <p:txBody>
          <a:bodyPr/>
          <a:lstStyle/>
          <a:p>
            <a:pPr lvl="1">
              <a:lnSpc>
                <a:spcPct val="80000"/>
              </a:lnSpc>
              <a:defRPr/>
            </a:pPr>
            <a:r>
              <a:rPr lang="en-US" dirty="0"/>
              <a:t>El </a:t>
            </a:r>
            <a:r>
              <a:rPr lang="en-US" dirty="0" err="1"/>
              <a:t>Dispositivo</a:t>
            </a:r>
            <a:r>
              <a:rPr lang="en-US" dirty="0"/>
              <a:t> de </a:t>
            </a:r>
            <a:r>
              <a:rPr lang="en-US" dirty="0" err="1"/>
              <a:t>computo</a:t>
            </a:r>
            <a:r>
              <a:rPr lang="en-US" dirty="0"/>
              <a:t> es una </a:t>
            </a:r>
            <a:r>
              <a:rPr lang="en-US" dirty="0" err="1"/>
              <a:t>parte</a:t>
            </a:r>
            <a:r>
              <a:rPr lang="en-US" dirty="0"/>
              <a:t> </a:t>
            </a:r>
            <a:r>
              <a:rPr lang="en-US" dirty="0" err="1"/>
              <a:t>esencial</a:t>
            </a:r>
            <a:r>
              <a:rPr lang="en-US" dirty="0"/>
              <a:t> del Sistema, </a:t>
            </a:r>
            <a:r>
              <a:rPr lang="en-US" dirty="0" err="1"/>
              <a:t>pues</a:t>
            </a:r>
            <a:r>
              <a:rPr lang="en-US" dirty="0"/>
              <a:t> </a:t>
            </a:r>
            <a:r>
              <a:rPr lang="en-US" dirty="0" err="1"/>
              <a:t>en</a:t>
            </a:r>
            <a:r>
              <a:rPr lang="en-US" dirty="0"/>
              <a:t> </a:t>
            </a:r>
            <a:r>
              <a:rPr lang="en-US" dirty="0" err="1"/>
              <a:t>en</a:t>
            </a:r>
            <a:r>
              <a:rPr lang="en-US" dirty="0"/>
              <a:t> </a:t>
            </a:r>
            <a:r>
              <a:rPr lang="en-US" dirty="0" err="1"/>
              <a:t>este</a:t>
            </a:r>
            <a:r>
              <a:rPr lang="en-US" dirty="0"/>
              <a:t> </a:t>
            </a:r>
            <a:r>
              <a:rPr lang="en-US" dirty="0" err="1"/>
              <a:t>donde</a:t>
            </a:r>
            <a:r>
              <a:rPr lang="en-US" dirty="0"/>
              <a:t> se </a:t>
            </a:r>
            <a:r>
              <a:rPr lang="en-US" dirty="0" err="1"/>
              <a:t>procesan</a:t>
            </a:r>
            <a:r>
              <a:rPr lang="en-US" dirty="0"/>
              <a:t> las </a:t>
            </a:r>
            <a:r>
              <a:rPr lang="en-US" dirty="0" err="1"/>
              <a:t>instrucciones</a:t>
            </a:r>
            <a:r>
              <a:rPr lang="en-US" dirty="0"/>
              <a:t> para la </a:t>
            </a:r>
            <a:r>
              <a:rPr lang="en-US" dirty="0" err="1"/>
              <a:t>realzacion</a:t>
            </a:r>
            <a:r>
              <a:rPr lang="en-US" dirty="0"/>
              <a:t> de </a:t>
            </a:r>
            <a:r>
              <a:rPr lang="en-US" dirty="0" err="1"/>
              <a:t>todas</a:t>
            </a:r>
            <a:r>
              <a:rPr lang="en-US" dirty="0"/>
              <a:t> las </a:t>
            </a:r>
            <a:r>
              <a:rPr lang="en-US" dirty="0" err="1"/>
              <a:t>tareas</a:t>
            </a:r>
            <a:r>
              <a:rPr lang="en-US" dirty="0"/>
              <a:t>.</a:t>
            </a:r>
          </a:p>
          <a:p>
            <a:pPr lvl="1">
              <a:lnSpc>
                <a:spcPct val="80000"/>
              </a:lnSpc>
              <a:buNone/>
              <a:defRPr/>
            </a:pPr>
            <a:r>
              <a:rPr lang="en-US" dirty="0"/>
              <a:t>• </a:t>
            </a:r>
            <a:r>
              <a:rPr lang="en-US" dirty="0" err="1"/>
              <a:t>Usa</a:t>
            </a:r>
            <a:r>
              <a:rPr lang="en-US" dirty="0"/>
              <a:t> software </a:t>
            </a:r>
            <a:r>
              <a:rPr lang="en-US" dirty="0" err="1"/>
              <a:t>dedicado</a:t>
            </a:r>
            <a:r>
              <a:rPr lang="en-US" dirty="0"/>
              <a:t> </a:t>
            </a:r>
            <a:r>
              <a:rPr lang="en-US" dirty="0" err="1"/>
              <a:t>típicamente</a:t>
            </a:r>
            <a:r>
              <a:rPr lang="en-US" dirty="0"/>
              <a:t> (que </a:t>
            </a:r>
            <a:r>
              <a:rPr lang="en-US" dirty="0" err="1"/>
              <a:t>puede</a:t>
            </a:r>
            <a:r>
              <a:rPr lang="en-US" dirty="0"/>
              <a:t> </a:t>
            </a:r>
            <a:r>
              <a:rPr lang="en-US" dirty="0" err="1"/>
              <a:t>acondicionar</a:t>
            </a:r>
            <a:r>
              <a:rPr lang="en-US" dirty="0"/>
              <a:t> el </a:t>
            </a:r>
            <a:r>
              <a:rPr lang="en-US" dirty="0" err="1"/>
              <a:t>usuario</a:t>
            </a:r>
            <a:r>
              <a:rPr lang="en-US" dirty="0"/>
              <a:t>) </a:t>
            </a:r>
          </a:p>
          <a:p>
            <a:pPr lvl="1">
              <a:lnSpc>
                <a:spcPct val="80000"/>
              </a:lnSpc>
              <a:buNone/>
              <a:defRPr/>
            </a:pPr>
            <a:r>
              <a:rPr lang="en-US" dirty="0"/>
              <a:t>• </a:t>
            </a:r>
            <a:r>
              <a:rPr lang="en-US" dirty="0" err="1"/>
              <a:t>Frecuentemente</a:t>
            </a:r>
            <a:r>
              <a:rPr lang="en-US" dirty="0"/>
              <a:t> </a:t>
            </a:r>
            <a:r>
              <a:rPr lang="en-US" dirty="0" err="1"/>
              <a:t>reemplaza</a:t>
            </a:r>
            <a:r>
              <a:rPr lang="en-US" dirty="0"/>
              <a:t> </a:t>
            </a:r>
            <a:r>
              <a:rPr lang="en-US" dirty="0" err="1"/>
              <a:t>tecnologías</a:t>
            </a:r>
            <a:r>
              <a:rPr lang="en-US" dirty="0"/>
              <a:t> y </a:t>
            </a:r>
            <a:r>
              <a:rPr lang="en-US" dirty="0" err="1"/>
              <a:t>componentes</a:t>
            </a:r>
            <a:r>
              <a:rPr lang="en-US" dirty="0"/>
              <a:t> </a:t>
            </a:r>
            <a:r>
              <a:rPr lang="en-US" dirty="0" err="1"/>
              <a:t>obsoletos</a:t>
            </a:r>
            <a:r>
              <a:rPr lang="en-US" dirty="0"/>
              <a:t> (</a:t>
            </a:r>
            <a:r>
              <a:rPr lang="en-US" dirty="0" err="1"/>
              <a:t>electromecánicos</a:t>
            </a:r>
            <a:r>
              <a:rPr lang="en-US" dirty="0"/>
              <a:t>, </a:t>
            </a:r>
            <a:r>
              <a:rPr lang="en-US" dirty="0" err="1"/>
              <a:t>hidráulicos</a:t>
            </a:r>
            <a:r>
              <a:rPr lang="en-US" dirty="0"/>
              <a:t>, etc.) </a:t>
            </a:r>
          </a:p>
          <a:p>
            <a:pPr lvl="1">
              <a:lnSpc>
                <a:spcPct val="80000"/>
              </a:lnSpc>
              <a:buNone/>
              <a:defRPr/>
            </a:pPr>
            <a:r>
              <a:rPr lang="en-US" dirty="0"/>
              <a:t>• </a:t>
            </a:r>
            <a:r>
              <a:rPr lang="en-US" dirty="0" err="1"/>
              <a:t>Habitualmente</a:t>
            </a:r>
            <a:r>
              <a:rPr lang="en-US" dirty="0"/>
              <a:t> no </a:t>
            </a:r>
            <a:r>
              <a:rPr lang="en-US" dirty="0" err="1"/>
              <a:t>existe</a:t>
            </a:r>
            <a:r>
              <a:rPr lang="en-US" dirty="0"/>
              <a:t> un </a:t>
            </a:r>
            <a:r>
              <a:rPr lang="en-US" dirty="0" err="1"/>
              <a:t>mecanismo</a:t>
            </a:r>
            <a:r>
              <a:rPr lang="en-US" dirty="0"/>
              <a:t> de </a:t>
            </a:r>
            <a:r>
              <a:rPr lang="en-US" dirty="0" err="1"/>
              <a:t>introducción</a:t>
            </a:r>
            <a:r>
              <a:rPr lang="en-US" dirty="0"/>
              <a:t> de </a:t>
            </a:r>
            <a:r>
              <a:rPr lang="en-US" dirty="0" err="1"/>
              <a:t>datos</a:t>
            </a:r>
            <a:r>
              <a:rPr lang="en-US" dirty="0"/>
              <a:t> </a:t>
            </a:r>
            <a:r>
              <a:rPr lang="en-US" dirty="0" err="1"/>
              <a:t>convencional</a:t>
            </a:r>
            <a:r>
              <a:rPr lang="en-US" dirty="0"/>
              <a:t> (</a:t>
            </a:r>
            <a:r>
              <a:rPr lang="en-US" dirty="0" err="1"/>
              <a:t>como</a:t>
            </a:r>
            <a:r>
              <a:rPr lang="en-US" dirty="0"/>
              <a:t> un </a:t>
            </a:r>
            <a:r>
              <a:rPr lang="en-US" dirty="0" err="1"/>
              <a:t>teclado</a:t>
            </a:r>
            <a:r>
              <a:rPr lang="en-US" dirty="0"/>
              <a:t>, por </a:t>
            </a:r>
            <a:r>
              <a:rPr lang="en-US" dirty="0" err="1"/>
              <a:t>ejemplo</a:t>
            </a:r>
            <a:r>
              <a:rPr lang="en-US" dirty="0"/>
              <a:t>).</a:t>
            </a:r>
          </a:p>
          <a:p>
            <a:pPr lvl="1">
              <a:lnSpc>
                <a:spcPct val="80000"/>
              </a:lnSpc>
              <a:buNone/>
              <a:defRPr/>
            </a:pPr>
            <a:r>
              <a:rPr lang="en-US" dirty="0"/>
              <a:t>• El </a:t>
            </a:r>
            <a:r>
              <a:rPr lang="en-US" dirty="0" err="1"/>
              <a:t>despliegue</a:t>
            </a:r>
            <a:r>
              <a:rPr lang="en-US" dirty="0"/>
              <a:t> de </a:t>
            </a:r>
            <a:r>
              <a:rPr lang="en-US" dirty="0" err="1"/>
              <a:t>datos</a:t>
            </a:r>
            <a:r>
              <a:rPr lang="en-US" dirty="0"/>
              <a:t> o </a:t>
            </a:r>
            <a:r>
              <a:rPr lang="en-US" dirty="0" err="1"/>
              <a:t>información</a:t>
            </a:r>
            <a:r>
              <a:rPr lang="en-US" dirty="0"/>
              <a:t> </a:t>
            </a:r>
            <a:r>
              <a:rPr lang="en-US" dirty="0" err="1"/>
              <a:t>frecuentemente</a:t>
            </a:r>
            <a:r>
              <a:rPr lang="en-US" dirty="0"/>
              <a:t> </a:t>
            </a:r>
            <a:r>
              <a:rPr lang="en-US" dirty="0" err="1"/>
              <a:t>está</a:t>
            </a:r>
            <a:r>
              <a:rPr lang="en-US" dirty="0"/>
              <a:t> </a:t>
            </a:r>
            <a:r>
              <a:rPr lang="en-US" dirty="0" err="1"/>
              <a:t>limitado</a:t>
            </a:r>
            <a:r>
              <a:rPr lang="en-US" dirty="0"/>
              <a:t>, no </a:t>
            </a:r>
            <a:r>
              <a:rPr lang="en-US" dirty="0" err="1"/>
              <a:t>existe</a:t>
            </a:r>
            <a:r>
              <a:rPr lang="en-US" dirty="0"/>
              <a:t> o es de </a:t>
            </a:r>
            <a:r>
              <a:rPr lang="en-US" dirty="0" err="1"/>
              <a:t>tecnología</a:t>
            </a:r>
            <a:r>
              <a:rPr lang="en-US" dirty="0"/>
              <a:t> </a:t>
            </a:r>
            <a:r>
              <a:rPr lang="en-US" dirty="0" err="1"/>
              <a:t>emergente</a:t>
            </a:r>
            <a:r>
              <a:rPr lang="en-US" dirty="0"/>
              <a:t>.</a:t>
            </a:r>
          </a:p>
          <a:p>
            <a:endParaRPr lang="es-MX" dirty="0"/>
          </a:p>
        </p:txBody>
      </p:sp>
    </p:spTree>
    <p:extLst>
      <p:ext uri="{BB962C8B-B14F-4D97-AF65-F5344CB8AC3E}">
        <p14:creationId xmlns:p14="http://schemas.microsoft.com/office/powerpoint/2010/main" val="237219205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7EC4372B-C016-48A5-8F7D-2004A46B6E5A}"/>
              </a:ext>
            </a:extLst>
          </p:cNvPr>
          <p:cNvSpPr>
            <a:spLocks noGrp="1" noChangeArrowheads="1"/>
          </p:cNvSpPr>
          <p:nvPr>
            <p:ph type="title"/>
          </p:nvPr>
        </p:nvSpPr>
        <p:spPr>
          <a:xfrm>
            <a:off x="250825" y="228600"/>
            <a:ext cx="8642350" cy="896938"/>
          </a:xfrm>
        </p:spPr>
        <p:txBody>
          <a:bodyPr/>
          <a:lstStyle/>
          <a:p>
            <a:pPr eaLnBrk="1" hangingPunct="1">
              <a:defRPr/>
            </a:pPr>
            <a:r>
              <a:rPr lang="en-US" sz="4000"/>
              <a:t>¿Por qué usar microprocesadores?</a:t>
            </a:r>
          </a:p>
        </p:txBody>
      </p:sp>
      <p:sp>
        <p:nvSpPr>
          <p:cNvPr id="110595" name="Rectangle 3">
            <a:extLst>
              <a:ext uri="{FF2B5EF4-FFF2-40B4-BE49-F238E27FC236}">
                <a16:creationId xmlns:a16="http://schemas.microsoft.com/office/drawing/2014/main" id="{8AE503F3-E588-428D-87C6-CF6D95DA8902}"/>
              </a:ext>
            </a:extLst>
          </p:cNvPr>
          <p:cNvSpPr>
            <a:spLocks noGrp="1" noChangeArrowheads="1"/>
          </p:cNvSpPr>
          <p:nvPr>
            <p:ph idx="1"/>
          </p:nvPr>
        </p:nvSpPr>
        <p:spPr>
          <a:xfrm>
            <a:off x="179388" y="1125538"/>
            <a:ext cx="8675687" cy="4824412"/>
          </a:xfrm>
        </p:spPr>
        <p:txBody>
          <a:bodyPr>
            <a:normAutofit lnSpcReduction="10000"/>
          </a:bodyPr>
          <a:lstStyle/>
          <a:p>
            <a:pPr eaLnBrk="1" hangingPunct="1">
              <a:lnSpc>
                <a:spcPct val="90000"/>
              </a:lnSpc>
              <a:defRPr/>
            </a:pPr>
            <a:r>
              <a:rPr lang="en-US" sz="2600" dirty="0" err="1"/>
              <a:t>Simplifican</a:t>
            </a:r>
            <a:r>
              <a:rPr lang="en-US" sz="2600" dirty="0"/>
              <a:t> el </a:t>
            </a:r>
            <a:r>
              <a:rPr lang="en-US" sz="2600" dirty="0" err="1"/>
              <a:t>diseño</a:t>
            </a:r>
            <a:r>
              <a:rPr lang="en-US" sz="2600" dirty="0"/>
              <a:t> de </a:t>
            </a:r>
            <a:r>
              <a:rPr lang="en-US" sz="2600" dirty="0" err="1"/>
              <a:t>familias</a:t>
            </a:r>
            <a:r>
              <a:rPr lang="en-US" sz="2600" dirty="0"/>
              <a:t> de </a:t>
            </a:r>
            <a:r>
              <a:rPr lang="en-US" sz="2600" dirty="0" err="1"/>
              <a:t>productos</a:t>
            </a:r>
            <a:r>
              <a:rPr lang="en-US" sz="2600" dirty="0"/>
              <a:t>.</a:t>
            </a:r>
          </a:p>
          <a:p>
            <a:pPr eaLnBrk="1" hangingPunct="1">
              <a:lnSpc>
                <a:spcPct val="90000"/>
              </a:lnSpc>
              <a:defRPr/>
            </a:pPr>
            <a:r>
              <a:rPr lang="en-US" sz="2600" dirty="0" err="1"/>
              <a:t>Frecuentemente</a:t>
            </a:r>
            <a:r>
              <a:rPr lang="en-US" sz="2600" dirty="0"/>
              <a:t> son </a:t>
            </a:r>
            <a:r>
              <a:rPr lang="en-US" sz="2600" dirty="0" err="1"/>
              <a:t>eficientes</a:t>
            </a:r>
            <a:r>
              <a:rPr lang="en-US" sz="2600" dirty="0"/>
              <a:t>: Se </a:t>
            </a:r>
            <a:r>
              <a:rPr lang="en-US" sz="2600" dirty="0" err="1"/>
              <a:t>puede</a:t>
            </a:r>
            <a:r>
              <a:rPr lang="en-US" sz="2600" dirty="0"/>
              <a:t> </a:t>
            </a:r>
            <a:r>
              <a:rPr lang="en-US" sz="2600" dirty="0" err="1"/>
              <a:t>emplear</a:t>
            </a:r>
            <a:r>
              <a:rPr lang="en-US" sz="2600" dirty="0"/>
              <a:t> la </a:t>
            </a:r>
            <a:r>
              <a:rPr lang="en-US" sz="2600" dirty="0" err="1"/>
              <a:t>misma</a:t>
            </a:r>
            <a:r>
              <a:rPr lang="en-US" sz="2600" dirty="0"/>
              <a:t> </a:t>
            </a:r>
            <a:r>
              <a:rPr lang="en-US" sz="2600" dirty="0" err="1"/>
              <a:t>lógica</a:t>
            </a:r>
            <a:r>
              <a:rPr lang="en-US" sz="2600" dirty="0"/>
              <a:t> para </a:t>
            </a:r>
            <a:r>
              <a:rPr lang="en-US" sz="2600" dirty="0" err="1"/>
              <a:t>implementar</a:t>
            </a:r>
            <a:r>
              <a:rPr lang="en-US" sz="2600" dirty="0"/>
              <a:t> </a:t>
            </a:r>
            <a:r>
              <a:rPr lang="en-US" sz="2600" dirty="0" err="1"/>
              <a:t>distintas</a:t>
            </a:r>
            <a:r>
              <a:rPr lang="en-US" sz="2600" dirty="0"/>
              <a:t> </a:t>
            </a:r>
            <a:r>
              <a:rPr lang="en-US" sz="2600" dirty="0" err="1"/>
              <a:t>funciones</a:t>
            </a:r>
            <a:r>
              <a:rPr lang="en-US" sz="2600" dirty="0"/>
              <a:t>, </a:t>
            </a:r>
            <a:r>
              <a:rPr lang="en-US" sz="2600" dirty="0" err="1"/>
              <a:t>pero</a:t>
            </a:r>
            <a:r>
              <a:rPr lang="en-US" sz="2600" dirty="0"/>
              <a:t> los </a:t>
            </a:r>
            <a:r>
              <a:rPr lang="en-US" sz="2600" dirty="0" err="1"/>
              <a:t>Microprocesadores</a:t>
            </a:r>
            <a:r>
              <a:rPr lang="en-US" sz="2600" dirty="0"/>
              <a:t> </a:t>
            </a:r>
            <a:r>
              <a:rPr lang="en-US" sz="2600" dirty="0" err="1"/>
              <a:t>usan</a:t>
            </a:r>
            <a:r>
              <a:rPr lang="en-US" sz="2600" dirty="0"/>
              <a:t> </a:t>
            </a:r>
            <a:r>
              <a:rPr lang="en-US" sz="2600" dirty="0" err="1"/>
              <a:t>mucha</a:t>
            </a:r>
            <a:r>
              <a:rPr lang="en-US" sz="2600" dirty="0"/>
              <a:t> </a:t>
            </a:r>
            <a:r>
              <a:rPr lang="en-US" sz="2600" dirty="0" err="1"/>
              <a:t>más</a:t>
            </a:r>
            <a:r>
              <a:rPr lang="en-US" sz="2600" dirty="0"/>
              <a:t> </a:t>
            </a:r>
            <a:r>
              <a:rPr lang="en-US" sz="2600" dirty="0" err="1"/>
              <a:t>lógica</a:t>
            </a:r>
            <a:r>
              <a:rPr lang="en-US" sz="2600" dirty="0"/>
              <a:t> para </a:t>
            </a:r>
            <a:r>
              <a:rPr lang="en-US" sz="2600" dirty="0" err="1"/>
              <a:t>implementar</a:t>
            </a:r>
            <a:r>
              <a:rPr lang="en-US" sz="2600" dirty="0"/>
              <a:t> una </a:t>
            </a:r>
            <a:r>
              <a:rPr lang="en-US" sz="2600" dirty="0" err="1"/>
              <a:t>función</a:t>
            </a:r>
            <a:r>
              <a:rPr lang="en-US" sz="2600" dirty="0"/>
              <a:t> que la que </a:t>
            </a:r>
            <a:r>
              <a:rPr lang="en-US" sz="2600" dirty="0" err="1"/>
              <a:t>emplea</a:t>
            </a:r>
            <a:r>
              <a:rPr lang="en-US" sz="2600" dirty="0"/>
              <a:t> el </a:t>
            </a:r>
            <a:r>
              <a:rPr lang="en-US" sz="2600" dirty="0" err="1"/>
              <a:t>diseño</a:t>
            </a:r>
            <a:r>
              <a:rPr lang="en-US" sz="2600" dirty="0"/>
              <a:t> digital </a:t>
            </a:r>
            <a:r>
              <a:rPr lang="en-US" sz="2600" dirty="0" err="1"/>
              <a:t>convencional</a:t>
            </a:r>
            <a:r>
              <a:rPr lang="en-US" sz="2600" dirty="0"/>
              <a:t>.</a:t>
            </a:r>
          </a:p>
          <a:p>
            <a:pPr eaLnBrk="1" hangingPunct="1">
              <a:lnSpc>
                <a:spcPct val="90000"/>
              </a:lnSpc>
              <a:defRPr/>
            </a:pPr>
            <a:r>
              <a:rPr lang="en-US" sz="2600" dirty="0" err="1"/>
              <a:t>Alternativas</a:t>
            </a:r>
            <a:r>
              <a:rPr lang="en-US" sz="2600" dirty="0"/>
              <a:t>: </a:t>
            </a:r>
            <a:r>
              <a:rPr lang="en-US" sz="2600" dirty="0" err="1"/>
              <a:t>Arreglos</a:t>
            </a:r>
            <a:r>
              <a:rPr lang="en-US" sz="2600" dirty="0"/>
              <a:t> de </a:t>
            </a:r>
            <a:r>
              <a:rPr lang="en-US" sz="2600" dirty="0" err="1"/>
              <a:t>compuertas</a:t>
            </a:r>
            <a:r>
              <a:rPr lang="en-US" sz="2600" dirty="0"/>
              <a:t> </a:t>
            </a:r>
            <a:r>
              <a:rPr lang="en-US" sz="2600" dirty="0" err="1"/>
              <a:t>programables</a:t>
            </a:r>
            <a:r>
              <a:rPr lang="en-US" sz="2600" dirty="0"/>
              <a:t> </a:t>
            </a:r>
            <a:r>
              <a:rPr lang="en-US" sz="2600" dirty="0" err="1"/>
              <a:t>en</a:t>
            </a:r>
            <a:r>
              <a:rPr lang="en-US" sz="2600" dirty="0"/>
              <a:t> campo (</a:t>
            </a:r>
            <a:r>
              <a:rPr lang="en-US" sz="2600" i="1" dirty="0"/>
              <a:t>field-programmable gate arrays</a:t>
            </a:r>
            <a:r>
              <a:rPr lang="en-US" sz="2600" dirty="0"/>
              <a:t>, FPGAs), ASIC’s, </a:t>
            </a:r>
            <a:r>
              <a:rPr lang="en-US" sz="2600" dirty="0" err="1"/>
              <a:t>lógica</a:t>
            </a:r>
            <a:r>
              <a:rPr lang="en-US" sz="2600" dirty="0"/>
              <a:t> </a:t>
            </a:r>
            <a:r>
              <a:rPr lang="en-US" sz="2600" i="1" dirty="0"/>
              <a:t>custom</a:t>
            </a:r>
            <a:r>
              <a:rPr lang="en-US" sz="2600" dirty="0"/>
              <a:t>, etc.</a:t>
            </a:r>
          </a:p>
          <a:p>
            <a:pPr eaLnBrk="1" hangingPunct="1">
              <a:lnSpc>
                <a:spcPct val="90000"/>
              </a:lnSpc>
              <a:defRPr/>
            </a:pPr>
            <a:r>
              <a:rPr lang="en-US" sz="2600" dirty="0" err="1"/>
              <a:t>También</a:t>
            </a:r>
            <a:r>
              <a:rPr lang="en-US" sz="2600" dirty="0"/>
              <a:t> </a:t>
            </a:r>
            <a:r>
              <a:rPr lang="en-US" sz="2600" dirty="0" err="1"/>
              <a:t>están</a:t>
            </a:r>
            <a:r>
              <a:rPr lang="en-US" sz="2600" dirty="0"/>
              <a:t> los </a:t>
            </a:r>
            <a:r>
              <a:rPr lang="en-US" sz="2600" dirty="0" err="1"/>
              <a:t>Microcontroladores</a:t>
            </a:r>
            <a:r>
              <a:rPr lang="en-US" sz="2600" dirty="0"/>
              <a:t> y DSPs.</a:t>
            </a:r>
          </a:p>
          <a:p>
            <a:pPr eaLnBrk="1" hangingPunct="1">
              <a:lnSpc>
                <a:spcPct val="90000"/>
              </a:lnSpc>
              <a:defRPr/>
            </a:pPr>
            <a:r>
              <a:rPr lang="en-US" sz="2600" dirty="0"/>
              <a:t>Tienen </a:t>
            </a:r>
            <a:r>
              <a:rPr lang="en-US" sz="2600" dirty="0" err="1"/>
              <a:t>sistemas</a:t>
            </a:r>
            <a:r>
              <a:rPr lang="en-US" sz="2600" dirty="0"/>
              <a:t> </a:t>
            </a:r>
            <a:r>
              <a:rPr lang="en-US" sz="2600" dirty="0" err="1"/>
              <a:t>operativos</a:t>
            </a:r>
            <a:r>
              <a:rPr lang="en-US" sz="2600" dirty="0"/>
              <a:t> para </a:t>
            </a:r>
            <a:r>
              <a:rPr lang="en-US" sz="2600" dirty="0" err="1"/>
              <a:t>tiempo</a:t>
            </a:r>
            <a:r>
              <a:rPr lang="en-US" sz="2600" dirty="0"/>
              <a:t> real </a:t>
            </a:r>
            <a:r>
              <a:rPr lang="en-US" sz="2600" dirty="0" err="1"/>
              <a:t>adecuados</a:t>
            </a:r>
            <a:r>
              <a:rPr lang="en-US" sz="2600" dirty="0"/>
              <a:t> para </a:t>
            </a:r>
            <a:r>
              <a:rPr lang="en-US" sz="2600" dirty="0" err="1"/>
              <a:t>aplicarse</a:t>
            </a:r>
            <a:r>
              <a:rPr lang="en-US" sz="2600" dirty="0"/>
              <a:t> </a:t>
            </a:r>
            <a:r>
              <a:rPr lang="en-US" sz="2600" dirty="0" err="1"/>
              <a:t>en</a:t>
            </a:r>
            <a:r>
              <a:rPr lang="en-US" sz="2600" dirty="0"/>
              <a:t> </a:t>
            </a:r>
            <a:r>
              <a:rPr lang="en-US" sz="2600" dirty="0" err="1"/>
              <a:t>sistemas</a:t>
            </a:r>
            <a:r>
              <a:rPr lang="en-US" sz="2600" dirty="0"/>
              <a:t> </a:t>
            </a:r>
            <a:r>
              <a:rPr lang="en-US" sz="2600" dirty="0" err="1"/>
              <a:t>embebidos</a:t>
            </a:r>
            <a:r>
              <a:rPr lang="en-US" sz="2600" dirty="0"/>
              <a:t>.</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a:extLst>
              <a:ext uri="{FF2B5EF4-FFF2-40B4-BE49-F238E27FC236}">
                <a16:creationId xmlns:a16="http://schemas.microsoft.com/office/drawing/2014/main" id="{836D0F56-5BF1-4158-977B-EC84241A9C19}"/>
              </a:ext>
            </a:extLst>
          </p:cNvPr>
          <p:cNvSpPr>
            <a:spLocks noChangeArrowheads="1"/>
          </p:cNvSpPr>
          <p:nvPr/>
        </p:nvSpPr>
        <p:spPr bwMode="auto">
          <a:xfrm>
            <a:off x="234156" y="476672"/>
            <a:ext cx="8763000" cy="1739900"/>
          </a:xfrm>
          <a:prstGeom prst="rect">
            <a:avLst/>
          </a:prstGeom>
          <a:noFill/>
          <a:ln w="9525">
            <a:noFill/>
            <a:miter lim="800000"/>
            <a:headEnd/>
            <a:tailEnd/>
          </a:ln>
          <a:effectLst/>
        </p:spPr>
        <p:txBody>
          <a:bodyPr>
            <a:spAutoFit/>
          </a:bodyPr>
          <a:lstStyle/>
          <a:p>
            <a:pPr algn="ctr">
              <a:spcBef>
                <a:spcPct val="50000"/>
              </a:spcBef>
              <a:defRPr/>
            </a:pPr>
            <a:r>
              <a:rPr lang="es-ES_tradnl" sz="3600" b="1" dirty="0">
                <a:effectLst>
                  <a:outerShdw blurRad="38100" dist="38100" dir="2700000" algn="tl">
                    <a:srgbClr val="000000"/>
                  </a:outerShdw>
                </a:effectLst>
                <a:latin typeface="Arial" charset="0"/>
              </a:rPr>
              <a:t>¿Por qué son distintos los sistemas embebidos a las computadoras de escritorio convencionales?</a:t>
            </a:r>
            <a:endParaRPr lang="es-MX" sz="3600" b="1" dirty="0">
              <a:effectLst>
                <a:outerShdw blurRad="38100" dist="38100" dir="2700000" algn="tl">
                  <a:srgbClr val="000000"/>
                </a:outerShdw>
              </a:effectLst>
              <a:latin typeface="Arial" charset="0"/>
            </a:endParaRPr>
          </a:p>
        </p:txBody>
      </p:sp>
      <p:sp>
        <p:nvSpPr>
          <p:cNvPr id="4" name="Rectangle 3">
            <a:extLst>
              <a:ext uri="{FF2B5EF4-FFF2-40B4-BE49-F238E27FC236}">
                <a16:creationId xmlns:a16="http://schemas.microsoft.com/office/drawing/2014/main" id="{E9B4FEA6-DD2C-4E04-A9C6-9419CD589E18}"/>
              </a:ext>
            </a:extLst>
          </p:cNvPr>
          <p:cNvSpPr txBox="1">
            <a:spLocks noChangeArrowheads="1"/>
          </p:cNvSpPr>
          <p:nvPr/>
        </p:nvSpPr>
        <p:spPr>
          <a:xfrm>
            <a:off x="234156" y="2852936"/>
            <a:ext cx="8675687" cy="4824412"/>
          </a:xfrm>
          <a:prstGeom prst="rect">
            <a:avLst/>
          </a:prstGeom>
        </p:spPr>
        <p:txBody>
          <a:bodyP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90000"/>
              </a:lnSpc>
              <a:defRPr/>
            </a:pPr>
            <a:r>
              <a:rPr lang="es-MX" sz="2400" dirty="0">
                <a:effectLst/>
              </a:rPr>
              <a:t>La principal diferencia entre un ordenador tradicional y un sistema embebido está en la optimización del espacio y sus características técnicas. También en que elimina todo aquello que no es necesario para realizar su función. </a:t>
            </a:r>
          </a:p>
          <a:p>
            <a:r>
              <a:rPr lang="es-MX" dirty="0">
                <a:effectLst/>
              </a:rPr>
              <a:t>Para entenderlo mejor: un sistema embebido se parece a un ordenador lo que un coche de rally a uno convencional. Mientras al coche de rally le eliminan todo el interior para que pese menos; el sistema embebido usa </a:t>
            </a:r>
            <a:r>
              <a:rPr lang="es-MX" b="1" dirty="0">
                <a:effectLst/>
              </a:rPr>
              <a:t>sistemas operativos más ligeros</a:t>
            </a:r>
            <a:r>
              <a:rPr lang="es-MX" dirty="0">
                <a:effectLst/>
              </a:rPr>
              <a:t> -muchas veces en tiempo real-, sólo se conecta a los periféricos que necesita -no tiene teclado, habitualmente- y funciona sin la necesidad de una persona dando órdenes, porque, desde que se enciende, un programa indica lo que hacer en cada momento.</a:t>
            </a:r>
          </a:p>
          <a:p>
            <a:pPr>
              <a:lnSpc>
                <a:spcPct val="90000"/>
              </a:lnSpc>
              <a:defRPr/>
            </a:pPr>
            <a:endParaRPr lang="en-US" sz="2800"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D612DD-C868-4CB5-81C3-562BACB97F6F}"/>
              </a:ext>
            </a:extLst>
          </p:cNvPr>
          <p:cNvSpPr>
            <a:spLocks noGrp="1"/>
          </p:cNvSpPr>
          <p:nvPr>
            <p:ph type="title"/>
          </p:nvPr>
        </p:nvSpPr>
        <p:spPr/>
        <p:txBody>
          <a:bodyPr>
            <a:normAutofit fontScale="90000"/>
          </a:bodyPr>
          <a:lstStyle/>
          <a:p>
            <a:r>
              <a:rPr lang="es-MX" dirty="0"/>
              <a:t>Componentes de un sistema embebido</a:t>
            </a:r>
          </a:p>
        </p:txBody>
      </p:sp>
      <p:pic>
        <p:nvPicPr>
          <p:cNvPr id="4" name="Marcador de contenido 3">
            <a:extLst>
              <a:ext uri="{FF2B5EF4-FFF2-40B4-BE49-F238E27FC236}">
                <a16:creationId xmlns:a16="http://schemas.microsoft.com/office/drawing/2014/main" id="{A169D5F0-FB42-41B2-AEED-7569269F9942}"/>
              </a:ext>
            </a:extLst>
          </p:cNvPr>
          <p:cNvPicPr>
            <a:picLocks noGrp="1" noChangeAspect="1"/>
          </p:cNvPicPr>
          <p:nvPr>
            <p:ph idx="1"/>
          </p:nvPr>
        </p:nvPicPr>
        <p:blipFill>
          <a:blip r:embed="rId2"/>
          <a:stretch>
            <a:fillRect/>
          </a:stretch>
        </p:blipFill>
        <p:spPr>
          <a:xfrm>
            <a:off x="1856099" y="1580050"/>
            <a:ext cx="5423815" cy="4889320"/>
          </a:xfrm>
          <a:prstGeom prst="rect">
            <a:avLst/>
          </a:prstGeom>
        </p:spPr>
      </p:pic>
    </p:spTree>
    <p:extLst>
      <p:ext uri="{BB962C8B-B14F-4D97-AF65-F5344CB8AC3E}">
        <p14:creationId xmlns:p14="http://schemas.microsoft.com/office/powerpoint/2010/main" val="1508535426"/>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98&quot; dur=&quot;1.422&quot;/&gt;&lt;/Timings&gt;&lt;/WMTools&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Pizarra</Template>
  <TotalTime>2311</TotalTime>
  <Words>1919</Words>
  <Application>Microsoft Office PowerPoint</Application>
  <PresentationFormat>Presentación en pantalla (4:3)</PresentationFormat>
  <Paragraphs>140</Paragraphs>
  <Slides>20</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28" baseType="lpstr">
      <vt:lpstr>Arial</vt:lpstr>
      <vt:lpstr>Calisto MT</vt:lpstr>
      <vt:lpstr>Times New Roman</vt:lpstr>
      <vt:lpstr>Verdana</vt:lpstr>
      <vt:lpstr>Wingdings</vt:lpstr>
      <vt:lpstr>Wingdings 2</vt:lpstr>
      <vt:lpstr>Pizarra</vt:lpstr>
      <vt:lpstr>Bitmap Image</vt:lpstr>
      <vt:lpstr>Presentación de PowerPoint</vt:lpstr>
      <vt:lpstr>Definiciónes</vt:lpstr>
      <vt:lpstr>Características de un Sistema Embebido</vt:lpstr>
      <vt:lpstr>Requisitos de Hardware: </vt:lpstr>
      <vt:lpstr>Requisitos de Software: </vt:lpstr>
      <vt:lpstr>Unidad de computo de un Sistema embebido</vt:lpstr>
      <vt:lpstr>¿Por qué usar microprocesadores?</vt:lpstr>
      <vt:lpstr>Presentación de PowerPoint</vt:lpstr>
      <vt:lpstr>Componentes de un sistema embebido</vt:lpstr>
      <vt:lpstr>Ventajas</vt:lpstr>
      <vt:lpstr>Presentación de PowerPoint</vt:lpstr>
      <vt:lpstr>Desventajas</vt:lpstr>
      <vt:lpstr>Presentación de PowerPoint</vt:lpstr>
      <vt:lpstr>¿En dónde se encuentran los Sistemas Embebidos?</vt:lpstr>
      <vt:lpstr>Ejemplos</vt:lpstr>
      <vt:lpstr>Ejemplos</vt:lpstr>
      <vt:lpstr>Sistemas embebidos en el automóvil</vt:lpstr>
      <vt:lpstr> Beneficios a la sociedad:</vt:lpstr>
      <vt:lpstr>Conclusión</vt:lpstr>
      <vt:lpstr>Fuentes: </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for Embedded Systems</dc:title>
  <dc:creator>Preferred Customer</dc:creator>
  <cp:lastModifiedBy>erick rodriguez</cp:lastModifiedBy>
  <cp:revision>167</cp:revision>
  <dcterms:created xsi:type="dcterms:W3CDTF">2000-02-07T23:54:30Z</dcterms:created>
  <dcterms:modified xsi:type="dcterms:W3CDTF">2020-10-01T21:29:19Z</dcterms:modified>
</cp:coreProperties>
</file>