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handoutMasterIdLst>
    <p:handoutMasterId r:id="rId49"/>
  </p:handoutMasterIdLst>
  <p:sldIdLst>
    <p:sldId id="298" r:id="rId2"/>
    <p:sldId id="312" r:id="rId3"/>
    <p:sldId id="256" r:id="rId4"/>
    <p:sldId id="257" r:id="rId5"/>
    <p:sldId id="313" r:id="rId6"/>
    <p:sldId id="314" r:id="rId7"/>
    <p:sldId id="315" r:id="rId8"/>
    <p:sldId id="316" r:id="rId9"/>
    <p:sldId id="317" r:id="rId10"/>
    <p:sldId id="318" r:id="rId11"/>
    <p:sldId id="319" r:id="rId12"/>
    <p:sldId id="300" r:id="rId13"/>
    <p:sldId id="302" r:id="rId14"/>
    <p:sldId id="303" r:id="rId15"/>
    <p:sldId id="308" r:id="rId16"/>
    <p:sldId id="309" r:id="rId17"/>
    <p:sldId id="310" r:id="rId18"/>
    <p:sldId id="304" r:id="rId19"/>
    <p:sldId id="305" r:id="rId20"/>
    <p:sldId id="306" r:id="rId21"/>
    <p:sldId id="307" r:id="rId22"/>
    <p:sldId id="258" r:id="rId23"/>
    <p:sldId id="272" r:id="rId24"/>
    <p:sldId id="299" r:id="rId25"/>
    <p:sldId id="301" r:id="rId26"/>
    <p:sldId id="271" r:id="rId27"/>
    <p:sldId id="275" r:id="rId28"/>
    <p:sldId id="276" r:id="rId29"/>
    <p:sldId id="311" r:id="rId30"/>
    <p:sldId id="277" r:id="rId31"/>
    <p:sldId id="280" r:id="rId32"/>
    <p:sldId id="278"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320" r:id="rId48"/>
  </p:sldIdLst>
  <p:sldSz cx="9144000" cy="6858000" type="screen4x3"/>
  <p:notesSz cx="6858000" cy="9296400"/>
  <p:custDataLst>
    <p:tags r:id="rId5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33CC33"/>
    <a:srgbClr val="FFCC66"/>
    <a:srgbClr val="FFCC99"/>
    <a:srgbClr val="3399FF"/>
    <a:srgbClr val="FFFF00"/>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4681" autoAdjust="0"/>
  </p:normalViewPr>
  <p:slideViewPr>
    <p:cSldViewPr>
      <p:cViewPr varScale="1">
        <p:scale>
          <a:sx n="73" d="100"/>
          <a:sy n="73" d="100"/>
        </p:scale>
        <p:origin x="1140" y="6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C7EC04F-ACF2-4E22-9414-68FF397EC0E3}"/>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s-MX"/>
          </a:p>
        </p:txBody>
      </p:sp>
      <p:sp>
        <p:nvSpPr>
          <p:cNvPr id="140291" name="Rectangle 3">
            <a:extLst>
              <a:ext uri="{FF2B5EF4-FFF2-40B4-BE49-F238E27FC236}">
                <a16:creationId xmlns:a16="http://schemas.microsoft.com/office/drawing/2014/main" id="{A3BC2D08-DBFF-42C3-8EEF-5A5BD39D44AE}"/>
              </a:ext>
            </a:extLst>
          </p:cNvPr>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s-MX"/>
          </a:p>
        </p:txBody>
      </p:sp>
      <p:sp>
        <p:nvSpPr>
          <p:cNvPr id="140292" name="Rectangle 4">
            <a:extLst>
              <a:ext uri="{FF2B5EF4-FFF2-40B4-BE49-F238E27FC236}">
                <a16:creationId xmlns:a16="http://schemas.microsoft.com/office/drawing/2014/main" id="{A7B6D695-CB16-48F1-9B41-DAEC887D116E}"/>
              </a:ext>
            </a:extLst>
          </p:cNvPr>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s-MX"/>
          </a:p>
        </p:txBody>
      </p:sp>
      <p:sp>
        <p:nvSpPr>
          <p:cNvPr id="140293" name="Rectangle 5">
            <a:extLst>
              <a:ext uri="{FF2B5EF4-FFF2-40B4-BE49-F238E27FC236}">
                <a16:creationId xmlns:a16="http://schemas.microsoft.com/office/drawing/2014/main" id="{E6763BBA-E7D6-4522-B2D4-D1158366F804}"/>
              </a:ext>
            </a:extLst>
          </p:cNvPr>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039BD3DA-665C-400A-84A6-1CC75F728598}" type="slidenum">
              <a:rPr lang="es-MX" altLang="es-MX"/>
              <a:pPr/>
              <a:t>‹Nº›</a:t>
            </a:fld>
            <a:endParaRPr lang="es-MX" altLang="es-MX"/>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6D598EF7-DEEB-4391-819E-3DCA1F87CEFD}" type="slidenum">
              <a:rPr lang="es-ES" altLang="es-MX" smtClean="0"/>
              <a:pPr/>
              <a:t>‹Nº›</a:t>
            </a:fld>
            <a:endParaRPr lang="es-ES" altLang="es-MX"/>
          </a:p>
        </p:txBody>
      </p:sp>
    </p:spTree>
    <p:extLst>
      <p:ext uri="{BB962C8B-B14F-4D97-AF65-F5344CB8AC3E}">
        <p14:creationId xmlns:p14="http://schemas.microsoft.com/office/powerpoint/2010/main" val="79954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65997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18935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069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244059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85295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4130641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4E4CA74D-9979-4204-8D34-26C19EA0E859}" type="slidenum">
              <a:rPr lang="es-ES" altLang="es-MX" smtClean="0"/>
              <a:pPr/>
              <a:t>‹Nº›</a:t>
            </a:fld>
            <a:endParaRPr lang="es-ES" altLang="es-MX"/>
          </a:p>
        </p:txBody>
      </p:sp>
    </p:spTree>
    <p:extLst>
      <p:ext uri="{BB962C8B-B14F-4D97-AF65-F5344CB8AC3E}">
        <p14:creationId xmlns:p14="http://schemas.microsoft.com/office/powerpoint/2010/main" val="316797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82955EAE-151E-4F04-8786-406C7CFA7129}" type="slidenum">
              <a:rPr lang="es-ES" altLang="es-MX" smtClean="0"/>
              <a:pPr/>
              <a:t>‹Nº›</a:t>
            </a:fld>
            <a:endParaRPr lang="es-ES" altLang="es-MX"/>
          </a:p>
        </p:txBody>
      </p:sp>
    </p:spTree>
    <p:extLst>
      <p:ext uri="{BB962C8B-B14F-4D97-AF65-F5344CB8AC3E}">
        <p14:creationId xmlns:p14="http://schemas.microsoft.com/office/powerpoint/2010/main" val="271138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endParaRPr lang="es-MX"/>
          </a:p>
        </p:txBody>
      </p:sp>
      <p:sp>
        <p:nvSpPr>
          <p:cNvPr id="3" name="2 Marcador de tabla"/>
          <p:cNvSpPr>
            <a:spLocks noGrp="1"/>
          </p:cNvSpPr>
          <p:nvPr>
            <p:ph type="tbl" idx="1"/>
          </p:nvPr>
        </p:nvSpPr>
        <p:spPr>
          <a:xfrm>
            <a:off x="457200" y="1600200"/>
            <a:ext cx="8229600" cy="4530725"/>
          </a:xfrm>
        </p:spPr>
        <p:txBody>
          <a:bodyPr/>
          <a:lstStyle/>
          <a:p>
            <a:pPr lvl="0"/>
            <a:endParaRPr lang="es-MX" noProof="0"/>
          </a:p>
        </p:txBody>
      </p:sp>
      <p:sp>
        <p:nvSpPr>
          <p:cNvPr id="4" name="Rectangle 19">
            <a:extLst>
              <a:ext uri="{FF2B5EF4-FFF2-40B4-BE49-F238E27FC236}">
                <a16:creationId xmlns:a16="http://schemas.microsoft.com/office/drawing/2014/main" id="{BB29E07D-17F7-45AD-A8B1-5283C85C2CE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0">
            <a:extLst>
              <a:ext uri="{FF2B5EF4-FFF2-40B4-BE49-F238E27FC236}">
                <a16:creationId xmlns:a16="http://schemas.microsoft.com/office/drawing/2014/main" id="{9BD8C7B4-DB1F-43EA-BC81-AFBCFA2D8A2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1">
            <a:extLst>
              <a:ext uri="{FF2B5EF4-FFF2-40B4-BE49-F238E27FC236}">
                <a16:creationId xmlns:a16="http://schemas.microsoft.com/office/drawing/2014/main" id="{38B812EC-A344-48F7-B315-7887A04F6129}"/>
              </a:ext>
            </a:extLst>
          </p:cNvPr>
          <p:cNvSpPr>
            <a:spLocks noGrp="1" noChangeArrowheads="1"/>
          </p:cNvSpPr>
          <p:nvPr>
            <p:ph type="sldNum" sz="quarter" idx="12"/>
          </p:nvPr>
        </p:nvSpPr>
        <p:spPr>
          <a:ln/>
        </p:spPr>
        <p:txBody>
          <a:bodyPr/>
          <a:lstStyle>
            <a:lvl1pPr>
              <a:defRPr/>
            </a:lvl1pPr>
          </a:lstStyle>
          <a:p>
            <a:fld id="{05491793-3233-407D-9E31-F8B59D7C568B}" type="slidenum">
              <a:rPr lang="es-ES" altLang="es-MX"/>
              <a:pPr/>
              <a:t>‹Nº›</a:t>
            </a:fld>
            <a:endParaRPr lang="es-ES" altLang="es-MX"/>
          </a:p>
        </p:txBody>
      </p:sp>
    </p:spTree>
    <p:extLst>
      <p:ext uri="{BB962C8B-B14F-4D97-AF65-F5344CB8AC3E}">
        <p14:creationId xmlns:p14="http://schemas.microsoft.com/office/powerpoint/2010/main" val="165927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17151BF2-650C-4BE0-A23B-86EFD11AE229}" type="slidenum">
              <a:rPr lang="es-ES" altLang="es-MX" smtClean="0"/>
              <a:pPr/>
              <a:t>‹Nº›</a:t>
            </a:fld>
            <a:endParaRPr lang="es-ES" altLang="es-MX"/>
          </a:p>
        </p:txBody>
      </p:sp>
    </p:spTree>
    <p:extLst>
      <p:ext uri="{BB962C8B-B14F-4D97-AF65-F5344CB8AC3E}">
        <p14:creationId xmlns:p14="http://schemas.microsoft.com/office/powerpoint/2010/main" val="118078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ECA0299B-9CE3-4999-A637-365BF49C097A}" type="slidenum">
              <a:rPr lang="es-ES" altLang="es-MX" smtClean="0"/>
              <a:pPr/>
              <a:t>‹Nº›</a:t>
            </a:fld>
            <a:endParaRPr lang="es-ES" altLang="es-MX"/>
          </a:p>
        </p:txBody>
      </p:sp>
    </p:spTree>
    <p:extLst>
      <p:ext uri="{BB962C8B-B14F-4D97-AF65-F5344CB8AC3E}">
        <p14:creationId xmlns:p14="http://schemas.microsoft.com/office/powerpoint/2010/main" val="289806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B3EA81A-648A-4E4E-A5BD-02EB5E7901EC}" type="slidenum">
              <a:rPr lang="es-ES" altLang="es-MX" smtClean="0"/>
              <a:pPr/>
              <a:t>‹Nº›</a:t>
            </a:fld>
            <a:endParaRPr lang="es-ES" altLang="es-MX"/>
          </a:p>
        </p:txBody>
      </p:sp>
    </p:spTree>
    <p:extLst>
      <p:ext uri="{BB962C8B-B14F-4D97-AF65-F5344CB8AC3E}">
        <p14:creationId xmlns:p14="http://schemas.microsoft.com/office/powerpoint/2010/main" val="369871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fld id="{5F3101EC-CE70-43E2-8998-6E8EC8C8939F}" type="slidenum">
              <a:rPr lang="es-ES" altLang="es-MX" smtClean="0"/>
              <a:pPr/>
              <a:t>‹Nº›</a:t>
            </a:fld>
            <a:endParaRPr lang="es-ES" altLang="es-MX"/>
          </a:p>
        </p:txBody>
      </p:sp>
    </p:spTree>
    <p:extLst>
      <p:ext uri="{BB962C8B-B14F-4D97-AF65-F5344CB8AC3E}">
        <p14:creationId xmlns:p14="http://schemas.microsoft.com/office/powerpoint/2010/main" val="159374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157700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fld id="{922B92AD-2FA0-4C3A-842B-DCE574E9CACF}" type="slidenum">
              <a:rPr lang="es-ES" altLang="es-MX" smtClean="0"/>
              <a:pPr/>
              <a:t>‹Nº›</a:t>
            </a:fld>
            <a:endParaRPr lang="es-ES" altLang="es-MX"/>
          </a:p>
        </p:txBody>
      </p:sp>
    </p:spTree>
    <p:extLst>
      <p:ext uri="{BB962C8B-B14F-4D97-AF65-F5344CB8AC3E}">
        <p14:creationId xmlns:p14="http://schemas.microsoft.com/office/powerpoint/2010/main" val="20770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FB09905E-A32E-4964-B9A4-998F26D5EA9B}" type="slidenum">
              <a:rPr lang="es-ES" altLang="es-MX" smtClean="0"/>
              <a:pPr/>
              <a:t>‹Nº›</a:t>
            </a:fld>
            <a:endParaRPr lang="es-ES" altLang="es-MX"/>
          </a:p>
        </p:txBody>
      </p:sp>
    </p:spTree>
    <p:extLst>
      <p:ext uri="{BB962C8B-B14F-4D97-AF65-F5344CB8AC3E}">
        <p14:creationId xmlns:p14="http://schemas.microsoft.com/office/powerpoint/2010/main" val="105897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D0F967C3-4856-4577-8C99-4C554775DD63}" type="slidenum">
              <a:rPr lang="es-ES" altLang="es-MX" smtClean="0"/>
              <a:pPr/>
              <a:t>‹Nº›</a:t>
            </a:fld>
            <a:endParaRPr lang="es-ES" altLang="es-MX"/>
          </a:p>
        </p:txBody>
      </p:sp>
    </p:spTree>
    <p:extLst>
      <p:ext uri="{BB962C8B-B14F-4D97-AF65-F5344CB8AC3E}">
        <p14:creationId xmlns:p14="http://schemas.microsoft.com/office/powerpoint/2010/main" val="22990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s-E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s-E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21137105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1.bin"/><Relationship Id="rId7"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id="{59C465E9-5DDF-4680-AA9F-C4CC6F936339}"/>
              </a:ext>
            </a:extLst>
          </p:cNvPr>
          <p:cNvSpPr txBox="1"/>
          <p:nvPr/>
        </p:nvSpPr>
        <p:spPr>
          <a:xfrm>
            <a:off x="1619250" y="692150"/>
            <a:ext cx="5905500" cy="1323975"/>
          </a:xfrm>
          <a:prstGeom prst="rect">
            <a:avLst/>
          </a:prstGeom>
          <a:noFill/>
        </p:spPr>
        <p:txBody>
          <a:bodyPr>
            <a:spAutoFit/>
          </a:bodyPr>
          <a:lstStyle/>
          <a:p>
            <a:pPr algn="ctr">
              <a:defRPr/>
            </a:pPr>
            <a:r>
              <a:rPr lang="es-MX" sz="4000" dirty="0">
                <a:effectLst>
                  <a:outerShdw blurRad="38100" dist="38100" dir="2700000" algn="tl">
                    <a:srgbClr val="000000">
                      <a:alpha val="43137"/>
                    </a:srgbClr>
                  </a:outerShdw>
                </a:effectLst>
              </a:rPr>
              <a:t>Introducción a los Sistemas Embebidos</a:t>
            </a:r>
          </a:p>
        </p:txBody>
      </p:sp>
      <p:sp>
        <p:nvSpPr>
          <p:cNvPr id="4" name="3 CuadroTexto">
            <a:extLst>
              <a:ext uri="{FF2B5EF4-FFF2-40B4-BE49-F238E27FC236}">
                <a16:creationId xmlns:a16="http://schemas.microsoft.com/office/drawing/2014/main" id="{A9699D29-AD06-451A-A3E3-C550016DD048}"/>
              </a:ext>
            </a:extLst>
          </p:cNvPr>
          <p:cNvSpPr txBox="1"/>
          <p:nvPr/>
        </p:nvSpPr>
        <p:spPr>
          <a:xfrm>
            <a:off x="1692275" y="3500438"/>
            <a:ext cx="5903913" cy="1323975"/>
          </a:xfrm>
          <a:prstGeom prst="rect">
            <a:avLst/>
          </a:prstGeom>
          <a:noFill/>
        </p:spPr>
        <p:txBody>
          <a:bodyPr>
            <a:spAutoFit/>
          </a:bodyPr>
          <a:lstStyle/>
          <a:p>
            <a:pPr algn="ctr">
              <a:defRPr/>
            </a:pPr>
            <a:r>
              <a:rPr lang="es-MX" sz="4000" dirty="0">
                <a:effectLst>
                  <a:outerShdw blurRad="38100" dist="38100" dir="2700000" algn="tl">
                    <a:srgbClr val="000000">
                      <a:alpha val="43137"/>
                    </a:srgbClr>
                  </a:outerShdw>
                </a:effectLst>
              </a:rPr>
              <a:t>Sergio </a:t>
            </a:r>
            <a:r>
              <a:rPr lang="es-MX" sz="4000" dirty="0" err="1">
                <a:effectLst>
                  <a:outerShdw blurRad="38100" dist="38100" dir="2700000" algn="tl">
                    <a:srgbClr val="000000">
                      <a:alpha val="43137"/>
                    </a:srgbClr>
                  </a:outerShdw>
                </a:effectLst>
              </a:rPr>
              <a:t>Fco</a:t>
            </a:r>
            <a:r>
              <a:rPr lang="es-MX" sz="4000" dirty="0">
                <a:effectLst>
                  <a:outerShdw blurRad="38100" dist="38100" dir="2700000" algn="tl">
                    <a:srgbClr val="000000">
                      <a:alpha val="43137"/>
                    </a:srgbClr>
                  </a:outerShdw>
                </a:effectLst>
              </a:rPr>
              <a:t>. Hernández Machuca </a:t>
            </a:r>
          </a:p>
        </p:txBody>
      </p:sp>
    </p:spTree>
  </p:cSld>
  <p:clrMapOvr>
    <a:masterClrMapping/>
  </p:clrMapOvr>
  <p:transition spd="slow" advTm="1422">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6D14F-E495-40AD-8781-D6D56B1064A7}"/>
              </a:ext>
            </a:extLst>
          </p:cNvPr>
          <p:cNvSpPr>
            <a:spLocks noGrp="1"/>
          </p:cNvSpPr>
          <p:nvPr>
            <p:ph type="title"/>
          </p:nvPr>
        </p:nvSpPr>
        <p:spPr/>
        <p:txBody>
          <a:bodyPr/>
          <a:lstStyle/>
          <a:p>
            <a:r>
              <a:rPr lang="es-MX" dirty="0"/>
              <a:t>Desventajas</a:t>
            </a:r>
          </a:p>
        </p:txBody>
      </p:sp>
      <p:sp>
        <p:nvSpPr>
          <p:cNvPr id="3" name="Marcador de contenido 2">
            <a:extLst>
              <a:ext uri="{FF2B5EF4-FFF2-40B4-BE49-F238E27FC236}">
                <a16:creationId xmlns:a16="http://schemas.microsoft.com/office/drawing/2014/main" id="{AC6CAD34-346C-4B76-BC9A-683CC812CB31}"/>
              </a:ext>
            </a:extLst>
          </p:cNvPr>
          <p:cNvSpPr>
            <a:spLocks noGrp="1"/>
          </p:cNvSpPr>
          <p:nvPr>
            <p:ph idx="1"/>
          </p:nvPr>
        </p:nvSpPr>
        <p:spPr/>
        <p:txBody>
          <a:bodyPr>
            <a:normAutofit lnSpcReduction="10000"/>
          </a:bodyPr>
          <a:lstStyle/>
          <a:p>
            <a:pPr fontAlgn="base"/>
            <a:r>
              <a:rPr lang="es-MX" b="1" dirty="0">
                <a:effectLst/>
              </a:rPr>
              <a:t>Cifrado débil</a:t>
            </a:r>
            <a:r>
              <a:rPr lang="es-MX" dirty="0">
                <a:effectLst/>
              </a:rPr>
              <a:t>. La tecnología en criptografía utilizada para los sistemas embebidos es débil. Así, las herramientas más sencillas de este tipo se basan en estándares poco seguros. Esto implica que los datos compartidos entre dos dispositivos distintos pueden ser fácilmente interceptados y descifrados.</a:t>
            </a:r>
          </a:p>
          <a:p>
            <a:pPr fontAlgn="base"/>
            <a:r>
              <a:rPr lang="es-MX" b="1" dirty="0">
                <a:effectLst/>
              </a:rPr>
              <a:t>Falta de certificados</a:t>
            </a:r>
            <a:r>
              <a:rPr lang="es-MX" dirty="0">
                <a:effectLst/>
              </a:rPr>
              <a:t>. La mayoría de estos servicios utilizan certificados que no gozan del soporte de grandes entidades del sector. Los atacantes pueden falsificarlos para engañar al usuario.</a:t>
            </a:r>
          </a:p>
          <a:p>
            <a:pPr fontAlgn="base"/>
            <a:r>
              <a:rPr lang="es-MX" b="1" dirty="0" err="1">
                <a:effectLst/>
              </a:rPr>
              <a:t>Backdoors</a:t>
            </a:r>
            <a:r>
              <a:rPr lang="es-MX" dirty="0">
                <a:effectLst/>
              </a:rPr>
              <a:t>. Las puertas traseras de los sistemas embebidos permiten a los fabricantes acceder a los mismos independientemente de las modificaciones que el cliente haya realizado. Si un atacante consigue acceder a estas </a:t>
            </a:r>
            <a:r>
              <a:rPr lang="es-MX" dirty="0" err="1">
                <a:effectLst/>
              </a:rPr>
              <a:t>backdoors</a:t>
            </a:r>
            <a:r>
              <a:rPr lang="es-MX" dirty="0">
                <a:effectLst/>
              </a:rPr>
              <a:t>, podría tomar el control del dispositivo.</a:t>
            </a:r>
          </a:p>
          <a:p>
            <a:pPr marL="36900" indent="0">
              <a:buNone/>
            </a:pPr>
            <a:endParaRPr lang="es-MX" dirty="0"/>
          </a:p>
        </p:txBody>
      </p:sp>
    </p:spTree>
    <p:extLst>
      <p:ext uri="{BB962C8B-B14F-4D97-AF65-F5344CB8AC3E}">
        <p14:creationId xmlns:p14="http://schemas.microsoft.com/office/powerpoint/2010/main" val="18965232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EF832B-C862-4E2C-8A76-39CA301C42FC}"/>
              </a:ext>
            </a:extLst>
          </p:cNvPr>
          <p:cNvSpPr>
            <a:spLocks noGrp="1"/>
          </p:cNvSpPr>
          <p:nvPr>
            <p:ph idx="1"/>
          </p:nvPr>
        </p:nvSpPr>
        <p:spPr>
          <a:xfrm>
            <a:off x="689339" y="908720"/>
            <a:ext cx="7765322" cy="5544616"/>
          </a:xfrm>
        </p:spPr>
        <p:txBody>
          <a:bodyPr>
            <a:normAutofit lnSpcReduction="10000"/>
          </a:bodyPr>
          <a:lstStyle/>
          <a:p>
            <a:pPr fontAlgn="base"/>
            <a:r>
              <a:rPr lang="es-MX" b="1" dirty="0">
                <a:effectLst/>
              </a:rPr>
              <a:t>Puertos de entrada y salida</a:t>
            </a:r>
            <a:r>
              <a:rPr lang="es-MX" dirty="0">
                <a:effectLst/>
              </a:rPr>
              <a:t>. Los puertos utilizados para las comunicaciones con el exterior no suelen deshabilitarse. Por ello, si existen puertos sobrantes, pueden utilizarse para violar la seguridad del sistema, entrar al dispositivo e intentar controlarlo.</a:t>
            </a:r>
          </a:p>
          <a:p>
            <a:pPr fontAlgn="base"/>
            <a:r>
              <a:rPr lang="es-MX" b="1" dirty="0">
                <a:effectLst/>
              </a:rPr>
              <a:t>Código libre o reutilizado</a:t>
            </a:r>
            <a:r>
              <a:rPr lang="es-MX" dirty="0">
                <a:effectLst/>
              </a:rPr>
              <a:t>. A menudo, los sistemas embebidos dan uso de código ya utilizado para otros procesos. Se dan casos en los que el código puede incluso ser libre. Sin embargo, no suele revisarse.</a:t>
            </a:r>
          </a:p>
          <a:p>
            <a:pPr fontAlgn="base"/>
            <a:r>
              <a:rPr lang="es-MX" b="1" dirty="0">
                <a:effectLst/>
              </a:rPr>
              <a:t>Ataques DOS/DDOS</a:t>
            </a:r>
            <a:r>
              <a:rPr lang="es-MX" dirty="0">
                <a:effectLst/>
              </a:rPr>
              <a:t>. Los ataques de denegación de servicios están a la orden del día. Los sistemas embebidos no suelen tener controles de tramas de red, por lo que es posible que una petición repetida de información pueda bloquear los canales comunicativos.</a:t>
            </a:r>
          </a:p>
          <a:p>
            <a:pPr fontAlgn="base"/>
            <a:endParaRPr lang="es-MX" dirty="0">
              <a:effectLst/>
            </a:endParaRPr>
          </a:p>
          <a:p>
            <a:pPr marL="36900" indent="0" fontAlgn="base">
              <a:buNone/>
            </a:pPr>
            <a:r>
              <a:rPr lang="es-MX" dirty="0">
                <a:effectLst/>
              </a:rPr>
              <a:t>Las ventajas que aportan estos sistemas al mundo industrial son numerosas, pero ponen en riesgo su seguridad. Aunque múltiples servicios tecnológicos del sector ya utilizan estos sistemas, prácticamente obligan a blindar la ciberseguridad industrial.</a:t>
            </a:r>
          </a:p>
        </p:txBody>
      </p:sp>
    </p:spTree>
    <p:extLst>
      <p:ext uri="{BB962C8B-B14F-4D97-AF65-F5344CB8AC3E}">
        <p14:creationId xmlns:p14="http://schemas.microsoft.com/office/powerpoint/2010/main" val="6640683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7E1E9DE-EF0C-4237-B0E8-73E7F9001A8A}"/>
              </a:ext>
            </a:extLst>
          </p:cNvPr>
          <p:cNvSpPr>
            <a:spLocks noGrp="1" noChangeArrowheads="1"/>
          </p:cNvSpPr>
          <p:nvPr>
            <p:ph type="title"/>
          </p:nvPr>
        </p:nvSpPr>
        <p:spPr>
          <a:xfrm>
            <a:off x="179388" y="260350"/>
            <a:ext cx="8737600" cy="1143000"/>
          </a:xfrm>
        </p:spPr>
        <p:txBody>
          <a:bodyPr>
            <a:normAutofit fontScale="90000"/>
          </a:bodyPr>
          <a:lstStyle/>
          <a:p>
            <a:pPr eaLnBrk="1" hangingPunct="1">
              <a:defRPr/>
            </a:pPr>
            <a:r>
              <a:rPr lang="es-ES_tradnl" sz="4000"/>
              <a:t>¿En dónde se encuentran los Sistemas Embebidos?</a:t>
            </a:r>
            <a:endParaRPr lang="es-MX" sz="4000"/>
          </a:p>
        </p:txBody>
      </p:sp>
      <p:graphicFrame>
        <p:nvGraphicFramePr>
          <p:cNvPr id="1026" name="Object 4">
            <a:extLst>
              <a:ext uri="{FF2B5EF4-FFF2-40B4-BE49-F238E27FC236}">
                <a16:creationId xmlns:a16="http://schemas.microsoft.com/office/drawing/2014/main" id="{0443C57F-C4C9-469D-86A2-A9E1E7C19873}"/>
              </a:ext>
            </a:extLst>
          </p:cNvPr>
          <p:cNvGraphicFramePr>
            <a:graphicFrameLocks noChangeAspect="1"/>
          </p:cNvGraphicFramePr>
          <p:nvPr>
            <p:extLst>
              <p:ext uri="{D42A27DB-BD31-4B8C-83A1-F6EECF244321}">
                <p14:modId xmlns:p14="http://schemas.microsoft.com/office/powerpoint/2010/main" val="2746183825"/>
              </p:ext>
            </p:extLst>
          </p:nvPr>
        </p:nvGraphicFramePr>
        <p:xfrm>
          <a:off x="1122363" y="2185987"/>
          <a:ext cx="1190625" cy="1190625"/>
        </p:xfrm>
        <a:graphic>
          <a:graphicData uri="http://schemas.openxmlformats.org/presentationml/2006/ole">
            <mc:AlternateContent xmlns:mc="http://schemas.openxmlformats.org/markup-compatibility/2006">
              <mc:Choice xmlns:v="urn:schemas-microsoft-com:vml" Requires="v">
                <p:oleObj spid="_x0000_s1044" name="Bitmap Image" r:id="rId3" imgW="1190476" imgH="1190476" progId="Paint.Picture">
                  <p:embed/>
                </p:oleObj>
              </mc:Choice>
              <mc:Fallback>
                <p:oleObj name="Bitmap Image" r:id="rId3" imgW="1190476" imgH="1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2185987"/>
                        <a:ext cx="11906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8" descr="jetplane">
            <a:extLst>
              <a:ext uri="{FF2B5EF4-FFF2-40B4-BE49-F238E27FC236}">
                <a16:creationId xmlns:a16="http://schemas.microsoft.com/office/drawing/2014/main" id="{BD7BEE12-A714-40EE-892F-06DB4E4AFA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7638" y="1403350"/>
            <a:ext cx="23542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pcs_popular_24">
            <a:extLst>
              <a:ext uri="{FF2B5EF4-FFF2-40B4-BE49-F238E27FC236}">
                <a16:creationId xmlns:a16="http://schemas.microsoft.com/office/drawing/2014/main" id="{D6D9FB97-43AE-4D55-AA7A-7A693C90F8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1598612"/>
            <a:ext cx="12509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descr="Sabías que los sistemas embebidos están en casi todo lo que usamos? | Blog  de Ingeniería Electrónica | Universidad de Ingeniería UTEC">
            <a:extLst>
              <a:ext uri="{FF2B5EF4-FFF2-40B4-BE49-F238E27FC236}">
                <a16:creationId xmlns:a16="http://schemas.microsoft.com/office/drawing/2014/main" id="{E1BF044F-0BC7-4DD9-899B-7992C1790E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163" r="27396"/>
          <a:stretch/>
        </p:blipFill>
        <p:spPr bwMode="auto">
          <a:xfrm>
            <a:off x="539552" y="4006850"/>
            <a:ext cx="3820589" cy="248728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troduccion a los Sistemas Embebidos">
            <a:extLst>
              <a:ext uri="{FF2B5EF4-FFF2-40B4-BE49-F238E27FC236}">
                <a16:creationId xmlns:a16="http://schemas.microsoft.com/office/drawing/2014/main" id="{4847552B-A435-49D9-BCF5-F7F13BCD69F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384" t="29085" r="11579" b="4308"/>
          <a:stretch/>
        </p:blipFill>
        <p:spPr bwMode="auto">
          <a:xfrm>
            <a:off x="4625815" y="2996952"/>
            <a:ext cx="4410398" cy="2685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27C18A8-43B0-4FFC-814E-04A170A80D15}"/>
              </a:ext>
            </a:extLst>
          </p:cNvPr>
          <p:cNvSpPr>
            <a:spLocks noGrp="1" noChangeArrowheads="1"/>
          </p:cNvSpPr>
          <p:nvPr>
            <p:ph type="title"/>
          </p:nvPr>
        </p:nvSpPr>
        <p:spPr/>
        <p:txBody>
          <a:bodyPr/>
          <a:lstStyle/>
          <a:p>
            <a:pPr eaLnBrk="1" hangingPunct="1">
              <a:defRPr/>
            </a:pPr>
            <a:r>
              <a:rPr lang="es-ES_tradnl"/>
              <a:t>Ejemplos</a:t>
            </a:r>
            <a:endParaRPr lang="es-MX"/>
          </a:p>
        </p:txBody>
      </p:sp>
      <p:graphicFrame>
        <p:nvGraphicFramePr>
          <p:cNvPr id="145582" name="Group 174">
            <a:extLst>
              <a:ext uri="{FF2B5EF4-FFF2-40B4-BE49-F238E27FC236}">
                <a16:creationId xmlns:a16="http://schemas.microsoft.com/office/drawing/2014/main" id="{D025A2BC-3C16-4D9F-9418-EF897EB5E7B9}"/>
              </a:ext>
            </a:extLst>
          </p:cNvPr>
          <p:cNvGraphicFramePr>
            <a:graphicFrameLocks noGrp="1"/>
          </p:cNvGraphicFramePr>
          <p:nvPr/>
        </p:nvGraphicFramePr>
        <p:xfrm>
          <a:off x="323850" y="1628775"/>
          <a:ext cx="8534400" cy="4962525"/>
        </p:xfrm>
        <a:graphic>
          <a:graphicData uri="http://schemas.openxmlformats.org/drawingml/2006/table">
            <a:tbl>
              <a:tblPr/>
              <a:tblGrid>
                <a:gridCol w="2611438">
                  <a:extLst>
                    <a:ext uri="{9D8B030D-6E8A-4147-A177-3AD203B41FA5}">
                      <a16:colId xmlns:a16="http://schemas.microsoft.com/office/drawing/2014/main" val="20000"/>
                    </a:ext>
                  </a:extLst>
                </a:gridCol>
                <a:gridCol w="2735262">
                  <a:extLst>
                    <a:ext uri="{9D8B030D-6E8A-4147-A177-3AD203B41FA5}">
                      <a16:colId xmlns:a16="http://schemas.microsoft.com/office/drawing/2014/main" val="20001"/>
                    </a:ext>
                  </a:extLst>
                </a:gridCol>
                <a:gridCol w="3187700">
                  <a:extLst>
                    <a:ext uri="{9D8B030D-6E8A-4147-A177-3AD203B41FA5}">
                      <a16:colId xmlns:a16="http://schemas.microsoft.com/office/drawing/2014/main" val="20002"/>
                    </a:ext>
                  </a:extLst>
                </a:gridCol>
              </a:tblGrid>
              <a:tr h="7010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Sistemas de oficina y equipos móviles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Sistemas de construcción</a:t>
                      </a:r>
                      <a:endParaRPr kumimoji="0" lang="es-MX" sz="2800" b="1"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Control de manufactura y procesos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14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contestadoras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Copiadoras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Faxes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1" u="none" strike="noStrike" cap="none" normalizeH="0" baseline="0">
                          <a:ln>
                            <a:noFill/>
                          </a:ln>
                          <a:solidFill>
                            <a:schemeClr val="tx1"/>
                          </a:solidFill>
                          <a:effectLst>
                            <a:outerShdw blurRad="38100" dist="38100" dir="2700000" algn="tl">
                              <a:srgbClr val="000000"/>
                            </a:outerShdw>
                          </a:effectLst>
                          <a:latin typeface="Arial" charset="0"/>
                        </a:rPr>
                        <a:t>- Laptops</a:t>
                      </a: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y computadoras portátiles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Teléfonos móviles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PDAs, organizadores personales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Cámaras de video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grabación</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Arial" charset="0"/>
                        </a:rPr>
                        <a:t>- Impresoras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Arial" charset="0"/>
                        </a:rPr>
                        <a:t>- Hornos de microondas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s-MX"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Aire acondicionado</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Generadores eléctricos de respaldo</a:t>
                      </a:r>
                    </a:p>
                    <a:p>
                      <a:pPr marL="0" marR="0" lvl="0" indent="0" algn="l" defTabSz="914400" rtl="0" eaLnBrk="1" fontAlgn="base" latinLnBrk="0" hangingPunct="1">
                        <a:lnSpc>
                          <a:spcPct val="100000"/>
                        </a:lnSpc>
                        <a:spcBef>
                          <a:spcPct val="20000"/>
                        </a:spcBef>
                        <a:spcAft>
                          <a:spcPct val="0"/>
                        </a:spcAft>
                        <a:buClr>
                          <a:schemeClr val="hlink"/>
                        </a:buClr>
                        <a:buSzPct val="70000"/>
                        <a:buFontTx/>
                        <a:buChar char="-"/>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Administración inteligente de edificios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control de fuego</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calefacción y ventilación</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Elevadores y escaleras eléctricas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alumbrado</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Cámaras de seguridad</a:t>
                      </a:r>
                      <a:endParaRPr kumimoji="0" lang="es-MX" sz="2800" b="0"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Automatización de fábricas</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control de energía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Plantas de manufactura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Centrales nucleares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Refinerías de petróleo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Estaciones de control de potencia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Robots industriales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conmutación de energía</a:t>
                      </a:r>
                    </a:p>
                    <a:p>
                      <a:pPr marL="0" marR="0" lvl="0" indent="0" algn="l" defTabSz="914400" rtl="0" eaLnBrk="1" fontAlgn="base" latinLnBrk="0" hangingPunct="1">
                        <a:lnSpc>
                          <a:spcPct val="100000"/>
                        </a:lnSpc>
                        <a:spcBef>
                          <a:spcPct val="20000"/>
                        </a:spcBef>
                        <a:spcAft>
                          <a:spcPct val="0"/>
                        </a:spcAft>
                        <a:buClr>
                          <a:schemeClr val="hlink"/>
                        </a:buClr>
                        <a:buSzPct val="70000"/>
                        <a:buFontTx/>
                        <a:buChar char="-"/>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Sistemas de tratamiento de aguas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Automatización de líneas de ensamblado</a:t>
                      </a:r>
                      <a:endParaRPr kumimoji="0" lang="es-MX" sz="2800" b="0"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9705C49-DFB6-4531-9B16-2654D24891C6}"/>
              </a:ext>
            </a:extLst>
          </p:cNvPr>
          <p:cNvSpPr>
            <a:spLocks noGrp="1" noChangeArrowheads="1"/>
          </p:cNvSpPr>
          <p:nvPr>
            <p:ph type="title"/>
          </p:nvPr>
        </p:nvSpPr>
        <p:spPr/>
        <p:txBody>
          <a:bodyPr/>
          <a:lstStyle/>
          <a:p>
            <a:pPr eaLnBrk="1" hangingPunct="1">
              <a:defRPr/>
            </a:pPr>
            <a:r>
              <a:rPr lang="es-ES_tradnl"/>
              <a:t>Ejemplos</a:t>
            </a:r>
            <a:endParaRPr lang="es-MX"/>
          </a:p>
        </p:txBody>
      </p:sp>
      <p:graphicFrame>
        <p:nvGraphicFramePr>
          <p:cNvPr id="146512" name="Group 80">
            <a:extLst>
              <a:ext uri="{FF2B5EF4-FFF2-40B4-BE49-F238E27FC236}">
                <a16:creationId xmlns:a16="http://schemas.microsoft.com/office/drawing/2014/main" id="{4F559E11-DD57-4F5D-9493-46866F9C6229}"/>
              </a:ext>
            </a:extLst>
          </p:cNvPr>
          <p:cNvGraphicFramePr>
            <a:graphicFrameLocks noGrp="1"/>
          </p:cNvGraphicFramePr>
          <p:nvPr/>
        </p:nvGraphicFramePr>
        <p:xfrm>
          <a:off x="539750" y="1989138"/>
          <a:ext cx="8208963" cy="4276725"/>
        </p:xfrm>
        <a:graphic>
          <a:graphicData uri="http://schemas.openxmlformats.org/drawingml/2006/table">
            <a:tbl>
              <a:tblPr/>
              <a:tblGrid>
                <a:gridCol w="2663825">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40088">
                  <a:extLst>
                    <a:ext uri="{9D8B030D-6E8A-4147-A177-3AD203B41FA5}">
                      <a16:colId xmlns:a16="http://schemas.microsoft.com/office/drawing/2014/main" val="20002"/>
                    </a:ext>
                  </a:extLst>
                </a:gridCol>
              </a:tblGrid>
              <a:tr h="5271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Transporte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Comunicaciones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ES_tradnl" sz="2000" b="1" i="0" u="none" strike="noStrike" cap="none" normalizeH="0" baseline="0">
                          <a:ln>
                            <a:noFill/>
                          </a:ln>
                          <a:solidFill>
                            <a:schemeClr val="tx1"/>
                          </a:solidFill>
                          <a:effectLst>
                            <a:outerShdw blurRad="38100" dist="38100" dir="2700000" algn="tl">
                              <a:srgbClr val="000000"/>
                            </a:outerShdw>
                          </a:effectLst>
                          <a:latin typeface="Arial" charset="0"/>
                        </a:rPr>
                        <a:t>Otros equipos</a:t>
                      </a:r>
                      <a:endParaRPr kumimoji="0" lang="es-MX" sz="2000" b="1"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Aeroplanos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Trenes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Autobuses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Barcos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Automóviles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Tráfico aéreo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señalización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radar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Luces de tráfico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expendedoras de boletos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Detectores de velocidad y contadores de tráfico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cable</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Conmutadores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Satélites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posicionamiento global</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Detectores de posición de móviles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Identificación de dispositivos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Telemetría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atención a clientes en bancos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etiquetadoras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Equipo de soporte y diagnóstico médico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acondicionamiento de ambiente en el hogar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Equipos de Televisión, Video, Audio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Control de servicios (puertas, sanitarios, lavabos, etc.)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Control de acceso en hogares y fábricas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98EE37B-6003-43B3-B23C-1020BEDD39C6}"/>
              </a:ext>
            </a:extLst>
          </p:cNvPr>
          <p:cNvSpPr>
            <a:spLocks noGrp="1" noChangeArrowheads="1"/>
          </p:cNvSpPr>
          <p:nvPr>
            <p:ph type="title"/>
          </p:nvPr>
        </p:nvSpPr>
        <p:spPr>
          <a:xfrm>
            <a:off x="406400" y="228600"/>
            <a:ext cx="8486775" cy="1143000"/>
          </a:xfrm>
        </p:spPr>
        <p:txBody>
          <a:bodyPr/>
          <a:lstStyle/>
          <a:p>
            <a:pPr eaLnBrk="1" hangingPunct="1">
              <a:defRPr/>
            </a:pPr>
            <a:r>
              <a:rPr lang="en-US"/>
              <a:t>Sistemas embebidos en el automóvil</a:t>
            </a:r>
          </a:p>
        </p:txBody>
      </p:sp>
      <p:sp>
        <p:nvSpPr>
          <p:cNvPr id="153603" name="Rectangle 3">
            <a:extLst>
              <a:ext uri="{FF2B5EF4-FFF2-40B4-BE49-F238E27FC236}">
                <a16:creationId xmlns:a16="http://schemas.microsoft.com/office/drawing/2014/main" id="{A7C9CA9D-09E9-46F5-9612-8B972A54A4D0}"/>
              </a:ext>
            </a:extLst>
          </p:cNvPr>
          <p:cNvSpPr>
            <a:spLocks noGrp="1" noChangeArrowheads="1"/>
          </p:cNvSpPr>
          <p:nvPr>
            <p:ph idx="1"/>
          </p:nvPr>
        </p:nvSpPr>
        <p:spPr/>
        <p:txBody>
          <a:bodyPr/>
          <a:lstStyle/>
          <a:p>
            <a:pPr eaLnBrk="1" hangingPunct="1">
              <a:lnSpc>
                <a:spcPct val="90000"/>
              </a:lnSpc>
              <a:defRPr/>
            </a:pPr>
            <a:r>
              <a:rPr lang="en-US"/>
              <a:t>Actualmente un automóvil de primera clase puede contener hasta 100 microprocesadores:</a:t>
            </a:r>
          </a:p>
          <a:p>
            <a:pPr lvl="1" eaLnBrk="1" hangingPunct="1">
              <a:lnSpc>
                <a:spcPct val="90000"/>
              </a:lnSpc>
              <a:defRPr/>
            </a:pPr>
            <a:r>
              <a:rPr lang="en-US"/>
              <a:t>Microcontroladores de 4 bits revisan los cinturones de los pasajeros;</a:t>
            </a:r>
          </a:p>
          <a:p>
            <a:pPr lvl="1" eaLnBrk="1" hangingPunct="1">
              <a:lnSpc>
                <a:spcPct val="90000"/>
              </a:lnSpc>
              <a:defRPr/>
            </a:pPr>
            <a:r>
              <a:rPr lang="en-US"/>
              <a:t>Microcontroladores de 8 bits atienden los dispositivos del panel del conductor;</a:t>
            </a:r>
          </a:p>
          <a:p>
            <a:pPr lvl="1" eaLnBrk="1" hangingPunct="1">
              <a:lnSpc>
                <a:spcPct val="90000"/>
              </a:lnSpc>
              <a:defRPr/>
            </a:pPr>
            <a:r>
              <a:rPr lang="en-US"/>
              <a:t>Microprocesadores de 16/32 bits controlan al motor y sistemas de suspensión y frenos.</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FBFEC52C-09AD-4A7E-B589-2ED977D96ACB}"/>
              </a:ext>
            </a:extLst>
          </p:cNvPr>
          <p:cNvSpPr>
            <a:spLocks noGrp="1" noChangeArrowheads="1"/>
          </p:cNvSpPr>
          <p:nvPr>
            <p:ph type="title"/>
          </p:nvPr>
        </p:nvSpPr>
        <p:spPr>
          <a:xfrm>
            <a:off x="250825" y="228600"/>
            <a:ext cx="8569325" cy="1143000"/>
          </a:xfrm>
        </p:spPr>
        <p:txBody>
          <a:bodyPr>
            <a:normAutofit fontScale="90000"/>
          </a:bodyPr>
          <a:lstStyle/>
          <a:p>
            <a:pPr eaLnBrk="1" hangingPunct="1">
              <a:defRPr/>
            </a:pPr>
            <a:r>
              <a:rPr lang="en-US"/>
              <a:t>Sistema de estabilidad y frenos del  BMW 850i</a:t>
            </a:r>
          </a:p>
        </p:txBody>
      </p:sp>
      <p:sp>
        <p:nvSpPr>
          <p:cNvPr id="154627" name="Rectangle 3">
            <a:extLst>
              <a:ext uri="{FF2B5EF4-FFF2-40B4-BE49-F238E27FC236}">
                <a16:creationId xmlns:a16="http://schemas.microsoft.com/office/drawing/2014/main" id="{D051A3DC-4718-43D5-A147-D88FCC60DD08}"/>
              </a:ext>
            </a:extLst>
          </p:cNvPr>
          <p:cNvSpPr>
            <a:spLocks noGrp="1" noChangeArrowheads="1"/>
          </p:cNvSpPr>
          <p:nvPr>
            <p:ph idx="1"/>
          </p:nvPr>
        </p:nvSpPr>
        <p:spPr/>
        <p:txBody>
          <a:bodyPr>
            <a:normAutofit lnSpcReduction="10000"/>
          </a:bodyPr>
          <a:lstStyle/>
          <a:p>
            <a:pPr eaLnBrk="1" hangingPunct="1">
              <a:defRPr/>
            </a:pPr>
            <a:r>
              <a:rPr lang="en-US" sz="2800">
                <a:solidFill>
                  <a:srgbClr val="FF3300"/>
                </a:solidFill>
              </a:rPr>
              <a:t>Sistema antibloqueo en el frenado, </a:t>
            </a:r>
            <a:r>
              <a:rPr lang="en-US" sz="2800" i="1">
                <a:solidFill>
                  <a:srgbClr val="FF3300"/>
                </a:solidFill>
              </a:rPr>
              <a:t>Anti-lock brake system </a:t>
            </a:r>
            <a:r>
              <a:rPr lang="en-US" sz="2800">
                <a:solidFill>
                  <a:srgbClr val="FF3300"/>
                </a:solidFill>
              </a:rPr>
              <a:t>(ABS):</a:t>
            </a:r>
            <a:r>
              <a:rPr lang="en-US" sz="2800"/>
              <a:t> Bombea a los frenos para evitar patinar.</a:t>
            </a:r>
          </a:p>
          <a:p>
            <a:pPr eaLnBrk="1" hangingPunct="1">
              <a:defRPr/>
            </a:pPr>
            <a:r>
              <a:rPr lang="en-US" sz="2800">
                <a:solidFill>
                  <a:srgbClr val="FF3300"/>
                </a:solidFill>
              </a:rPr>
              <a:t>Control de estabilidad automático, </a:t>
            </a:r>
            <a:r>
              <a:rPr lang="en-US" sz="2800" i="1">
                <a:solidFill>
                  <a:srgbClr val="FF3300"/>
                </a:solidFill>
              </a:rPr>
              <a:t>Automatic stability control</a:t>
            </a:r>
            <a:r>
              <a:rPr lang="en-US" sz="2800">
                <a:solidFill>
                  <a:srgbClr val="FF3300"/>
                </a:solidFill>
              </a:rPr>
              <a:t> (ASC+T):</a:t>
            </a:r>
            <a:r>
              <a:rPr lang="en-US" sz="2800"/>
              <a:t> Controla al motor para mejorar su estabilidad.</a:t>
            </a:r>
          </a:p>
          <a:p>
            <a:pPr eaLnBrk="1" hangingPunct="1">
              <a:defRPr/>
            </a:pPr>
            <a:r>
              <a:rPr lang="en-US" sz="2800"/>
              <a:t>ABS y ASC+T se comunican entre sí.</a:t>
            </a:r>
          </a:p>
          <a:p>
            <a:pPr lvl="1" eaLnBrk="1" hangingPunct="1">
              <a:defRPr/>
            </a:pPr>
            <a:r>
              <a:rPr lang="en-US" sz="2400"/>
              <a:t>ABS fue introducido primero, se necesitó interfasarle con módulos ABS que ya existían.</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C868B789-89FB-4204-B381-611A96A78227}"/>
              </a:ext>
            </a:extLst>
          </p:cNvPr>
          <p:cNvSpPr>
            <a:spLocks noChangeArrowheads="1"/>
          </p:cNvSpPr>
          <p:nvPr/>
        </p:nvSpPr>
        <p:spPr bwMode="auto">
          <a:xfrm>
            <a:off x="838200" y="1828800"/>
            <a:ext cx="7391400" cy="4343400"/>
          </a:xfrm>
          <a:prstGeom prst="roundRect">
            <a:avLst>
              <a:gd name="adj" fmla="val 16667"/>
            </a:avLst>
          </a:prstGeom>
          <a:solidFill>
            <a:srgbClr val="DDDDDD"/>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MX" altLang="es-MX"/>
          </a:p>
        </p:txBody>
      </p:sp>
      <p:sp>
        <p:nvSpPr>
          <p:cNvPr id="155651" name="Rectangle 3">
            <a:extLst>
              <a:ext uri="{FF2B5EF4-FFF2-40B4-BE49-F238E27FC236}">
                <a16:creationId xmlns:a16="http://schemas.microsoft.com/office/drawing/2014/main" id="{86F56BD0-4EC2-4B60-AC74-4DD0900B3502}"/>
              </a:ext>
            </a:extLst>
          </p:cNvPr>
          <p:cNvSpPr>
            <a:spLocks noGrp="1" noChangeArrowheads="1"/>
          </p:cNvSpPr>
          <p:nvPr>
            <p:ph type="title"/>
          </p:nvPr>
        </p:nvSpPr>
        <p:spPr/>
        <p:txBody>
          <a:bodyPr/>
          <a:lstStyle/>
          <a:p>
            <a:pPr eaLnBrk="1" hangingPunct="1">
              <a:defRPr/>
            </a:pPr>
            <a:r>
              <a:rPr lang="en-US"/>
              <a:t>BMW 850i, continuación.</a:t>
            </a:r>
          </a:p>
        </p:txBody>
      </p:sp>
      <p:sp>
        <p:nvSpPr>
          <p:cNvPr id="13316" name="AutoShape 4">
            <a:extLst>
              <a:ext uri="{FF2B5EF4-FFF2-40B4-BE49-F238E27FC236}">
                <a16:creationId xmlns:a16="http://schemas.microsoft.com/office/drawing/2014/main" id="{B7A2AC4B-34C0-4AE3-96E2-046104F6A3AA}"/>
              </a:ext>
            </a:extLst>
          </p:cNvPr>
          <p:cNvSpPr>
            <a:spLocks noChangeArrowheads="1"/>
          </p:cNvSpPr>
          <p:nvPr/>
        </p:nvSpPr>
        <p:spPr bwMode="auto">
          <a:xfrm>
            <a:off x="1600200" y="2438400"/>
            <a:ext cx="1295400" cy="457200"/>
          </a:xfrm>
          <a:prstGeom prst="roundRect">
            <a:avLst>
              <a:gd name="adj" fmla="val 16667"/>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MX" altLang="es-MX"/>
          </a:p>
        </p:txBody>
      </p:sp>
      <p:sp>
        <p:nvSpPr>
          <p:cNvPr id="13317" name="Rectangle 5">
            <a:extLst>
              <a:ext uri="{FF2B5EF4-FFF2-40B4-BE49-F238E27FC236}">
                <a16:creationId xmlns:a16="http://schemas.microsoft.com/office/drawing/2014/main" id="{D6234377-97C0-4FEB-BB8C-C8BD1A0C5770}"/>
              </a:ext>
            </a:extLst>
          </p:cNvPr>
          <p:cNvSpPr>
            <a:spLocks noChangeArrowheads="1"/>
          </p:cNvSpPr>
          <p:nvPr/>
        </p:nvSpPr>
        <p:spPr bwMode="auto">
          <a:xfrm>
            <a:off x="1752600" y="2895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Freno</a:t>
            </a:r>
          </a:p>
        </p:txBody>
      </p:sp>
      <p:sp>
        <p:nvSpPr>
          <p:cNvPr id="13318" name="Rectangle 6">
            <a:extLst>
              <a:ext uri="{FF2B5EF4-FFF2-40B4-BE49-F238E27FC236}">
                <a16:creationId xmlns:a16="http://schemas.microsoft.com/office/drawing/2014/main" id="{855C4B7A-D6F5-4F61-AF41-56E7F12B97B1}"/>
              </a:ext>
            </a:extLst>
          </p:cNvPr>
          <p:cNvSpPr>
            <a:spLocks noChangeArrowheads="1"/>
          </p:cNvSpPr>
          <p:nvPr/>
        </p:nvSpPr>
        <p:spPr bwMode="auto">
          <a:xfrm>
            <a:off x="1752600" y="2057400"/>
            <a:ext cx="1066800" cy="3048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sensor</a:t>
            </a:r>
          </a:p>
        </p:txBody>
      </p:sp>
      <p:sp>
        <p:nvSpPr>
          <p:cNvPr id="13319" name="AutoShape 7">
            <a:extLst>
              <a:ext uri="{FF2B5EF4-FFF2-40B4-BE49-F238E27FC236}">
                <a16:creationId xmlns:a16="http://schemas.microsoft.com/office/drawing/2014/main" id="{2BA14B7F-8270-476A-8C4C-7046A245DD81}"/>
              </a:ext>
            </a:extLst>
          </p:cNvPr>
          <p:cNvSpPr>
            <a:spLocks noChangeArrowheads="1"/>
          </p:cNvSpPr>
          <p:nvPr/>
        </p:nvSpPr>
        <p:spPr bwMode="auto">
          <a:xfrm>
            <a:off x="5715000" y="2438400"/>
            <a:ext cx="1295400" cy="457200"/>
          </a:xfrm>
          <a:prstGeom prst="roundRect">
            <a:avLst>
              <a:gd name="adj" fmla="val 16667"/>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MX" altLang="es-MX"/>
          </a:p>
        </p:txBody>
      </p:sp>
      <p:sp>
        <p:nvSpPr>
          <p:cNvPr id="13320" name="Rectangle 8">
            <a:extLst>
              <a:ext uri="{FF2B5EF4-FFF2-40B4-BE49-F238E27FC236}">
                <a16:creationId xmlns:a16="http://schemas.microsoft.com/office/drawing/2014/main" id="{A2856707-D0B0-4DB1-B11C-CD88789C20EE}"/>
              </a:ext>
            </a:extLst>
          </p:cNvPr>
          <p:cNvSpPr>
            <a:spLocks noChangeArrowheads="1"/>
          </p:cNvSpPr>
          <p:nvPr/>
        </p:nvSpPr>
        <p:spPr bwMode="auto">
          <a:xfrm>
            <a:off x="5867400" y="2895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freno</a:t>
            </a:r>
          </a:p>
        </p:txBody>
      </p:sp>
      <p:sp>
        <p:nvSpPr>
          <p:cNvPr id="13321" name="Rectangle 9">
            <a:extLst>
              <a:ext uri="{FF2B5EF4-FFF2-40B4-BE49-F238E27FC236}">
                <a16:creationId xmlns:a16="http://schemas.microsoft.com/office/drawing/2014/main" id="{7AEAD05C-2D00-4778-85E2-F7EADEAA0F24}"/>
              </a:ext>
            </a:extLst>
          </p:cNvPr>
          <p:cNvSpPr>
            <a:spLocks noChangeArrowheads="1"/>
          </p:cNvSpPr>
          <p:nvPr/>
        </p:nvSpPr>
        <p:spPr bwMode="auto">
          <a:xfrm>
            <a:off x="5867400" y="2057400"/>
            <a:ext cx="1066800" cy="3048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sensor</a:t>
            </a:r>
          </a:p>
        </p:txBody>
      </p:sp>
      <p:sp>
        <p:nvSpPr>
          <p:cNvPr id="13322" name="AutoShape 10">
            <a:extLst>
              <a:ext uri="{FF2B5EF4-FFF2-40B4-BE49-F238E27FC236}">
                <a16:creationId xmlns:a16="http://schemas.microsoft.com/office/drawing/2014/main" id="{C225BCED-72B5-49EC-A545-AD1E8710A3AB}"/>
              </a:ext>
            </a:extLst>
          </p:cNvPr>
          <p:cNvSpPr>
            <a:spLocks noChangeArrowheads="1"/>
          </p:cNvSpPr>
          <p:nvPr/>
        </p:nvSpPr>
        <p:spPr bwMode="auto">
          <a:xfrm>
            <a:off x="1600200" y="5181600"/>
            <a:ext cx="1295400" cy="457200"/>
          </a:xfrm>
          <a:prstGeom prst="roundRect">
            <a:avLst>
              <a:gd name="adj" fmla="val 16667"/>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MX" altLang="es-MX"/>
          </a:p>
        </p:txBody>
      </p:sp>
      <p:sp>
        <p:nvSpPr>
          <p:cNvPr id="13323" name="Rectangle 11">
            <a:extLst>
              <a:ext uri="{FF2B5EF4-FFF2-40B4-BE49-F238E27FC236}">
                <a16:creationId xmlns:a16="http://schemas.microsoft.com/office/drawing/2014/main" id="{BB6D00F3-1538-4D89-919F-D64934C2D9C0}"/>
              </a:ext>
            </a:extLst>
          </p:cNvPr>
          <p:cNvSpPr>
            <a:spLocks noChangeArrowheads="1"/>
          </p:cNvSpPr>
          <p:nvPr/>
        </p:nvSpPr>
        <p:spPr bwMode="auto">
          <a:xfrm>
            <a:off x="1752600" y="47244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freno</a:t>
            </a:r>
          </a:p>
        </p:txBody>
      </p:sp>
      <p:sp>
        <p:nvSpPr>
          <p:cNvPr id="13324" name="Rectangle 12">
            <a:extLst>
              <a:ext uri="{FF2B5EF4-FFF2-40B4-BE49-F238E27FC236}">
                <a16:creationId xmlns:a16="http://schemas.microsoft.com/office/drawing/2014/main" id="{0E0F2786-5875-4D99-8AF4-15A84AADC6D0}"/>
              </a:ext>
            </a:extLst>
          </p:cNvPr>
          <p:cNvSpPr>
            <a:spLocks noChangeArrowheads="1"/>
          </p:cNvSpPr>
          <p:nvPr/>
        </p:nvSpPr>
        <p:spPr bwMode="auto">
          <a:xfrm>
            <a:off x="1676400" y="5715000"/>
            <a:ext cx="1066800" cy="3048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sensor</a:t>
            </a:r>
          </a:p>
        </p:txBody>
      </p:sp>
      <p:sp>
        <p:nvSpPr>
          <p:cNvPr id="13325" name="AutoShape 13">
            <a:extLst>
              <a:ext uri="{FF2B5EF4-FFF2-40B4-BE49-F238E27FC236}">
                <a16:creationId xmlns:a16="http://schemas.microsoft.com/office/drawing/2014/main" id="{535D2DDC-EDCB-4294-9017-13B728AC5A66}"/>
              </a:ext>
            </a:extLst>
          </p:cNvPr>
          <p:cNvSpPr>
            <a:spLocks noChangeArrowheads="1"/>
          </p:cNvSpPr>
          <p:nvPr/>
        </p:nvSpPr>
        <p:spPr bwMode="auto">
          <a:xfrm>
            <a:off x="5715000" y="5181600"/>
            <a:ext cx="1295400" cy="457200"/>
          </a:xfrm>
          <a:prstGeom prst="roundRect">
            <a:avLst>
              <a:gd name="adj" fmla="val 16667"/>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MX" altLang="es-MX"/>
          </a:p>
        </p:txBody>
      </p:sp>
      <p:sp>
        <p:nvSpPr>
          <p:cNvPr id="13326" name="Rectangle 14">
            <a:extLst>
              <a:ext uri="{FF2B5EF4-FFF2-40B4-BE49-F238E27FC236}">
                <a16:creationId xmlns:a16="http://schemas.microsoft.com/office/drawing/2014/main" id="{03E651B2-A298-400E-9F1D-3DF917AA7E5E}"/>
              </a:ext>
            </a:extLst>
          </p:cNvPr>
          <p:cNvSpPr>
            <a:spLocks noChangeArrowheads="1"/>
          </p:cNvSpPr>
          <p:nvPr/>
        </p:nvSpPr>
        <p:spPr bwMode="auto">
          <a:xfrm>
            <a:off x="5867400" y="47244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freno</a:t>
            </a:r>
          </a:p>
        </p:txBody>
      </p:sp>
      <p:sp>
        <p:nvSpPr>
          <p:cNvPr id="13327" name="Rectangle 15">
            <a:extLst>
              <a:ext uri="{FF2B5EF4-FFF2-40B4-BE49-F238E27FC236}">
                <a16:creationId xmlns:a16="http://schemas.microsoft.com/office/drawing/2014/main" id="{5A266852-22D8-49CC-8298-EB9D738EDD6E}"/>
              </a:ext>
            </a:extLst>
          </p:cNvPr>
          <p:cNvSpPr>
            <a:spLocks noChangeArrowheads="1"/>
          </p:cNvSpPr>
          <p:nvPr/>
        </p:nvSpPr>
        <p:spPr bwMode="auto">
          <a:xfrm>
            <a:off x="5791200" y="5715000"/>
            <a:ext cx="1066800" cy="3048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sensor</a:t>
            </a:r>
          </a:p>
        </p:txBody>
      </p:sp>
      <p:sp>
        <p:nvSpPr>
          <p:cNvPr id="13328" name="Rectangle 16">
            <a:extLst>
              <a:ext uri="{FF2B5EF4-FFF2-40B4-BE49-F238E27FC236}">
                <a16:creationId xmlns:a16="http://schemas.microsoft.com/office/drawing/2014/main" id="{EB8D95CB-41BB-4384-8233-928C7AE91763}"/>
              </a:ext>
            </a:extLst>
          </p:cNvPr>
          <p:cNvSpPr>
            <a:spLocks noChangeArrowheads="1"/>
          </p:cNvSpPr>
          <p:nvPr/>
        </p:nvSpPr>
        <p:spPr bwMode="auto">
          <a:xfrm>
            <a:off x="2895600" y="3733800"/>
            <a:ext cx="990600" cy="7620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ABS</a:t>
            </a:r>
          </a:p>
        </p:txBody>
      </p:sp>
      <p:sp>
        <p:nvSpPr>
          <p:cNvPr id="13329" name="Rectangle 17">
            <a:extLst>
              <a:ext uri="{FF2B5EF4-FFF2-40B4-BE49-F238E27FC236}">
                <a16:creationId xmlns:a16="http://schemas.microsoft.com/office/drawing/2014/main" id="{75B32308-B317-4B7B-BFBB-9EAB336A537B}"/>
              </a:ext>
            </a:extLst>
          </p:cNvPr>
          <p:cNvSpPr>
            <a:spLocks noChangeArrowheads="1"/>
          </p:cNvSpPr>
          <p:nvPr/>
        </p:nvSpPr>
        <p:spPr bwMode="auto">
          <a:xfrm>
            <a:off x="4267200" y="3657600"/>
            <a:ext cx="1447800" cy="914400"/>
          </a:xfrm>
          <a:prstGeom prst="rect">
            <a:avLst/>
          </a:prstGeom>
          <a:solidFill>
            <a:srgbClr val="3399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Bomba</a:t>
            </a:r>
          </a:p>
          <a:p>
            <a:pPr algn="ctr"/>
            <a:r>
              <a:rPr lang="en-US" altLang="es-MX" sz="2400">
                <a:solidFill>
                  <a:schemeClr val="bg1"/>
                </a:solidFill>
                <a:latin typeface="Times New Roman" panose="02020603050405020304" pitchFamily="18" charset="0"/>
              </a:rPr>
              <a:t>Hidráulica</a:t>
            </a:r>
          </a:p>
        </p:txBody>
      </p:sp>
      <p:sp>
        <p:nvSpPr>
          <p:cNvPr id="13330" name="Line 18">
            <a:extLst>
              <a:ext uri="{FF2B5EF4-FFF2-40B4-BE49-F238E27FC236}">
                <a16:creationId xmlns:a16="http://schemas.microsoft.com/office/drawing/2014/main" id="{B8299D55-FCE7-48E9-A465-D954240DA4B1}"/>
              </a:ext>
            </a:extLst>
          </p:cNvPr>
          <p:cNvSpPr>
            <a:spLocks noChangeShapeType="1"/>
          </p:cNvSpPr>
          <p:nvPr/>
        </p:nvSpPr>
        <p:spPr bwMode="auto">
          <a:xfrm flipH="1" flipV="1">
            <a:off x="2590800" y="3048000"/>
            <a:ext cx="1981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1" name="Line 19">
            <a:extLst>
              <a:ext uri="{FF2B5EF4-FFF2-40B4-BE49-F238E27FC236}">
                <a16:creationId xmlns:a16="http://schemas.microsoft.com/office/drawing/2014/main" id="{C5D4248F-F3E8-415C-84CD-32A487A121E0}"/>
              </a:ext>
            </a:extLst>
          </p:cNvPr>
          <p:cNvSpPr>
            <a:spLocks noChangeShapeType="1"/>
          </p:cNvSpPr>
          <p:nvPr/>
        </p:nvSpPr>
        <p:spPr bwMode="auto">
          <a:xfrm flipH="1">
            <a:off x="2590800" y="4572000"/>
            <a:ext cx="1981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2" name="Line 20">
            <a:extLst>
              <a:ext uri="{FF2B5EF4-FFF2-40B4-BE49-F238E27FC236}">
                <a16:creationId xmlns:a16="http://schemas.microsoft.com/office/drawing/2014/main" id="{A48BD5D2-46E3-403C-9386-21752468F91B}"/>
              </a:ext>
            </a:extLst>
          </p:cNvPr>
          <p:cNvSpPr>
            <a:spLocks noChangeShapeType="1"/>
          </p:cNvSpPr>
          <p:nvPr/>
        </p:nvSpPr>
        <p:spPr bwMode="auto">
          <a:xfrm flipV="1">
            <a:off x="5410200" y="31242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3" name="Line 21">
            <a:extLst>
              <a:ext uri="{FF2B5EF4-FFF2-40B4-BE49-F238E27FC236}">
                <a16:creationId xmlns:a16="http://schemas.microsoft.com/office/drawing/2014/main" id="{6083D552-E490-4798-84AD-2F7F801D19C3}"/>
              </a:ext>
            </a:extLst>
          </p:cNvPr>
          <p:cNvSpPr>
            <a:spLocks noChangeShapeType="1"/>
          </p:cNvSpPr>
          <p:nvPr/>
        </p:nvSpPr>
        <p:spPr bwMode="auto">
          <a:xfrm>
            <a:off x="5334000" y="45720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4" name="Line 22">
            <a:extLst>
              <a:ext uri="{FF2B5EF4-FFF2-40B4-BE49-F238E27FC236}">
                <a16:creationId xmlns:a16="http://schemas.microsoft.com/office/drawing/2014/main" id="{01B2C4CB-6B9B-41FF-8A57-48A558AB650C}"/>
              </a:ext>
            </a:extLst>
          </p:cNvPr>
          <p:cNvSpPr>
            <a:spLocks noChangeShapeType="1"/>
          </p:cNvSpPr>
          <p:nvPr/>
        </p:nvSpPr>
        <p:spPr bwMode="auto">
          <a:xfrm flipV="1">
            <a:off x="2743200" y="4495800"/>
            <a:ext cx="609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5" name="Line 23">
            <a:extLst>
              <a:ext uri="{FF2B5EF4-FFF2-40B4-BE49-F238E27FC236}">
                <a16:creationId xmlns:a16="http://schemas.microsoft.com/office/drawing/2014/main" id="{CCC23C53-CE0D-4624-8194-EB904F4A5848}"/>
              </a:ext>
            </a:extLst>
          </p:cNvPr>
          <p:cNvSpPr>
            <a:spLocks noChangeShapeType="1"/>
          </p:cNvSpPr>
          <p:nvPr/>
        </p:nvSpPr>
        <p:spPr bwMode="auto">
          <a:xfrm flipH="1" flipV="1">
            <a:off x="2819400" y="2209800"/>
            <a:ext cx="60960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6" name="Line 24">
            <a:extLst>
              <a:ext uri="{FF2B5EF4-FFF2-40B4-BE49-F238E27FC236}">
                <a16:creationId xmlns:a16="http://schemas.microsoft.com/office/drawing/2014/main" id="{E23B1D3B-80AD-43AF-9877-E4AADBF99132}"/>
              </a:ext>
            </a:extLst>
          </p:cNvPr>
          <p:cNvSpPr>
            <a:spLocks noChangeShapeType="1"/>
          </p:cNvSpPr>
          <p:nvPr/>
        </p:nvSpPr>
        <p:spPr bwMode="auto">
          <a:xfrm flipV="1">
            <a:off x="3733800" y="2133600"/>
            <a:ext cx="21336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7" name="Line 25">
            <a:extLst>
              <a:ext uri="{FF2B5EF4-FFF2-40B4-BE49-F238E27FC236}">
                <a16:creationId xmlns:a16="http://schemas.microsoft.com/office/drawing/2014/main" id="{F00F7375-9224-4C6E-A6AB-51712A98804E}"/>
              </a:ext>
            </a:extLst>
          </p:cNvPr>
          <p:cNvSpPr>
            <a:spLocks noChangeShapeType="1"/>
          </p:cNvSpPr>
          <p:nvPr/>
        </p:nvSpPr>
        <p:spPr bwMode="auto">
          <a:xfrm>
            <a:off x="3657600" y="4495800"/>
            <a:ext cx="21336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38" name="Line 26">
            <a:extLst>
              <a:ext uri="{FF2B5EF4-FFF2-40B4-BE49-F238E27FC236}">
                <a16:creationId xmlns:a16="http://schemas.microsoft.com/office/drawing/2014/main" id="{6BD3E561-86D5-4A05-8981-E7DF9C20A5EF}"/>
              </a:ext>
            </a:extLst>
          </p:cNvPr>
          <p:cNvSpPr>
            <a:spLocks noChangeShapeType="1"/>
          </p:cNvSpPr>
          <p:nvPr/>
        </p:nvSpPr>
        <p:spPr bwMode="auto">
          <a:xfrm>
            <a:off x="3886200" y="4114800"/>
            <a:ext cx="381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B0B6B4E-0C65-4E91-AD0C-6FCB6E8152BE}"/>
              </a:ext>
            </a:extLst>
          </p:cNvPr>
          <p:cNvSpPr>
            <a:spLocks noGrp="1" noChangeArrowheads="1"/>
          </p:cNvSpPr>
          <p:nvPr>
            <p:ph type="title"/>
          </p:nvPr>
        </p:nvSpPr>
        <p:spPr>
          <a:xfrm>
            <a:off x="406400" y="228600"/>
            <a:ext cx="8486775" cy="1143000"/>
          </a:xfrm>
        </p:spPr>
        <p:txBody>
          <a:bodyPr>
            <a:normAutofit fontScale="90000"/>
          </a:bodyPr>
          <a:lstStyle/>
          <a:p>
            <a:pPr eaLnBrk="1" hangingPunct="1">
              <a:defRPr/>
            </a:pPr>
            <a:r>
              <a:rPr lang="es-ES_tradnl"/>
              <a:t>Los sistemas embebidos liderean el mercado</a:t>
            </a:r>
            <a:endParaRPr lang="es-MX"/>
          </a:p>
        </p:txBody>
      </p:sp>
      <p:sp>
        <p:nvSpPr>
          <p:cNvPr id="147459" name="Rectangle 3">
            <a:extLst>
              <a:ext uri="{FF2B5EF4-FFF2-40B4-BE49-F238E27FC236}">
                <a16:creationId xmlns:a16="http://schemas.microsoft.com/office/drawing/2014/main" id="{D3716F31-FE91-4975-8C11-F974B1AEE280}"/>
              </a:ext>
            </a:extLst>
          </p:cNvPr>
          <p:cNvSpPr>
            <a:spLocks noChangeArrowheads="1"/>
          </p:cNvSpPr>
          <p:nvPr/>
        </p:nvSpPr>
        <p:spPr bwMode="auto">
          <a:xfrm>
            <a:off x="381000" y="1981200"/>
            <a:ext cx="7924800" cy="3992563"/>
          </a:xfrm>
          <a:prstGeom prst="rect">
            <a:avLst/>
          </a:prstGeom>
          <a:noFill/>
          <a:ln w="9525">
            <a:noFill/>
            <a:miter lim="800000"/>
            <a:headEnd/>
            <a:tailEnd/>
          </a:ln>
          <a:effectLst/>
        </p:spPr>
        <p:txBody>
          <a:bodyPr>
            <a:spAutoFit/>
          </a:bodyPr>
          <a:lstStyle/>
          <a:p>
            <a:pPr eaLnBrk="0" hangingPunct="0">
              <a:spcBef>
                <a:spcPct val="50000"/>
              </a:spcBef>
              <a:buFontTx/>
              <a:buChar char="•"/>
              <a:defRPr/>
            </a:pPr>
            <a:r>
              <a:rPr lang="es-MX" sz="3200" b="1">
                <a:solidFill>
                  <a:srgbClr val="000000"/>
                </a:solidFill>
                <a:latin typeface="Arial" charset="0"/>
              </a:rPr>
              <a:t> </a:t>
            </a:r>
            <a:r>
              <a:rPr lang="es-MX" sz="3200" b="1">
                <a:effectLst>
                  <a:outerShdw blurRad="38100" dist="38100" dir="2700000" algn="tl">
                    <a:srgbClr val="000000"/>
                  </a:outerShdw>
                </a:effectLst>
                <a:latin typeface="Arial" charset="0"/>
              </a:rPr>
              <a:t>Se han vendido 80 millones de PCs contra 3000 millones de CPUs embebidos al año.</a:t>
            </a:r>
          </a:p>
          <a:p>
            <a:pPr eaLnBrk="0" hangingPunct="0">
              <a:spcBef>
                <a:spcPct val="50000"/>
              </a:spcBef>
              <a:defRPr/>
            </a:pPr>
            <a:r>
              <a:rPr lang="es-MX" sz="3200">
                <a:effectLst>
                  <a:outerShdw blurRad="38100" dist="38100" dir="2700000" algn="tl">
                    <a:srgbClr val="000000"/>
                  </a:outerShdw>
                </a:effectLst>
                <a:latin typeface="Arial" charset="0"/>
              </a:rPr>
              <a:t>• Se considera que el mercado de los sistemas embebidos está creciendo.</a:t>
            </a:r>
          </a:p>
          <a:p>
            <a:pPr eaLnBrk="0" hangingPunct="0">
              <a:spcBef>
                <a:spcPct val="50000"/>
              </a:spcBef>
              <a:buFontTx/>
              <a:buChar char="•"/>
              <a:defRPr/>
            </a:pPr>
            <a:r>
              <a:rPr lang="es-MX" sz="3200">
                <a:effectLst>
                  <a:outerShdw blurRad="38100" dist="38100" dir="2700000" algn="tl">
                    <a:srgbClr val="000000"/>
                  </a:outerShdw>
                </a:effectLst>
                <a:latin typeface="Arial" charset="0"/>
              </a:rPr>
              <a:t> Se supone que el mercado de las PCs es maduro (saturado, estable).</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a:extLst>
              <a:ext uri="{FF2B5EF4-FFF2-40B4-BE49-F238E27FC236}">
                <a16:creationId xmlns:a16="http://schemas.microsoft.com/office/drawing/2014/main" id="{836D0F56-5BF1-4158-977B-EC84241A9C19}"/>
              </a:ext>
            </a:extLst>
          </p:cNvPr>
          <p:cNvSpPr>
            <a:spLocks noChangeArrowheads="1"/>
          </p:cNvSpPr>
          <p:nvPr/>
        </p:nvSpPr>
        <p:spPr bwMode="auto">
          <a:xfrm>
            <a:off x="234156" y="476672"/>
            <a:ext cx="8763000" cy="1739900"/>
          </a:xfrm>
          <a:prstGeom prst="rect">
            <a:avLst/>
          </a:prstGeom>
          <a:noFill/>
          <a:ln w="9525">
            <a:noFill/>
            <a:miter lim="800000"/>
            <a:headEnd/>
            <a:tailEnd/>
          </a:ln>
          <a:effectLst/>
        </p:spPr>
        <p:txBody>
          <a:bodyPr>
            <a:spAutoFit/>
          </a:bodyPr>
          <a:lstStyle/>
          <a:p>
            <a:pPr algn="ctr">
              <a:spcBef>
                <a:spcPct val="50000"/>
              </a:spcBef>
              <a:defRPr/>
            </a:pPr>
            <a:r>
              <a:rPr lang="es-ES_tradnl" sz="3600" b="1" dirty="0">
                <a:effectLst>
                  <a:outerShdw blurRad="38100" dist="38100" dir="2700000" algn="tl">
                    <a:srgbClr val="000000"/>
                  </a:outerShdw>
                </a:effectLst>
                <a:latin typeface="Arial" charset="0"/>
              </a:rPr>
              <a:t>¿Por qué son distintos los sistemas embebidos a las computadoras de escritorio convencionales?</a:t>
            </a:r>
            <a:endParaRPr lang="es-MX" sz="3600" b="1" dirty="0">
              <a:effectLst>
                <a:outerShdw blurRad="38100" dist="38100" dir="2700000" algn="tl">
                  <a:srgbClr val="000000"/>
                </a:outerShdw>
              </a:effectLst>
              <a:latin typeface="Arial" charset="0"/>
            </a:endParaRPr>
          </a:p>
        </p:txBody>
      </p:sp>
      <p:sp>
        <p:nvSpPr>
          <p:cNvPr id="4" name="Rectangle 3">
            <a:extLst>
              <a:ext uri="{FF2B5EF4-FFF2-40B4-BE49-F238E27FC236}">
                <a16:creationId xmlns:a16="http://schemas.microsoft.com/office/drawing/2014/main" id="{E9B4FEA6-DD2C-4E04-A9C6-9419CD589E18}"/>
              </a:ext>
            </a:extLst>
          </p:cNvPr>
          <p:cNvSpPr txBox="1">
            <a:spLocks noChangeArrowheads="1"/>
          </p:cNvSpPr>
          <p:nvPr/>
        </p:nvSpPr>
        <p:spPr>
          <a:xfrm>
            <a:off x="234156" y="2852936"/>
            <a:ext cx="8675687" cy="4824412"/>
          </a:xfrm>
          <a:prstGeom prst="rect">
            <a:avLst/>
          </a:prstGeom>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defRPr/>
            </a:pPr>
            <a:r>
              <a:rPr lang="es-MX" sz="2400" dirty="0">
                <a:effectLst/>
              </a:rPr>
              <a:t>La principal diferencia entre un ordenador tradicional y un sistema embebido está en la optimización del espacio y sus características técnicas. También en que elimina todo aquello que no es necesario para realizar su función. </a:t>
            </a:r>
          </a:p>
          <a:p>
            <a:r>
              <a:rPr lang="es-MX" dirty="0">
                <a:effectLst/>
              </a:rPr>
              <a:t>Para entenderlo mejor: un sistema embebido se parece a un ordenador lo que un coche de rally a uno convencional. Mientras al coche de rally le eliminan todo el interior para que pese menos; el sistema embebido usa </a:t>
            </a:r>
            <a:r>
              <a:rPr lang="es-MX" b="1" dirty="0">
                <a:effectLst/>
              </a:rPr>
              <a:t>sistemas operativos más ligeros</a:t>
            </a:r>
            <a:r>
              <a:rPr lang="es-MX" dirty="0">
                <a:effectLst/>
              </a:rPr>
              <a:t> -muchas veces en tiempo real-, sólo se conecta a los periféricos que necesita -no tiene teclado, habitualmente- y funciona sin la necesidad de una persona dando órdenes, porque, desde que se enciende, un programa indica lo que hacer en cada momento.</a:t>
            </a:r>
          </a:p>
          <a:p>
            <a:pPr>
              <a:lnSpc>
                <a:spcPct val="90000"/>
              </a:lnSpc>
              <a:defRPr/>
            </a:pPr>
            <a:endParaRPr lang="en-US" sz="28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id="{56160945-5C80-4EE7-A5F3-D5C50ECA339D}"/>
              </a:ext>
            </a:extLst>
          </p:cNvPr>
          <p:cNvSpPr txBox="1"/>
          <p:nvPr/>
        </p:nvSpPr>
        <p:spPr>
          <a:xfrm>
            <a:off x="1439441" y="2204864"/>
            <a:ext cx="6265118" cy="1569660"/>
          </a:xfrm>
          <a:prstGeom prst="rect">
            <a:avLst/>
          </a:prstGeom>
          <a:noFill/>
        </p:spPr>
        <p:txBody>
          <a:bodyPr wrap="square">
            <a:spAutoFit/>
          </a:bodyPr>
          <a:lstStyle/>
          <a:p>
            <a:pPr algn="ctr" eaLnBrk="1" hangingPunct="1">
              <a:defRPr/>
            </a:pPr>
            <a:r>
              <a:rPr lang="es-MX" sz="4800" dirty="0">
                <a:effectLst>
                  <a:outerShdw blurRad="38100" dist="38100" dir="2700000" algn="tl">
                    <a:srgbClr val="000000">
                      <a:alpha val="43137"/>
                    </a:srgbClr>
                  </a:outerShdw>
                </a:effectLst>
              </a:rPr>
              <a:t>¿Qué son los sistemas embebidos?</a:t>
            </a:r>
            <a:endParaRPr lang="es-MX" sz="4000" dirty="0">
              <a:effectLst>
                <a:outerShdw blurRad="38100" dist="38100" dir="2700000" algn="tl">
                  <a:srgbClr val="000000">
                    <a:alpha val="43137"/>
                  </a:srgbClr>
                </a:outerShdw>
              </a:effectLst>
            </a:endParaRPr>
          </a:p>
        </p:txBody>
      </p:sp>
      <p:sp>
        <p:nvSpPr>
          <p:cNvPr id="4" name="3 CuadroTexto">
            <a:extLst>
              <a:ext uri="{FF2B5EF4-FFF2-40B4-BE49-F238E27FC236}">
                <a16:creationId xmlns:a16="http://schemas.microsoft.com/office/drawing/2014/main" id="{430782DD-87FD-456A-B8C2-8155D7B81B0A}"/>
              </a:ext>
            </a:extLst>
          </p:cNvPr>
          <p:cNvSpPr txBox="1"/>
          <p:nvPr/>
        </p:nvSpPr>
        <p:spPr>
          <a:xfrm>
            <a:off x="1620043" y="4754209"/>
            <a:ext cx="5903913" cy="707886"/>
          </a:xfrm>
          <a:prstGeom prst="rect">
            <a:avLst/>
          </a:prstGeom>
          <a:noFill/>
        </p:spPr>
        <p:txBody>
          <a:bodyPr>
            <a:spAutoFit/>
          </a:bodyPr>
          <a:lstStyle/>
          <a:p>
            <a:pPr algn="ctr" eaLnBrk="1" hangingPunct="1">
              <a:defRPr/>
            </a:pPr>
            <a:r>
              <a:rPr lang="es-MX" sz="2000" dirty="0">
                <a:effectLst>
                  <a:outerShdw blurRad="38100" dist="38100" dir="2700000" algn="tl">
                    <a:srgbClr val="000000">
                      <a:alpha val="43137"/>
                    </a:srgbClr>
                  </a:outerShdw>
                </a:effectLst>
              </a:rPr>
              <a:t>Abad Dolores Lázaro</a:t>
            </a:r>
            <a:br>
              <a:rPr lang="es-MX" sz="2000" dirty="0">
                <a:effectLst>
                  <a:outerShdw blurRad="38100" dist="38100" dir="2700000" algn="tl">
                    <a:srgbClr val="000000">
                      <a:alpha val="43137"/>
                    </a:srgbClr>
                  </a:outerShdw>
                </a:effectLst>
              </a:rPr>
            </a:br>
            <a:r>
              <a:rPr lang="es-MX" sz="2000" dirty="0">
                <a:effectLst>
                  <a:outerShdw blurRad="38100" dist="38100" dir="2700000" algn="tl">
                    <a:srgbClr val="000000">
                      <a:alpha val="43137"/>
                    </a:srgbClr>
                  </a:outerShdw>
                </a:effectLst>
              </a:rPr>
              <a:t>Rodriguez Hernández Erick Abimael</a:t>
            </a:r>
          </a:p>
        </p:txBody>
      </p:sp>
      <p:sp>
        <p:nvSpPr>
          <p:cNvPr id="6" name="3 CuadroTexto">
            <a:extLst>
              <a:ext uri="{FF2B5EF4-FFF2-40B4-BE49-F238E27FC236}">
                <a16:creationId xmlns:a16="http://schemas.microsoft.com/office/drawing/2014/main" id="{28BE429C-E74C-448C-8D37-27041891FBC8}"/>
              </a:ext>
            </a:extLst>
          </p:cNvPr>
          <p:cNvSpPr txBox="1"/>
          <p:nvPr/>
        </p:nvSpPr>
        <p:spPr>
          <a:xfrm>
            <a:off x="1043608" y="360024"/>
            <a:ext cx="7309023" cy="830997"/>
          </a:xfrm>
          <a:prstGeom prst="rect">
            <a:avLst/>
          </a:prstGeom>
          <a:noFill/>
        </p:spPr>
        <p:txBody>
          <a:bodyPr wrap="square">
            <a:spAutoFit/>
          </a:bodyPr>
          <a:lstStyle/>
          <a:p>
            <a:pPr algn="ctr" eaLnBrk="1" hangingPunct="1">
              <a:defRPr/>
            </a:pPr>
            <a:r>
              <a:rPr lang="es-MX" sz="2400" dirty="0">
                <a:effectLst>
                  <a:outerShdw blurRad="38100" dist="38100" dir="2700000" algn="tl">
                    <a:srgbClr val="000000">
                      <a:alpha val="43137"/>
                    </a:srgbClr>
                  </a:outerShdw>
                </a:effectLst>
              </a:rPr>
              <a:t>Tópicos  Avanzados de Instrumentación Electrónica II</a:t>
            </a:r>
            <a:br>
              <a:rPr lang="es-MX" sz="2400" dirty="0">
                <a:effectLst>
                  <a:outerShdw blurRad="38100" dist="38100" dir="2700000" algn="tl">
                    <a:srgbClr val="000000">
                      <a:alpha val="43137"/>
                    </a:srgbClr>
                  </a:outerShdw>
                </a:effectLst>
              </a:rPr>
            </a:br>
            <a:r>
              <a:rPr lang="es-MX" sz="2400" dirty="0">
                <a:effectLst>
                  <a:outerShdw blurRad="38100" dist="38100" dir="2700000" algn="tl">
                    <a:srgbClr val="000000">
                      <a:alpha val="43137"/>
                    </a:srgbClr>
                  </a:outerShdw>
                </a:effectLst>
              </a:rPr>
              <a:t>Sistemas Embebidos</a:t>
            </a:r>
          </a:p>
        </p:txBody>
      </p:sp>
    </p:spTree>
  </p:cSld>
  <p:clrMapOvr>
    <a:masterClrMapping/>
  </p:clrMapOvr>
  <p:transition spd="slow" advTm="1422">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284359CE-981F-49A7-9FD8-26DDC5742322}"/>
              </a:ext>
            </a:extLst>
          </p:cNvPr>
          <p:cNvSpPr>
            <a:spLocks noGrp="1" noChangeArrowheads="1"/>
          </p:cNvSpPr>
          <p:nvPr>
            <p:ph type="title"/>
          </p:nvPr>
        </p:nvSpPr>
        <p:spPr/>
        <p:txBody>
          <a:bodyPr>
            <a:normAutofit fontScale="90000"/>
          </a:bodyPr>
          <a:lstStyle/>
          <a:p>
            <a:pPr eaLnBrk="1" hangingPunct="1">
              <a:defRPr/>
            </a:pPr>
            <a:r>
              <a:rPr lang="es-ES_tradnl"/>
              <a:t>Cuatro tipos de Sistemas Embebidos Generales</a:t>
            </a:r>
            <a:endParaRPr lang="es-MX"/>
          </a:p>
        </p:txBody>
      </p:sp>
      <p:sp>
        <p:nvSpPr>
          <p:cNvPr id="149508" name="Rectangle 4">
            <a:extLst>
              <a:ext uri="{FF2B5EF4-FFF2-40B4-BE49-F238E27FC236}">
                <a16:creationId xmlns:a16="http://schemas.microsoft.com/office/drawing/2014/main" id="{8095B02C-03D5-4733-B61F-61FFA3C3017B}"/>
              </a:ext>
            </a:extLst>
          </p:cNvPr>
          <p:cNvSpPr>
            <a:spLocks noChangeArrowheads="1"/>
          </p:cNvSpPr>
          <p:nvPr/>
        </p:nvSpPr>
        <p:spPr bwMode="auto">
          <a:xfrm>
            <a:off x="323850" y="1773238"/>
            <a:ext cx="8305800" cy="4822825"/>
          </a:xfrm>
          <a:prstGeom prst="rect">
            <a:avLst/>
          </a:prstGeom>
          <a:noFill/>
          <a:ln w="9525">
            <a:noFill/>
            <a:miter lim="800000"/>
            <a:headEnd/>
            <a:tailEnd/>
          </a:ln>
          <a:effectLst/>
        </p:spPr>
        <p:txBody>
          <a:bodyPr>
            <a:spAutoFit/>
          </a:bodyPr>
          <a:lstStyle/>
          <a:p>
            <a:pPr eaLnBrk="0" hangingPunct="0">
              <a:lnSpc>
                <a:spcPct val="80000"/>
              </a:lnSpc>
              <a:spcBef>
                <a:spcPct val="50000"/>
              </a:spcBef>
              <a:defRPr/>
            </a:pPr>
            <a:r>
              <a:rPr lang="es-MX" sz="2000" b="1">
                <a:effectLst>
                  <a:outerShdw blurRad="38100" dist="38100" dir="2700000" algn="tl">
                    <a:srgbClr val="000000"/>
                  </a:outerShdw>
                </a:effectLst>
                <a:latin typeface="Arial" charset="0"/>
              </a:rPr>
              <a:t>Cómputo General</a:t>
            </a:r>
          </a:p>
          <a:p>
            <a:pPr eaLnBrk="0" hangingPunct="0">
              <a:lnSpc>
                <a:spcPct val="80000"/>
              </a:lnSpc>
              <a:spcBef>
                <a:spcPct val="50000"/>
              </a:spcBef>
              <a:defRPr/>
            </a:pPr>
            <a:r>
              <a:rPr lang="es-MX">
                <a:effectLst>
                  <a:outerShdw blurRad="38100" dist="38100" dir="2700000" algn="tl">
                    <a:srgbClr val="000000"/>
                  </a:outerShdw>
                </a:effectLst>
                <a:latin typeface="Arial" charset="0"/>
              </a:rPr>
              <a:t>• Aplicaciones similares a las computadoras de escritorio, pero en paquetes embebidos.</a:t>
            </a:r>
          </a:p>
          <a:p>
            <a:pPr eaLnBrk="0" hangingPunct="0">
              <a:lnSpc>
                <a:spcPct val="80000"/>
              </a:lnSpc>
              <a:spcBef>
                <a:spcPct val="50000"/>
              </a:spcBef>
              <a:defRPr/>
            </a:pPr>
            <a:r>
              <a:rPr lang="es-MX">
                <a:effectLst>
                  <a:outerShdw blurRad="38100" dist="38100" dir="2700000" algn="tl">
                    <a:srgbClr val="000000"/>
                  </a:outerShdw>
                </a:effectLst>
                <a:latin typeface="Arial" charset="0"/>
              </a:rPr>
              <a:t>• Juegos de Video, computadoras portátiles, PDAs y agendas electrónicas. </a:t>
            </a:r>
          </a:p>
          <a:p>
            <a:pPr eaLnBrk="0" hangingPunct="0">
              <a:lnSpc>
                <a:spcPct val="80000"/>
              </a:lnSpc>
              <a:spcBef>
                <a:spcPct val="50000"/>
              </a:spcBef>
              <a:defRPr/>
            </a:pPr>
            <a:r>
              <a:rPr lang="es-MX" sz="2000" b="1">
                <a:effectLst>
                  <a:outerShdw blurRad="38100" dist="38100" dir="2700000" algn="tl">
                    <a:srgbClr val="000000"/>
                  </a:outerShdw>
                </a:effectLst>
                <a:latin typeface="Arial" charset="0"/>
              </a:rPr>
              <a:t>Sistemas de Control</a:t>
            </a:r>
          </a:p>
          <a:p>
            <a:pPr eaLnBrk="0" hangingPunct="0">
              <a:lnSpc>
                <a:spcPct val="80000"/>
              </a:lnSpc>
              <a:spcBef>
                <a:spcPct val="50000"/>
              </a:spcBef>
              <a:defRPr/>
            </a:pPr>
            <a:r>
              <a:rPr lang="es-MX">
                <a:effectLst>
                  <a:outerShdw blurRad="38100" dist="38100" dir="2700000" algn="tl">
                    <a:srgbClr val="000000"/>
                  </a:outerShdw>
                </a:effectLst>
                <a:latin typeface="Arial" charset="0"/>
              </a:rPr>
              <a:t>• Controles de retroalimentación de lazo cerrado basados en sistemas de tiempo real.</a:t>
            </a:r>
          </a:p>
          <a:p>
            <a:pPr eaLnBrk="0" hangingPunct="0">
              <a:lnSpc>
                <a:spcPct val="80000"/>
              </a:lnSpc>
              <a:spcBef>
                <a:spcPct val="50000"/>
              </a:spcBef>
              <a:defRPr/>
            </a:pPr>
            <a:r>
              <a:rPr lang="es-MX">
                <a:effectLst>
                  <a:outerShdw blurRad="38100" dist="38100" dir="2700000" algn="tl">
                    <a:srgbClr val="000000"/>
                  </a:outerShdw>
                </a:effectLst>
                <a:latin typeface="Arial" charset="0"/>
              </a:rPr>
              <a:t>• Motores de vehículos, procesos químicos, plantas nucleares, control de vuelo.</a:t>
            </a:r>
          </a:p>
          <a:p>
            <a:pPr eaLnBrk="0" hangingPunct="0">
              <a:lnSpc>
                <a:spcPct val="80000"/>
              </a:lnSpc>
              <a:spcBef>
                <a:spcPct val="50000"/>
              </a:spcBef>
              <a:defRPr/>
            </a:pPr>
            <a:r>
              <a:rPr lang="es-MX" sz="2000" b="1">
                <a:effectLst>
                  <a:outerShdw blurRad="38100" dist="38100" dir="2700000" algn="tl">
                    <a:srgbClr val="000000"/>
                  </a:outerShdw>
                </a:effectLst>
                <a:latin typeface="Arial" charset="0"/>
              </a:rPr>
              <a:t>Procesamiento de señales</a:t>
            </a:r>
          </a:p>
          <a:p>
            <a:pPr eaLnBrk="0" hangingPunct="0">
              <a:lnSpc>
                <a:spcPct val="80000"/>
              </a:lnSpc>
              <a:spcBef>
                <a:spcPct val="50000"/>
              </a:spcBef>
              <a:defRPr/>
            </a:pPr>
            <a:r>
              <a:rPr lang="es-MX">
                <a:effectLst>
                  <a:outerShdw blurRad="38100" dist="38100" dir="2700000" algn="tl">
                    <a:srgbClr val="000000"/>
                  </a:outerShdw>
                </a:effectLst>
                <a:latin typeface="Arial" charset="0"/>
              </a:rPr>
              <a:t>• Cálculos involucrando flujos de datos grandes.</a:t>
            </a:r>
          </a:p>
          <a:p>
            <a:pPr eaLnBrk="0" hangingPunct="0">
              <a:lnSpc>
                <a:spcPct val="80000"/>
              </a:lnSpc>
              <a:spcBef>
                <a:spcPct val="50000"/>
              </a:spcBef>
              <a:defRPr/>
            </a:pPr>
            <a:r>
              <a:rPr lang="es-MX">
                <a:effectLst>
                  <a:outerShdw blurRad="38100" dist="38100" dir="2700000" algn="tl">
                    <a:srgbClr val="000000"/>
                  </a:outerShdw>
                </a:effectLst>
                <a:latin typeface="Arial" charset="0"/>
              </a:rPr>
              <a:t>• Radar, Sonar, compresión y encriptación de video.</a:t>
            </a:r>
          </a:p>
          <a:p>
            <a:pPr eaLnBrk="0" hangingPunct="0">
              <a:lnSpc>
                <a:spcPct val="80000"/>
              </a:lnSpc>
              <a:spcBef>
                <a:spcPct val="50000"/>
              </a:spcBef>
              <a:defRPr/>
            </a:pPr>
            <a:r>
              <a:rPr lang="es-MX" sz="2000" b="1">
                <a:effectLst>
                  <a:outerShdw blurRad="38100" dist="38100" dir="2700000" algn="tl">
                    <a:srgbClr val="000000"/>
                  </a:outerShdw>
                </a:effectLst>
                <a:latin typeface="Arial" charset="0"/>
              </a:rPr>
              <a:t>Comunicación y Redes</a:t>
            </a:r>
          </a:p>
          <a:p>
            <a:pPr eaLnBrk="0" hangingPunct="0">
              <a:lnSpc>
                <a:spcPct val="80000"/>
              </a:lnSpc>
              <a:spcBef>
                <a:spcPct val="50000"/>
              </a:spcBef>
              <a:defRPr/>
            </a:pPr>
            <a:r>
              <a:rPr lang="es-MX">
                <a:effectLst>
                  <a:outerShdw blurRad="38100" dist="38100" dir="2700000" algn="tl">
                    <a:srgbClr val="000000"/>
                  </a:outerShdw>
                </a:effectLst>
                <a:latin typeface="Arial" charset="0"/>
              </a:rPr>
              <a:t>• Transmisión y conmutación de información. </a:t>
            </a:r>
          </a:p>
          <a:p>
            <a:pPr eaLnBrk="0" hangingPunct="0">
              <a:lnSpc>
                <a:spcPct val="80000"/>
              </a:lnSpc>
              <a:spcBef>
                <a:spcPct val="50000"/>
              </a:spcBef>
              <a:defRPr/>
            </a:pPr>
            <a:r>
              <a:rPr lang="es-MX">
                <a:effectLst>
                  <a:outerShdw blurRad="38100" dist="38100" dir="2700000" algn="tl">
                    <a:srgbClr val="000000"/>
                  </a:outerShdw>
                </a:effectLst>
                <a:latin typeface="Arial" charset="0"/>
              </a:rPr>
              <a:t>• Sistemas telefónicos, Internet.</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D63A8295-2965-4E22-ABB4-E445C5E21033}"/>
              </a:ext>
            </a:extLst>
          </p:cNvPr>
          <p:cNvSpPr>
            <a:spLocks noGrp="1" noChangeArrowheads="1"/>
          </p:cNvSpPr>
          <p:nvPr>
            <p:ph type="title"/>
          </p:nvPr>
        </p:nvSpPr>
        <p:spPr>
          <a:xfrm>
            <a:off x="406400" y="228600"/>
            <a:ext cx="8342313" cy="1143000"/>
          </a:xfrm>
        </p:spPr>
        <p:txBody>
          <a:bodyPr>
            <a:normAutofit fontScale="90000"/>
          </a:bodyPr>
          <a:lstStyle/>
          <a:p>
            <a:pPr eaLnBrk="1" hangingPunct="1">
              <a:defRPr/>
            </a:pPr>
            <a:r>
              <a:rPr lang="es-ES_tradnl"/>
              <a:t>Características de un Sistema Embebido</a:t>
            </a:r>
            <a:endParaRPr lang="es-MX"/>
          </a:p>
        </p:txBody>
      </p:sp>
      <p:sp>
        <p:nvSpPr>
          <p:cNvPr id="150532" name="Rectangle 4">
            <a:extLst>
              <a:ext uri="{FF2B5EF4-FFF2-40B4-BE49-F238E27FC236}">
                <a16:creationId xmlns:a16="http://schemas.microsoft.com/office/drawing/2014/main" id="{4F87CFAD-77F4-492C-B546-DC0498A886E9}"/>
              </a:ext>
            </a:extLst>
          </p:cNvPr>
          <p:cNvSpPr>
            <a:spLocks noChangeArrowheads="1"/>
          </p:cNvSpPr>
          <p:nvPr/>
        </p:nvSpPr>
        <p:spPr bwMode="auto">
          <a:xfrm>
            <a:off x="468313" y="1628775"/>
            <a:ext cx="8286750" cy="5030788"/>
          </a:xfrm>
          <a:prstGeom prst="rect">
            <a:avLst/>
          </a:prstGeom>
          <a:noFill/>
          <a:ln w="9525">
            <a:noFill/>
            <a:miter lim="800000"/>
            <a:headEnd/>
            <a:tailEnd/>
          </a:ln>
          <a:effectLst/>
        </p:spPr>
        <p:txBody>
          <a:bodyPr>
            <a:spAutoFit/>
          </a:bodyPr>
          <a:lstStyle/>
          <a:p>
            <a:pPr eaLnBrk="0" hangingPunct="0">
              <a:lnSpc>
                <a:spcPct val="60000"/>
              </a:lnSpc>
              <a:spcBef>
                <a:spcPct val="50000"/>
              </a:spcBef>
              <a:defRPr/>
            </a:pPr>
            <a:r>
              <a:rPr lang="es-ES_tradnl" sz="2000" b="1">
                <a:effectLst>
                  <a:outerShdw blurRad="38100" dist="38100" dir="2700000" algn="tl">
                    <a:srgbClr val="000000"/>
                  </a:outerShdw>
                </a:effectLst>
                <a:latin typeface="Arial" charset="0"/>
              </a:rPr>
              <a:t>Operación en Tiempo Real</a:t>
            </a:r>
            <a:endParaRPr lang="es-MX" sz="2000" b="1">
              <a:effectLst>
                <a:outerShdw blurRad="38100" dist="38100" dir="2700000" algn="tl">
                  <a:srgbClr val="000000"/>
                </a:outerShdw>
              </a:effectLst>
              <a:latin typeface="Arial" charset="0"/>
            </a:endParaRP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ES_tradnl" sz="2000">
                <a:effectLst>
                  <a:outerShdw blurRad="38100" dist="38100" dir="2700000" algn="tl">
                    <a:srgbClr val="000000"/>
                  </a:outerShdw>
                </a:effectLst>
                <a:latin typeface="Arial" charset="0"/>
              </a:rPr>
              <a:t>Reactivo: Los cálculos deben ocurrir en respuesta a eventos externos.</a:t>
            </a:r>
          </a:p>
          <a:p>
            <a:pPr eaLnBrk="0" hangingPunct="0">
              <a:lnSpc>
                <a:spcPct val="60000"/>
              </a:lnSpc>
              <a:spcBef>
                <a:spcPct val="50000"/>
              </a:spcBef>
              <a:buFontTx/>
              <a:buChar char="•"/>
              <a:defRPr/>
            </a:pPr>
            <a:r>
              <a:rPr lang="es-ES_tradnl" sz="2000">
                <a:effectLst>
                  <a:outerShdw blurRad="38100" dist="38100" dir="2700000" algn="tl">
                    <a:srgbClr val="000000"/>
                  </a:outerShdw>
                </a:effectLst>
                <a:latin typeface="Arial" charset="0"/>
              </a:rPr>
              <a:t> La correctitud del sistema está en función del tiempo.</a:t>
            </a:r>
            <a:endParaRPr lang="es-MX" sz="2000">
              <a:effectLst>
                <a:outerShdw blurRad="38100" dist="38100" dir="2700000" algn="tl">
                  <a:srgbClr val="000000"/>
                </a:outerShdw>
              </a:effectLst>
              <a:latin typeface="Arial" charset="0"/>
            </a:endParaRP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Tamaño Pequeño, Bajo Peso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Aplicaciones portátiles – el peso </a:t>
            </a:r>
            <a:r>
              <a:rPr lang="es-MX" sz="2400">
                <a:effectLst>
                  <a:outerShdw blurRad="38100" dist="38100" dir="2700000" algn="tl">
                    <a:srgbClr val="000000"/>
                  </a:outerShdw>
                </a:effectLst>
                <a:latin typeface="Times New Roman" pitchFamily="18" charset="0"/>
              </a:rPr>
              <a:t>excesivo </a:t>
            </a:r>
            <a:r>
              <a:rPr lang="es-MX" sz="2000">
                <a:effectLst>
                  <a:outerShdw blurRad="38100" dist="38100" dir="2700000" algn="tl">
                    <a:srgbClr val="000000"/>
                  </a:outerShdw>
                </a:effectLst>
                <a:latin typeface="Arial" charset="0"/>
              </a:rPr>
              <a:t>incomoda al usuario. </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Bajo Consumo de Potencia</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Alimentado con baterías por 8 o más horas. </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Medio ambiente de aplicación agresivo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Calor, vibración, golpeteo, fluctuaciones en la fuente de alimentación,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interferencias de radiofrecuencia, corrosión.</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Operaciones Críticas de Seguridad</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MX" sz="2000" i="1">
                <a:effectLst>
                  <a:outerShdw blurRad="38100" dist="38100" dir="2700000" algn="tl">
                    <a:srgbClr val="000000"/>
                  </a:outerShdw>
                </a:effectLst>
                <a:latin typeface="Arial" charset="0"/>
              </a:rPr>
              <a:t>Debe</a:t>
            </a:r>
            <a:r>
              <a:rPr lang="es-MX" sz="2000">
                <a:effectLst>
                  <a:outerShdw blurRad="38100" dist="38100" dir="2700000" algn="tl">
                    <a:srgbClr val="000000"/>
                  </a:outerShdw>
                </a:effectLst>
                <a:latin typeface="Arial" charset="0"/>
              </a:rPr>
              <a:t> funcionar </a:t>
            </a:r>
            <a:r>
              <a:rPr lang="es-MX" sz="2000" i="1">
                <a:effectLst>
                  <a:outerShdw blurRad="38100" dist="38100" dir="2700000" algn="tl">
                    <a:srgbClr val="000000"/>
                  </a:outerShdw>
                </a:effectLst>
                <a:latin typeface="Arial" charset="0"/>
              </a:rPr>
              <a:t>correctamente</a:t>
            </a:r>
            <a:r>
              <a:rPr lang="es-MX" sz="2000">
                <a:effectLst>
                  <a:outerShdw blurRad="38100" dist="38100" dir="2700000" algn="tl">
                    <a:srgbClr val="000000"/>
                  </a:outerShdw>
                </a:effectLst>
                <a:latin typeface="Arial" charset="0"/>
              </a:rPr>
              <a:t> y </a:t>
            </a:r>
            <a:r>
              <a:rPr lang="es-MX" sz="2000" b="1" i="1">
                <a:effectLst>
                  <a:outerShdw blurRad="38100" dist="38100" dir="2700000" algn="tl">
                    <a:srgbClr val="000000"/>
                  </a:outerShdw>
                </a:effectLst>
                <a:latin typeface="Arial" charset="0"/>
              </a:rPr>
              <a:t>NO</a:t>
            </a:r>
            <a:r>
              <a:rPr lang="es-MX" sz="2000" i="1">
                <a:effectLst>
                  <a:outerShdw blurRad="38100" dist="38100" dir="2700000" algn="tl">
                    <a:srgbClr val="000000"/>
                  </a:outerShdw>
                </a:effectLst>
                <a:latin typeface="Arial" charset="0"/>
              </a:rPr>
              <a:t> debe</a:t>
            </a:r>
            <a:r>
              <a:rPr lang="es-MX" sz="2000">
                <a:effectLst>
                  <a:outerShdw blurRad="38100" dist="38100" dir="2700000" algn="tl">
                    <a:srgbClr val="000000"/>
                  </a:outerShdw>
                </a:effectLst>
                <a:latin typeface="Arial" charset="0"/>
              </a:rPr>
              <a:t> funcionar si detecta un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MX" sz="2000" i="1">
                <a:effectLst>
                  <a:outerShdw blurRad="38100" dist="38100" dir="2700000" algn="tl">
                    <a:srgbClr val="000000"/>
                  </a:outerShdw>
                </a:effectLst>
                <a:latin typeface="Arial" charset="0"/>
              </a:rPr>
              <a:t>comportamiento incorrecto</a:t>
            </a:r>
            <a:r>
              <a:rPr lang="es-MX" sz="2000">
                <a:effectLst>
                  <a:outerShdw blurRad="38100" dist="38100" dir="2700000" algn="tl">
                    <a:srgbClr val="000000"/>
                  </a:outerShdw>
                </a:effectLst>
                <a:latin typeface="Arial" charset="0"/>
              </a:rPr>
              <a:t>.</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Muy Sensitivo al Costo de Producción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 05 agrega mucho al costo, cuando se venden 1,000, 000 unidades.</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9">
            <a:extLst>
              <a:ext uri="{FF2B5EF4-FFF2-40B4-BE49-F238E27FC236}">
                <a16:creationId xmlns:a16="http://schemas.microsoft.com/office/drawing/2014/main" id="{7A554DD1-115D-4C86-A1B8-208AAC002A67}"/>
              </a:ext>
            </a:extLst>
          </p:cNvPr>
          <p:cNvSpPr>
            <a:spLocks noChangeArrowheads="1"/>
          </p:cNvSpPr>
          <p:nvPr/>
        </p:nvSpPr>
        <p:spPr bwMode="auto">
          <a:xfrm>
            <a:off x="395288" y="1844675"/>
            <a:ext cx="8424862" cy="45720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endParaRPr lang="es-MX" altLang="es-MX" sz="2400">
              <a:latin typeface="Times New Roman" panose="02020603050405020304" pitchFamily="18" charset="0"/>
            </a:endParaRPr>
          </a:p>
        </p:txBody>
      </p:sp>
      <p:sp>
        <p:nvSpPr>
          <p:cNvPr id="96258" name="Rectangle 2">
            <a:extLst>
              <a:ext uri="{FF2B5EF4-FFF2-40B4-BE49-F238E27FC236}">
                <a16:creationId xmlns:a16="http://schemas.microsoft.com/office/drawing/2014/main" id="{EF0A8EF4-9E06-43FE-AF53-77C732B1EF76}"/>
              </a:ext>
            </a:extLst>
          </p:cNvPr>
          <p:cNvSpPr>
            <a:spLocks noGrp="1" noChangeArrowheads="1"/>
          </p:cNvSpPr>
          <p:nvPr>
            <p:ph type="title"/>
          </p:nvPr>
        </p:nvSpPr>
        <p:spPr>
          <a:xfrm>
            <a:off x="395288" y="260350"/>
            <a:ext cx="8424862" cy="750888"/>
          </a:xfrm>
        </p:spPr>
        <p:txBody>
          <a:bodyPr/>
          <a:lstStyle/>
          <a:p>
            <a:pPr eaLnBrk="1" hangingPunct="1">
              <a:defRPr/>
            </a:pPr>
            <a:r>
              <a:rPr lang="en-US" sz="4000"/>
              <a:t>Empotrando una computadora</a:t>
            </a:r>
          </a:p>
        </p:txBody>
      </p:sp>
      <p:sp>
        <p:nvSpPr>
          <p:cNvPr id="18436" name="Rectangle 4">
            <a:extLst>
              <a:ext uri="{FF2B5EF4-FFF2-40B4-BE49-F238E27FC236}">
                <a16:creationId xmlns:a16="http://schemas.microsoft.com/office/drawing/2014/main" id="{B74D785E-1C50-488B-9207-67D2A089A5F6}"/>
              </a:ext>
            </a:extLst>
          </p:cNvPr>
          <p:cNvSpPr>
            <a:spLocks noChangeArrowheads="1"/>
          </p:cNvSpPr>
          <p:nvPr/>
        </p:nvSpPr>
        <p:spPr bwMode="auto">
          <a:xfrm>
            <a:off x="1593850" y="3270250"/>
            <a:ext cx="1358900" cy="1358900"/>
          </a:xfrm>
          <a:prstGeom prst="rect">
            <a:avLst/>
          </a:prstGeom>
          <a:solidFill>
            <a:srgbClr val="3399FF"/>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CPU</a:t>
            </a:r>
            <a:endParaRPr lang="en-US" altLang="es-MX" sz="2400">
              <a:latin typeface="Times New Roman" panose="02020603050405020304" pitchFamily="18" charset="0"/>
            </a:endParaRPr>
          </a:p>
        </p:txBody>
      </p:sp>
      <p:sp>
        <p:nvSpPr>
          <p:cNvPr id="18437" name="Rectangle 5">
            <a:extLst>
              <a:ext uri="{FF2B5EF4-FFF2-40B4-BE49-F238E27FC236}">
                <a16:creationId xmlns:a16="http://schemas.microsoft.com/office/drawing/2014/main" id="{AA69E41B-7E88-49DC-ACB3-E7C1DA3D08CF}"/>
              </a:ext>
            </a:extLst>
          </p:cNvPr>
          <p:cNvSpPr>
            <a:spLocks noChangeArrowheads="1"/>
          </p:cNvSpPr>
          <p:nvPr/>
        </p:nvSpPr>
        <p:spPr bwMode="auto">
          <a:xfrm>
            <a:off x="4032250" y="4489450"/>
            <a:ext cx="1331913" cy="1511300"/>
          </a:xfrm>
          <a:prstGeom prst="rect">
            <a:avLst/>
          </a:prstGeom>
          <a:solidFill>
            <a:srgbClr val="FF0033"/>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Memoria</a:t>
            </a:r>
          </a:p>
        </p:txBody>
      </p:sp>
      <p:sp>
        <p:nvSpPr>
          <p:cNvPr id="18438" name="Rectangle 6">
            <a:extLst>
              <a:ext uri="{FF2B5EF4-FFF2-40B4-BE49-F238E27FC236}">
                <a16:creationId xmlns:a16="http://schemas.microsoft.com/office/drawing/2014/main" id="{0C00136E-F036-4244-BBBA-9FC2918AE5E5}"/>
              </a:ext>
            </a:extLst>
          </p:cNvPr>
          <p:cNvSpPr>
            <a:spLocks noChangeArrowheads="1"/>
          </p:cNvSpPr>
          <p:nvPr/>
        </p:nvSpPr>
        <p:spPr bwMode="auto">
          <a:xfrm>
            <a:off x="4025900" y="3187700"/>
            <a:ext cx="1193800" cy="1143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rgbClr val="0033CC"/>
                </a:solidFill>
                <a:latin typeface="Times New Roman" panose="02020603050405020304" pitchFamily="18" charset="0"/>
              </a:rPr>
              <a:t>Entrada</a:t>
            </a:r>
          </a:p>
        </p:txBody>
      </p:sp>
      <p:sp>
        <p:nvSpPr>
          <p:cNvPr id="18439" name="Rectangle 7">
            <a:extLst>
              <a:ext uri="{FF2B5EF4-FFF2-40B4-BE49-F238E27FC236}">
                <a16:creationId xmlns:a16="http://schemas.microsoft.com/office/drawing/2014/main" id="{CAEF6A92-16D2-48C7-9096-1059F4E903E0}"/>
              </a:ext>
            </a:extLst>
          </p:cNvPr>
          <p:cNvSpPr>
            <a:spLocks noChangeArrowheads="1"/>
          </p:cNvSpPr>
          <p:nvPr/>
        </p:nvSpPr>
        <p:spPr bwMode="auto">
          <a:xfrm>
            <a:off x="4025900" y="2044700"/>
            <a:ext cx="1193800" cy="990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rgbClr val="FF3300"/>
                </a:solidFill>
                <a:latin typeface="Times New Roman" panose="02020603050405020304" pitchFamily="18" charset="0"/>
              </a:rPr>
              <a:t>Salida</a:t>
            </a:r>
          </a:p>
        </p:txBody>
      </p:sp>
      <p:sp>
        <p:nvSpPr>
          <p:cNvPr id="18440" name="Line 8">
            <a:extLst>
              <a:ext uri="{FF2B5EF4-FFF2-40B4-BE49-F238E27FC236}">
                <a16:creationId xmlns:a16="http://schemas.microsoft.com/office/drawing/2014/main" id="{464307C8-E5F6-489D-BC1A-364CF4B806B5}"/>
              </a:ext>
            </a:extLst>
          </p:cNvPr>
          <p:cNvSpPr>
            <a:spLocks noChangeShapeType="1"/>
          </p:cNvSpPr>
          <p:nvPr/>
        </p:nvSpPr>
        <p:spPr bwMode="auto">
          <a:xfrm>
            <a:off x="3492500" y="2198688"/>
            <a:ext cx="0" cy="3656012"/>
          </a:xfrm>
          <a:prstGeom prst="line">
            <a:avLst/>
          </a:prstGeom>
          <a:noFill/>
          <a:ln w="50800">
            <a:solidFill>
              <a:srgbClr val="FF0033"/>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s-MX"/>
          </a:p>
        </p:txBody>
      </p:sp>
      <p:sp>
        <p:nvSpPr>
          <p:cNvPr id="18441" name="Line 9">
            <a:extLst>
              <a:ext uri="{FF2B5EF4-FFF2-40B4-BE49-F238E27FC236}">
                <a16:creationId xmlns:a16="http://schemas.microsoft.com/office/drawing/2014/main" id="{F27B969F-FD76-4694-843A-B32CE55C0E59}"/>
              </a:ext>
            </a:extLst>
          </p:cNvPr>
          <p:cNvSpPr>
            <a:spLocks noChangeShapeType="1"/>
          </p:cNvSpPr>
          <p:nvPr/>
        </p:nvSpPr>
        <p:spPr bwMode="auto">
          <a:xfrm>
            <a:off x="2960688" y="3949700"/>
            <a:ext cx="531812" cy="0"/>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442" name="Line 10">
            <a:extLst>
              <a:ext uri="{FF2B5EF4-FFF2-40B4-BE49-F238E27FC236}">
                <a16:creationId xmlns:a16="http://schemas.microsoft.com/office/drawing/2014/main" id="{2F91D1A8-C5E0-4A0E-B699-2E196CA98504}"/>
              </a:ext>
            </a:extLst>
          </p:cNvPr>
          <p:cNvSpPr>
            <a:spLocks noChangeShapeType="1"/>
          </p:cNvSpPr>
          <p:nvPr/>
        </p:nvSpPr>
        <p:spPr bwMode="auto">
          <a:xfrm>
            <a:off x="3494088" y="2654300"/>
            <a:ext cx="531812" cy="0"/>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443" name="Line 11">
            <a:extLst>
              <a:ext uri="{FF2B5EF4-FFF2-40B4-BE49-F238E27FC236}">
                <a16:creationId xmlns:a16="http://schemas.microsoft.com/office/drawing/2014/main" id="{3CA3510F-443F-456D-8E99-1386F76F86CF}"/>
              </a:ext>
            </a:extLst>
          </p:cNvPr>
          <p:cNvSpPr>
            <a:spLocks noChangeShapeType="1"/>
          </p:cNvSpPr>
          <p:nvPr/>
        </p:nvSpPr>
        <p:spPr bwMode="auto">
          <a:xfrm>
            <a:off x="3494088" y="3797300"/>
            <a:ext cx="531812" cy="0"/>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444" name="Line 12">
            <a:extLst>
              <a:ext uri="{FF2B5EF4-FFF2-40B4-BE49-F238E27FC236}">
                <a16:creationId xmlns:a16="http://schemas.microsoft.com/office/drawing/2014/main" id="{87AF35F2-E839-4358-B851-25F7B9BE224B}"/>
              </a:ext>
            </a:extLst>
          </p:cNvPr>
          <p:cNvSpPr>
            <a:spLocks noChangeShapeType="1"/>
          </p:cNvSpPr>
          <p:nvPr/>
        </p:nvSpPr>
        <p:spPr bwMode="auto">
          <a:xfrm>
            <a:off x="3494088" y="5092700"/>
            <a:ext cx="531812" cy="0"/>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445" name="Rectangle 13">
            <a:extLst>
              <a:ext uri="{FF2B5EF4-FFF2-40B4-BE49-F238E27FC236}">
                <a16:creationId xmlns:a16="http://schemas.microsoft.com/office/drawing/2014/main" id="{3A45E1A8-F07F-4CE8-8EF2-781F63B5A1FB}"/>
              </a:ext>
            </a:extLst>
          </p:cNvPr>
          <p:cNvSpPr>
            <a:spLocks noChangeArrowheads="1"/>
          </p:cNvSpPr>
          <p:nvPr/>
        </p:nvSpPr>
        <p:spPr bwMode="auto">
          <a:xfrm>
            <a:off x="1447800" y="1981200"/>
            <a:ext cx="4564063" cy="4089400"/>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MX" altLang="es-MX"/>
          </a:p>
        </p:txBody>
      </p:sp>
      <p:sp>
        <p:nvSpPr>
          <p:cNvPr id="18446" name="Line 14">
            <a:extLst>
              <a:ext uri="{FF2B5EF4-FFF2-40B4-BE49-F238E27FC236}">
                <a16:creationId xmlns:a16="http://schemas.microsoft.com/office/drawing/2014/main" id="{36D36231-6ACB-4654-883F-29601EB65DC9}"/>
              </a:ext>
            </a:extLst>
          </p:cNvPr>
          <p:cNvSpPr>
            <a:spLocks noChangeShapeType="1"/>
          </p:cNvSpPr>
          <p:nvPr/>
        </p:nvSpPr>
        <p:spPr bwMode="auto">
          <a:xfrm>
            <a:off x="5219700" y="2492375"/>
            <a:ext cx="1092200" cy="9525"/>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sp>
        <p:nvSpPr>
          <p:cNvPr id="18447" name="Line 15">
            <a:extLst>
              <a:ext uri="{FF2B5EF4-FFF2-40B4-BE49-F238E27FC236}">
                <a16:creationId xmlns:a16="http://schemas.microsoft.com/office/drawing/2014/main" id="{F2E85D67-3A31-4942-A14F-A93D8815970D}"/>
              </a:ext>
            </a:extLst>
          </p:cNvPr>
          <p:cNvSpPr>
            <a:spLocks noChangeShapeType="1"/>
          </p:cNvSpPr>
          <p:nvPr/>
        </p:nvSpPr>
        <p:spPr bwMode="auto">
          <a:xfrm flipH="1">
            <a:off x="5219700" y="3644900"/>
            <a:ext cx="1092200" cy="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sp>
        <p:nvSpPr>
          <p:cNvPr id="18448" name="Rectangle 16">
            <a:extLst>
              <a:ext uri="{FF2B5EF4-FFF2-40B4-BE49-F238E27FC236}">
                <a16:creationId xmlns:a16="http://schemas.microsoft.com/office/drawing/2014/main" id="{AC84BE2E-B3ED-4381-9303-B9FF52EA0CDE}"/>
              </a:ext>
            </a:extLst>
          </p:cNvPr>
          <p:cNvSpPr>
            <a:spLocks noChangeArrowheads="1"/>
          </p:cNvSpPr>
          <p:nvPr/>
        </p:nvSpPr>
        <p:spPr bwMode="auto">
          <a:xfrm>
            <a:off x="6318250" y="1916113"/>
            <a:ext cx="1663700" cy="1036637"/>
          </a:xfrm>
          <a:prstGeom prst="rect">
            <a:avLst/>
          </a:prstGeom>
          <a:solidFill>
            <a:schemeClr val="accent1"/>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rgbClr val="FFFF00"/>
                </a:solidFill>
                <a:latin typeface="Times New Roman" panose="02020603050405020304" pitchFamily="18" charset="0"/>
              </a:rPr>
              <a:t>Señal</a:t>
            </a:r>
          </a:p>
          <a:p>
            <a:pPr algn="ctr"/>
            <a:r>
              <a:rPr lang="en-US" altLang="es-MX" sz="2400">
                <a:solidFill>
                  <a:srgbClr val="FFFF00"/>
                </a:solidFill>
                <a:latin typeface="Times New Roman" panose="02020603050405020304" pitchFamily="18" charset="0"/>
              </a:rPr>
              <a:t>Analógica</a:t>
            </a:r>
          </a:p>
        </p:txBody>
      </p:sp>
      <p:sp>
        <p:nvSpPr>
          <p:cNvPr id="18449" name="Rectangle 17">
            <a:extLst>
              <a:ext uri="{FF2B5EF4-FFF2-40B4-BE49-F238E27FC236}">
                <a16:creationId xmlns:a16="http://schemas.microsoft.com/office/drawing/2014/main" id="{F1360BBD-BFEB-48DD-A92C-5C15B0261606}"/>
              </a:ext>
            </a:extLst>
          </p:cNvPr>
          <p:cNvSpPr>
            <a:spLocks noChangeArrowheads="1"/>
          </p:cNvSpPr>
          <p:nvPr/>
        </p:nvSpPr>
        <p:spPr bwMode="auto">
          <a:xfrm>
            <a:off x="6318250" y="3346450"/>
            <a:ext cx="1663700" cy="1090613"/>
          </a:xfrm>
          <a:prstGeom prst="rect">
            <a:avLst/>
          </a:prstGeom>
          <a:solidFill>
            <a:schemeClr val="accent1"/>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rgbClr val="FFFF00"/>
                </a:solidFill>
                <a:latin typeface="Times New Roman" panose="02020603050405020304" pitchFamily="18" charset="0"/>
              </a:rPr>
              <a:t>Señal</a:t>
            </a:r>
          </a:p>
          <a:p>
            <a:pPr algn="ctr"/>
            <a:r>
              <a:rPr lang="en-US" altLang="es-MX" sz="2400">
                <a:solidFill>
                  <a:srgbClr val="FFFF00"/>
                </a:solidFill>
                <a:latin typeface="Times New Roman" panose="02020603050405020304" pitchFamily="18" charset="0"/>
              </a:rPr>
              <a:t>Analógica</a:t>
            </a:r>
          </a:p>
        </p:txBody>
      </p:sp>
      <p:sp>
        <p:nvSpPr>
          <p:cNvPr id="18450" name="Text Box 18">
            <a:extLst>
              <a:ext uri="{FF2B5EF4-FFF2-40B4-BE49-F238E27FC236}">
                <a16:creationId xmlns:a16="http://schemas.microsoft.com/office/drawing/2014/main" id="{1C125346-70A4-46B0-A960-1E6B6A653138}"/>
              </a:ext>
            </a:extLst>
          </p:cNvPr>
          <p:cNvSpPr txBox="1">
            <a:spLocks noChangeArrowheads="1"/>
          </p:cNvSpPr>
          <p:nvPr/>
        </p:nvSpPr>
        <p:spPr bwMode="auto">
          <a:xfrm>
            <a:off x="1508125" y="5222875"/>
            <a:ext cx="1841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s-MX" sz="2400">
                <a:latin typeface="Times New Roman" panose="02020603050405020304" pitchFamily="18" charset="0"/>
              </a:rPr>
              <a:t>Computadora</a:t>
            </a:r>
          </a:p>
          <a:p>
            <a:r>
              <a:rPr lang="en-US" altLang="es-MX" sz="2400">
                <a:latin typeface="Times New Roman" panose="02020603050405020304" pitchFamily="18" charset="0"/>
              </a:rPr>
              <a:t>embebida</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89EEA21-FCF7-419B-81D7-7E4E795EBD2F}"/>
              </a:ext>
            </a:extLst>
          </p:cNvPr>
          <p:cNvSpPr>
            <a:spLocks noGrp="1" noChangeArrowheads="1"/>
          </p:cNvSpPr>
          <p:nvPr>
            <p:ph type="title"/>
          </p:nvPr>
        </p:nvSpPr>
        <p:spPr>
          <a:xfrm>
            <a:off x="250825" y="228600"/>
            <a:ext cx="8642350" cy="896938"/>
          </a:xfrm>
        </p:spPr>
        <p:txBody>
          <a:bodyPr/>
          <a:lstStyle/>
          <a:p>
            <a:pPr eaLnBrk="1" hangingPunct="1">
              <a:defRPr/>
            </a:pPr>
            <a:r>
              <a:rPr lang="en-US" sz="4000"/>
              <a:t>¿Por qué usar microprocesadores?</a:t>
            </a:r>
          </a:p>
        </p:txBody>
      </p:sp>
      <p:sp>
        <p:nvSpPr>
          <p:cNvPr id="110595" name="Rectangle 3">
            <a:extLst>
              <a:ext uri="{FF2B5EF4-FFF2-40B4-BE49-F238E27FC236}">
                <a16:creationId xmlns:a16="http://schemas.microsoft.com/office/drawing/2014/main" id="{E64AAFB5-08DF-484C-BDED-50D3B24F687F}"/>
              </a:ext>
            </a:extLst>
          </p:cNvPr>
          <p:cNvSpPr>
            <a:spLocks noGrp="1" noChangeArrowheads="1"/>
          </p:cNvSpPr>
          <p:nvPr>
            <p:ph idx="1"/>
          </p:nvPr>
        </p:nvSpPr>
        <p:spPr>
          <a:xfrm>
            <a:off x="179388" y="1125538"/>
            <a:ext cx="8675687" cy="4824412"/>
          </a:xfrm>
        </p:spPr>
        <p:txBody>
          <a:bodyPr>
            <a:normAutofit lnSpcReduction="10000"/>
          </a:bodyPr>
          <a:lstStyle/>
          <a:p>
            <a:pPr eaLnBrk="1" hangingPunct="1">
              <a:lnSpc>
                <a:spcPct val="90000"/>
              </a:lnSpc>
              <a:defRPr/>
            </a:pPr>
            <a:r>
              <a:rPr lang="en-US" sz="2600"/>
              <a:t>Simplifican el diseño de familias de productos.</a:t>
            </a:r>
          </a:p>
          <a:p>
            <a:pPr eaLnBrk="1" hangingPunct="1">
              <a:lnSpc>
                <a:spcPct val="90000"/>
              </a:lnSpc>
              <a:defRPr/>
            </a:pPr>
            <a:r>
              <a:rPr lang="en-US" sz="2600"/>
              <a:t>Frecuentemente son eficientes: Se puede emplear la misma lógica para implementar distintas funciones, pero los Microprocesadores usan mucha más lógica para implementar una función que la que emplea el diseño digital convencional.</a:t>
            </a:r>
          </a:p>
          <a:p>
            <a:pPr eaLnBrk="1" hangingPunct="1">
              <a:lnSpc>
                <a:spcPct val="90000"/>
              </a:lnSpc>
              <a:defRPr/>
            </a:pPr>
            <a:r>
              <a:rPr lang="en-US" sz="2600"/>
              <a:t>Alternativas: Arreglos de compuertas programables en campo (</a:t>
            </a:r>
            <a:r>
              <a:rPr lang="en-US" sz="2600" i="1"/>
              <a:t>field-programmable gate arrays</a:t>
            </a:r>
            <a:r>
              <a:rPr lang="en-US" sz="2600"/>
              <a:t>, FPGAs), ASIC’s, lógica </a:t>
            </a:r>
            <a:r>
              <a:rPr lang="en-US" sz="2600" i="1"/>
              <a:t>custom</a:t>
            </a:r>
            <a:r>
              <a:rPr lang="en-US" sz="2600"/>
              <a:t>, etc.</a:t>
            </a:r>
          </a:p>
          <a:p>
            <a:pPr eaLnBrk="1" hangingPunct="1">
              <a:lnSpc>
                <a:spcPct val="90000"/>
              </a:lnSpc>
              <a:defRPr/>
            </a:pPr>
            <a:r>
              <a:rPr lang="en-US" sz="2600"/>
              <a:t>También están los Microcontroladores y DSPs.</a:t>
            </a:r>
          </a:p>
          <a:p>
            <a:pPr eaLnBrk="1" hangingPunct="1">
              <a:lnSpc>
                <a:spcPct val="90000"/>
              </a:lnSpc>
              <a:defRPr/>
            </a:pPr>
            <a:r>
              <a:rPr lang="en-US" sz="2600"/>
              <a:t>Tienen sistemas operativos para tiempo real adecuados para aplicarse en sistemas embebidos.</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EB3E83A-CC27-4982-A205-634B8A75AB35}"/>
              </a:ext>
            </a:extLst>
          </p:cNvPr>
          <p:cNvSpPr>
            <a:spLocks noGrp="1" noChangeArrowheads="1"/>
          </p:cNvSpPr>
          <p:nvPr>
            <p:ph type="title"/>
          </p:nvPr>
        </p:nvSpPr>
        <p:spPr/>
        <p:txBody>
          <a:bodyPr>
            <a:normAutofit fontScale="90000"/>
          </a:bodyPr>
          <a:lstStyle/>
          <a:p>
            <a:pPr eaLnBrk="1" hangingPunct="1">
              <a:defRPr/>
            </a:pPr>
            <a:r>
              <a:rPr lang="es-ES_tradnl"/>
              <a:t>An Embedded Control System Designer’s View</a:t>
            </a:r>
            <a:endParaRPr lang="es-MX"/>
          </a:p>
        </p:txBody>
      </p:sp>
      <p:pic>
        <p:nvPicPr>
          <p:cNvPr id="20483" name="Picture 7" descr="uno1">
            <a:extLst>
              <a:ext uri="{FF2B5EF4-FFF2-40B4-BE49-F238E27FC236}">
                <a16:creationId xmlns:a16="http://schemas.microsoft.com/office/drawing/2014/main" id="{420708AA-EAB1-41BF-AAF3-9DB079B24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6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AC32A1B-E714-4D82-AAD3-9BBBED1A3A1C}"/>
              </a:ext>
            </a:extLst>
          </p:cNvPr>
          <p:cNvSpPr>
            <a:spLocks noGrp="1" noChangeArrowheads="1"/>
          </p:cNvSpPr>
          <p:nvPr>
            <p:ph type="title"/>
          </p:nvPr>
        </p:nvSpPr>
        <p:spPr/>
        <p:txBody>
          <a:bodyPr/>
          <a:lstStyle/>
          <a:p>
            <a:pPr eaLnBrk="1" hangingPunct="1">
              <a:defRPr/>
            </a:pPr>
            <a:r>
              <a:rPr lang="es-ES_tradnl"/>
              <a:t>A Customer View</a:t>
            </a:r>
            <a:endParaRPr lang="es-MX"/>
          </a:p>
        </p:txBody>
      </p:sp>
      <p:pic>
        <p:nvPicPr>
          <p:cNvPr id="21507" name="Picture 4" descr="dos1">
            <a:extLst>
              <a:ext uri="{FF2B5EF4-FFF2-40B4-BE49-F238E27FC236}">
                <a16:creationId xmlns:a16="http://schemas.microsoft.com/office/drawing/2014/main" id="{BA34489E-BFA7-4150-8868-E17AEE218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763000" cy="640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CF85C2D-8832-4882-AE33-D102E15B2777}"/>
              </a:ext>
            </a:extLst>
          </p:cNvPr>
          <p:cNvSpPr>
            <a:spLocks noGrp="1" noChangeArrowheads="1"/>
          </p:cNvSpPr>
          <p:nvPr>
            <p:ph type="title"/>
          </p:nvPr>
        </p:nvSpPr>
        <p:spPr/>
        <p:txBody>
          <a:bodyPr/>
          <a:lstStyle/>
          <a:p>
            <a:pPr eaLnBrk="1" hangingPunct="1">
              <a:defRPr/>
            </a:pPr>
            <a:r>
              <a:rPr lang="en-US"/>
              <a:t>Equipos de Diseño</a:t>
            </a:r>
          </a:p>
        </p:txBody>
      </p:sp>
      <p:sp>
        <p:nvSpPr>
          <p:cNvPr id="109571" name="Rectangle 3">
            <a:extLst>
              <a:ext uri="{FF2B5EF4-FFF2-40B4-BE49-F238E27FC236}">
                <a16:creationId xmlns:a16="http://schemas.microsoft.com/office/drawing/2014/main" id="{68AC6661-CAB6-46CE-B9A1-271E9F41A9C5}"/>
              </a:ext>
            </a:extLst>
          </p:cNvPr>
          <p:cNvSpPr>
            <a:spLocks noGrp="1" noChangeArrowheads="1"/>
          </p:cNvSpPr>
          <p:nvPr>
            <p:ph idx="1"/>
          </p:nvPr>
        </p:nvSpPr>
        <p:spPr/>
        <p:txBody>
          <a:bodyPr/>
          <a:lstStyle/>
          <a:p>
            <a:pPr eaLnBrk="1" hangingPunct="1">
              <a:defRPr/>
            </a:pPr>
            <a:r>
              <a:rPr lang="en-US"/>
              <a:t>Son diseñados por equipos de ingenieros de varias disciplinas.</a:t>
            </a:r>
          </a:p>
          <a:p>
            <a:pPr eaLnBrk="1" hangingPunct="1">
              <a:defRPr/>
            </a:pPr>
            <a:r>
              <a:rPr lang="en-US"/>
              <a:t>Frecuentemente se deben lograr metas a corto plazo.</a:t>
            </a:r>
          </a:p>
          <a:p>
            <a:pPr lvl="1" eaLnBrk="1" hangingPunct="1">
              <a:defRPr/>
            </a:pPr>
            <a:r>
              <a:rPr lang="en-US"/>
              <a:t>Plazos de entrega a 6 meses.</a:t>
            </a:r>
          </a:p>
          <a:p>
            <a:pPr lvl="1" eaLnBrk="1" hangingPunct="1">
              <a:defRPr/>
            </a:pPr>
            <a:r>
              <a:rPr lang="en-US"/>
              <a:t>Se requiere conocer lo último en tecnología para aprovechar elementos del “estado del arte”.</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6C74C3E-75E5-47F0-A445-0CE3D1B10BA0}"/>
              </a:ext>
            </a:extLst>
          </p:cNvPr>
          <p:cNvSpPr>
            <a:spLocks noGrp="1" noChangeArrowheads="1"/>
          </p:cNvSpPr>
          <p:nvPr>
            <p:ph type="title"/>
          </p:nvPr>
        </p:nvSpPr>
        <p:spPr/>
        <p:txBody>
          <a:bodyPr>
            <a:normAutofit fontScale="90000"/>
          </a:bodyPr>
          <a:lstStyle/>
          <a:p>
            <a:pPr eaLnBrk="1" hangingPunct="1">
              <a:defRPr/>
            </a:pPr>
            <a:r>
              <a:rPr lang="en-US"/>
              <a:t>Retos en el Diseño de Sistemas Embebidos</a:t>
            </a:r>
          </a:p>
        </p:txBody>
      </p:sp>
      <p:sp>
        <p:nvSpPr>
          <p:cNvPr id="113667" name="Rectangle 3">
            <a:extLst>
              <a:ext uri="{FF2B5EF4-FFF2-40B4-BE49-F238E27FC236}">
                <a16:creationId xmlns:a16="http://schemas.microsoft.com/office/drawing/2014/main" id="{6C7D3EFD-062C-4AEB-9E43-3A01EFE96124}"/>
              </a:ext>
            </a:extLst>
          </p:cNvPr>
          <p:cNvSpPr>
            <a:spLocks noGrp="1" noChangeArrowheads="1"/>
          </p:cNvSpPr>
          <p:nvPr>
            <p:ph idx="1"/>
          </p:nvPr>
        </p:nvSpPr>
        <p:spPr/>
        <p:txBody>
          <a:bodyPr>
            <a:normAutofit lnSpcReduction="10000"/>
          </a:bodyPr>
          <a:lstStyle/>
          <a:p>
            <a:pPr eaLnBrk="1" hangingPunct="1">
              <a:lnSpc>
                <a:spcPct val="90000"/>
              </a:lnSpc>
              <a:defRPr/>
            </a:pPr>
            <a:r>
              <a:rPr lang="en-US" sz="2800"/>
              <a:t>¿Cuanta circuitería se requerirá?</a:t>
            </a:r>
          </a:p>
          <a:p>
            <a:pPr lvl="1" eaLnBrk="1" hangingPunct="1">
              <a:lnSpc>
                <a:spcPct val="90000"/>
              </a:lnSpc>
              <a:defRPr/>
            </a:pPr>
            <a:r>
              <a:rPr lang="en-US" sz="2400"/>
              <a:t>¿De qué potencia deberá ser el CPU, Memoria, Periféricos, Comunicaciones? </a:t>
            </a:r>
          </a:p>
          <a:p>
            <a:pPr eaLnBrk="1" hangingPunct="1">
              <a:lnSpc>
                <a:spcPct val="90000"/>
              </a:lnSpc>
              <a:defRPr/>
            </a:pPr>
            <a:r>
              <a:rPr lang="en-US" sz="2800"/>
              <a:t>¿Cómo se logrará terminar todo a tiempo?</a:t>
            </a:r>
          </a:p>
          <a:p>
            <a:pPr lvl="1" eaLnBrk="1" hangingPunct="1">
              <a:lnSpc>
                <a:spcPct val="90000"/>
              </a:lnSpc>
              <a:defRPr/>
            </a:pPr>
            <a:r>
              <a:rPr lang="en-US" sz="2400"/>
              <a:t>¿Circuitería rápida o “inteligente”?</a:t>
            </a:r>
          </a:p>
          <a:p>
            <a:pPr eaLnBrk="1" hangingPunct="1">
              <a:lnSpc>
                <a:spcPct val="90000"/>
              </a:lnSpc>
              <a:defRPr/>
            </a:pPr>
            <a:r>
              <a:rPr lang="en-US" sz="2800"/>
              <a:t>¿Cómo se minimizará el requerimiento de potencia?</a:t>
            </a:r>
          </a:p>
          <a:p>
            <a:pPr lvl="1" eaLnBrk="1" hangingPunct="1">
              <a:lnSpc>
                <a:spcPct val="90000"/>
              </a:lnSpc>
              <a:defRPr/>
            </a:pPr>
            <a:r>
              <a:rPr lang="en-US" sz="2400"/>
              <a:t>¿Se desconecta parte del circuito que no se emplea?, ¿Se conmutan funciones?, ¿Se reduce el acceso a memoria?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anim calcmode="lin" valueType="num">
                                      <p:cBhvr additive="base">
                                        <p:cTn id="11" dur="5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36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 calcmode="lin" valueType="num">
                                      <p:cBhvr additive="base">
                                        <p:cTn id="17" dur="5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36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13667">
                                            <p:txEl>
                                              <p:pRg st="3" end="3"/>
                                            </p:txEl>
                                          </p:spTgt>
                                        </p:tgtEl>
                                        <p:attrNameLst>
                                          <p:attrName>style.visibility</p:attrName>
                                        </p:attrNameLst>
                                      </p:cBhvr>
                                      <p:to>
                                        <p:strVal val="visible"/>
                                      </p:to>
                                    </p:set>
                                    <p:anim calcmode="lin" valueType="num">
                                      <p:cBhvr additive="base">
                                        <p:cTn id="21" dur="5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36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 calcmode="lin" valueType="num">
                                      <p:cBhvr additive="base">
                                        <p:cTn id="27" dur="500" fill="hold"/>
                                        <p:tgtEl>
                                          <p:spTgt spid="1136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36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13667">
                                            <p:txEl>
                                              <p:pRg st="5" end="5"/>
                                            </p:txEl>
                                          </p:spTgt>
                                        </p:tgtEl>
                                        <p:attrNameLst>
                                          <p:attrName>style.visibility</p:attrName>
                                        </p:attrNameLst>
                                      </p:cBhvr>
                                      <p:to>
                                        <p:strVal val="visible"/>
                                      </p:to>
                                    </p:set>
                                    <p:anim calcmode="lin" valueType="num">
                                      <p:cBhvr additive="base">
                                        <p:cTn id="31" dur="500" fill="hold"/>
                                        <p:tgtEl>
                                          <p:spTgt spid="1136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36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39A50CBA-94D5-4EE9-B4DA-7E400D501EB7}"/>
              </a:ext>
            </a:extLst>
          </p:cNvPr>
          <p:cNvSpPr>
            <a:spLocks noGrp="1" noChangeArrowheads="1"/>
          </p:cNvSpPr>
          <p:nvPr>
            <p:ph type="title"/>
          </p:nvPr>
        </p:nvSpPr>
        <p:spPr/>
        <p:txBody>
          <a:bodyPr>
            <a:normAutofit fontScale="90000"/>
          </a:bodyPr>
          <a:lstStyle/>
          <a:p>
            <a:pPr eaLnBrk="1" hangingPunct="1">
              <a:defRPr/>
            </a:pPr>
            <a:r>
              <a:rPr lang="en-US" sz="4000"/>
              <a:t>Retos en el Diseño de Sistemas Embebidos (cont.)</a:t>
            </a:r>
          </a:p>
        </p:txBody>
      </p:sp>
      <p:sp>
        <p:nvSpPr>
          <p:cNvPr id="114691" name="Rectangle 3">
            <a:extLst>
              <a:ext uri="{FF2B5EF4-FFF2-40B4-BE49-F238E27FC236}">
                <a16:creationId xmlns:a16="http://schemas.microsoft.com/office/drawing/2014/main" id="{E3725FC4-311C-441C-ADF9-DB007D6B1539}"/>
              </a:ext>
            </a:extLst>
          </p:cNvPr>
          <p:cNvSpPr>
            <a:spLocks noGrp="1" noChangeArrowheads="1"/>
          </p:cNvSpPr>
          <p:nvPr>
            <p:ph idx="1"/>
          </p:nvPr>
        </p:nvSpPr>
        <p:spPr>
          <a:xfrm>
            <a:off x="468313" y="1628775"/>
            <a:ext cx="8178800" cy="5040313"/>
          </a:xfrm>
        </p:spPr>
        <p:txBody>
          <a:bodyPr/>
          <a:lstStyle/>
          <a:p>
            <a:pPr eaLnBrk="1" hangingPunct="1">
              <a:defRPr/>
            </a:pPr>
            <a:r>
              <a:rPr lang="en-US" dirty="0"/>
              <a:t>¿</a:t>
            </a:r>
            <a:r>
              <a:rPr lang="en-US" dirty="0" err="1"/>
              <a:t>Realmente</a:t>
            </a:r>
            <a:r>
              <a:rPr lang="en-US" dirty="0"/>
              <a:t> </a:t>
            </a:r>
            <a:r>
              <a:rPr lang="en-US" dirty="0" err="1"/>
              <a:t>funciona</a:t>
            </a:r>
            <a:r>
              <a:rPr lang="en-US" dirty="0"/>
              <a:t>?</a:t>
            </a:r>
          </a:p>
          <a:p>
            <a:pPr lvl="1" eaLnBrk="1" hangingPunct="1">
              <a:defRPr/>
            </a:pPr>
            <a:r>
              <a:rPr lang="en-US" dirty="0"/>
              <a:t>¿Las </a:t>
            </a:r>
            <a:r>
              <a:rPr lang="en-US" dirty="0" err="1"/>
              <a:t>especificaciones</a:t>
            </a:r>
            <a:r>
              <a:rPr lang="en-US" dirty="0"/>
              <a:t> son </a:t>
            </a:r>
            <a:r>
              <a:rPr lang="en-US" dirty="0" err="1"/>
              <a:t>correctas</a:t>
            </a:r>
            <a:r>
              <a:rPr lang="en-US" dirty="0"/>
              <a:t>?</a:t>
            </a:r>
          </a:p>
          <a:p>
            <a:pPr lvl="1" eaLnBrk="1" hangingPunct="1">
              <a:defRPr/>
            </a:pPr>
            <a:r>
              <a:rPr lang="en-US" dirty="0"/>
              <a:t>¿La </a:t>
            </a:r>
            <a:r>
              <a:rPr lang="en-US" dirty="0" err="1"/>
              <a:t>implementación</a:t>
            </a:r>
            <a:r>
              <a:rPr lang="en-US" dirty="0"/>
              <a:t> </a:t>
            </a:r>
            <a:r>
              <a:rPr lang="en-US" dirty="0" err="1"/>
              <a:t>cumple</a:t>
            </a:r>
            <a:r>
              <a:rPr lang="en-US" dirty="0"/>
              <a:t> con </a:t>
            </a:r>
            <a:r>
              <a:rPr lang="en-US" dirty="0" err="1"/>
              <a:t>las</a:t>
            </a:r>
            <a:r>
              <a:rPr lang="en-US" dirty="0"/>
              <a:t> </a:t>
            </a:r>
            <a:r>
              <a:rPr lang="en-US" dirty="0" err="1"/>
              <a:t>especificaciones</a:t>
            </a:r>
            <a:r>
              <a:rPr lang="en-US" dirty="0"/>
              <a:t>?</a:t>
            </a:r>
          </a:p>
          <a:p>
            <a:pPr lvl="1" eaLnBrk="1" hangingPunct="1">
              <a:defRPr/>
            </a:pPr>
            <a:r>
              <a:rPr lang="en-US" dirty="0"/>
              <a:t>¿</a:t>
            </a:r>
            <a:r>
              <a:rPr lang="en-US" dirty="0" err="1"/>
              <a:t>Cómo</a:t>
            </a:r>
            <a:r>
              <a:rPr lang="en-US" dirty="0"/>
              <a:t> se </a:t>
            </a:r>
            <a:r>
              <a:rPr lang="en-US" dirty="0" err="1"/>
              <a:t>evalúan</a:t>
            </a:r>
            <a:r>
              <a:rPr lang="en-US" dirty="0"/>
              <a:t> </a:t>
            </a:r>
            <a:r>
              <a:rPr lang="en-US" dirty="0" err="1"/>
              <a:t>las</a:t>
            </a:r>
            <a:r>
              <a:rPr lang="en-US" dirty="0"/>
              <a:t> </a:t>
            </a:r>
            <a:r>
              <a:rPr lang="en-US" dirty="0" err="1"/>
              <a:t>características</a:t>
            </a:r>
            <a:r>
              <a:rPr lang="en-US" dirty="0"/>
              <a:t> de </a:t>
            </a:r>
            <a:r>
              <a:rPr lang="en-US" dirty="0" err="1"/>
              <a:t>ejecución</a:t>
            </a:r>
            <a:r>
              <a:rPr lang="en-US" dirty="0"/>
              <a:t> en </a:t>
            </a:r>
            <a:r>
              <a:rPr lang="en-US" dirty="0" err="1"/>
              <a:t>tiempo</a:t>
            </a:r>
            <a:r>
              <a:rPr lang="en-US" dirty="0"/>
              <a:t> real?</a:t>
            </a:r>
          </a:p>
          <a:p>
            <a:pPr lvl="1" eaLnBrk="1" hangingPunct="1">
              <a:defRPr/>
            </a:pPr>
            <a:r>
              <a:rPr lang="en-US" dirty="0"/>
              <a:t>¿</a:t>
            </a:r>
            <a:r>
              <a:rPr lang="en-US" dirty="0" err="1"/>
              <a:t>Cómo</a:t>
            </a:r>
            <a:r>
              <a:rPr lang="en-US" dirty="0"/>
              <a:t> se </a:t>
            </a:r>
            <a:r>
              <a:rPr lang="en-US" dirty="0" err="1"/>
              <a:t>evalúa</a:t>
            </a:r>
            <a:r>
              <a:rPr lang="en-US" dirty="0"/>
              <a:t> con </a:t>
            </a:r>
            <a:r>
              <a:rPr lang="en-US" dirty="0" err="1"/>
              <a:t>datos</a:t>
            </a:r>
            <a:r>
              <a:rPr lang="en-US" dirty="0"/>
              <a:t> </a:t>
            </a:r>
            <a:r>
              <a:rPr lang="en-US" dirty="0" err="1"/>
              <a:t>reales</a:t>
            </a:r>
            <a:r>
              <a:rPr lang="en-US" dirty="0"/>
              <a:t>?</a:t>
            </a:r>
          </a:p>
          <a:p>
            <a:pPr eaLnBrk="1" hangingPunct="1">
              <a:defRPr/>
            </a:pPr>
            <a:r>
              <a:rPr lang="en-US" dirty="0"/>
              <a:t>¿</a:t>
            </a:r>
            <a:r>
              <a:rPr lang="en-US" dirty="0" err="1"/>
              <a:t>Cómo</a:t>
            </a:r>
            <a:r>
              <a:rPr lang="en-US" dirty="0"/>
              <a:t> se </a:t>
            </a:r>
            <a:r>
              <a:rPr lang="en-US" dirty="0" err="1"/>
              <a:t>trabaja</a:t>
            </a:r>
            <a:r>
              <a:rPr lang="en-US" dirty="0"/>
              <a:t> con el </a:t>
            </a:r>
            <a:r>
              <a:rPr lang="en-US" dirty="0" err="1"/>
              <a:t>sistema</a:t>
            </a:r>
            <a:r>
              <a:rPr lang="en-US" dirty="0"/>
              <a:t>?</a:t>
            </a:r>
          </a:p>
          <a:p>
            <a:pPr lvl="1" eaLnBrk="1" hangingPunct="1">
              <a:defRPr/>
            </a:pPr>
            <a:r>
              <a:rPr lang="en-US" dirty="0"/>
              <a:t>¿</a:t>
            </a:r>
            <a:r>
              <a:rPr lang="en-US" dirty="0" err="1"/>
              <a:t>Observando</a:t>
            </a:r>
            <a:r>
              <a:rPr lang="en-US" dirty="0"/>
              <a:t>, </a:t>
            </a:r>
            <a:r>
              <a:rPr lang="en-US" dirty="0" err="1"/>
              <a:t>Controlando</a:t>
            </a:r>
            <a:r>
              <a:rPr lang="en-US" dirty="0"/>
              <a:t>?</a:t>
            </a:r>
          </a:p>
          <a:p>
            <a:pPr lvl="1" eaLnBrk="1" hangingPunct="1">
              <a:defRPr/>
            </a:pPr>
            <a:r>
              <a:rPr lang="en-US" dirty="0"/>
              <a:t>¿</a:t>
            </a:r>
            <a:r>
              <a:rPr lang="en-US" dirty="0" err="1"/>
              <a:t>Cuál</a:t>
            </a:r>
            <a:r>
              <a:rPr lang="en-US" dirty="0"/>
              <a:t> </a:t>
            </a:r>
            <a:r>
              <a:rPr lang="en-US" dirty="0" err="1"/>
              <a:t>será</a:t>
            </a:r>
            <a:r>
              <a:rPr lang="en-US" dirty="0"/>
              <a:t> la </a:t>
            </a:r>
            <a:r>
              <a:rPr lang="en-US" dirty="0" err="1"/>
              <a:t>plataforma</a:t>
            </a:r>
            <a:r>
              <a:rPr lang="en-US" dirty="0"/>
              <a:t> de </a:t>
            </a:r>
            <a:r>
              <a:rPr lang="en-US" dirty="0" err="1"/>
              <a:t>desarrollo</a:t>
            </a:r>
            <a:r>
              <a:rPr lang="en-US" dirty="0"/>
              <a:t>?</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0498F4BC-5326-47F6-85F9-33881F6CAEA1}"/>
              </a:ext>
            </a:extLst>
          </p:cNvPr>
          <p:cNvSpPr>
            <a:spLocks noGrp="1" noChangeArrowheads="1"/>
          </p:cNvSpPr>
          <p:nvPr>
            <p:ph type="title"/>
          </p:nvPr>
        </p:nvSpPr>
        <p:spPr>
          <a:xfrm>
            <a:off x="533400" y="188913"/>
            <a:ext cx="7772400" cy="954087"/>
          </a:xfrm>
        </p:spPr>
        <p:txBody>
          <a:bodyPr>
            <a:normAutofit fontScale="90000"/>
          </a:bodyPr>
          <a:lstStyle/>
          <a:p>
            <a:pPr eaLnBrk="1" hangingPunct="1">
              <a:defRPr/>
            </a:pPr>
            <a:r>
              <a:rPr lang="es-MX" sz="3600" b="1">
                <a:solidFill>
                  <a:schemeClr val="tx1"/>
                </a:solidFill>
              </a:rPr>
              <a:t>Características del Diseñador de Sistemas Embebidos</a:t>
            </a:r>
          </a:p>
        </p:txBody>
      </p:sp>
      <p:sp>
        <p:nvSpPr>
          <p:cNvPr id="156675" name="Rectangle 3">
            <a:extLst>
              <a:ext uri="{FF2B5EF4-FFF2-40B4-BE49-F238E27FC236}">
                <a16:creationId xmlns:a16="http://schemas.microsoft.com/office/drawing/2014/main" id="{36F37DDB-A400-4626-AAD0-910A81B22C0E}"/>
              </a:ext>
            </a:extLst>
          </p:cNvPr>
          <p:cNvSpPr>
            <a:spLocks noChangeArrowheads="1"/>
          </p:cNvSpPr>
          <p:nvPr/>
        </p:nvSpPr>
        <p:spPr bwMode="auto">
          <a:xfrm>
            <a:off x="179388" y="1341438"/>
            <a:ext cx="8736012" cy="4964112"/>
          </a:xfrm>
          <a:prstGeom prst="rect">
            <a:avLst/>
          </a:prstGeom>
          <a:noFill/>
          <a:ln w="9525">
            <a:noFill/>
            <a:miter lim="800000"/>
            <a:headEnd/>
            <a:tailEnd/>
          </a:ln>
          <a:effectLst/>
        </p:spPr>
        <p:txBody>
          <a:bodyPr>
            <a:spAutoFit/>
          </a:bodyPr>
          <a:lstStyle/>
          <a:p>
            <a:pPr eaLnBrk="0" hangingPunct="0">
              <a:lnSpc>
                <a:spcPct val="60000"/>
              </a:lnSpc>
              <a:spcBef>
                <a:spcPct val="50000"/>
              </a:spcBef>
              <a:defRPr/>
            </a:pPr>
            <a:r>
              <a:rPr lang="es-MX" sz="2000" b="1">
                <a:effectLst>
                  <a:outerShdw blurRad="38100" dist="38100" dir="2700000" algn="tl">
                    <a:srgbClr val="000000"/>
                  </a:outerShdw>
                </a:effectLst>
                <a:latin typeface="Arial" charset="0"/>
              </a:rPr>
              <a:t>Aprecio por la naturaleza multidisciplinaria en el diseño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Aptitudes para el diseño en </a:t>
            </a:r>
            <a:r>
              <a:rPr lang="es-MX" sz="2000" i="1">
                <a:effectLst>
                  <a:outerShdw blurRad="38100" dist="38100" dir="2700000" algn="tl">
                    <a:srgbClr val="000000"/>
                  </a:outerShdw>
                </a:effectLst>
                <a:latin typeface="Arial" charset="0"/>
              </a:rPr>
              <a:t>hardware</a:t>
            </a:r>
            <a:r>
              <a:rPr lang="es-MX" sz="2000">
                <a:effectLst>
                  <a:outerShdw blurRad="38100" dist="38100" dir="2700000" algn="tl">
                    <a:srgbClr val="000000"/>
                  </a:outerShdw>
                </a:effectLst>
                <a:latin typeface="Arial" charset="0"/>
              </a:rPr>
              <a:t> y </a:t>
            </a:r>
            <a:r>
              <a:rPr lang="es-MX" sz="2000" i="1">
                <a:effectLst>
                  <a:outerShdw blurRad="38100" dist="38100" dir="2700000" algn="tl">
                    <a:srgbClr val="000000"/>
                  </a:outerShdw>
                </a:effectLst>
                <a:latin typeface="Arial" charset="0"/>
              </a:rPr>
              <a:t>software</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Entendimiento de la ingeniería electrónica en su totalidad</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Habilidad para trasladar un proyecto de la especificación a su producción</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Habilidades para la Comunicación y el Trabajo en Equipo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Trabajo con otras disciplines, manufactura y mercadeo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Trabajo con clientes para entender el problema real a ser resuelto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Hacer buenas presentaciones de sus paticipaciones – Manejo de imagen</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Habilidades Técnicas mínimas</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Circuitería: Microcontroladores, lenguaje ensamblador, periféricos</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Programación: Diseño Orientado a Objetos, C/ C++, Sistemas de Tiempo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Real</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Experiencia: Soluciones creativas a problemas complejos</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Manejo de Tecnologías: ULM, Comunicaciones, Redes,</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Dominio de Plataformas: Java, Windows CE</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ED47C20B-0FE8-4881-8595-08C6713D06E6}"/>
              </a:ext>
            </a:extLst>
          </p:cNvPr>
          <p:cNvSpPr>
            <a:spLocks noGrp="1" noChangeArrowheads="1"/>
          </p:cNvSpPr>
          <p:nvPr>
            <p:ph type="title"/>
          </p:nvPr>
        </p:nvSpPr>
        <p:spPr/>
        <p:txBody>
          <a:bodyPr/>
          <a:lstStyle/>
          <a:p>
            <a:pPr eaLnBrk="1" hangingPunct="1">
              <a:defRPr/>
            </a:pPr>
            <a:r>
              <a:rPr lang="en-US"/>
              <a:t>Introducción</a:t>
            </a:r>
          </a:p>
        </p:txBody>
      </p:sp>
      <p:sp>
        <p:nvSpPr>
          <p:cNvPr id="94211" name="Rectangle 3">
            <a:extLst>
              <a:ext uri="{FF2B5EF4-FFF2-40B4-BE49-F238E27FC236}">
                <a16:creationId xmlns:a16="http://schemas.microsoft.com/office/drawing/2014/main" id="{943C67B7-7644-418D-A91E-1605E631F42D}"/>
              </a:ext>
            </a:extLst>
          </p:cNvPr>
          <p:cNvSpPr>
            <a:spLocks noGrp="1" noChangeArrowheads="1"/>
          </p:cNvSpPr>
          <p:nvPr>
            <p:ph idx="1"/>
          </p:nvPr>
        </p:nvSpPr>
        <p:spPr/>
        <p:txBody>
          <a:bodyPr/>
          <a:lstStyle/>
          <a:p>
            <a:pPr eaLnBrk="1" hangingPunct="1">
              <a:defRPr/>
            </a:pPr>
            <a:r>
              <a:rPr lang="en-US"/>
              <a:t>¿Qué son los Sistemas Embebidos?</a:t>
            </a:r>
          </a:p>
          <a:p>
            <a:pPr eaLnBrk="1" hangingPunct="1">
              <a:defRPr/>
            </a:pPr>
            <a:r>
              <a:rPr lang="en-US"/>
              <a:t>¿Qué les hace distintos?</a:t>
            </a:r>
          </a:p>
          <a:p>
            <a:pPr lvl="1" eaLnBrk="1" hangingPunct="1">
              <a:defRPr/>
            </a:pPr>
            <a:r>
              <a:rPr lang="en-US"/>
              <a:t>Su operación en Tiempo Real</a:t>
            </a:r>
          </a:p>
          <a:p>
            <a:pPr lvl="1" eaLnBrk="1" hangingPunct="1">
              <a:defRPr/>
            </a:pPr>
            <a:r>
              <a:rPr lang="en-US"/>
              <a:t>Las restricciones en su diseño</a:t>
            </a:r>
          </a:p>
          <a:p>
            <a:pPr lvl="1" eaLnBrk="1" hangingPunct="1">
              <a:defRPr/>
            </a:pPr>
            <a:r>
              <a:rPr lang="en-US"/>
              <a:t>Los retos en su implementación</a:t>
            </a:r>
          </a:p>
          <a:p>
            <a:pPr lvl="1" eaLnBrk="1" hangingPunct="1">
              <a:defRPr/>
            </a:pPr>
            <a:r>
              <a:rPr lang="en-US"/>
              <a:t>Las metodología de Diseño</a:t>
            </a:r>
          </a:p>
          <a:p>
            <a:pPr lvl="1" eaLnBrk="1" hangingPunct="1">
              <a:defRPr/>
            </a:pPr>
            <a:r>
              <a:rPr lang="en-US"/>
              <a:t>Los ámbitos de aplicación</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153EB3-14D6-442D-82D8-2D3123ABAEBF}"/>
              </a:ext>
            </a:extLst>
          </p:cNvPr>
          <p:cNvSpPr>
            <a:spLocks noGrp="1" noChangeArrowheads="1"/>
          </p:cNvSpPr>
          <p:nvPr>
            <p:ph type="title"/>
          </p:nvPr>
        </p:nvSpPr>
        <p:spPr/>
        <p:txBody>
          <a:bodyPr/>
          <a:lstStyle/>
          <a:p>
            <a:pPr eaLnBrk="1" hangingPunct="1">
              <a:defRPr/>
            </a:pPr>
            <a:r>
              <a:rPr lang="en-US"/>
              <a:t>Metodologías de Diseño</a:t>
            </a:r>
          </a:p>
        </p:txBody>
      </p:sp>
      <p:sp>
        <p:nvSpPr>
          <p:cNvPr id="115715" name="Rectangle 3">
            <a:extLst>
              <a:ext uri="{FF2B5EF4-FFF2-40B4-BE49-F238E27FC236}">
                <a16:creationId xmlns:a16="http://schemas.microsoft.com/office/drawing/2014/main" id="{F6674001-ACDC-4666-BB75-F2322320966D}"/>
              </a:ext>
            </a:extLst>
          </p:cNvPr>
          <p:cNvSpPr>
            <a:spLocks noGrp="1" noChangeArrowheads="1"/>
          </p:cNvSpPr>
          <p:nvPr>
            <p:ph idx="1"/>
          </p:nvPr>
        </p:nvSpPr>
        <p:spPr>
          <a:xfrm>
            <a:off x="0" y="1700213"/>
            <a:ext cx="8964613" cy="4824412"/>
          </a:xfrm>
        </p:spPr>
        <p:txBody>
          <a:bodyPr/>
          <a:lstStyle/>
          <a:p>
            <a:pPr eaLnBrk="1" hangingPunct="1">
              <a:defRPr/>
            </a:pPr>
            <a:r>
              <a:rPr lang="en-US"/>
              <a:t>Un procedimiento para Diseñar un Sistema.</a:t>
            </a:r>
          </a:p>
          <a:p>
            <a:pPr eaLnBrk="1" hangingPunct="1">
              <a:defRPr/>
            </a:pPr>
            <a:r>
              <a:rPr lang="en-US"/>
              <a:t>El entendimiento de la metodología ayuda a asegurar que no se omite nada.</a:t>
            </a:r>
          </a:p>
          <a:p>
            <a:pPr eaLnBrk="1" hangingPunct="1">
              <a:defRPr/>
            </a:pPr>
            <a:r>
              <a:rPr lang="en-US"/>
              <a:t>Compiladores, Herramientas de software para Ingeniería que puedan emplearse para:</a:t>
            </a:r>
          </a:p>
          <a:p>
            <a:pPr lvl="1" eaLnBrk="1" hangingPunct="1">
              <a:defRPr/>
            </a:pPr>
            <a:r>
              <a:rPr lang="en-US"/>
              <a:t>Automatizar las etapas de la metodología;</a:t>
            </a:r>
          </a:p>
          <a:p>
            <a:pPr lvl="1" eaLnBrk="1" hangingPunct="1">
              <a:defRPr/>
            </a:pPr>
            <a:r>
              <a:rPr lang="en-US"/>
              <a:t>Auxiliarse en los procesos de diseño.</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635E6CD3-1166-43EE-BE50-13DFA42A3EAF}"/>
              </a:ext>
            </a:extLst>
          </p:cNvPr>
          <p:cNvSpPr>
            <a:spLocks noGrp="1" noChangeArrowheads="1"/>
          </p:cNvSpPr>
          <p:nvPr>
            <p:ph type="title"/>
          </p:nvPr>
        </p:nvSpPr>
        <p:spPr/>
        <p:txBody>
          <a:bodyPr/>
          <a:lstStyle/>
          <a:p>
            <a:pPr eaLnBrk="1" hangingPunct="1">
              <a:defRPr/>
            </a:pPr>
            <a:r>
              <a:rPr lang="en-US"/>
              <a:t>Objetivos del Diseño</a:t>
            </a:r>
          </a:p>
        </p:txBody>
      </p:sp>
      <p:sp>
        <p:nvSpPr>
          <p:cNvPr id="118787" name="Rectangle 3">
            <a:extLst>
              <a:ext uri="{FF2B5EF4-FFF2-40B4-BE49-F238E27FC236}">
                <a16:creationId xmlns:a16="http://schemas.microsoft.com/office/drawing/2014/main" id="{EE32709B-BE6F-45DF-A913-11845CD033E8}"/>
              </a:ext>
            </a:extLst>
          </p:cNvPr>
          <p:cNvSpPr>
            <a:spLocks noGrp="1" noChangeArrowheads="1"/>
          </p:cNvSpPr>
          <p:nvPr>
            <p:ph idx="1"/>
          </p:nvPr>
        </p:nvSpPr>
        <p:spPr/>
        <p:txBody>
          <a:bodyPr/>
          <a:lstStyle/>
          <a:p>
            <a:pPr eaLnBrk="1" hangingPunct="1">
              <a:defRPr/>
            </a:pPr>
            <a:r>
              <a:rPr lang="en-US"/>
              <a:t>Desempeño.</a:t>
            </a:r>
          </a:p>
          <a:p>
            <a:pPr lvl="1" eaLnBrk="1" hangingPunct="1">
              <a:defRPr/>
            </a:pPr>
            <a:r>
              <a:rPr lang="en-US"/>
              <a:t>Velocidad de respuesta mínima, límites.</a:t>
            </a:r>
          </a:p>
          <a:p>
            <a:pPr eaLnBrk="1" hangingPunct="1">
              <a:defRPr/>
            </a:pPr>
            <a:r>
              <a:rPr lang="en-US"/>
              <a:t>Funcionalidad e interfase del usuario.</a:t>
            </a:r>
          </a:p>
          <a:p>
            <a:pPr eaLnBrk="1" hangingPunct="1">
              <a:defRPr/>
            </a:pPr>
            <a:r>
              <a:rPr lang="en-US"/>
              <a:t>Costo de manufactura.</a:t>
            </a:r>
          </a:p>
          <a:p>
            <a:pPr eaLnBrk="1" hangingPunct="1">
              <a:defRPr/>
            </a:pPr>
            <a:r>
              <a:rPr lang="en-US"/>
              <a:t>Consumo de potencia.</a:t>
            </a:r>
          </a:p>
          <a:p>
            <a:pPr eaLnBrk="1" hangingPunct="1">
              <a:defRPr/>
            </a:pPr>
            <a:r>
              <a:rPr lang="en-US"/>
              <a:t>Otros requerimientos (tamaño, peso, etc.)</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CE2BC71E-AAF1-45E7-9B51-2FA7813956FB}"/>
              </a:ext>
            </a:extLst>
          </p:cNvPr>
          <p:cNvSpPr>
            <a:spLocks noGrp="1" noChangeArrowheads="1"/>
          </p:cNvSpPr>
          <p:nvPr>
            <p:ph type="title"/>
          </p:nvPr>
        </p:nvSpPr>
        <p:spPr/>
        <p:txBody>
          <a:bodyPr/>
          <a:lstStyle/>
          <a:p>
            <a:pPr eaLnBrk="1" hangingPunct="1">
              <a:defRPr/>
            </a:pPr>
            <a:r>
              <a:rPr lang="en-US"/>
              <a:t>Niveles de Abstracción</a:t>
            </a:r>
          </a:p>
        </p:txBody>
      </p:sp>
      <p:sp>
        <p:nvSpPr>
          <p:cNvPr id="28675" name="Rectangle 4">
            <a:extLst>
              <a:ext uri="{FF2B5EF4-FFF2-40B4-BE49-F238E27FC236}">
                <a16:creationId xmlns:a16="http://schemas.microsoft.com/office/drawing/2014/main" id="{A9D93F7C-5E48-4699-B481-556628E5B349}"/>
              </a:ext>
            </a:extLst>
          </p:cNvPr>
          <p:cNvSpPr>
            <a:spLocks noChangeArrowheads="1"/>
          </p:cNvSpPr>
          <p:nvPr/>
        </p:nvSpPr>
        <p:spPr bwMode="auto">
          <a:xfrm>
            <a:off x="3276600" y="1828800"/>
            <a:ext cx="2447925"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MX" sz="2400">
                <a:latin typeface="Times New Roman" panose="02020603050405020304" pitchFamily="18" charset="0"/>
              </a:rPr>
              <a:t>Requerimientos</a:t>
            </a:r>
          </a:p>
        </p:txBody>
      </p:sp>
      <p:sp>
        <p:nvSpPr>
          <p:cNvPr id="28676" name="Rectangle 5">
            <a:extLst>
              <a:ext uri="{FF2B5EF4-FFF2-40B4-BE49-F238E27FC236}">
                <a16:creationId xmlns:a16="http://schemas.microsoft.com/office/drawing/2014/main" id="{47D8460F-237B-4E67-933A-6A748E69B3B1}"/>
              </a:ext>
            </a:extLst>
          </p:cNvPr>
          <p:cNvSpPr>
            <a:spLocks noChangeArrowheads="1"/>
          </p:cNvSpPr>
          <p:nvPr/>
        </p:nvSpPr>
        <p:spPr bwMode="auto">
          <a:xfrm>
            <a:off x="3276600" y="2743200"/>
            <a:ext cx="2447925"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MX" sz="2400">
                <a:latin typeface="Times New Roman" panose="02020603050405020304" pitchFamily="18" charset="0"/>
              </a:rPr>
              <a:t>Especificación</a:t>
            </a:r>
          </a:p>
        </p:txBody>
      </p:sp>
      <p:sp>
        <p:nvSpPr>
          <p:cNvPr id="28677" name="Line 6">
            <a:extLst>
              <a:ext uri="{FF2B5EF4-FFF2-40B4-BE49-F238E27FC236}">
                <a16:creationId xmlns:a16="http://schemas.microsoft.com/office/drawing/2014/main" id="{7044712E-78D8-41BA-BF19-EE20D93BAE76}"/>
              </a:ext>
            </a:extLst>
          </p:cNvPr>
          <p:cNvSpPr>
            <a:spLocks noChangeShapeType="1"/>
          </p:cNvSpPr>
          <p:nvPr/>
        </p:nvSpPr>
        <p:spPr bwMode="auto">
          <a:xfrm flipH="1">
            <a:off x="4495800" y="2362200"/>
            <a:ext cx="0" cy="381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28678" name="Line 7">
            <a:extLst>
              <a:ext uri="{FF2B5EF4-FFF2-40B4-BE49-F238E27FC236}">
                <a16:creationId xmlns:a16="http://schemas.microsoft.com/office/drawing/2014/main" id="{26C3A136-B56F-4F06-AE47-4F864BA9D26A}"/>
              </a:ext>
            </a:extLst>
          </p:cNvPr>
          <p:cNvSpPr>
            <a:spLocks noChangeShapeType="1"/>
          </p:cNvSpPr>
          <p:nvPr/>
        </p:nvSpPr>
        <p:spPr bwMode="auto">
          <a:xfrm flipH="1">
            <a:off x="4495800" y="3276600"/>
            <a:ext cx="0" cy="381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28679" name="Rectangle 8">
            <a:extLst>
              <a:ext uri="{FF2B5EF4-FFF2-40B4-BE49-F238E27FC236}">
                <a16:creationId xmlns:a16="http://schemas.microsoft.com/office/drawing/2014/main" id="{93FE1308-3645-4711-A030-24AD60A38191}"/>
              </a:ext>
            </a:extLst>
          </p:cNvPr>
          <p:cNvSpPr>
            <a:spLocks noChangeArrowheads="1"/>
          </p:cNvSpPr>
          <p:nvPr/>
        </p:nvSpPr>
        <p:spPr bwMode="auto">
          <a:xfrm>
            <a:off x="3276600" y="3657600"/>
            <a:ext cx="2447925"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MX" sz="2400">
                <a:latin typeface="Times New Roman" panose="02020603050405020304" pitchFamily="18" charset="0"/>
              </a:rPr>
              <a:t>Arquitectura</a:t>
            </a:r>
          </a:p>
        </p:txBody>
      </p:sp>
      <p:sp>
        <p:nvSpPr>
          <p:cNvPr id="28680" name="Line 9">
            <a:extLst>
              <a:ext uri="{FF2B5EF4-FFF2-40B4-BE49-F238E27FC236}">
                <a16:creationId xmlns:a16="http://schemas.microsoft.com/office/drawing/2014/main" id="{14102683-E635-4F23-83BD-9D859D154B29}"/>
              </a:ext>
            </a:extLst>
          </p:cNvPr>
          <p:cNvSpPr>
            <a:spLocks noChangeShapeType="1"/>
          </p:cNvSpPr>
          <p:nvPr/>
        </p:nvSpPr>
        <p:spPr bwMode="auto">
          <a:xfrm flipH="1">
            <a:off x="4495800" y="4114800"/>
            <a:ext cx="0" cy="381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28681" name="Rectangle 10">
            <a:extLst>
              <a:ext uri="{FF2B5EF4-FFF2-40B4-BE49-F238E27FC236}">
                <a16:creationId xmlns:a16="http://schemas.microsoft.com/office/drawing/2014/main" id="{7A85D467-C7F6-48B7-B8FF-4AC784F53CCD}"/>
              </a:ext>
            </a:extLst>
          </p:cNvPr>
          <p:cNvSpPr>
            <a:spLocks noChangeArrowheads="1"/>
          </p:cNvSpPr>
          <p:nvPr/>
        </p:nvSpPr>
        <p:spPr bwMode="auto">
          <a:xfrm>
            <a:off x="3276600" y="4495800"/>
            <a:ext cx="2447925" cy="80486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MX" sz="2400">
                <a:latin typeface="Times New Roman" panose="02020603050405020304" pitchFamily="18" charset="0"/>
              </a:rPr>
              <a:t>Diseño de los</a:t>
            </a:r>
          </a:p>
          <a:p>
            <a:pPr algn="ctr" eaLnBrk="1" hangingPunct="1"/>
            <a:r>
              <a:rPr lang="en-US" altLang="es-MX" sz="2400">
                <a:latin typeface="Times New Roman" panose="02020603050405020304" pitchFamily="18" charset="0"/>
              </a:rPr>
              <a:t>Componentes</a:t>
            </a:r>
          </a:p>
        </p:txBody>
      </p:sp>
      <p:sp>
        <p:nvSpPr>
          <p:cNvPr id="28682" name="Line 11">
            <a:extLst>
              <a:ext uri="{FF2B5EF4-FFF2-40B4-BE49-F238E27FC236}">
                <a16:creationId xmlns:a16="http://schemas.microsoft.com/office/drawing/2014/main" id="{6DECBA15-5ECD-4499-AE62-E9F237F20259}"/>
              </a:ext>
            </a:extLst>
          </p:cNvPr>
          <p:cNvSpPr>
            <a:spLocks noChangeShapeType="1"/>
          </p:cNvSpPr>
          <p:nvPr/>
        </p:nvSpPr>
        <p:spPr bwMode="auto">
          <a:xfrm flipH="1">
            <a:off x="4500563" y="5300663"/>
            <a:ext cx="0" cy="4445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28683" name="Rectangle 12">
            <a:extLst>
              <a:ext uri="{FF2B5EF4-FFF2-40B4-BE49-F238E27FC236}">
                <a16:creationId xmlns:a16="http://schemas.microsoft.com/office/drawing/2014/main" id="{3CEAC791-DF9D-47A8-AFA0-6426ABF25BF1}"/>
              </a:ext>
            </a:extLst>
          </p:cNvPr>
          <p:cNvSpPr>
            <a:spLocks noChangeArrowheads="1"/>
          </p:cNvSpPr>
          <p:nvPr/>
        </p:nvSpPr>
        <p:spPr bwMode="auto">
          <a:xfrm>
            <a:off x="3276600" y="5516563"/>
            <a:ext cx="2447925" cy="898525"/>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MX" sz="2400">
                <a:latin typeface="Times New Roman" panose="02020603050405020304" pitchFamily="18" charset="0"/>
              </a:rPr>
              <a:t>Integración del</a:t>
            </a:r>
          </a:p>
          <a:p>
            <a:pPr algn="ctr" eaLnBrk="1" hangingPunct="1"/>
            <a:r>
              <a:rPr lang="en-US" altLang="es-MX" sz="2400">
                <a:latin typeface="Times New Roman" panose="02020603050405020304" pitchFamily="18" charset="0"/>
              </a:rPr>
              <a:t>Sistema</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CEC6B5D-282E-4640-81B1-0CA8D522CFA9}"/>
              </a:ext>
            </a:extLst>
          </p:cNvPr>
          <p:cNvSpPr>
            <a:spLocks noGrp="1" noChangeArrowheads="1"/>
          </p:cNvSpPr>
          <p:nvPr>
            <p:ph type="title"/>
          </p:nvPr>
        </p:nvSpPr>
        <p:spPr/>
        <p:txBody>
          <a:bodyPr/>
          <a:lstStyle/>
          <a:p>
            <a:pPr eaLnBrk="1" hangingPunct="1">
              <a:defRPr/>
            </a:pPr>
            <a:r>
              <a:rPr lang="en-US" sz="4000"/>
              <a:t>Forma de requerimientos mínima</a:t>
            </a:r>
          </a:p>
        </p:txBody>
      </p:sp>
      <p:graphicFrame>
        <p:nvGraphicFramePr>
          <p:cNvPr id="2050" name="Object 3">
            <a:extLst>
              <a:ext uri="{FF2B5EF4-FFF2-40B4-BE49-F238E27FC236}">
                <a16:creationId xmlns:a16="http://schemas.microsoft.com/office/drawing/2014/main" id="{5A023492-BDB4-4511-B167-65A2E39E27FC}"/>
              </a:ext>
            </a:extLst>
          </p:cNvPr>
          <p:cNvGraphicFramePr>
            <a:graphicFrameLocks noGrp="1" noChangeAspect="1"/>
          </p:cNvGraphicFramePr>
          <p:nvPr>
            <p:ph type="tbl" idx="1"/>
            <p:extLst>
              <p:ext uri="{D42A27DB-BD31-4B8C-83A1-F6EECF244321}">
                <p14:modId xmlns:p14="http://schemas.microsoft.com/office/powerpoint/2010/main" val="3308823540"/>
              </p:ext>
            </p:extLst>
          </p:nvPr>
        </p:nvGraphicFramePr>
        <p:xfrm>
          <a:off x="1479550" y="1779588"/>
          <a:ext cx="6159500" cy="4170362"/>
        </p:xfrm>
        <a:graphic>
          <a:graphicData uri="http://schemas.openxmlformats.org/presentationml/2006/ole">
            <mc:AlternateContent xmlns:mc="http://schemas.openxmlformats.org/markup-compatibility/2006">
              <mc:Choice xmlns:v="urn:schemas-microsoft-com:vml" Requires="v">
                <p:oleObj spid="_x0000_s2057" name="Document" r:id="rId3" imgW="8327542" imgH="5638359" progId="Word.Document.8">
                  <p:embed/>
                </p:oleObj>
              </mc:Choice>
              <mc:Fallback>
                <p:oleObj name="Document" r:id="rId3" imgW="8327542" imgH="5638359" progId="Word.Document.8">
                  <p:embed/>
                  <p:pic>
                    <p:nvPicPr>
                      <p:cNvPr id="0" name="Object 3"/>
                      <p:cNvPicPr>
                        <a:picLocks noChangeAspect="1" noChangeArrowheads="1"/>
                      </p:cNvPicPr>
                      <p:nvPr/>
                    </p:nvPicPr>
                    <p:blipFill>
                      <a:blip r:embed="rId4"/>
                      <a:srcRect/>
                      <a:stretch>
                        <a:fillRect/>
                      </a:stretch>
                    </p:blipFill>
                    <p:spPr bwMode="auto">
                      <a:xfrm>
                        <a:off x="1479550" y="1779588"/>
                        <a:ext cx="6159500" cy="4170362"/>
                      </a:xfrm>
                      <a:prstGeom prst="rect">
                        <a:avLst/>
                      </a:prstGeom>
                    </p:spPr>
                  </p:pic>
                </p:oleObj>
              </mc:Fallback>
            </mc:AlternateContent>
          </a:graphicData>
        </a:graphic>
      </p:graphicFrame>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169BD7B4-CA31-4DC6-AB32-8877AE32926C}"/>
              </a:ext>
            </a:extLst>
          </p:cNvPr>
          <p:cNvSpPr>
            <a:spLocks noGrp="1" noChangeArrowheads="1"/>
          </p:cNvSpPr>
          <p:nvPr>
            <p:ph type="title"/>
          </p:nvPr>
        </p:nvSpPr>
        <p:spPr/>
        <p:txBody>
          <a:bodyPr>
            <a:normAutofit fontScale="90000"/>
          </a:bodyPr>
          <a:lstStyle/>
          <a:p>
            <a:pPr eaLnBrk="1" hangingPunct="1">
              <a:defRPr/>
            </a:pPr>
            <a:r>
              <a:rPr lang="en-US"/>
              <a:t>Ejemplo: Requerimientos para un mapa móvil GPS</a:t>
            </a:r>
          </a:p>
        </p:txBody>
      </p:sp>
      <p:sp>
        <p:nvSpPr>
          <p:cNvPr id="124931" name="Rectangle 3">
            <a:extLst>
              <a:ext uri="{FF2B5EF4-FFF2-40B4-BE49-F238E27FC236}">
                <a16:creationId xmlns:a16="http://schemas.microsoft.com/office/drawing/2014/main" id="{740C11B8-FC53-4997-876D-952D775C0358}"/>
              </a:ext>
            </a:extLst>
          </p:cNvPr>
          <p:cNvSpPr>
            <a:spLocks noGrp="1" noChangeArrowheads="1"/>
          </p:cNvSpPr>
          <p:nvPr>
            <p:ph idx="1"/>
          </p:nvPr>
        </p:nvSpPr>
        <p:spPr>
          <a:xfrm>
            <a:off x="457200" y="1600200"/>
            <a:ext cx="3833813" cy="4530725"/>
          </a:xfrm>
        </p:spPr>
        <p:txBody>
          <a:bodyPr/>
          <a:lstStyle/>
          <a:p>
            <a:pPr eaLnBrk="1" hangingPunct="1">
              <a:lnSpc>
                <a:spcPct val="90000"/>
              </a:lnSpc>
              <a:defRPr/>
            </a:pPr>
            <a:r>
              <a:rPr lang="en-US"/>
              <a:t>El movimiento del mapa se obtiene de la posición sensada por el GPS, el mapa se dibuja a partir de información en una base de datos local.</a:t>
            </a:r>
          </a:p>
        </p:txBody>
      </p:sp>
      <p:sp>
        <p:nvSpPr>
          <p:cNvPr id="29700" name="Rectangle 4">
            <a:extLst>
              <a:ext uri="{FF2B5EF4-FFF2-40B4-BE49-F238E27FC236}">
                <a16:creationId xmlns:a16="http://schemas.microsoft.com/office/drawing/2014/main" id="{1476EA53-1302-4219-9886-D9CE250AF5BC}"/>
              </a:ext>
            </a:extLst>
          </p:cNvPr>
          <p:cNvSpPr>
            <a:spLocks noChangeArrowheads="1"/>
          </p:cNvSpPr>
          <p:nvPr/>
        </p:nvSpPr>
        <p:spPr bwMode="auto">
          <a:xfrm>
            <a:off x="4800600" y="1752600"/>
            <a:ext cx="3657600" cy="4343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endParaRPr lang="es-MX" altLang="es-MX" sz="2400">
              <a:latin typeface="Times New Roman" panose="02020603050405020304" pitchFamily="18" charset="0"/>
            </a:endParaRPr>
          </a:p>
        </p:txBody>
      </p:sp>
      <p:sp>
        <p:nvSpPr>
          <p:cNvPr id="29701" name="Line 5">
            <a:extLst>
              <a:ext uri="{FF2B5EF4-FFF2-40B4-BE49-F238E27FC236}">
                <a16:creationId xmlns:a16="http://schemas.microsoft.com/office/drawing/2014/main" id="{FEAEA1E9-8F0E-4A09-8A2D-2987F825701C}"/>
              </a:ext>
            </a:extLst>
          </p:cNvPr>
          <p:cNvSpPr>
            <a:spLocks noChangeShapeType="1"/>
          </p:cNvSpPr>
          <p:nvPr/>
        </p:nvSpPr>
        <p:spPr bwMode="auto">
          <a:xfrm>
            <a:off x="7620000" y="1752600"/>
            <a:ext cx="0" cy="434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9702" name="Freeform 6">
            <a:extLst>
              <a:ext uri="{FF2B5EF4-FFF2-40B4-BE49-F238E27FC236}">
                <a16:creationId xmlns:a16="http://schemas.microsoft.com/office/drawing/2014/main" id="{2344253B-B56B-466C-81BF-81A58BF9815D}"/>
              </a:ext>
            </a:extLst>
          </p:cNvPr>
          <p:cNvSpPr>
            <a:spLocks/>
          </p:cNvSpPr>
          <p:nvPr/>
        </p:nvSpPr>
        <p:spPr bwMode="auto">
          <a:xfrm>
            <a:off x="4800600" y="2616200"/>
            <a:ext cx="3657600" cy="1727200"/>
          </a:xfrm>
          <a:custGeom>
            <a:avLst/>
            <a:gdLst>
              <a:gd name="T0" fmla="*/ 0 w 2304"/>
              <a:gd name="T1" fmla="*/ 1727200 h 1088"/>
              <a:gd name="T2" fmla="*/ 1600200 w 2304"/>
              <a:gd name="T3" fmla="*/ 279400 h 1088"/>
              <a:gd name="T4" fmla="*/ 3657600 w 2304"/>
              <a:gd name="T5" fmla="*/ 50800 h 1088"/>
              <a:gd name="T6" fmla="*/ 0 60000 65536"/>
              <a:gd name="T7" fmla="*/ 0 60000 65536"/>
              <a:gd name="T8" fmla="*/ 0 60000 65536"/>
              <a:gd name="T9" fmla="*/ 0 w 2304"/>
              <a:gd name="T10" fmla="*/ 0 h 1088"/>
              <a:gd name="T11" fmla="*/ 2304 w 2304"/>
              <a:gd name="T12" fmla="*/ 1088 h 1088"/>
            </a:gdLst>
            <a:ahLst/>
            <a:cxnLst>
              <a:cxn ang="T6">
                <a:pos x="T0" y="T1"/>
              </a:cxn>
              <a:cxn ang="T7">
                <a:pos x="T2" y="T3"/>
              </a:cxn>
              <a:cxn ang="T8">
                <a:pos x="T4" y="T5"/>
              </a:cxn>
            </a:cxnLst>
            <a:rect l="T9" t="T10" r="T11" b="T12"/>
            <a:pathLst>
              <a:path w="2304" h="1088">
                <a:moveTo>
                  <a:pt x="0" y="1088"/>
                </a:moveTo>
                <a:cubicBezTo>
                  <a:pt x="312" y="720"/>
                  <a:pt x="624" y="352"/>
                  <a:pt x="1008" y="176"/>
                </a:cubicBezTo>
                <a:cubicBezTo>
                  <a:pt x="1392" y="0"/>
                  <a:pt x="1848" y="16"/>
                  <a:pt x="2304" y="3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9703" name="Line 7">
            <a:extLst>
              <a:ext uri="{FF2B5EF4-FFF2-40B4-BE49-F238E27FC236}">
                <a16:creationId xmlns:a16="http://schemas.microsoft.com/office/drawing/2014/main" id="{C4B9BCB3-4092-4E49-9A20-72F8A3B6A13B}"/>
              </a:ext>
            </a:extLst>
          </p:cNvPr>
          <p:cNvSpPr>
            <a:spLocks noChangeShapeType="1"/>
          </p:cNvSpPr>
          <p:nvPr/>
        </p:nvSpPr>
        <p:spPr bwMode="auto">
          <a:xfrm>
            <a:off x="6553200" y="3886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9704" name="Line 8">
            <a:extLst>
              <a:ext uri="{FF2B5EF4-FFF2-40B4-BE49-F238E27FC236}">
                <a16:creationId xmlns:a16="http://schemas.microsoft.com/office/drawing/2014/main" id="{869C7B0C-43C7-4793-A9A3-BF912939D773}"/>
              </a:ext>
            </a:extLst>
          </p:cNvPr>
          <p:cNvSpPr>
            <a:spLocks noChangeShapeType="1"/>
          </p:cNvSpPr>
          <p:nvPr/>
        </p:nvSpPr>
        <p:spPr bwMode="auto">
          <a:xfrm>
            <a:off x="6324600" y="4114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9705" name="Text Box 10">
            <a:extLst>
              <a:ext uri="{FF2B5EF4-FFF2-40B4-BE49-F238E27FC236}">
                <a16:creationId xmlns:a16="http://schemas.microsoft.com/office/drawing/2014/main" id="{1409994A-2071-4F51-9698-07686D6D178D}"/>
              </a:ext>
            </a:extLst>
          </p:cNvPr>
          <p:cNvSpPr txBox="1">
            <a:spLocks noChangeArrowheads="1"/>
          </p:cNvSpPr>
          <p:nvPr/>
        </p:nvSpPr>
        <p:spPr bwMode="auto">
          <a:xfrm>
            <a:off x="4876800" y="5638800"/>
            <a:ext cx="223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s-MX" sz="2000">
                <a:latin typeface="Times New Roman" panose="02020603050405020304" pitchFamily="18" charset="0"/>
              </a:rPr>
              <a:t>lat: 40 13 lon: 32 19</a:t>
            </a:r>
          </a:p>
        </p:txBody>
      </p:sp>
      <p:sp>
        <p:nvSpPr>
          <p:cNvPr id="29706" name="Text Box 11">
            <a:extLst>
              <a:ext uri="{FF2B5EF4-FFF2-40B4-BE49-F238E27FC236}">
                <a16:creationId xmlns:a16="http://schemas.microsoft.com/office/drawing/2014/main" id="{B2CAECDA-C46A-4CB1-8DFD-197DF9549E1A}"/>
              </a:ext>
            </a:extLst>
          </p:cNvPr>
          <p:cNvSpPr txBox="1">
            <a:spLocks noChangeArrowheads="1"/>
          </p:cNvSpPr>
          <p:nvPr/>
        </p:nvSpPr>
        <p:spPr bwMode="auto">
          <a:xfrm>
            <a:off x="5775325" y="247967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s-MX" sz="2400">
                <a:latin typeface="Times New Roman" panose="02020603050405020304" pitchFamily="18" charset="0"/>
              </a:rPr>
              <a:t>I-78</a:t>
            </a:r>
          </a:p>
        </p:txBody>
      </p:sp>
      <p:sp>
        <p:nvSpPr>
          <p:cNvPr id="29707" name="Text Box 12">
            <a:extLst>
              <a:ext uri="{FF2B5EF4-FFF2-40B4-BE49-F238E27FC236}">
                <a16:creationId xmlns:a16="http://schemas.microsoft.com/office/drawing/2014/main" id="{8ACCDB2E-2702-4EF7-9952-4E4860EFB173}"/>
              </a:ext>
            </a:extLst>
          </p:cNvPr>
          <p:cNvSpPr txBox="1">
            <a:spLocks noChangeArrowheads="1"/>
          </p:cNvSpPr>
          <p:nvPr/>
        </p:nvSpPr>
        <p:spPr bwMode="auto">
          <a:xfrm rot="-5400000">
            <a:off x="6348412" y="3584576"/>
            <a:ext cx="208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s-MX" sz="2400">
                <a:latin typeface="Times New Roman" panose="02020603050405020304" pitchFamily="18" charset="0"/>
              </a:rPr>
              <a:t>Ávila Camacho</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814E8A8-DAEE-4A7D-A85D-D22A375F1084}"/>
              </a:ext>
            </a:extLst>
          </p:cNvPr>
          <p:cNvSpPr>
            <a:spLocks noGrp="1" noChangeArrowheads="1"/>
          </p:cNvSpPr>
          <p:nvPr>
            <p:ph type="title"/>
          </p:nvPr>
        </p:nvSpPr>
        <p:spPr/>
        <p:txBody>
          <a:bodyPr>
            <a:normAutofit fontScale="90000"/>
          </a:bodyPr>
          <a:lstStyle/>
          <a:p>
            <a:pPr eaLnBrk="1" hangingPunct="1">
              <a:defRPr/>
            </a:pPr>
            <a:r>
              <a:rPr lang="en-US" sz="4000"/>
              <a:t>Necesidades para el mapa móvil GPS</a:t>
            </a:r>
          </a:p>
        </p:txBody>
      </p:sp>
      <p:sp>
        <p:nvSpPr>
          <p:cNvPr id="125955" name="Rectangle 3">
            <a:extLst>
              <a:ext uri="{FF2B5EF4-FFF2-40B4-BE49-F238E27FC236}">
                <a16:creationId xmlns:a16="http://schemas.microsoft.com/office/drawing/2014/main" id="{3649EF99-F82C-46B6-996F-AFE308507CD3}"/>
              </a:ext>
            </a:extLst>
          </p:cNvPr>
          <p:cNvSpPr>
            <a:spLocks noGrp="1" noChangeArrowheads="1"/>
          </p:cNvSpPr>
          <p:nvPr>
            <p:ph idx="1"/>
          </p:nvPr>
        </p:nvSpPr>
        <p:spPr>
          <a:xfrm>
            <a:off x="179388" y="1484313"/>
            <a:ext cx="8785225" cy="5157787"/>
          </a:xfrm>
        </p:spPr>
        <p:txBody>
          <a:bodyPr/>
          <a:lstStyle/>
          <a:p>
            <a:pPr eaLnBrk="1" hangingPunct="1">
              <a:defRPr/>
            </a:pPr>
            <a:r>
              <a:rPr lang="en-US" sz="2800">
                <a:solidFill>
                  <a:srgbClr val="FF3300"/>
                </a:solidFill>
              </a:rPr>
              <a:t>Funcionalidad</a:t>
            </a:r>
            <a:r>
              <a:rPr lang="en-US" sz="2800"/>
              <a:t>: Para uso en automotores. Muestra los principales sitios y carreteras.</a:t>
            </a:r>
          </a:p>
          <a:p>
            <a:pPr eaLnBrk="1" hangingPunct="1">
              <a:defRPr/>
            </a:pPr>
            <a:r>
              <a:rPr lang="en-US" sz="2800">
                <a:solidFill>
                  <a:srgbClr val="FF3300"/>
                </a:solidFill>
              </a:rPr>
              <a:t>Interfase para el Usuario</a:t>
            </a:r>
            <a:r>
              <a:rPr lang="en-US" sz="2800"/>
              <a:t>: Al menos una pantalla de 400 x 600 pixeles. Cuando mucho tres botones. Menú de interacción.</a:t>
            </a:r>
          </a:p>
          <a:p>
            <a:pPr eaLnBrk="1" hangingPunct="1">
              <a:defRPr/>
            </a:pPr>
            <a:r>
              <a:rPr lang="en-US" sz="2800">
                <a:solidFill>
                  <a:srgbClr val="FF3300"/>
                </a:solidFill>
              </a:rPr>
              <a:t>Desempeño</a:t>
            </a:r>
            <a:r>
              <a:rPr lang="en-US" sz="2800"/>
              <a:t>: El mapa debe actualizarse suavemente. No debe tardar más de un segundo al encenderse. Tiempo de captura del GPS: 15 segundos.</a:t>
            </a:r>
          </a:p>
          <a:p>
            <a:pPr eaLnBrk="1" hangingPunct="1">
              <a:defRPr/>
            </a:pPr>
            <a:r>
              <a:rPr lang="en-US" sz="2800">
                <a:solidFill>
                  <a:srgbClr val="FF3300"/>
                </a:solidFill>
              </a:rPr>
              <a:t>Costo</a:t>
            </a:r>
            <a:r>
              <a:rPr lang="en-US" sz="2800"/>
              <a:t>: $500 precio final = Aproximadamente $100 costo producción.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5955">
                                            <p:txEl>
                                              <p:pRg st="3" end="3"/>
                                            </p:txEl>
                                          </p:spTgt>
                                        </p:tgtEl>
                                        <p:attrNameLst>
                                          <p:attrName>style.visibility</p:attrName>
                                        </p:attrNameLst>
                                      </p:cBhvr>
                                      <p:to>
                                        <p:strVal val="visible"/>
                                      </p:to>
                                    </p:set>
                                    <p:anim calcmode="lin" valueType="num">
                                      <p:cBhvr additive="base">
                                        <p:cTn id="25" dur="500" fill="hold"/>
                                        <p:tgtEl>
                                          <p:spTgt spid="12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59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5B7AB35-74C6-4F72-8EE8-40812C6AF477}"/>
              </a:ext>
            </a:extLst>
          </p:cNvPr>
          <p:cNvSpPr>
            <a:spLocks noGrp="1" noChangeArrowheads="1"/>
          </p:cNvSpPr>
          <p:nvPr>
            <p:ph type="title"/>
          </p:nvPr>
        </p:nvSpPr>
        <p:spPr/>
        <p:txBody>
          <a:bodyPr>
            <a:normAutofit fontScale="90000"/>
          </a:bodyPr>
          <a:lstStyle/>
          <a:p>
            <a:pPr eaLnBrk="1" hangingPunct="1">
              <a:defRPr/>
            </a:pPr>
            <a:r>
              <a:rPr lang="en-US"/>
              <a:t>Necesidades para el mapa móvil GPS (cont.)</a:t>
            </a:r>
          </a:p>
        </p:txBody>
      </p:sp>
      <p:sp>
        <p:nvSpPr>
          <p:cNvPr id="126979" name="Rectangle 3">
            <a:extLst>
              <a:ext uri="{FF2B5EF4-FFF2-40B4-BE49-F238E27FC236}">
                <a16:creationId xmlns:a16="http://schemas.microsoft.com/office/drawing/2014/main" id="{2191D08B-05B0-4084-9619-11AF56F3CAC4}"/>
              </a:ext>
            </a:extLst>
          </p:cNvPr>
          <p:cNvSpPr>
            <a:spLocks noGrp="1" noChangeArrowheads="1"/>
          </p:cNvSpPr>
          <p:nvPr>
            <p:ph idx="1"/>
          </p:nvPr>
        </p:nvSpPr>
        <p:spPr/>
        <p:txBody>
          <a:bodyPr/>
          <a:lstStyle/>
          <a:p>
            <a:pPr eaLnBrk="1" hangingPunct="1">
              <a:defRPr/>
            </a:pPr>
            <a:r>
              <a:rPr lang="en-US">
                <a:solidFill>
                  <a:srgbClr val="FF3300"/>
                </a:solidFill>
              </a:rPr>
              <a:t>Tamaño y Peso físico</a:t>
            </a:r>
            <a:r>
              <a:rPr lang="en-US"/>
              <a:t>: Debe caber en la palma de la mano.</a:t>
            </a:r>
          </a:p>
          <a:p>
            <a:pPr eaLnBrk="1" hangingPunct="1">
              <a:defRPr/>
            </a:pPr>
            <a:r>
              <a:rPr lang="en-US">
                <a:solidFill>
                  <a:srgbClr val="FF3300"/>
                </a:solidFill>
              </a:rPr>
              <a:t>Consumo de potencia</a:t>
            </a:r>
            <a:r>
              <a:rPr lang="en-US"/>
              <a:t>: Debe funcionar por hasta 8 horas con 4 baterías AA.</a:t>
            </a: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527D0BC-A9DB-4551-9C57-4CBB8A95D81F}"/>
              </a:ext>
            </a:extLst>
          </p:cNvPr>
          <p:cNvSpPr>
            <a:spLocks noGrp="1" noChangeArrowheads="1"/>
          </p:cNvSpPr>
          <p:nvPr>
            <p:ph type="title"/>
          </p:nvPr>
        </p:nvSpPr>
        <p:spPr>
          <a:xfrm>
            <a:off x="406400" y="228600"/>
            <a:ext cx="8413750" cy="1143000"/>
          </a:xfrm>
        </p:spPr>
        <p:txBody>
          <a:bodyPr>
            <a:normAutofit fontScale="90000"/>
          </a:bodyPr>
          <a:lstStyle/>
          <a:p>
            <a:pPr eaLnBrk="1" hangingPunct="1">
              <a:defRPr/>
            </a:pPr>
            <a:r>
              <a:rPr lang="en-US"/>
              <a:t>Forma de requerimientos para un mapa móvil GPS</a:t>
            </a:r>
          </a:p>
        </p:txBody>
      </p:sp>
      <p:graphicFrame>
        <p:nvGraphicFramePr>
          <p:cNvPr id="3074" name="Object 3">
            <a:extLst>
              <a:ext uri="{FF2B5EF4-FFF2-40B4-BE49-F238E27FC236}">
                <a16:creationId xmlns:a16="http://schemas.microsoft.com/office/drawing/2014/main" id="{8644E9F2-6AE8-4DE8-AA70-75D74D16558E}"/>
              </a:ext>
            </a:extLst>
          </p:cNvPr>
          <p:cNvGraphicFramePr>
            <a:graphicFrameLocks noGrp="1" noChangeAspect="1"/>
          </p:cNvGraphicFramePr>
          <p:nvPr>
            <p:ph type="tbl" idx="1"/>
          </p:nvPr>
        </p:nvGraphicFramePr>
        <p:xfrm>
          <a:off x="1279525" y="1895475"/>
          <a:ext cx="5983288" cy="4151313"/>
        </p:xfrm>
        <a:graphic>
          <a:graphicData uri="http://schemas.openxmlformats.org/presentationml/2006/ole">
            <mc:AlternateContent xmlns:mc="http://schemas.openxmlformats.org/markup-compatibility/2006">
              <mc:Choice xmlns:v="urn:schemas-microsoft-com:vml" Requires="v">
                <p:oleObj spid="_x0000_s3081" name="Documento" r:id="rId3" imgW="11807381" imgH="8193024" progId="Word.Document.8">
                  <p:embed/>
                </p:oleObj>
              </mc:Choice>
              <mc:Fallback>
                <p:oleObj name="Documento" r:id="rId3" imgW="11807381" imgH="819302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895475"/>
                        <a:ext cx="5983288" cy="4151313"/>
                      </a:xfrm>
                      <a:prstGeom prst="rect">
                        <a:avLst/>
                      </a:prstGeom>
                    </p:spPr>
                  </p:pic>
                </p:oleObj>
              </mc:Fallback>
            </mc:AlternateContent>
          </a:graphicData>
        </a:graphic>
      </p:graphicFrame>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10534EF-101D-4F47-A54C-D23D06BFB3E6}"/>
              </a:ext>
            </a:extLst>
          </p:cNvPr>
          <p:cNvSpPr>
            <a:spLocks noGrp="1" noChangeArrowheads="1"/>
          </p:cNvSpPr>
          <p:nvPr>
            <p:ph type="title"/>
          </p:nvPr>
        </p:nvSpPr>
        <p:spPr>
          <a:xfrm>
            <a:off x="457200" y="277813"/>
            <a:ext cx="8229600" cy="919162"/>
          </a:xfrm>
        </p:spPr>
        <p:txBody>
          <a:bodyPr/>
          <a:lstStyle/>
          <a:p>
            <a:pPr eaLnBrk="1" hangingPunct="1">
              <a:defRPr/>
            </a:pPr>
            <a:r>
              <a:rPr lang="en-US"/>
              <a:t>Especificación</a:t>
            </a:r>
          </a:p>
        </p:txBody>
      </p:sp>
      <p:sp>
        <p:nvSpPr>
          <p:cNvPr id="130051" name="Rectangle 3">
            <a:extLst>
              <a:ext uri="{FF2B5EF4-FFF2-40B4-BE49-F238E27FC236}">
                <a16:creationId xmlns:a16="http://schemas.microsoft.com/office/drawing/2014/main" id="{EEA7D72A-72FB-4A9D-9B16-0227904AE32E}"/>
              </a:ext>
            </a:extLst>
          </p:cNvPr>
          <p:cNvSpPr>
            <a:spLocks noGrp="1" noChangeArrowheads="1"/>
          </p:cNvSpPr>
          <p:nvPr>
            <p:ph idx="1"/>
          </p:nvPr>
        </p:nvSpPr>
        <p:spPr>
          <a:xfrm>
            <a:off x="0" y="1412875"/>
            <a:ext cx="8964613" cy="4608513"/>
          </a:xfrm>
        </p:spPr>
        <p:txBody>
          <a:bodyPr/>
          <a:lstStyle/>
          <a:p>
            <a:pPr eaLnBrk="1" hangingPunct="1">
              <a:defRPr/>
            </a:pPr>
            <a:r>
              <a:rPr lang="en-US"/>
              <a:t>Una descripción más precisa del sistema:</a:t>
            </a:r>
          </a:p>
          <a:p>
            <a:pPr lvl="1" eaLnBrk="1" hangingPunct="1">
              <a:defRPr/>
            </a:pPr>
            <a:r>
              <a:rPr lang="en-US"/>
              <a:t>No debiera implicar una arquitectura en particular;</a:t>
            </a:r>
          </a:p>
          <a:p>
            <a:pPr lvl="1" eaLnBrk="1" hangingPunct="1">
              <a:defRPr/>
            </a:pPr>
            <a:r>
              <a:rPr lang="en-US"/>
              <a:t>Debiera proveer entradas al proceso de diseño de la arquitectura.</a:t>
            </a:r>
          </a:p>
          <a:p>
            <a:pPr eaLnBrk="1" hangingPunct="1">
              <a:defRPr/>
            </a:pPr>
            <a:r>
              <a:rPr lang="en-US"/>
              <a:t>Podría incluir elementos funcionales y no funcionales.</a:t>
            </a:r>
          </a:p>
          <a:p>
            <a:pPr eaLnBrk="1" hangingPunct="1">
              <a:defRPr/>
            </a:pPr>
            <a:r>
              <a:rPr lang="en-US"/>
              <a:t>Podrían ser ejecutables o podrían estar en forma matemática para evaluaciones.</a:t>
            </a: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4E21EC12-BB63-4701-ACEE-0EE236BB2D76}"/>
              </a:ext>
            </a:extLst>
          </p:cNvPr>
          <p:cNvSpPr>
            <a:spLocks noGrp="1" noChangeArrowheads="1"/>
          </p:cNvSpPr>
          <p:nvPr>
            <p:ph type="title"/>
          </p:nvPr>
        </p:nvSpPr>
        <p:spPr/>
        <p:txBody>
          <a:bodyPr/>
          <a:lstStyle/>
          <a:p>
            <a:pPr eaLnBrk="1" hangingPunct="1">
              <a:defRPr/>
            </a:pPr>
            <a:r>
              <a:rPr lang="en-US"/>
              <a:t>Especificaciones del GPS</a:t>
            </a:r>
          </a:p>
        </p:txBody>
      </p:sp>
      <p:sp>
        <p:nvSpPr>
          <p:cNvPr id="131075" name="Rectangle 3">
            <a:extLst>
              <a:ext uri="{FF2B5EF4-FFF2-40B4-BE49-F238E27FC236}">
                <a16:creationId xmlns:a16="http://schemas.microsoft.com/office/drawing/2014/main" id="{B9E75AD3-AF65-4096-A3C2-B7504B689D07}"/>
              </a:ext>
            </a:extLst>
          </p:cNvPr>
          <p:cNvSpPr>
            <a:spLocks noGrp="1" noChangeArrowheads="1"/>
          </p:cNvSpPr>
          <p:nvPr>
            <p:ph idx="1"/>
          </p:nvPr>
        </p:nvSpPr>
        <p:spPr/>
        <p:txBody>
          <a:bodyPr/>
          <a:lstStyle/>
          <a:p>
            <a:pPr eaLnBrk="1" hangingPunct="1">
              <a:defRPr/>
            </a:pPr>
            <a:r>
              <a:rPr lang="en-US"/>
              <a:t>Debiera incluir</a:t>
            </a:r>
          </a:p>
          <a:p>
            <a:pPr lvl="1" eaLnBrk="1" hangingPunct="1">
              <a:defRPr/>
            </a:pPr>
            <a:r>
              <a:rPr lang="en-US"/>
              <a:t>Qué es recibido del GPS;</a:t>
            </a:r>
          </a:p>
          <a:p>
            <a:pPr lvl="1" eaLnBrk="1" hangingPunct="1">
              <a:defRPr/>
            </a:pPr>
            <a:r>
              <a:rPr lang="en-US"/>
              <a:t>Datos del mapa;</a:t>
            </a:r>
          </a:p>
          <a:p>
            <a:pPr lvl="1" eaLnBrk="1" hangingPunct="1">
              <a:defRPr/>
            </a:pPr>
            <a:r>
              <a:rPr lang="en-US"/>
              <a:t>Interfase del usuario;</a:t>
            </a:r>
          </a:p>
          <a:p>
            <a:pPr lvl="1" eaLnBrk="1" hangingPunct="1">
              <a:defRPr/>
            </a:pPr>
            <a:r>
              <a:rPr lang="en-US"/>
              <a:t>Operaciones requeridas para satisfacer las requisiciones del usuario;</a:t>
            </a:r>
          </a:p>
          <a:p>
            <a:pPr lvl="1" eaLnBrk="1" hangingPunct="1">
              <a:defRPr/>
            </a:pPr>
            <a:r>
              <a:rPr lang="en-US"/>
              <a:t>Operaciones ocultas requeridas para mantener la ejecución del sistema.</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D222A8B-810D-4C11-80DC-809268A18590}"/>
              </a:ext>
            </a:extLst>
          </p:cNvPr>
          <p:cNvSpPr>
            <a:spLocks noGrp="1" noChangeArrowheads="1"/>
          </p:cNvSpPr>
          <p:nvPr>
            <p:ph type="title"/>
          </p:nvPr>
        </p:nvSpPr>
        <p:spPr/>
        <p:txBody>
          <a:bodyPr/>
          <a:lstStyle/>
          <a:p>
            <a:pPr eaLnBrk="1" hangingPunct="1">
              <a:defRPr/>
            </a:pPr>
            <a:r>
              <a:rPr lang="en-US" dirty="0" err="1"/>
              <a:t>Definiciónes</a:t>
            </a:r>
            <a:endParaRPr lang="en-US" dirty="0"/>
          </a:p>
        </p:txBody>
      </p:sp>
      <p:sp>
        <p:nvSpPr>
          <p:cNvPr id="4" name="Rectangle 3">
            <a:extLst>
              <a:ext uri="{FF2B5EF4-FFF2-40B4-BE49-F238E27FC236}">
                <a16:creationId xmlns:a16="http://schemas.microsoft.com/office/drawing/2014/main" id="{946367D2-E301-4F9D-BC5D-2783C253D06A}"/>
              </a:ext>
            </a:extLst>
          </p:cNvPr>
          <p:cNvSpPr txBox="1">
            <a:spLocks noChangeArrowheads="1"/>
          </p:cNvSpPr>
          <p:nvPr/>
        </p:nvSpPr>
        <p:spPr>
          <a:xfrm>
            <a:off x="685346" y="1844824"/>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80000"/>
              </a:lnSpc>
              <a:defRPr/>
            </a:pPr>
            <a:r>
              <a:rPr lang="en-US" sz="2400" dirty="0">
                <a:solidFill>
                  <a:schemeClr val="folHlink"/>
                </a:solidFill>
                <a:latin typeface="Arial" charset="0"/>
              </a:rPr>
              <a:t>Sistema </a:t>
            </a:r>
            <a:r>
              <a:rPr lang="en-US" sz="2400" dirty="0" err="1">
                <a:solidFill>
                  <a:schemeClr val="folHlink"/>
                </a:solidFill>
                <a:latin typeface="Arial" charset="0"/>
              </a:rPr>
              <a:t>Embebido</a:t>
            </a:r>
            <a:r>
              <a:rPr lang="en-US" sz="2400" dirty="0">
                <a:latin typeface="Arial" charset="0"/>
              </a:rPr>
              <a:t>: </a:t>
            </a:r>
            <a:r>
              <a:rPr lang="en-US" sz="2400" dirty="0" err="1">
                <a:latin typeface="Arial" charset="0"/>
              </a:rPr>
              <a:t>Cualquier</a:t>
            </a:r>
            <a:r>
              <a:rPr lang="en-US" sz="2400" dirty="0">
                <a:latin typeface="Arial" charset="0"/>
              </a:rPr>
              <a:t> </a:t>
            </a:r>
            <a:r>
              <a:rPr lang="en-US" sz="2400" dirty="0" err="1">
                <a:latin typeface="Arial" charset="0"/>
              </a:rPr>
              <a:t>dispositivo</a:t>
            </a:r>
            <a:r>
              <a:rPr lang="en-US" sz="2400" dirty="0">
                <a:latin typeface="Arial" charset="0"/>
              </a:rPr>
              <a:t> que </a:t>
            </a:r>
            <a:r>
              <a:rPr lang="en-US" sz="2400" dirty="0" err="1">
                <a:latin typeface="Arial" charset="0"/>
              </a:rPr>
              <a:t>incluya</a:t>
            </a:r>
            <a:r>
              <a:rPr lang="en-US" sz="2400" dirty="0">
                <a:latin typeface="Arial" charset="0"/>
              </a:rPr>
              <a:t> una </a:t>
            </a:r>
            <a:r>
              <a:rPr lang="en-US" sz="2400" dirty="0" err="1">
                <a:latin typeface="Arial" charset="0"/>
              </a:rPr>
              <a:t>computadora</a:t>
            </a:r>
            <a:r>
              <a:rPr lang="en-US" sz="2400" dirty="0">
                <a:latin typeface="Arial" charset="0"/>
              </a:rPr>
              <a:t> programable </a:t>
            </a:r>
            <a:r>
              <a:rPr lang="en-US" sz="2400" dirty="0" err="1">
                <a:latin typeface="Arial" charset="0"/>
              </a:rPr>
              <a:t>en</a:t>
            </a:r>
            <a:r>
              <a:rPr lang="en-US" sz="2400" dirty="0">
                <a:latin typeface="Arial" charset="0"/>
              </a:rPr>
              <a:t> </a:t>
            </a:r>
            <a:r>
              <a:rPr lang="en-US" sz="2400" dirty="0" err="1">
                <a:latin typeface="Arial" charset="0"/>
              </a:rPr>
              <a:t>su</a:t>
            </a:r>
            <a:r>
              <a:rPr lang="en-US" sz="2400" dirty="0">
                <a:latin typeface="Arial" charset="0"/>
              </a:rPr>
              <a:t> </a:t>
            </a:r>
            <a:r>
              <a:rPr lang="en-US" sz="2400" dirty="0" err="1">
                <a:latin typeface="Arial" charset="0"/>
              </a:rPr>
              <a:t>construcción</a:t>
            </a:r>
            <a:r>
              <a:rPr lang="en-US" sz="2400" dirty="0">
                <a:latin typeface="Arial" charset="0"/>
              </a:rPr>
              <a:t> </a:t>
            </a:r>
            <a:r>
              <a:rPr lang="en-US" sz="2400" dirty="0" err="1">
                <a:latin typeface="Arial" charset="0"/>
              </a:rPr>
              <a:t>pero</a:t>
            </a:r>
            <a:r>
              <a:rPr lang="en-US" sz="2400" dirty="0">
                <a:latin typeface="Arial" charset="0"/>
              </a:rPr>
              <a:t> que </a:t>
            </a:r>
            <a:r>
              <a:rPr lang="en-US" sz="2400" dirty="0" err="1">
                <a:latin typeface="Arial" charset="0"/>
              </a:rPr>
              <a:t>en</a:t>
            </a:r>
            <a:r>
              <a:rPr lang="en-US" sz="2400" dirty="0">
                <a:latin typeface="Arial" charset="0"/>
              </a:rPr>
              <a:t> </a:t>
            </a:r>
            <a:r>
              <a:rPr lang="en-US" sz="2400" dirty="0" err="1">
                <a:latin typeface="Arial" charset="0"/>
              </a:rPr>
              <a:t>sí</a:t>
            </a:r>
            <a:r>
              <a:rPr lang="en-US" sz="2400" dirty="0">
                <a:latin typeface="Arial" charset="0"/>
              </a:rPr>
              <a:t> </a:t>
            </a:r>
            <a:r>
              <a:rPr lang="en-US" sz="2400" dirty="0" err="1">
                <a:latin typeface="Arial" charset="0"/>
              </a:rPr>
              <a:t>mismo</a:t>
            </a:r>
            <a:r>
              <a:rPr lang="en-US" sz="2400" dirty="0">
                <a:latin typeface="Arial" charset="0"/>
              </a:rPr>
              <a:t> no sea una </a:t>
            </a:r>
            <a:r>
              <a:rPr lang="en-US" sz="2400" dirty="0" err="1">
                <a:latin typeface="Arial" charset="0"/>
              </a:rPr>
              <a:t>computadora</a:t>
            </a:r>
            <a:r>
              <a:rPr lang="en-US" sz="2400" dirty="0">
                <a:latin typeface="Arial" charset="0"/>
              </a:rPr>
              <a:t> de </a:t>
            </a:r>
            <a:r>
              <a:rPr lang="en-US" sz="2400" dirty="0" err="1">
                <a:latin typeface="Arial" charset="0"/>
              </a:rPr>
              <a:t>propósito</a:t>
            </a:r>
            <a:r>
              <a:rPr lang="en-US" sz="2400" dirty="0">
                <a:latin typeface="Arial" charset="0"/>
              </a:rPr>
              <a:t> general.</a:t>
            </a:r>
          </a:p>
          <a:p>
            <a:pPr>
              <a:lnSpc>
                <a:spcPct val="80000"/>
              </a:lnSpc>
              <a:defRPr/>
            </a:pPr>
            <a:r>
              <a:rPr lang="en-US" sz="2400" dirty="0">
                <a:solidFill>
                  <a:schemeClr val="folHlink"/>
                </a:solidFill>
                <a:latin typeface="Arial" charset="0"/>
              </a:rPr>
              <a:t>Sistema </a:t>
            </a:r>
            <a:r>
              <a:rPr lang="en-US" sz="2400" dirty="0" err="1">
                <a:solidFill>
                  <a:schemeClr val="folHlink"/>
                </a:solidFill>
                <a:latin typeface="Arial" charset="0"/>
              </a:rPr>
              <a:t>embebido</a:t>
            </a:r>
            <a:r>
              <a:rPr lang="en-US" sz="2400" dirty="0">
                <a:solidFill>
                  <a:schemeClr val="folHlink"/>
                </a:solidFill>
                <a:latin typeface="Arial" charset="0"/>
              </a:rPr>
              <a:t>: </a:t>
            </a:r>
            <a:r>
              <a:rPr lang="en-US" sz="2400" dirty="0">
                <a:latin typeface="Arial" charset="0"/>
              </a:rPr>
              <a:t>Es un Sistema </a:t>
            </a:r>
            <a:r>
              <a:rPr lang="en-US" sz="2400" dirty="0" err="1">
                <a:latin typeface="Arial" charset="0"/>
              </a:rPr>
              <a:t>electronico</a:t>
            </a:r>
            <a:r>
              <a:rPr lang="en-US" sz="2400" dirty="0">
                <a:latin typeface="Arial" charset="0"/>
              </a:rPr>
              <a:t> </a:t>
            </a:r>
            <a:r>
              <a:rPr lang="en-US" sz="2400" dirty="0" err="1">
                <a:latin typeface="Arial" charset="0"/>
              </a:rPr>
              <a:t>diseñado</a:t>
            </a:r>
            <a:r>
              <a:rPr lang="en-US" sz="2400" dirty="0">
                <a:latin typeface="Arial" charset="0"/>
              </a:rPr>
              <a:t> para realizer </a:t>
            </a:r>
            <a:r>
              <a:rPr lang="en-US" sz="2400" dirty="0" err="1">
                <a:latin typeface="Arial" charset="0"/>
              </a:rPr>
              <a:t>tareas</a:t>
            </a:r>
            <a:r>
              <a:rPr lang="en-US" sz="2400" dirty="0">
                <a:latin typeface="Arial" charset="0"/>
              </a:rPr>
              <a:t> </a:t>
            </a:r>
            <a:r>
              <a:rPr lang="en-US" sz="2400" dirty="0" err="1">
                <a:latin typeface="Arial" charset="0"/>
              </a:rPr>
              <a:t>especificas</a:t>
            </a:r>
            <a:r>
              <a:rPr lang="en-US" sz="2400" dirty="0">
                <a:latin typeface="Arial" charset="0"/>
              </a:rPr>
              <a:t> </a:t>
            </a:r>
            <a:r>
              <a:rPr lang="en-US" sz="2400" dirty="0" err="1">
                <a:latin typeface="Arial" charset="0"/>
              </a:rPr>
              <a:t>en</a:t>
            </a:r>
            <a:r>
              <a:rPr lang="en-US" sz="2400" dirty="0">
                <a:latin typeface="Arial" charset="0"/>
              </a:rPr>
              <a:t> </a:t>
            </a:r>
            <a:r>
              <a:rPr lang="en-US" sz="2400" dirty="0" err="1">
                <a:latin typeface="Arial" charset="0"/>
              </a:rPr>
              <a:t>tiempo</a:t>
            </a:r>
            <a:r>
              <a:rPr lang="en-US" sz="2400" dirty="0">
                <a:latin typeface="Arial" charset="0"/>
              </a:rPr>
              <a:t> real. </a:t>
            </a:r>
            <a:r>
              <a:rPr lang="es-MX" sz="2400" dirty="0">
                <a:latin typeface="Arial" charset="0"/>
              </a:rPr>
              <a:t>Generalmente</a:t>
            </a:r>
            <a:r>
              <a:rPr lang="en-US" sz="2400" dirty="0">
                <a:latin typeface="Arial" charset="0"/>
              </a:rPr>
              <a:t> </a:t>
            </a:r>
            <a:r>
              <a:rPr lang="en-US" sz="2400" dirty="0" err="1">
                <a:latin typeface="Arial" charset="0"/>
              </a:rPr>
              <a:t>cuenta</a:t>
            </a:r>
            <a:r>
              <a:rPr lang="en-US" sz="2400" dirty="0">
                <a:latin typeface="Arial" charset="0"/>
              </a:rPr>
              <a:t> con </a:t>
            </a:r>
            <a:r>
              <a:rPr lang="en-US" sz="2400" dirty="0" err="1">
                <a:latin typeface="Arial" charset="0"/>
              </a:rPr>
              <a:t>microcontroladores</a:t>
            </a:r>
            <a:r>
              <a:rPr lang="en-US" sz="2400" dirty="0">
                <a:latin typeface="Arial" charset="0"/>
              </a:rPr>
              <a:t> o </a:t>
            </a:r>
            <a:r>
              <a:rPr lang="en-US" sz="2400" dirty="0" err="1">
                <a:latin typeface="Arial" charset="0"/>
              </a:rPr>
              <a:t>microprocesadores</a:t>
            </a:r>
            <a:r>
              <a:rPr lang="en-US" sz="2400" dirty="0">
                <a:latin typeface="Arial" charset="0"/>
              </a:rPr>
              <a:t> </a:t>
            </a:r>
            <a:r>
              <a:rPr lang="en-US" sz="2400" dirty="0" err="1">
                <a:latin typeface="Arial" charset="0"/>
              </a:rPr>
              <a:t>programados</a:t>
            </a:r>
            <a:r>
              <a:rPr lang="en-US" sz="2400" dirty="0">
                <a:latin typeface="Arial" charset="0"/>
              </a:rPr>
              <a:t> para </a:t>
            </a:r>
            <a:r>
              <a:rPr lang="en-US" sz="2400" dirty="0" err="1">
                <a:latin typeface="Arial" charset="0"/>
              </a:rPr>
              <a:t>realizar</a:t>
            </a:r>
            <a:r>
              <a:rPr lang="en-US" sz="2400" dirty="0">
                <a:latin typeface="Arial" charset="0"/>
              </a:rPr>
              <a:t> </a:t>
            </a:r>
            <a:r>
              <a:rPr lang="en-US" sz="2400" dirty="0" err="1">
                <a:latin typeface="Arial" charset="0"/>
              </a:rPr>
              <a:t>esas</a:t>
            </a:r>
            <a:r>
              <a:rPr lang="en-US" sz="2400" dirty="0">
                <a:latin typeface="Arial" charset="0"/>
              </a:rPr>
              <a:t> </a:t>
            </a:r>
            <a:r>
              <a:rPr lang="en-US" sz="2400" dirty="0" err="1">
                <a:latin typeface="Arial" charset="0"/>
              </a:rPr>
              <a:t>unicas</a:t>
            </a:r>
            <a:r>
              <a:rPr lang="en-US" sz="2400" dirty="0">
                <a:latin typeface="Arial" charset="0"/>
              </a:rPr>
              <a:t> </a:t>
            </a:r>
            <a:r>
              <a:rPr lang="en-US" sz="2400" dirty="0" err="1">
                <a:latin typeface="Arial" charset="0"/>
              </a:rPr>
              <a:t>tareas</a:t>
            </a:r>
            <a:r>
              <a:rPr lang="en-US" sz="2400" dirty="0">
                <a:latin typeface="Arial" charset="0"/>
              </a:rPr>
              <a:t>. Una </a:t>
            </a:r>
            <a:r>
              <a:rPr lang="en-US" sz="2400" dirty="0" err="1">
                <a:latin typeface="Arial" charset="0"/>
              </a:rPr>
              <a:t>diferencia</a:t>
            </a:r>
            <a:r>
              <a:rPr lang="en-US" sz="2400" dirty="0">
                <a:latin typeface="Arial" charset="0"/>
              </a:rPr>
              <a:t> entre un Sistema </a:t>
            </a:r>
            <a:r>
              <a:rPr lang="en-US" sz="2400" dirty="0" err="1">
                <a:latin typeface="Arial" charset="0"/>
              </a:rPr>
              <a:t>embebido</a:t>
            </a:r>
            <a:r>
              <a:rPr lang="en-US" sz="2400" dirty="0">
                <a:latin typeface="Arial" charset="0"/>
              </a:rPr>
              <a:t> y un </a:t>
            </a:r>
            <a:r>
              <a:rPr lang="en-US" sz="2400" dirty="0" err="1">
                <a:latin typeface="Arial" charset="0"/>
              </a:rPr>
              <a:t>ordenador</a:t>
            </a:r>
            <a:r>
              <a:rPr lang="en-US" sz="2400" dirty="0">
                <a:latin typeface="Arial" charset="0"/>
              </a:rPr>
              <a:t> es que </a:t>
            </a:r>
            <a:r>
              <a:rPr lang="en-US" sz="2400" dirty="0" err="1">
                <a:latin typeface="Arial" charset="0"/>
              </a:rPr>
              <a:t>este</a:t>
            </a:r>
            <a:r>
              <a:rPr lang="en-US" sz="2400" dirty="0">
                <a:latin typeface="Arial" charset="0"/>
              </a:rPr>
              <a:t> ultimo </a:t>
            </a:r>
            <a:r>
              <a:rPr lang="en-US" sz="2400" dirty="0" err="1">
                <a:latin typeface="Arial" charset="0"/>
              </a:rPr>
              <a:t>cuenta</a:t>
            </a:r>
            <a:r>
              <a:rPr lang="en-US" sz="2400" dirty="0">
                <a:latin typeface="Arial" charset="0"/>
              </a:rPr>
              <a:t> con </a:t>
            </a:r>
            <a:r>
              <a:rPr lang="en-US" sz="2400" dirty="0" err="1">
                <a:latin typeface="Arial" charset="0"/>
              </a:rPr>
              <a:t>grandes</a:t>
            </a:r>
            <a:r>
              <a:rPr lang="en-US" sz="2400" dirty="0">
                <a:latin typeface="Arial" charset="0"/>
              </a:rPr>
              <a:t> </a:t>
            </a:r>
            <a:r>
              <a:rPr lang="en-US" sz="2400" dirty="0" err="1">
                <a:latin typeface="Arial" charset="0"/>
              </a:rPr>
              <a:t>capacidades</a:t>
            </a:r>
            <a:r>
              <a:rPr lang="en-US" sz="2400" dirty="0">
                <a:latin typeface="Arial" charset="0"/>
              </a:rPr>
              <a:t> de </a:t>
            </a:r>
            <a:r>
              <a:rPr lang="en-US" sz="2400" dirty="0" err="1">
                <a:latin typeface="Arial" charset="0"/>
              </a:rPr>
              <a:t>computo</a:t>
            </a:r>
            <a:r>
              <a:rPr lang="en-US" sz="2400" dirty="0">
                <a:latin typeface="Arial" charset="0"/>
              </a:rPr>
              <a:t> para realizer multiples </a:t>
            </a:r>
            <a:r>
              <a:rPr lang="en-US" sz="2400" dirty="0" err="1">
                <a:latin typeface="Arial" charset="0"/>
              </a:rPr>
              <a:t>tareas</a:t>
            </a:r>
            <a:r>
              <a:rPr lang="en-US" sz="2400" dirty="0">
                <a:latin typeface="Arial" charset="0"/>
              </a:rPr>
              <a:t> </a:t>
            </a:r>
            <a:r>
              <a:rPr lang="en-US" sz="2400" dirty="0" err="1">
                <a:latin typeface="Arial" charset="0"/>
              </a:rPr>
              <a:t>genericas</a:t>
            </a:r>
            <a:r>
              <a:rPr lang="en-US" sz="2400" dirty="0">
                <a:latin typeface="Arial" charset="0"/>
              </a:rPr>
              <a:t> </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66F0E15-6494-4896-885F-B239EBA80EE5}"/>
              </a:ext>
            </a:extLst>
          </p:cNvPr>
          <p:cNvSpPr>
            <a:spLocks noGrp="1" noChangeArrowheads="1"/>
          </p:cNvSpPr>
          <p:nvPr>
            <p:ph type="title"/>
          </p:nvPr>
        </p:nvSpPr>
        <p:spPr/>
        <p:txBody>
          <a:bodyPr/>
          <a:lstStyle/>
          <a:p>
            <a:pPr eaLnBrk="1" hangingPunct="1">
              <a:defRPr/>
            </a:pPr>
            <a:r>
              <a:rPr lang="en-US"/>
              <a:t>Diseño de la Arquitectura</a:t>
            </a:r>
          </a:p>
        </p:txBody>
      </p:sp>
      <p:sp>
        <p:nvSpPr>
          <p:cNvPr id="132099" name="Rectangle 3">
            <a:extLst>
              <a:ext uri="{FF2B5EF4-FFF2-40B4-BE49-F238E27FC236}">
                <a16:creationId xmlns:a16="http://schemas.microsoft.com/office/drawing/2014/main" id="{8D52D38B-3373-4372-AEE7-E392536129B6}"/>
              </a:ext>
            </a:extLst>
          </p:cNvPr>
          <p:cNvSpPr>
            <a:spLocks noGrp="1" noChangeArrowheads="1"/>
          </p:cNvSpPr>
          <p:nvPr>
            <p:ph idx="1"/>
          </p:nvPr>
        </p:nvSpPr>
        <p:spPr>
          <a:xfrm>
            <a:off x="468313" y="1628775"/>
            <a:ext cx="8178800" cy="4824413"/>
          </a:xfrm>
        </p:spPr>
        <p:txBody>
          <a:bodyPr/>
          <a:lstStyle/>
          <a:p>
            <a:pPr eaLnBrk="1" hangingPunct="1">
              <a:defRPr/>
            </a:pPr>
            <a:r>
              <a:rPr lang="en-US"/>
              <a:t>¿Qué componentes satisfacen las especificaciones?</a:t>
            </a:r>
          </a:p>
          <a:p>
            <a:pPr eaLnBrk="1" hangingPunct="1">
              <a:defRPr/>
            </a:pPr>
            <a:r>
              <a:rPr lang="en-US"/>
              <a:t>Componentes de </a:t>
            </a:r>
            <a:r>
              <a:rPr lang="en-US" i="1"/>
              <a:t>Hardware</a:t>
            </a:r>
            <a:r>
              <a:rPr lang="en-US"/>
              <a:t>:</a:t>
            </a:r>
          </a:p>
          <a:p>
            <a:pPr lvl="1" eaLnBrk="1" hangingPunct="1">
              <a:defRPr/>
            </a:pPr>
            <a:r>
              <a:rPr lang="en-US"/>
              <a:t>CPUs, periféricos, memoria, etc.</a:t>
            </a:r>
          </a:p>
          <a:p>
            <a:pPr eaLnBrk="1" hangingPunct="1">
              <a:defRPr/>
            </a:pPr>
            <a:r>
              <a:rPr lang="en-US"/>
              <a:t>Componentes de </a:t>
            </a:r>
            <a:r>
              <a:rPr lang="en-US" i="1"/>
              <a:t>Software</a:t>
            </a:r>
            <a:r>
              <a:rPr lang="en-US"/>
              <a:t>:</a:t>
            </a:r>
          </a:p>
          <a:p>
            <a:pPr lvl="1" eaLnBrk="1" hangingPunct="1">
              <a:defRPr/>
            </a:pPr>
            <a:r>
              <a:rPr lang="en-US"/>
              <a:t>Programas principales y su operación.</a:t>
            </a:r>
          </a:p>
          <a:p>
            <a:pPr eaLnBrk="1" hangingPunct="1">
              <a:defRPr/>
            </a:pPr>
            <a:r>
              <a:rPr lang="en-US"/>
              <a:t>Se deben tomar en cuenta las especificaciones funcionales y las no funcionales.</a:t>
            </a: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11">
            <a:extLst>
              <a:ext uri="{FF2B5EF4-FFF2-40B4-BE49-F238E27FC236}">
                <a16:creationId xmlns:a16="http://schemas.microsoft.com/office/drawing/2014/main" id="{62995AF7-080A-40A4-98C8-D225B9F52B8C}"/>
              </a:ext>
            </a:extLst>
          </p:cNvPr>
          <p:cNvSpPr>
            <a:spLocks noChangeShapeType="1"/>
          </p:cNvSpPr>
          <p:nvPr/>
        </p:nvSpPr>
        <p:spPr bwMode="auto">
          <a:xfrm>
            <a:off x="838200" y="31242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3122" name="Rectangle 2">
            <a:extLst>
              <a:ext uri="{FF2B5EF4-FFF2-40B4-BE49-F238E27FC236}">
                <a16:creationId xmlns:a16="http://schemas.microsoft.com/office/drawing/2014/main" id="{FFE272B8-4DE1-4C6F-B1CC-700EAFD3AD89}"/>
              </a:ext>
            </a:extLst>
          </p:cNvPr>
          <p:cNvSpPr>
            <a:spLocks noGrp="1" noChangeArrowheads="1"/>
          </p:cNvSpPr>
          <p:nvPr>
            <p:ph type="title"/>
          </p:nvPr>
        </p:nvSpPr>
        <p:spPr/>
        <p:txBody>
          <a:bodyPr>
            <a:normAutofit fontScale="90000"/>
          </a:bodyPr>
          <a:lstStyle/>
          <a:p>
            <a:pPr eaLnBrk="1" hangingPunct="1">
              <a:defRPr/>
            </a:pPr>
            <a:r>
              <a:rPr lang="en-US"/>
              <a:t>Diagrama a bloques del mapa móvil GPS</a:t>
            </a:r>
          </a:p>
        </p:txBody>
      </p:sp>
      <p:sp>
        <p:nvSpPr>
          <p:cNvPr id="35844" name="Rectangle 4">
            <a:extLst>
              <a:ext uri="{FF2B5EF4-FFF2-40B4-BE49-F238E27FC236}">
                <a16:creationId xmlns:a16="http://schemas.microsoft.com/office/drawing/2014/main" id="{20A9CF2E-C56E-435B-99F1-605B9BCA00FA}"/>
              </a:ext>
            </a:extLst>
          </p:cNvPr>
          <p:cNvSpPr>
            <a:spLocks noChangeArrowheads="1"/>
          </p:cNvSpPr>
          <p:nvPr/>
        </p:nvSpPr>
        <p:spPr bwMode="auto">
          <a:xfrm>
            <a:off x="1371600" y="2667000"/>
            <a:ext cx="1524000" cy="9906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Receptor</a:t>
            </a:r>
          </a:p>
          <a:p>
            <a:pPr algn="ctr"/>
            <a:r>
              <a:rPr lang="en-US" altLang="es-MX" sz="2400">
                <a:latin typeface="Times New Roman" panose="02020603050405020304" pitchFamily="18" charset="0"/>
              </a:rPr>
              <a:t>GPS</a:t>
            </a:r>
          </a:p>
        </p:txBody>
      </p:sp>
      <p:sp>
        <p:nvSpPr>
          <p:cNvPr id="35845" name="Rectangle 5">
            <a:extLst>
              <a:ext uri="{FF2B5EF4-FFF2-40B4-BE49-F238E27FC236}">
                <a16:creationId xmlns:a16="http://schemas.microsoft.com/office/drawing/2014/main" id="{9237EC91-146B-41E3-84A3-F8EEAA415325}"/>
              </a:ext>
            </a:extLst>
          </p:cNvPr>
          <p:cNvSpPr>
            <a:spLocks noChangeArrowheads="1"/>
          </p:cNvSpPr>
          <p:nvPr/>
        </p:nvSpPr>
        <p:spPr bwMode="auto">
          <a:xfrm>
            <a:off x="3200400" y="2667000"/>
            <a:ext cx="1371600" cy="9906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Motor de</a:t>
            </a:r>
          </a:p>
          <a:p>
            <a:pPr algn="ctr"/>
            <a:r>
              <a:rPr lang="en-US" altLang="es-MX" sz="2400">
                <a:latin typeface="Times New Roman" panose="02020603050405020304" pitchFamily="18" charset="0"/>
              </a:rPr>
              <a:t>Búsqueda</a:t>
            </a:r>
          </a:p>
        </p:txBody>
      </p:sp>
      <p:sp>
        <p:nvSpPr>
          <p:cNvPr id="35846" name="Rectangle 6">
            <a:extLst>
              <a:ext uri="{FF2B5EF4-FFF2-40B4-BE49-F238E27FC236}">
                <a16:creationId xmlns:a16="http://schemas.microsoft.com/office/drawing/2014/main" id="{8D5E1FAD-F6C2-4E89-A83F-C9F9E499867A}"/>
              </a:ext>
            </a:extLst>
          </p:cNvPr>
          <p:cNvSpPr>
            <a:spLocks noChangeArrowheads="1"/>
          </p:cNvSpPr>
          <p:nvPr/>
        </p:nvSpPr>
        <p:spPr bwMode="auto">
          <a:xfrm>
            <a:off x="5076825" y="2636838"/>
            <a:ext cx="1371600" cy="9906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Proceso</a:t>
            </a:r>
          </a:p>
        </p:txBody>
      </p:sp>
      <p:sp>
        <p:nvSpPr>
          <p:cNvPr id="35847" name="Rectangle 7">
            <a:extLst>
              <a:ext uri="{FF2B5EF4-FFF2-40B4-BE49-F238E27FC236}">
                <a16:creationId xmlns:a16="http://schemas.microsoft.com/office/drawing/2014/main" id="{39523CC7-C043-4066-AA75-FD7A05AA15C1}"/>
              </a:ext>
            </a:extLst>
          </p:cNvPr>
          <p:cNvSpPr>
            <a:spLocks noChangeArrowheads="1"/>
          </p:cNvSpPr>
          <p:nvPr/>
        </p:nvSpPr>
        <p:spPr bwMode="auto">
          <a:xfrm>
            <a:off x="4876800" y="4267200"/>
            <a:ext cx="1855788" cy="1249363"/>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Interfase</a:t>
            </a:r>
          </a:p>
          <a:p>
            <a:pPr algn="ctr"/>
            <a:r>
              <a:rPr lang="en-US" altLang="es-MX" sz="2400">
                <a:latin typeface="Times New Roman" panose="02020603050405020304" pitchFamily="18" charset="0"/>
              </a:rPr>
              <a:t>Con el</a:t>
            </a:r>
          </a:p>
          <a:p>
            <a:pPr algn="ctr"/>
            <a:r>
              <a:rPr lang="en-US" altLang="es-MX" sz="2400">
                <a:latin typeface="Times New Roman" panose="02020603050405020304" pitchFamily="18" charset="0"/>
              </a:rPr>
              <a:t>Usuario</a:t>
            </a:r>
          </a:p>
        </p:txBody>
      </p:sp>
      <p:sp>
        <p:nvSpPr>
          <p:cNvPr id="35848" name="AutoShape 8">
            <a:extLst>
              <a:ext uri="{FF2B5EF4-FFF2-40B4-BE49-F238E27FC236}">
                <a16:creationId xmlns:a16="http://schemas.microsoft.com/office/drawing/2014/main" id="{0DD64339-E4EA-4E4F-AD35-2404F578BE58}"/>
              </a:ext>
            </a:extLst>
          </p:cNvPr>
          <p:cNvSpPr>
            <a:spLocks noChangeArrowheads="1"/>
          </p:cNvSpPr>
          <p:nvPr/>
        </p:nvSpPr>
        <p:spPr bwMode="auto">
          <a:xfrm>
            <a:off x="3200400" y="4191000"/>
            <a:ext cx="1371600" cy="1447800"/>
          </a:xfrm>
          <a:prstGeom prst="can">
            <a:avLst>
              <a:gd name="adj" fmla="val 26389"/>
            </a:avLst>
          </a:prstGeom>
          <a:solidFill>
            <a:srgbClr val="33CC33"/>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Base de</a:t>
            </a:r>
          </a:p>
          <a:p>
            <a:pPr algn="ctr"/>
            <a:r>
              <a:rPr lang="en-US" altLang="es-MX" sz="2400">
                <a:latin typeface="Times New Roman" panose="02020603050405020304" pitchFamily="18" charset="0"/>
              </a:rPr>
              <a:t>Datos</a:t>
            </a:r>
          </a:p>
        </p:txBody>
      </p:sp>
      <p:sp>
        <p:nvSpPr>
          <p:cNvPr id="35849" name="AutoShape 9">
            <a:extLst>
              <a:ext uri="{FF2B5EF4-FFF2-40B4-BE49-F238E27FC236}">
                <a16:creationId xmlns:a16="http://schemas.microsoft.com/office/drawing/2014/main" id="{8DBACFDB-ADFE-493A-9CE7-46E0DFFEF74B}"/>
              </a:ext>
            </a:extLst>
          </p:cNvPr>
          <p:cNvSpPr>
            <a:spLocks noChangeArrowheads="1"/>
          </p:cNvSpPr>
          <p:nvPr/>
        </p:nvSpPr>
        <p:spPr bwMode="auto">
          <a:xfrm>
            <a:off x="7010400" y="2590800"/>
            <a:ext cx="1809750" cy="1066800"/>
          </a:xfrm>
          <a:prstGeom prst="roundRect">
            <a:avLst>
              <a:gd name="adj" fmla="val 16667"/>
            </a:avLst>
          </a:prstGeom>
          <a:solidFill>
            <a:srgbClr val="3399FF"/>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Desplegador</a:t>
            </a:r>
            <a:endParaRPr lang="en-US" altLang="es-MX" sz="2400">
              <a:latin typeface="Times New Roman" panose="02020603050405020304" pitchFamily="18" charset="0"/>
            </a:endParaRPr>
          </a:p>
        </p:txBody>
      </p:sp>
      <p:sp>
        <p:nvSpPr>
          <p:cNvPr id="35850" name="Line 10">
            <a:extLst>
              <a:ext uri="{FF2B5EF4-FFF2-40B4-BE49-F238E27FC236}">
                <a16:creationId xmlns:a16="http://schemas.microsoft.com/office/drawing/2014/main" id="{1D1F3C60-0BF2-4216-A8C1-8DF258C02E80}"/>
              </a:ext>
            </a:extLst>
          </p:cNvPr>
          <p:cNvSpPr>
            <a:spLocks noChangeShapeType="1"/>
          </p:cNvSpPr>
          <p:nvPr/>
        </p:nvSpPr>
        <p:spPr bwMode="auto">
          <a:xfrm>
            <a:off x="838200" y="2362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1" name="Line 12">
            <a:extLst>
              <a:ext uri="{FF2B5EF4-FFF2-40B4-BE49-F238E27FC236}">
                <a16:creationId xmlns:a16="http://schemas.microsoft.com/office/drawing/2014/main" id="{38E47D1C-C2BC-44EA-97EE-0DEC5E876065}"/>
              </a:ext>
            </a:extLst>
          </p:cNvPr>
          <p:cNvSpPr>
            <a:spLocks noChangeShapeType="1"/>
          </p:cNvSpPr>
          <p:nvPr/>
        </p:nvSpPr>
        <p:spPr bwMode="auto">
          <a:xfrm>
            <a:off x="685800" y="2362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2" name="Line 13">
            <a:extLst>
              <a:ext uri="{FF2B5EF4-FFF2-40B4-BE49-F238E27FC236}">
                <a16:creationId xmlns:a16="http://schemas.microsoft.com/office/drawing/2014/main" id="{3620DAFD-01BE-4D06-8BA4-559CAF4CF3A5}"/>
              </a:ext>
            </a:extLst>
          </p:cNvPr>
          <p:cNvSpPr>
            <a:spLocks noChangeShapeType="1"/>
          </p:cNvSpPr>
          <p:nvPr/>
        </p:nvSpPr>
        <p:spPr bwMode="auto">
          <a:xfrm>
            <a:off x="6858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3" name="Line 14">
            <a:extLst>
              <a:ext uri="{FF2B5EF4-FFF2-40B4-BE49-F238E27FC236}">
                <a16:creationId xmlns:a16="http://schemas.microsoft.com/office/drawing/2014/main" id="{C407A44A-652E-4EA5-B1A0-529CB51A50DC}"/>
              </a:ext>
            </a:extLst>
          </p:cNvPr>
          <p:cNvSpPr>
            <a:spLocks noChangeShapeType="1"/>
          </p:cNvSpPr>
          <p:nvPr/>
        </p:nvSpPr>
        <p:spPr bwMode="auto">
          <a:xfrm flipV="1">
            <a:off x="8382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4" name="Line 15">
            <a:extLst>
              <a:ext uri="{FF2B5EF4-FFF2-40B4-BE49-F238E27FC236}">
                <a16:creationId xmlns:a16="http://schemas.microsoft.com/office/drawing/2014/main" id="{254A2920-0EB3-4726-8B42-28AB9FB5FFA5}"/>
              </a:ext>
            </a:extLst>
          </p:cNvPr>
          <p:cNvSpPr>
            <a:spLocks noChangeShapeType="1"/>
          </p:cNvSpPr>
          <p:nvPr/>
        </p:nvSpPr>
        <p:spPr bwMode="auto">
          <a:xfrm>
            <a:off x="5795963" y="36449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5" name="Line 16">
            <a:extLst>
              <a:ext uri="{FF2B5EF4-FFF2-40B4-BE49-F238E27FC236}">
                <a16:creationId xmlns:a16="http://schemas.microsoft.com/office/drawing/2014/main" id="{D0A0F658-C524-4D5A-8914-B911DFFBF395}"/>
              </a:ext>
            </a:extLst>
          </p:cNvPr>
          <p:cNvSpPr>
            <a:spLocks noChangeShapeType="1"/>
          </p:cNvSpPr>
          <p:nvPr/>
        </p:nvSpPr>
        <p:spPr bwMode="auto">
          <a:xfrm flipV="1">
            <a:off x="3886200" y="3657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8A14FB4-78C3-4286-B694-D5633B442932}"/>
              </a:ext>
            </a:extLst>
          </p:cNvPr>
          <p:cNvSpPr>
            <a:spLocks noGrp="1" noChangeArrowheads="1"/>
          </p:cNvSpPr>
          <p:nvPr>
            <p:ph type="title"/>
          </p:nvPr>
        </p:nvSpPr>
        <p:spPr/>
        <p:txBody>
          <a:bodyPr>
            <a:normAutofit fontScale="90000"/>
          </a:bodyPr>
          <a:lstStyle/>
          <a:p>
            <a:pPr eaLnBrk="1" hangingPunct="1">
              <a:defRPr/>
            </a:pPr>
            <a:r>
              <a:rPr lang="en-US"/>
              <a:t>Arquitectura del </a:t>
            </a:r>
            <a:r>
              <a:rPr lang="en-US" i="1"/>
              <a:t>hardware</a:t>
            </a:r>
            <a:r>
              <a:rPr lang="en-US"/>
              <a:t> del mapa móvil GPS</a:t>
            </a:r>
          </a:p>
        </p:txBody>
      </p:sp>
      <p:sp>
        <p:nvSpPr>
          <p:cNvPr id="36867" name="Rectangle 4">
            <a:extLst>
              <a:ext uri="{FF2B5EF4-FFF2-40B4-BE49-F238E27FC236}">
                <a16:creationId xmlns:a16="http://schemas.microsoft.com/office/drawing/2014/main" id="{A7CA19AC-2F99-4C2F-BDF9-C019D35904A4}"/>
              </a:ext>
            </a:extLst>
          </p:cNvPr>
          <p:cNvSpPr>
            <a:spLocks noChangeArrowheads="1"/>
          </p:cNvSpPr>
          <p:nvPr/>
        </p:nvSpPr>
        <p:spPr bwMode="auto">
          <a:xfrm>
            <a:off x="4876800" y="3505200"/>
            <a:ext cx="1524000" cy="9906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Receptor</a:t>
            </a:r>
          </a:p>
          <a:p>
            <a:pPr algn="ctr"/>
            <a:r>
              <a:rPr lang="en-US" altLang="es-MX" sz="2400">
                <a:latin typeface="Times New Roman" panose="02020603050405020304" pitchFamily="18" charset="0"/>
              </a:rPr>
              <a:t>GPS</a:t>
            </a:r>
          </a:p>
        </p:txBody>
      </p:sp>
      <p:grpSp>
        <p:nvGrpSpPr>
          <p:cNvPr id="36868" name="Group 9">
            <a:extLst>
              <a:ext uri="{FF2B5EF4-FFF2-40B4-BE49-F238E27FC236}">
                <a16:creationId xmlns:a16="http://schemas.microsoft.com/office/drawing/2014/main" id="{ACA4A444-9028-46A0-9948-26DE703F7D92}"/>
              </a:ext>
            </a:extLst>
          </p:cNvPr>
          <p:cNvGrpSpPr>
            <a:grpSpLocks/>
          </p:cNvGrpSpPr>
          <p:nvPr/>
        </p:nvGrpSpPr>
        <p:grpSpPr bwMode="auto">
          <a:xfrm>
            <a:off x="6858000" y="3200400"/>
            <a:ext cx="304800" cy="762000"/>
            <a:chOff x="432" y="1488"/>
            <a:chExt cx="192" cy="480"/>
          </a:xfrm>
        </p:grpSpPr>
        <p:sp>
          <p:nvSpPr>
            <p:cNvPr id="36882" name="Line 5">
              <a:extLst>
                <a:ext uri="{FF2B5EF4-FFF2-40B4-BE49-F238E27FC236}">
                  <a16:creationId xmlns:a16="http://schemas.microsoft.com/office/drawing/2014/main" id="{CA2EAA3D-214F-47CB-BA8B-0EB70D9E07F5}"/>
                </a:ext>
              </a:extLst>
            </p:cNvPr>
            <p:cNvSpPr>
              <a:spLocks noChangeShapeType="1"/>
            </p:cNvSpPr>
            <p:nvPr/>
          </p:nvSpPr>
          <p:spPr bwMode="auto">
            <a:xfrm>
              <a:off x="528"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83" name="Line 6">
              <a:extLst>
                <a:ext uri="{FF2B5EF4-FFF2-40B4-BE49-F238E27FC236}">
                  <a16:creationId xmlns:a16="http://schemas.microsoft.com/office/drawing/2014/main" id="{B1EDBBA9-64FF-44A8-909D-F0DEF43866A0}"/>
                </a:ext>
              </a:extLst>
            </p:cNvPr>
            <p:cNvSpPr>
              <a:spLocks noChangeShapeType="1"/>
            </p:cNvSpPr>
            <p:nvPr/>
          </p:nvSpPr>
          <p:spPr bwMode="auto">
            <a:xfrm>
              <a:off x="432" y="14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84" name="Line 7">
              <a:extLst>
                <a:ext uri="{FF2B5EF4-FFF2-40B4-BE49-F238E27FC236}">
                  <a16:creationId xmlns:a16="http://schemas.microsoft.com/office/drawing/2014/main" id="{C89DBE54-1F7E-400D-BEBB-585E8D28776D}"/>
                </a:ext>
              </a:extLst>
            </p:cNvPr>
            <p:cNvSpPr>
              <a:spLocks noChangeShapeType="1"/>
            </p:cNvSpPr>
            <p:nvPr/>
          </p:nvSpPr>
          <p:spPr bwMode="auto">
            <a:xfrm>
              <a:off x="432" y="14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85" name="Line 8">
              <a:extLst>
                <a:ext uri="{FF2B5EF4-FFF2-40B4-BE49-F238E27FC236}">
                  <a16:creationId xmlns:a16="http://schemas.microsoft.com/office/drawing/2014/main" id="{4DE8680A-C661-4986-AB6A-8794591212FA}"/>
                </a:ext>
              </a:extLst>
            </p:cNvPr>
            <p:cNvSpPr>
              <a:spLocks noChangeShapeType="1"/>
            </p:cNvSpPr>
            <p:nvPr/>
          </p:nvSpPr>
          <p:spPr bwMode="auto">
            <a:xfrm flipV="1">
              <a:off x="528" y="14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sp>
        <p:nvSpPr>
          <p:cNvPr id="36869" name="Line 10">
            <a:extLst>
              <a:ext uri="{FF2B5EF4-FFF2-40B4-BE49-F238E27FC236}">
                <a16:creationId xmlns:a16="http://schemas.microsoft.com/office/drawing/2014/main" id="{159A7DCA-AC03-4ED5-8259-234FF879F545}"/>
              </a:ext>
            </a:extLst>
          </p:cNvPr>
          <p:cNvSpPr>
            <a:spLocks noChangeShapeType="1"/>
          </p:cNvSpPr>
          <p:nvPr/>
        </p:nvSpPr>
        <p:spPr bwMode="auto">
          <a:xfrm>
            <a:off x="4191000" y="2057400"/>
            <a:ext cx="0" cy="3505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36870" name="Rectangle 11">
            <a:extLst>
              <a:ext uri="{FF2B5EF4-FFF2-40B4-BE49-F238E27FC236}">
                <a16:creationId xmlns:a16="http://schemas.microsoft.com/office/drawing/2014/main" id="{B24544B4-C17F-4EA7-85B1-E42E3B898854}"/>
              </a:ext>
            </a:extLst>
          </p:cNvPr>
          <p:cNvSpPr>
            <a:spLocks noChangeArrowheads="1"/>
          </p:cNvSpPr>
          <p:nvPr/>
        </p:nvSpPr>
        <p:spPr bwMode="auto">
          <a:xfrm>
            <a:off x="4876800" y="2438400"/>
            <a:ext cx="1143000" cy="914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CPU</a:t>
            </a:r>
            <a:endParaRPr lang="en-US" altLang="es-MX" sz="2400">
              <a:latin typeface="Times New Roman" panose="02020603050405020304" pitchFamily="18" charset="0"/>
            </a:endParaRPr>
          </a:p>
        </p:txBody>
      </p:sp>
      <p:sp>
        <p:nvSpPr>
          <p:cNvPr id="36871" name="Rectangle 12">
            <a:extLst>
              <a:ext uri="{FF2B5EF4-FFF2-40B4-BE49-F238E27FC236}">
                <a16:creationId xmlns:a16="http://schemas.microsoft.com/office/drawing/2014/main" id="{7F22ACBF-5E7C-48C0-8524-B415CCF05648}"/>
              </a:ext>
            </a:extLst>
          </p:cNvPr>
          <p:cNvSpPr>
            <a:spLocks noChangeArrowheads="1"/>
          </p:cNvSpPr>
          <p:nvPr/>
        </p:nvSpPr>
        <p:spPr bwMode="auto">
          <a:xfrm>
            <a:off x="4876800" y="4724400"/>
            <a:ext cx="2071688" cy="7620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Panel de I/O</a:t>
            </a:r>
          </a:p>
        </p:txBody>
      </p:sp>
      <p:sp>
        <p:nvSpPr>
          <p:cNvPr id="36872" name="Line 13">
            <a:extLst>
              <a:ext uri="{FF2B5EF4-FFF2-40B4-BE49-F238E27FC236}">
                <a16:creationId xmlns:a16="http://schemas.microsoft.com/office/drawing/2014/main" id="{E4770A69-CFA4-4D40-B2B0-A18CE022399C}"/>
              </a:ext>
            </a:extLst>
          </p:cNvPr>
          <p:cNvSpPr>
            <a:spLocks noChangeShapeType="1"/>
          </p:cNvSpPr>
          <p:nvPr/>
        </p:nvSpPr>
        <p:spPr bwMode="auto">
          <a:xfrm flipH="1">
            <a:off x="4191000" y="28956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73" name="Line 14">
            <a:extLst>
              <a:ext uri="{FF2B5EF4-FFF2-40B4-BE49-F238E27FC236}">
                <a16:creationId xmlns:a16="http://schemas.microsoft.com/office/drawing/2014/main" id="{5262249A-B58C-4655-AD1F-9A7011ADD5F6}"/>
              </a:ext>
            </a:extLst>
          </p:cNvPr>
          <p:cNvSpPr>
            <a:spLocks noChangeShapeType="1"/>
          </p:cNvSpPr>
          <p:nvPr/>
        </p:nvSpPr>
        <p:spPr bwMode="auto">
          <a:xfrm flipH="1">
            <a:off x="4191000" y="39624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74" name="Line 15">
            <a:extLst>
              <a:ext uri="{FF2B5EF4-FFF2-40B4-BE49-F238E27FC236}">
                <a16:creationId xmlns:a16="http://schemas.microsoft.com/office/drawing/2014/main" id="{3E7B8633-4C03-4607-93C2-71FA911DD6B7}"/>
              </a:ext>
            </a:extLst>
          </p:cNvPr>
          <p:cNvSpPr>
            <a:spLocks noChangeShapeType="1"/>
          </p:cNvSpPr>
          <p:nvPr/>
        </p:nvSpPr>
        <p:spPr bwMode="auto">
          <a:xfrm flipH="1">
            <a:off x="6400800" y="3962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75" name="Line 16">
            <a:extLst>
              <a:ext uri="{FF2B5EF4-FFF2-40B4-BE49-F238E27FC236}">
                <a16:creationId xmlns:a16="http://schemas.microsoft.com/office/drawing/2014/main" id="{E3A702FA-FE11-4A05-8F31-07FC134BC586}"/>
              </a:ext>
            </a:extLst>
          </p:cNvPr>
          <p:cNvSpPr>
            <a:spLocks noChangeShapeType="1"/>
          </p:cNvSpPr>
          <p:nvPr/>
        </p:nvSpPr>
        <p:spPr bwMode="auto">
          <a:xfrm flipH="1">
            <a:off x="4191000" y="51054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76" name="AutoShape 18">
            <a:extLst>
              <a:ext uri="{FF2B5EF4-FFF2-40B4-BE49-F238E27FC236}">
                <a16:creationId xmlns:a16="http://schemas.microsoft.com/office/drawing/2014/main" id="{25067F61-E2F3-4E35-8B5B-28035D3EAEC3}"/>
              </a:ext>
            </a:extLst>
          </p:cNvPr>
          <p:cNvSpPr>
            <a:spLocks noChangeArrowheads="1"/>
          </p:cNvSpPr>
          <p:nvPr/>
        </p:nvSpPr>
        <p:spPr bwMode="auto">
          <a:xfrm>
            <a:off x="323850" y="2492375"/>
            <a:ext cx="1809750" cy="1066800"/>
          </a:xfrm>
          <a:prstGeom prst="roundRect">
            <a:avLst>
              <a:gd name="adj" fmla="val 16667"/>
            </a:avLst>
          </a:prstGeom>
          <a:solidFill>
            <a:srgbClr val="3399FF"/>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Desplegador</a:t>
            </a:r>
            <a:endParaRPr lang="en-US" altLang="es-MX" sz="2400">
              <a:latin typeface="Times New Roman" panose="02020603050405020304" pitchFamily="18" charset="0"/>
            </a:endParaRPr>
          </a:p>
        </p:txBody>
      </p:sp>
      <p:sp>
        <p:nvSpPr>
          <p:cNvPr id="36877" name="Rectangle 19">
            <a:extLst>
              <a:ext uri="{FF2B5EF4-FFF2-40B4-BE49-F238E27FC236}">
                <a16:creationId xmlns:a16="http://schemas.microsoft.com/office/drawing/2014/main" id="{EA103BFC-AAAE-4FD9-BCF3-7CD066608B3B}"/>
              </a:ext>
            </a:extLst>
          </p:cNvPr>
          <p:cNvSpPr>
            <a:spLocks noChangeArrowheads="1"/>
          </p:cNvSpPr>
          <p:nvPr/>
        </p:nvSpPr>
        <p:spPr bwMode="auto">
          <a:xfrm>
            <a:off x="2411413" y="2438400"/>
            <a:ext cx="1322387" cy="13716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Buffer</a:t>
            </a:r>
          </a:p>
          <a:p>
            <a:pPr algn="ctr"/>
            <a:r>
              <a:rPr lang="en-US" altLang="es-MX" sz="2400">
                <a:solidFill>
                  <a:schemeClr val="bg1"/>
                </a:solidFill>
                <a:latin typeface="Times New Roman" panose="02020603050405020304" pitchFamily="18" charset="0"/>
              </a:rPr>
              <a:t>del</a:t>
            </a:r>
          </a:p>
          <a:p>
            <a:pPr algn="ctr"/>
            <a:r>
              <a:rPr lang="en-US" altLang="es-MX" sz="2400">
                <a:solidFill>
                  <a:schemeClr val="bg1"/>
                </a:solidFill>
                <a:latin typeface="Times New Roman" panose="02020603050405020304" pitchFamily="18" charset="0"/>
              </a:rPr>
              <a:t>Cuadro</a:t>
            </a:r>
            <a:endParaRPr lang="en-US" altLang="es-MX" sz="2400">
              <a:latin typeface="Times New Roman" panose="02020603050405020304" pitchFamily="18" charset="0"/>
            </a:endParaRPr>
          </a:p>
        </p:txBody>
      </p:sp>
      <p:sp>
        <p:nvSpPr>
          <p:cNvPr id="36878" name="Rectangle 20">
            <a:extLst>
              <a:ext uri="{FF2B5EF4-FFF2-40B4-BE49-F238E27FC236}">
                <a16:creationId xmlns:a16="http://schemas.microsoft.com/office/drawing/2014/main" id="{D993CA9E-65AC-4EA7-9345-CAC26BE584DB}"/>
              </a:ext>
            </a:extLst>
          </p:cNvPr>
          <p:cNvSpPr>
            <a:spLocks noChangeArrowheads="1"/>
          </p:cNvSpPr>
          <p:nvPr/>
        </p:nvSpPr>
        <p:spPr bwMode="auto">
          <a:xfrm>
            <a:off x="2411413" y="4419600"/>
            <a:ext cx="1322387" cy="9906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solidFill>
                  <a:schemeClr val="bg1"/>
                </a:solidFill>
                <a:latin typeface="Times New Roman" panose="02020603050405020304" pitchFamily="18" charset="0"/>
              </a:rPr>
              <a:t>Memoria</a:t>
            </a:r>
            <a:endParaRPr lang="en-US" altLang="es-MX" sz="2400">
              <a:latin typeface="Times New Roman" panose="02020603050405020304" pitchFamily="18" charset="0"/>
            </a:endParaRPr>
          </a:p>
        </p:txBody>
      </p:sp>
      <p:sp>
        <p:nvSpPr>
          <p:cNvPr id="36879" name="Line 21">
            <a:extLst>
              <a:ext uri="{FF2B5EF4-FFF2-40B4-BE49-F238E27FC236}">
                <a16:creationId xmlns:a16="http://schemas.microsoft.com/office/drawing/2014/main" id="{A805FE18-92B0-45D6-B91D-B6383223F682}"/>
              </a:ext>
            </a:extLst>
          </p:cNvPr>
          <p:cNvSpPr>
            <a:spLocks noChangeShapeType="1"/>
          </p:cNvSpPr>
          <p:nvPr/>
        </p:nvSpPr>
        <p:spPr bwMode="auto">
          <a:xfrm>
            <a:off x="2124075" y="2997200"/>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80" name="Line 22">
            <a:extLst>
              <a:ext uri="{FF2B5EF4-FFF2-40B4-BE49-F238E27FC236}">
                <a16:creationId xmlns:a16="http://schemas.microsoft.com/office/drawing/2014/main" id="{63136A13-672D-4230-AB22-EBD3AF1B9533}"/>
              </a:ext>
            </a:extLst>
          </p:cNvPr>
          <p:cNvSpPr>
            <a:spLocks noChangeShapeType="1"/>
          </p:cNvSpPr>
          <p:nvPr/>
        </p:nvSpPr>
        <p:spPr bwMode="auto">
          <a:xfrm>
            <a:off x="3733800" y="3124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81" name="Line 23">
            <a:extLst>
              <a:ext uri="{FF2B5EF4-FFF2-40B4-BE49-F238E27FC236}">
                <a16:creationId xmlns:a16="http://schemas.microsoft.com/office/drawing/2014/main" id="{415F8F35-9A79-4D71-8DB1-80D19AA7DF0E}"/>
              </a:ext>
            </a:extLst>
          </p:cNvPr>
          <p:cNvSpPr>
            <a:spLocks noChangeShapeType="1"/>
          </p:cNvSpPr>
          <p:nvPr/>
        </p:nvSpPr>
        <p:spPr bwMode="auto">
          <a:xfrm>
            <a:off x="3733800" y="4876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F580149F-4BC5-4876-8935-FC4C1031F18B}"/>
              </a:ext>
            </a:extLst>
          </p:cNvPr>
          <p:cNvSpPr>
            <a:spLocks noGrp="1" noChangeArrowheads="1"/>
          </p:cNvSpPr>
          <p:nvPr>
            <p:ph type="title"/>
          </p:nvPr>
        </p:nvSpPr>
        <p:spPr/>
        <p:txBody>
          <a:bodyPr>
            <a:normAutofit fontScale="90000"/>
          </a:bodyPr>
          <a:lstStyle/>
          <a:p>
            <a:pPr eaLnBrk="1" hangingPunct="1">
              <a:defRPr/>
            </a:pPr>
            <a:r>
              <a:rPr lang="en-US"/>
              <a:t>Arquitectura del </a:t>
            </a:r>
            <a:r>
              <a:rPr lang="en-US" i="1"/>
              <a:t>software</a:t>
            </a:r>
            <a:r>
              <a:rPr lang="en-US"/>
              <a:t> del mapa móvil GPS</a:t>
            </a:r>
          </a:p>
        </p:txBody>
      </p:sp>
      <p:sp>
        <p:nvSpPr>
          <p:cNvPr id="37891" name="Text Box 4">
            <a:extLst>
              <a:ext uri="{FF2B5EF4-FFF2-40B4-BE49-F238E27FC236}">
                <a16:creationId xmlns:a16="http://schemas.microsoft.com/office/drawing/2014/main" id="{19F7C4B4-BCAF-47FF-9104-AACE471E8785}"/>
              </a:ext>
            </a:extLst>
          </p:cNvPr>
          <p:cNvSpPr txBox="1">
            <a:spLocks noChangeArrowheads="1"/>
          </p:cNvSpPr>
          <p:nvPr/>
        </p:nvSpPr>
        <p:spPr bwMode="auto">
          <a:xfrm>
            <a:off x="611188" y="2924175"/>
            <a:ext cx="123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s-MX" sz="2400">
                <a:latin typeface="Times New Roman" panose="02020603050405020304" pitchFamily="18" charset="0"/>
              </a:rPr>
              <a:t>Posición</a:t>
            </a:r>
          </a:p>
        </p:txBody>
      </p:sp>
      <p:sp>
        <p:nvSpPr>
          <p:cNvPr id="37892" name="Rectangle 5">
            <a:extLst>
              <a:ext uri="{FF2B5EF4-FFF2-40B4-BE49-F238E27FC236}">
                <a16:creationId xmlns:a16="http://schemas.microsoft.com/office/drawing/2014/main" id="{49C7DF1A-A87A-4F1C-83E4-0B7728D3B737}"/>
              </a:ext>
            </a:extLst>
          </p:cNvPr>
          <p:cNvSpPr>
            <a:spLocks noChangeArrowheads="1"/>
          </p:cNvSpPr>
          <p:nvPr/>
        </p:nvSpPr>
        <p:spPr bwMode="auto">
          <a:xfrm>
            <a:off x="2339975" y="2667000"/>
            <a:ext cx="1800225" cy="1066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Base de</a:t>
            </a:r>
          </a:p>
          <a:p>
            <a:pPr algn="ctr"/>
            <a:r>
              <a:rPr lang="en-US" altLang="es-MX" sz="2400">
                <a:latin typeface="Times New Roman" panose="02020603050405020304" pitchFamily="18" charset="0"/>
              </a:rPr>
              <a:t>Datos para</a:t>
            </a:r>
          </a:p>
          <a:p>
            <a:pPr algn="ctr"/>
            <a:r>
              <a:rPr lang="en-US" altLang="es-MX" sz="2400">
                <a:latin typeface="Times New Roman" panose="02020603050405020304" pitchFamily="18" charset="0"/>
              </a:rPr>
              <a:t>Búsqueda</a:t>
            </a:r>
          </a:p>
        </p:txBody>
      </p:sp>
      <p:sp>
        <p:nvSpPr>
          <p:cNvPr id="37893" name="Rectangle 6">
            <a:extLst>
              <a:ext uri="{FF2B5EF4-FFF2-40B4-BE49-F238E27FC236}">
                <a16:creationId xmlns:a16="http://schemas.microsoft.com/office/drawing/2014/main" id="{BB9FD6AA-5DFB-466D-B06F-6AC1E60D2CCB}"/>
              </a:ext>
            </a:extLst>
          </p:cNvPr>
          <p:cNvSpPr>
            <a:spLocks noChangeArrowheads="1"/>
          </p:cNvSpPr>
          <p:nvPr/>
        </p:nvSpPr>
        <p:spPr bwMode="auto">
          <a:xfrm>
            <a:off x="4876800" y="2667000"/>
            <a:ext cx="1855788" cy="1066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Proceso</a:t>
            </a:r>
          </a:p>
        </p:txBody>
      </p:sp>
      <p:sp>
        <p:nvSpPr>
          <p:cNvPr id="37894" name="Rectangle 7">
            <a:extLst>
              <a:ext uri="{FF2B5EF4-FFF2-40B4-BE49-F238E27FC236}">
                <a16:creationId xmlns:a16="http://schemas.microsoft.com/office/drawing/2014/main" id="{EFC81227-B27A-4680-AA28-7E4F8A8E880A}"/>
              </a:ext>
            </a:extLst>
          </p:cNvPr>
          <p:cNvSpPr>
            <a:spLocks noChangeArrowheads="1"/>
          </p:cNvSpPr>
          <p:nvPr/>
        </p:nvSpPr>
        <p:spPr bwMode="auto">
          <a:xfrm>
            <a:off x="4876800" y="4191000"/>
            <a:ext cx="2000250" cy="1066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Temporizador</a:t>
            </a:r>
          </a:p>
        </p:txBody>
      </p:sp>
      <p:sp>
        <p:nvSpPr>
          <p:cNvPr id="37895" name="Rectangle 8">
            <a:extLst>
              <a:ext uri="{FF2B5EF4-FFF2-40B4-BE49-F238E27FC236}">
                <a16:creationId xmlns:a16="http://schemas.microsoft.com/office/drawing/2014/main" id="{3C72C4EF-9214-46A6-B79B-2134F00AA2B9}"/>
              </a:ext>
            </a:extLst>
          </p:cNvPr>
          <p:cNvSpPr>
            <a:spLocks noChangeArrowheads="1"/>
          </p:cNvSpPr>
          <p:nvPr/>
        </p:nvSpPr>
        <p:spPr bwMode="auto">
          <a:xfrm>
            <a:off x="2268538" y="4191000"/>
            <a:ext cx="1846262" cy="1066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s-MX" sz="2400">
                <a:latin typeface="Times New Roman" panose="02020603050405020304" pitchFamily="18" charset="0"/>
              </a:rPr>
              <a:t>Interfase con</a:t>
            </a:r>
          </a:p>
          <a:p>
            <a:pPr algn="ctr"/>
            <a:r>
              <a:rPr lang="en-US" altLang="es-MX" sz="2400">
                <a:latin typeface="Times New Roman" panose="02020603050405020304" pitchFamily="18" charset="0"/>
              </a:rPr>
              <a:t>El Usuario</a:t>
            </a:r>
          </a:p>
        </p:txBody>
      </p:sp>
      <p:sp>
        <p:nvSpPr>
          <p:cNvPr id="37896" name="Text Box 9">
            <a:extLst>
              <a:ext uri="{FF2B5EF4-FFF2-40B4-BE49-F238E27FC236}">
                <a16:creationId xmlns:a16="http://schemas.microsoft.com/office/drawing/2014/main" id="{7B53B8CC-D078-42FA-AE2B-C2600E9256C8}"/>
              </a:ext>
            </a:extLst>
          </p:cNvPr>
          <p:cNvSpPr txBox="1">
            <a:spLocks noChangeArrowheads="1"/>
          </p:cNvSpPr>
          <p:nvPr/>
        </p:nvSpPr>
        <p:spPr bwMode="auto">
          <a:xfrm>
            <a:off x="7451725" y="2924175"/>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s-MX" sz="2400">
                <a:latin typeface="Times New Roman" panose="02020603050405020304" pitchFamily="18" charset="0"/>
              </a:rPr>
              <a:t>pixels</a:t>
            </a:r>
          </a:p>
        </p:txBody>
      </p:sp>
      <p:sp>
        <p:nvSpPr>
          <p:cNvPr id="37897" name="Line 10">
            <a:extLst>
              <a:ext uri="{FF2B5EF4-FFF2-40B4-BE49-F238E27FC236}">
                <a16:creationId xmlns:a16="http://schemas.microsoft.com/office/drawing/2014/main" id="{E3FEAC4A-07D3-401A-86E9-5CC9EDA7BF96}"/>
              </a:ext>
            </a:extLst>
          </p:cNvPr>
          <p:cNvSpPr>
            <a:spLocks noChangeShapeType="1"/>
          </p:cNvSpPr>
          <p:nvPr/>
        </p:nvSpPr>
        <p:spPr bwMode="auto">
          <a:xfrm>
            <a:off x="1835150" y="32131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37898" name="Line 11">
            <a:extLst>
              <a:ext uri="{FF2B5EF4-FFF2-40B4-BE49-F238E27FC236}">
                <a16:creationId xmlns:a16="http://schemas.microsoft.com/office/drawing/2014/main" id="{FB61EED4-169F-43CD-9065-7C221697B2BC}"/>
              </a:ext>
            </a:extLst>
          </p:cNvPr>
          <p:cNvSpPr>
            <a:spLocks noChangeShapeType="1"/>
          </p:cNvSpPr>
          <p:nvPr/>
        </p:nvSpPr>
        <p:spPr bwMode="auto">
          <a:xfrm>
            <a:off x="6732588" y="32131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37899" name="Line 12">
            <a:extLst>
              <a:ext uri="{FF2B5EF4-FFF2-40B4-BE49-F238E27FC236}">
                <a16:creationId xmlns:a16="http://schemas.microsoft.com/office/drawing/2014/main" id="{C28A60D2-E8CB-49A6-8C19-21879C071FEF}"/>
              </a:ext>
            </a:extLst>
          </p:cNvPr>
          <p:cNvSpPr>
            <a:spLocks noChangeShapeType="1"/>
          </p:cNvSpPr>
          <p:nvPr/>
        </p:nvSpPr>
        <p:spPr bwMode="auto">
          <a:xfrm>
            <a:off x="4114800" y="3200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37900" name="Line 13">
            <a:extLst>
              <a:ext uri="{FF2B5EF4-FFF2-40B4-BE49-F238E27FC236}">
                <a16:creationId xmlns:a16="http://schemas.microsoft.com/office/drawing/2014/main" id="{06E3219E-9058-4928-B553-7260D1C02AA3}"/>
              </a:ext>
            </a:extLst>
          </p:cNvPr>
          <p:cNvSpPr>
            <a:spLocks noChangeShapeType="1"/>
          </p:cNvSpPr>
          <p:nvPr/>
        </p:nvSpPr>
        <p:spPr bwMode="auto">
          <a:xfrm>
            <a:off x="5638800" y="3733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37901" name="Line 14">
            <a:extLst>
              <a:ext uri="{FF2B5EF4-FFF2-40B4-BE49-F238E27FC236}">
                <a16:creationId xmlns:a16="http://schemas.microsoft.com/office/drawing/2014/main" id="{96307CA9-0709-43BE-9B56-BB198C6C18A7}"/>
              </a:ext>
            </a:extLst>
          </p:cNvPr>
          <p:cNvSpPr>
            <a:spLocks noChangeShapeType="1"/>
          </p:cNvSpPr>
          <p:nvPr/>
        </p:nvSpPr>
        <p:spPr bwMode="auto">
          <a:xfrm flipH="1">
            <a:off x="4114800" y="4800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37902" name="Line 15">
            <a:extLst>
              <a:ext uri="{FF2B5EF4-FFF2-40B4-BE49-F238E27FC236}">
                <a16:creationId xmlns:a16="http://schemas.microsoft.com/office/drawing/2014/main" id="{12B63774-14BE-4EEE-9157-FD3EAF949B1C}"/>
              </a:ext>
            </a:extLst>
          </p:cNvPr>
          <p:cNvSpPr>
            <a:spLocks noChangeShapeType="1"/>
          </p:cNvSpPr>
          <p:nvPr/>
        </p:nvSpPr>
        <p:spPr bwMode="auto">
          <a:xfrm flipH="1" flipV="1">
            <a:off x="3276600" y="3733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3422D38D-6415-4E69-8127-0617329244C9}"/>
              </a:ext>
            </a:extLst>
          </p:cNvPr>
          <p:cNvSpPr>
            <a:spLocks noGrp="1" noChangeArrowheads="1"/>
          </p:cNvSpPr>
          <p:nvPr>
            <p:ph type="title"/>
          </p:nvPr>
        </p:nvSpPr>
        <p:spPr/>
        <p:txBody>
          <a:bodyPr>
            <a:normAutofit fontScale="90000"/>
          </a:bodyPr>
          <a:lstStyle/>
          <a:p>
            <a:pPr eaLnBrk="1" hangingPunct="1">
              <a:defRPr/>
            </a:pPr>
            <a:r>
              <a:rPr lang="en-US"/>
              <a:t>El Diseño de componentes de </a:t>
            </a:r>
            <a:r>
              <a:rPr lang="en-US" i="1"/>
              <a:t>hardware</a:t>
            </a:r>
            <a:r>
              <a:rPr lang="en-US"/>
              <a:t> y </a:t>
            </a:r>
            <a:r>
              <a:rPr lang="en-US" i="1"/>
              <a:t>software</a:t>
            </a:r>
          </a:p>
        </p:txBody>
      </p:sp>
      <p:sp>
        <p:nvSpPr>
          <p:cNvPr id="136195" name="Rectangle 3">
            <a:extLst>
              <a:ext uri="{FF2B5EF4-FFF2-40B4-BE49-F238E27FC236}">
                <a16:creationId xmlns:a16="http://schemas.microsoft.com/office/drawing/2014/main" id="{F5B8B181-9D93-4427-9A3F-1E7839CE418F}"/>
              </a:ext>
            </a:extLst>
          </p:cNvPr>
          <p:cNvSpPr>
            <a:spLocks noGrp="1" noChangeArrowheads="1"/>
          </p:cNvSpPr>
          <p:nvPr>
            <p:ph idx="1"/>
          </p:nvPr>
        </p:nvSpPr>
        <p:spPr/>
        <p:txBody>
          <a:bodyPr/>
          <a:lstStyle/>
          <a:p>
            <a:pPr eaLnBrk="1" hangingPunct="1">
              <a:defRPr/>
            </a:pPr>
            <a:r>
              <a:rPr lang="en-US" dirty="0"/>
              <a:t>Se </a:t>
            </a:r>
            <a:r>
              <a:rPr lang="en-US" dirty="0" err="1"/>
              <a:t>debe</a:t>
            </a:r>
            <a:r>
              <a:rPr lang="en-US" dirty="0"/>
              <a:t> </a:t>
            </a:r>
            <a:r>
              <a:rPr lang="en-US" dirty="0" err="1"/>
              <a:t>invertir</a:t>
            </a:r>
            <a:r>
              <a:rPr lang="en-US" dirty="0"/>
              <a:t> </a:t>
            </a:r>
            <a:r>
              <a:rPr lang="en-US" dirty="0" err="1"/>
              <a:t>tiempo</a:t>
            </a:r>
            <a:r>
              <a:rPr lang="en-US" dirty="0"/>
              <a:t> en la </a:t>
            </a:r>
            <a:r>
              <a:rPr lang="en-US" dirty="0" err="1"/>
              <a:t>arquitectura</a:t>
            </a:r>
            <a:r>
              <a:rPr lang="en-US" dirty="0"/>
              <a:t> del </a:t>
            </a:r>
            <a:r>
              <a:rPr lang="en-US" dirty="0" err="1"/>
              <a:t>sistema</a:t>
            </a:r>
            <a:r>
              <a:rPr lang="en-US" dirty="0"/>
              <a:t>, antes de </a:t>
            </a:r>
            <a:r>
              <a:rPr lang="en-US" dirty="0" err="1"/>
              <a:t>empezar</a:t>
            </a:r>
            <a:r>
              <a:rPr lang="en-US" dirty="0"/>
              <a:t> a </a:t>
            </a:r>
            <a:r>
              <a:rPr lang="en-US" dirty="0" err="1"/>
              <a:t>codificar</a:t>
            </a:r>
            <a:r>
              <a:rPr lang="en-US" dirty="0"/>
              <a:t>.</a:t>
            </a:r>
          </a:p>
          <a:p>
            <a:pPr eaLnBrk="1" hangingPunct="1">
              <a:defRPr/>
            </a:pPr>
            <a:r>
              <a:rPr lang="en-US" dirty="0" err="1"/>
              <a:t>Algunos</a:t>
            </a:r>
            <a:r>
              <a:rPr lang="en-US" dirty="0"/>
              <a:t> </a:t>
            </a:r>
            <a:r>
              <a:rPr lang="en-US" dirty="0" err="1"/>
              <a:t>componentes</a:t>
            </a:r>
            <a:r>
              <a:rPr lang="en-US" dirty="0"/>
              <a:t> </a:t>
            </a:r>
            <a:r>
              <a:rPr lang="en-US" dirty="0" err="1"/>
              <a:t>ya</a:t>
            </a:r>
            <a:r>
              <a:rPr lang="en-US" dirty="0"/>
              <a:t> </a:t>
            </a:r>
            <a:r>
              <a:rPr lang="en-US" dirty="0" err="1"/>
              <a:t>están</a:t>
            </a:r>
            <a:r>
              <a:rPr lang="en-US" dirty="0"/>
              <a:t> </a:t>
            </a:r>
            <a:r>
              <a:rPr lang="en-US" dirty="0" err="1"/>
              <a:t>diseñados</a:t>
            </a:r>
            <a:r>
              <a:rPr lang="en-US" dirty="0"/>
              <a:t>, </a:t>
            </a:r>
            <a:r>
              <a:rPr lang="en-US" dirty="0" err="1"/>
              <a:t>algunos</a:t>
            </a:r>
            <a:r>
              <a:rPr lang="en-US" dirty="0"/>
              <a:t> </a:t>
            </a:r>
            <a:r>
              <a:rPr lang="en-US" dirty="0" err="1"/>
              <a:t>otros</a:t>
            </a:r>
            <a:r>
              <a:rPr lang="en-US" dirty="0"/>
              <a:t> son pre-</a:t>
            </a:r>
            <a:r>
              <a:rPr lang="en-US" dirty="0" err="1"/>
              <a:t>fabricados</a:t>
            </a:r>
            <a:r>
              <a:rPr lang="en-US" dirty="0"/>
              <a:t>, </a:t>
            </a:r>
            <a:r>
              <a:rPr lang="en-US" dirty="0" err="1"/>
              <a:t>algunos</a:t>
            </a:r>
            <a:r>
              <a:rPr lang="en-US" dirty="0"/>
              <a:t> </a:t>
            </a:r>
            <a:r>
              <a:rPr lang="en-US" dirty="0" err="1"/>
              <a:t>podrán</a:t>
            </a:r>
            <a:r>
              <a:rPr lang="en-US" dirty="0"/>
              <a:t> ser </a:t>
            </a:r>
            <a:r>
              <a:rPr lang="en-US" dirty="0" err="1"/>
              <a:t>tomados</a:t>
            </a:r>
            <a:r>
              <a:rPr lang="en-US" dirty="0"/>
              <a:t> de </a:t>
            </a:r>
            <a:r>
              <a:rPr lang="en-US" dirty="0" err="1"/>
              <a:t>diseños</a:t>
            </a:r>
            <a:r>
              <a:rPr lang="en-US" dirty="0"/>
              <a:t> </a:t>
            </a:r>
            <a:r>
              <a:rPr lang="en-US" dirty="0" err="1"/>
              <a:t>previos</a:t>
            </a:r>
            <a:r>
              <a:rPr lang="en-US" dirty="0"/>
              <a:t>, </a:t>
            </a:r>
            <a:r>
              <a:rPr lang="en-US" dirty="0" err="1"/>
              <a:t>otros</a:t>
            </a:r>
            <a:r>
              <a:rPr lang="en-US" dirty="0"/>
              <a:t> </a:t>
            </a:r>
            <a:r>
              <a:rPr lang="en-US" dirty="0" err="1"/>
              <a:t>tendrán</a:t>
            </a:r>
            <a:r>
              <a:rPr lang="en-US" dirty="0"/>
              <a:t> </a:t>
            </a:r>
            <a:r>
              <a:rPr lang="en-US" dirty="0" err="1"/>
              <a:t>que</a:t>
            </a:r>
            <a:r>
              <a:rPr lang="en-US" dirty="0"/>
              <a:t> </a:t>
            </a:r>
            <a:r>
              <a:rPr lang="en-US" dirty="0" err="1"/>
              <a:t>empezar</a:t>
            </a:r>
            <a:r>
              <a:rPr lang="en-US" dirty="0"/>
              <a:t> a </a:t>
            </a:r>
            <a:r>
              <a:rPr lang="en-US" dirty="0" err="1"/>
              <a:t>construirse</a:t>
            </a:r>
            <a:r>
              <a:rPr lang="en-US"/>
              <a:t> de cero.</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29A66C5B-CA11-4C13-B785-2F593A612B49}"/>
              </a:ext>
            </a:extLst>
          </p:cNvPr>
          <p:cNvSpPr>
            <a:spLocks noGrp="1" noChangeArrowheads="1"/>
          </p:cNvSpPr>
          <p:nvPr>
            <p:ph type="title"/>
          </p:nvPr>
        </p:nvSpPr>
        <p:spPr/>
        <p:txBody>
          <a:bodyPr/>
          <a:lstStyle/>
          <a:p>
            <a:pPr eaLnBrk="1" hangingPunct="1">
              <a:defRPr/>
            </a:pPr>
            <a:r>
              <a:rPr lang="en-US"/>
              <a:t>Integración del Sistema</a:t>
            </a:r>
          </a:p>
        </p:txBody>
      </p:sp>
      <p:sp>
        <p:nvSpPr>
          <p:cNvPr id="137219" name="Rectangle 3">
            <a:extLst>
              <a:ext uri="{FF2B5EF4-FFF2-40B4-BE49-F238E27FC236}">
                <a16:creationId xmlns:a16="http://schemas.microsoft.com/office/drawing/2014/main" id="{9508D08A-3476-4840-999D-A3E875ECDED6}"/>
              </a:ext>
            </a:extLst>
          </p:cNvPr>
          <p:cNvSpPr>
            <a:spLocks noGrp="1" noChangeArrowheads="1"/>
          </p:cNvSpPr>
          <p:nvPr>
            <p:ph idx="1"/>
          </p:nvPr>
        </p:nvSpPr>
        <p:spPr/>
        <p:txBody>
          <a:bodyPr/>
          <a:lstStyle/>
          <a:p>
            <a:pPr eaLnBrk="1" hangingPunct="1">
              <a:defRPr/>
            </a:pPr>
            <a:r>
              <a:rPr lang="en-US"/>
              <a:t>Poner juntos los componentes.</a:t>
            </a:r>
          </a:p>
          <a:p>
            <a:pPr lvl="1" eaLnBrk="1" hangingPunct="1">
              <a:defRPr/>
            </a:pPr>
            <a:r>
              <a:rPr lang="en-US"/>
              <a:t>En esta etapa se pueden detectar errores que no aparecieron con anterioridad.</a:t>
            </a:r>
          </a:p>
          <a:p>
            <a:pPr eaLnBrk="1" hangingPunct="1">
              <a:defRPr/>
            </a:pPr>
            <a:r>
              <a:rPr lang="en-US"/>
              <a:t>Debe haber un plan para integrar componentes que permitan descubrir errores rápidamente, debe probarse y evaluarse el sistema lo más pronto posible antes de liberarlo al mercado.</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6F4B0CE-8401-4EDB-9BE7-9C37AE0EEB7A}"/>
              </a:ext>
            </a:extLst>
          </p:cNvPr>
          <p:cNvSpPr>
            <a:spLocks noGrp="1" noChangeArrowheads="1"/>
          </p:cNvSpPr>
          <p:nvPr>
            <p:ph type="title"/>
          </p:nvPr>
        </p:nvSpPr>
        <p:spPr/>
        <p:txBody>
          <a:bodyPr/>
          <a:lstStyle/>
          <a:p>
            <a:pPr eaLnBrk="1" hangingPunct="1">
              <a:defRPr/>
            </a:pPr>
            <a:r>
              <a:rPr lang="en-US"/>
              <a:t>Resumen</a:t>
            </a:r>
          </a:p>
        </p:txBody>
      </p:sp>
      <p:sp>
        <p:nvSpPr>
          <p:cNvPr id="138243" name="Rectangle 3">
            <a:extLst>
              <a:ext uri="{FF2B5EF4-FFF2-40B4-BE49-F238E27FC236}">
                <a16:creationId xmlns:a16="http://schemas.microsoft.com/office/drawing/2014/main" id="{C3EA5D41-5588-40DF-8617-ECBD59F499C6}"/>
              </a:ext>
            </a:extLst>
          </p:cNvPr>
          <p:cNvSpPr>
            <a:spLocks noGrp="1" noChangeArrowheads="1"/>
          </p:cNvSpPr>
          <p:nvPr>
            <p:ph idx="1"/>
          </p:nvPr>
        </p:nvSpPr>
        <p:spPr>
          <a:xfrm>
            <a:off x="457200" y="1341438"/>
            <a:ext cx="8229600" cy="4789487"/>
          </a:xfrm>
        </p:spPr>
        <p:txBody>
          <a:bodyPr>
            <a:normAutofit lnSpcReduction="10000"/>
          </a:bodyPr>
          <a:lstStyle/>
          <a:p>
            <a:pPr eaLnBrk="1" hangingPunct="1">
              <a:lnSpc>
                <a:spcPct val="80000"/>
              </a:lnSpc>
              <a:buClr>
                <a:schemeClr val="tx1"/>
              </a:buClr>
              <a:buFontTx/>
              <a:buChar char="•"/>
              <a:defRPr/>
            </a:pPr>
            <a:r>
              <a:rPr lang="en-US" sz="1600">
                <a:latin typeface="Arial" charset="0"/>
              </a:rPr>
              <a:t>Los sistemas embebidos nos rodean y son cada vez más.</a:t>
            </a:r>
          </a:p>
          <a:p>
            <a:pPr lvl="1" eaLnBrk="1" hangingPunct="1">
              <a:lnSpc>
                <a:spcPct val="80000"/>
              </a:lnSpc>
              <a:buClr>
                <a:schemeClr val="tx1"/>
              </a:buClr>
              <a:buFontTx/>
              <a:buChar char="•"/>
              <a:defRPr/>
            </a:pPr>
            <a:r>
              <a:rPr lang="en-US" sz="1600">
                <a:latin typeface="Arial" charset="0"/>
              </a:rPr>
              <a:t>Muchos sistemas tienden a contener sistemas embebidos con esquemas de </a:t>
            </a:r>
            <a:r>
              <a:rPr lang="en-US" sz="1600" i="1">
                <a:latin typeface="Arial" charset="0"/>
              </a:rPr>
              <a:t>software</a:t>
            </a:r>
            <a:r>
              <a:rPr lang="en-US" sz="1600">
                <a:latin typeface="Arial" charset="0"/>
              </a:rPr>
              <a:t> y </a:t>
            </a:r>
            <a:r>
              <a:rPr lang="en-US" sz="1600" i="1">
                <a:latin typeface="Arial" charset="0"/>
              </a:rPr>
              <a:t>hardware</a:t>
            </a:r>
            <a:r>
              <a:rPr lang="en-US" sz="1600">
                <a:latin typeface="Arial" charset="0"/>
              </a:rPr>
              <a:t> complejos.</a:t>
            </a:r>
          </a:p>
          <a:p>
            <a:pPr lvl="1" eaLnBrk="1" hangingPunct="1">
              <a:lnSpc>
                <a:spcPct val="80000"/>
              </a:lnSpc>
              <a:buClr>
                <a:schemeClr val="tx1"/>
              </a:buClr>
              <a:buFontTx/>
              <a:buChar char="•"/>
              <a:defRPr/>
            </a:pPr>
            <a:r>
              <a:rPr lang="en-US" sz="1600">
                <a:latin typeface="Arial" charset="0"/>
              </a:rPr>
              <a:t>En casi cualquier área en donde se desempeña el humano aparecen sistemas embebidos.</a:t>
            </a:r>
          </a:p>
          <a:p>
            <a:pPr eaLnBrk="1" hangingPunct="1">
              <a:lnSpc>
                <a:spcPct val="80000"/>
              </a:lnSpc>
              <a:buClr>
                <a:schemeClr val="tx1"/>
              </a:buClr>
              <a:buFontTx/>
              <a:buChar char="•"/>
              <a:defRPr/>
            </a:pPr>
            <a:r>
              <a:rPr lang="en-US" sz="1600">
                <a:latin typeface="Arial" charset="0"/>
              </a:rPr>
              <a:t>La implementación de sistemas embebidos involucra muchos retos:</a:t>
            </a:r>
          </a:p>
          <a:p>
            <a:pPr eaLnBrk="1" hangingPunct="1">
              <a:lnSpc>
                <a:spcPct val="80000"/>
              </a:lnSpc>
              <a:buClr>
                <a:schemeClr val="tx1"/>
              </a:buClr>
              <a:buFontTx/>
              <a:buNone/>
              <a:defRPr/>
            </a:pPr>
            <a:r>
              <a:rPr lang="en-US" sz="1600">
                <a:latin typeface="Arial" charset="0"/>
              </a:rPr>
              <a:t>     El tiempo en el que debe concluirse el diseño, consideraciones de operación del sistema, consumo de potencia, etc.</a:t>
            </a:r>
          </a:p>
          <a:p>
            <a:pPr eaLnBrk="1" hangingPunct="1">
              <a:lnSpc>
                <a:spcPct val="80000"/>
              </a:lnSpc>
              <a:buClr>
                <a:schemeClr val="tx1"/>
              </a:buClr>
              <a:buFontTx/>
              <a:buChar char="•"/>
              <a:defRPr/>
            </a:pPr>
            <a:r>
              <a:rPr lang="en-US" sz="1600">
                <a:latin typeface="Arial" charset="0"/>
              </a:rPr>
              <a:t>La metodología en el diseño nos ayuda a manejar el proceso de diseño e implementación.</a:t>
            </a:r>
          </a:p>
          <a:p>
            <a:pPr eaLnBrk="1" hangingPunct="1">
              <a:lnSpc>
                <a:spcPct val="80000"/>
              </a:lnSpc>
              <a:spcBef>
                <a:spcPct val="50000"/>
              </a:spcBef>
              <a:buClr>
                <a:schemeClr val="tx1"/>
              </a:buClr>
              <a:buFontTx/>
              <a:buNone/>
              <a:defRPr/>
            </a:pPr>
            <a:endParaRPr lang="en-US" sz="1600" b="1">
              <a:latin typeface="Arial" charset="0"/>
            </a:endParaRPr>
          </a:p>
          <a:p>
            <a:pPr eaLnBrk="1" hangingPunct="1">
              <a:lnSpc>
                <a:spcPct val="80000"/>
              </a:lnSpc>
              <a:spcBef>
                <a:spcPct val="50000"/>
              </a:spcBef>
              <a:buClr>
                <a:schemeClr val="tx1"/>
              </a:buClr>
              <a:buFontTx/>
              <a:buNone/>
              <a:defRPr/>
            </a:pPr>
            <a:r>
              <a:rPr lang="en-US" sz="1600" b="1">
                <a:latin typeface="Arial" charset="0"/>
              </a:rPr>
              <a:t>Algunas Referencias:</a:t>
            </a:r>
          </a:p>
          <a:p>
            <a:pPr eaLnBrk="1" hangingPunct="1">
              <a:lnSpc>
                <a:spcPct val="80000"/>
              </a:lnSpc>
              <a:spcBef>
                <a:spcPct val="50000"/>
              </a:spcBef>
              <a:buClr>
                <a:schemeClr val="tx1"/>
              </a:buClr>
              <a:buFontTx/>
              <a:buNone/>
              <a:defRPr/>
            </a:pPr>
            <a:endParaRPr lang="en-US" sz="1600" b="1">
              <a:latin typeface="Arial" charset="0"/>
            </a:endParaRPr>
          </a:p>
          <a:p>
            <a:pPr eaLnBrk="1" hangingPunct="1">
              <a:lnSpc>
                <a:spcPct val="80000"/>
              </a:lnSpc>
              <a:spcBef>
                <a:spcPct val="50000"/>
              </a:spcBef>
              <a:buClr>
                <a:schemeClr val="tx1"/>
              </a:buClr>
              <a:buFontTx/>
              <a:buChar char="•"/>
              <a:defRPr/>
            </a:pPr>
            <a:r>
              <a:rPr lang="en-US" sz="1600">
                <a:latin typeface="Arial" charset="0"/>
              </a:rPr>
              <a:t>Overheads for Computers as Components</a:t>
            </a:r>
            <a:r>
              <a:rPr lang="en-US" sz="1600" i="1">
                <a:latin typeface="Arial" charset="0"/>
              </a:rPr>
              <a:t>, W.Wolf.Morgan Kaufman.</a:t>
            </a:r>
          </a:p>
          <a:p>
            <a:pPr eaLnBrk="1" hangingPunct="1">
              <a:lnSpc>
                <a:spcPct val="80000"/>
              </a:lnSpc>
              <a:spcBef>
                <a:spcPct val="50000"/>
              </a:spcBef>
              <a:buClr>
                <a:schemeClr val="tx1"/>
              </a:buClr>
              <a:buFontTx/>
              <a:buChar char="•"/>
              <a:defRPr/>
            </a:pPr>
            <a:r>
              <a:rPr lang="en-US" sz="1600">
                <a:latin typeface="Arial" charset="0"/>
              </a:rPr>
              <a:t>Real Time Systems: Analysis and Design, </a:t>
            </a:r>
            <a:r>
              <a:rPr lang="en-US" sz="1600" i="1">
                <a:latin typeface="Arial" charset="0"/>
              </a:rPr>
              <a:t>Phillipe Laplante</a:t>
            </a:r>
            <a:r>
              <a:rPr lang="en-US" sz="1600">
                <a:latin typeface="Arial" charset="0"/>
              </a:rPr>
              <a:t>.</a:t>
            </a:r>
          </a:p>
          <a:p>
            <a:pPr eaLnBrk="1" hangingPunct="1">
              <a:lnSpc>
                <a:spcPct val="80000"/>
              </a:lnSpc>
              <a:spcBef>
                <a:spcPct val="50000"/>
              </a:spcBef>
              <a:buClr>
                <a:schemeClr val="tx1"/>
              </a:buClr>
              <a:buFontTx/>
              <a:buChar char="•"/>
              <a:defRPr/>
            </a:pPr>
            <a:r>
              <a:rPr lang="en-US" sz="1600">
                <a:latin typeface="Arial" charset="0"/>
              </a:rPr>
              <a:t>Embedded Systems in the Real World, </a:t>
            </a:r>
            <a:r>
              <a:rPr lang="en-US" sz="1600" i="1">
                <a:latin typeface="Arial" charset="0"/>
              </a:rPr>
              <a:t>Phillip Koopman</a:t>
            </a:r>
            <a:r>
              <a:rPr lang="en-US" sz="1600">
                <a:latin typeface="Arial" charset="0"/>
              </a:rPr>
              <a:t>. Carnegie Mellon University.</a:t>
            </a:r>
          </a:p>
          <a:p>
            <a:pPr eaLnBrk="1" hangingPunct="1">
              <a:lnSpc>
                <a:spcPct val="80000"/>
              </a:lnSpc>
              <a:defRPr/>
            </a:pPr>
            <a:endParaRPr lang="en-US" sz="1600">
              <a:latin typeface="Arial" charset="0"/>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7EADF5-2ABD-48DB-A802-B47096629601}"/>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F5D72906-CDE8-400B-B98C-157A2C74C06B}"/>
              </a:ext>
            </a:extLst>
          </p:cNvPr>
          <p:cNvSpPr>
            <a:spLocks noGrp="1"/>
          </p:cNvSpPr>
          <p:nvPr>
            <p:ph idx="1"/>
          </p:nvPr>
        </p:nvSpPr>
        <p:spPr/>
        <p:txBody>
          <a:bodyPr/>
          <a:lstStyle/>
          <a:p>
            <a:r>
              <a:rPr lang="es-MX" dirty="0"/>
              <a:t>Los sistemas embebido han tomado una papel muy importante en la tecnología y en la industria, los sistemas complejos cuentan con múltiples sistemas </a:t>
            </a:r>
            <a:r>
              <a:rPr lang="es-MX"/>
              <a:t>embebidos para </a:t>
            </a:r>
            <a:r>
              <a:rPr lang="es-MX" dirty="0"/>
              <a:t>su funcionamiento pues un sistema embebido al ser diseñado para una única tarea cuenta con grandes recursos y gran optimización para llevarla a cabo. Como ingenieros en electrónica es de suma importancia conocer las cualidades,  pros y contras de los mismo para lograr emplearlos de la mejor manera posible.</a:t>
            </a:r>
          </a:p>
          <a:p>
            <a:endParaRPr lang="es-MX" dirty="0"/>
          </a:p>
        </p:txBody>
      </p:sp>
    </p:spTree>
    <p:extLst>
      <p:ext uri="{BB962C8B-B14F-4D97-AF65-F5344CB8AC3E}">
        <p14:creationId xmlns:p14="http://schemas.microsoft.com/office/powerpoint/2010/main" val="9453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59AA2-A213-482F-8A2E-6CCD3556223C}"/>
              </a:ext>
            </a:extLst>
          </p:cNvPr>
          <p:cNvSpPr>
            <a:spLocks noGrp="1"/>
          </p:cNvSpPr>
          <p:nvPr>
            <p:ph type="title"/>
          </p:nvPr>
        </p:nvSpPr>
        <p:spPr/>
        <p:txBody>
          <a:bodyPr>
            <a:normAutofit fontScale="90000"/>
          </a:bodyPr>
          <a:lstStyle/>
          <a:p>
            <a:r>
              <a:rPr lang="es-MX" dirty="0"/>
              <a:t>Unidad de computo de un Sistema embebido</a:t>
            </a:r>
          </a:p>
        </p:txBody>
      </p:sp>
      <p:sp>
        <p:nvSpPr>
          <p:cNvPr id="3" name="Marcador de contenido 2">
            <a:extLst>
              <a:ext uri="{FF2B5EF4-FFF2-40B4-BE49-F238E27FC236}">
                <a16:creationId xmlns:a16="http://schemas.microsoft.com/office/drawing/2014/main" id="{CF052AD3-23CB-438C-8124-0344892F743B}"/>
              </a:ext>
            </a:extLst>
          </p:cNvPr>
          <p:cNvSpPr>
            <a:spLocks noGrp="1"/>
          </p:cNvSpPr>
          <p:nvPr>
            <p:ph idx="1"/>
          </p:nvPr>
        </p:nvSpPr>
        <p:spPr/>
        <p:txBody>
          <a:bodyPr/>
          <a:lstStyle/>
          <a:p>
            <a:pPr lvl="1">
              <a:lnSpc>
                <a:spcPct val="80000"/>
              </a:lnSpc>
              <a:defRPr/>
            </a:pPr>
            <a:r>
              <a:rPr lang="en-US" sz="2200" dirty="0">
                <a:solidFill>
                  <a:schemeClr val="folHlink"/>
                </a:solidFill>
                <a:latin typeface="Arial" charset="0"/>
              </a:rPr>
              <a:t>El</a:t>
            </a:r>
            <a:r>
              <a:rPr lang="en-US" sz="2200" dirty="0">
                <a:solidFill>
                  <a:schemeClr val="folHlink"/>
                </a:solidFill>
                <a:effectLst/>
                <a:latin typeface="Arial" charset="0"/>
              </a:rPr>
              <a:t> </a:t>
            </a:r>
            <a:r>
              <a:rPr lang="en-US" sz="2200" dirty="0" err="1">
                <a:solidFill>
                  <a:schemeClr val="folHlink"/>
                </a:solidFill>
                <a:effectLst/>
                <a:latin typeface="Arial" charset="0"/>
              </a:rPr>
              <a:t>Dispositivo</a:t>
            </a:r>
            <a:r>
              <a:rPr lang="en-US" sz="2200" dirty="0">
                <a:solidFill>
                  <a:schemeClr val="folHlink"/>
                </a:solidFill>
                <a:effectLst/>
                <a:latin typeface="Arial" charset="0"/>
              </a:rPr>
              <a:t> de </a:t>
            </a:r>
            <a:r>
              <a:rPr lang="en-US" sz="2200" dirty="0" err="1">
                <a:solidFill>
                  <a:schemeClr val="folHlink"/>
                </a:solidFill>
                <a:effectLst/>
                <a:latin typeface="Arial" charset="0"/>
              </a:rPr>
              <a:t>computo</a:t>
            </a:r>
            <a:r>
              <a:rPr lang="en-US" sz="2200" dirty="0">
                <a:solidFill>
                  <a:schemeClr val="folHlink"/>
                </a:solidFill>
                <a:effectLst/>
                <a:latin typeface="Arial" charset="0"/>
              </a:rPr>
              <a:t> es una </a:t>
            </a:r>
            <a:r>
              <a:rPr lang="en-US" sz="2200" dirty="0" err="1">
                <a:solidFill>
                  <a:schemeClr val="folHlink"/>
                </a:solidFill>
                <a:effectLst/>
                <a:latin typeface="Arial" charset="0"/>
              </a:rPr>
              <a:t>parte</a:t>
            </a:r>
            <a:r>
              <a:rPr lang="en-US" sz="2200" dirty="0">
                <a:solidFill>
                  <a:schemeClr val="folHlink"/>
                </a:solidFill>
                <a:effectLst/>
                <a:latin typeface="Arial" charset="0"/>
              </a:rPr>
              <a:t> </a:t>
            </a:r>
            <a:r>
              <a:rPr lang="en-US" sz="2200" dirty="0" err="1">
                <a:solidFill>
                  <a:schemeClr val="folHlink"/>
                </a:solidFill>
                <a:effectLst/>
                <a:latin typeface="Arial" charset="0"/>
              </a:rPr>
              <a:t>esencial</a:t>
            </a:r>
            <a:r>
              <a:rPr lang="en-US" sz="2200" dirty="0">
                <a:solidFill>
                  <a:schemeClr val="folHlink"/>
                </a:solidFill>
                <a:effectLst/>
                <a:latin typeface="Arial" charset="0"/>
              </a:rPr>
              <a:t> del Sistema, </a:t>
            </a:r>
            <a:r>
              <a:rPr lang="en-US" sz="2200" dirty="0" err="1">
                <a:solidFill>
                  <a:schemeClr val="folHlink"/>
                </a:solidFill>
                <a:effectLst/>
                <a:latin typeface="Arial" charset="0"/>
              </a:rPr>
              <a:t>pues</a:t>
            </a:r>
            <a:r>
              <a:rPr lang="en-US" sz="2200" dirty="0">
                <a:solidFill>
                  <a:schemeClr val="folHlink"/>
                </a:solidFill>
                <a:effectLst/>
                <a:latin typeface="Arial" charset="0"/>
              </a:rPr>
              <a:t> </a:t>
            </a:r>
            <a:r>
              <a:rPr lang="en-US" sz="2200" dirty="0" err="1">
                <a:solidFill>
                  <a:schemeClr val="folHlink"/>
                </a:solidFill>
                <a:effectLst/>
                <a:latin typeface="Arial" charset="0"/>
              </a:rPr>
              <a:t>en</a:t>
            </a:r>
            <a:r>
              <a:rPr lang="en-US" sz="2200" dirty="0">
                <a:solidFill>
                  <a:schemeClr val="folHlink"/>
                </a:solidFill>
                <a:effectLst/>
                <a:latin typeface="Arial" charset="0"/>
              </a:rPr>
              <a:t> </a:t>
            </a:r>
            <a:r>
              <a:rPr lang="en-US" sz="2200" dirty="0" err="1">
                <a:solidFill>
                  <a:schemeClr val="folHlink"/>
                </a:solidFill>
                <a:effectLst/>
                <a:latin typeface="Arial" charset="0"/>
              </a:rPr>
              <a:t>en</a:t>
            </a:r>
            <a:r>
              <a:rPr lang="en-US" sz="2200" dirty="0">
                <a:solidFill>
                  <a:schemeClr val="folHlink"/>
                </a:solidFill>
                <a:effectLst/>
                <a:latin typeface="Arial" charset="0"/>
              </a:rPr>
              <a:t> </a:t>
            </a:r>
            <a:r>
              <a:rPr lang="en-US" sz="2200" dirty="0" err="1">
                <a:solidFill>
                  <a:schemeClr val="folHlink"/>
                </a:solidFill>
                <a:effectLst/>
                <a:latin typeface="Arial" charset="0"/>
              </a:rPr>
              <a:t>este</a:t>
            </a:r>
            <a:r>
              <a:rPr lang="en-US" sz="2200" dirty="0">
                <a:solidFill>
                  <a:schemeClr val="folHlink"/>
                </a:solidFill>
                <a:effectLst/>
                <a:latin typeface="Arial" charset="0"/>
              </a:rPr>
              <a:t> </a:t>
            </a:r>
            <a:r>
              <a:rPr lang="en-US" sz="2200" dirty="0" err="1">
                <a:solidFill>
                  <a:schemeClr val="folHlink"/>
                </a:solidFill>
                <a:effectLst/>
                <a:latin typeface="Arial" charset="0"/>
              </a:rPr>
              <a:t>donde</a:t>
            </a:r>
            <a:r>
              <a:rPr lang="en-US" sz="2200" dirty="0">
                <a:solidFill>
                  <a:schemeClr val="folHlink"/>
                </a:solidFill>
                <a:effectLst/>
                <a:latin typeface="Arial" charset="0"/>
              </a:rPr>
              <a:t> se </a:t>
            </a:r>
            <a:r>
              <a:rPr lang="en-US" sz="2200" dirty="0" err="1">
                <a:solidFill>
                  <a:schemeClr val="folHlink"/>
                </a:solidFill>
                <a:effectLst/>
                <a:latin typeface="Arial" charset="0"/>
              </a:rPr>
              <a:t>procesan</a:t>
            </a:r>
            <a:r>
              <a:rPr lang="en-US" sz="2200" dirty="0">
                <a:solidFill>
                  <a:schemeClr val="folHlink"/>
                </a:solidFill>
                <a:effectLst/>
                <a:latin typeface="Arial" charset="0"/>
              </a:rPr>
              <a:t> las </a:t>
            </a:r>
            <a:r>
              <a:rPr lang="en-US" sz="2200" dirty="0" err="1">
                <a:solidFill>
                  <a:schemeClr val="folHlink"/>
                </a:solidFill>
                <a:effectLst/>
                <a:latin typeface="Arial" charset="0"/>
              </a:rPr>
              <a:t>instrucciones</a:t>
            </a:r>
            <a:r>
              <a:rPr lang="en-US" sz="2200" dirty="0">
                <a:solidFill>
                  <a:schemeClr val="folHlink"/>
                </a:solidFill>
                <a:effectLst/>
                <a:latin typeface="Arial" charset="0"/>
              </a:rPr>
              <a:t> para la </a:t>
            </a:r>
            <a:r>
              <a:rPr lang="en-US" sz="2200" dirty="0" err="1">
                <a:solidFill>
                  <a:schemeClr val="folHlink"/>
                </a:solidFill>
                <a:effectLst/>
                <a:latin typeface="Arial" charset="0"/>
              </a:rPr>
              <a:t>realzacion</a:t>
            </a:r>
            <a:r>
              <a:rPr lang="en-US" sz="2200" dirty="0">
                <a:solidFill>
                  <a:schemeClr val="folHlink"/>
                </a:solidFill>
                <a:effectLst/>
                <a:latin typeface="Arial" charset="0"/>
              </a:rPr>
              <a:t> de </a:t>
            </a:r>
            <a:r>
              <a:rPr lang="en-US" sz="2200" dirty="0" err="1">
                <a:solidFill>
                  <a:schemeClr val="folHlink"/>
                </a:solidFill>
                <a:effectLst/>
                <a:latin typeface="Arial" charset="0"/>
              </a:rPr>
              <a:t>todas</a:t>
            </a:r>
            <a:r>
              <a:rPr lang="en-US" sz="2200" dirty="0">
                <a:solidFill>
                  <a:schemeClr val="folHlink"/>
                </a:solidFill>
                <a:effectLst/>
                <a:latin typeface="Arial" charset="0"/>
              </a:rPr>
              <a:t> las </a:t>
            </a:r>
            <a:r>
              <a:rPr lang="en-US" sz="2200" dirty="0" err="1">
                <a:solidFill>
                  <a:schemeClr val="folHlink"/>
                </a:solidFill>
                <a:effectLst/>
                <a:latin typeface="Arial" charset="0"/>
              </a:rPr>
              <a:t>tareas</a:t>
            </a:r>
            <a:r>
              <a:rPr lang="en-US" sz="2200" dirty="0">
                <a:solidFill>
                  <a:schemeClr val="folHlink"/>
                </a:solidFill>
                <a:effectLst/>
                <a:latin typeface="Arial" charset="0"/>
              </a:rPr>
              <a:t>.</a:t>
            </a:r>
            <a:endParaRPr lang="en-US" sz="2200" dirty="0">
              <a:solidFill>
                <a:schemeClr val="folHlink"/>
              </a:solidFill>
              <a:latin typeface="Arial" charset="0"/>
            </a:endParaRPr>
          </a:p>
          <a:p>
            <a:pPr lvl="1">
              <a:lnSpc>
                <a:spcPct val="80000"/>
              </a:lnSpc>
              <a:buNone/>
              <a:defRPr/>
            </a:pPr>
            <a:r>
              <a:rPr lang="en-US" sz="2000" dirty="0">
                <a:solidFill>
                  <a:srgbClr val="000000"/>
                </a:solidFill>
                <a:effectLst>
                  <a:outerShdw blurRad="38100" dist="38100" dir="2700000" algn="tl">
                    <a:srgbClr val="FFFFFF"/>
                  </a:outerShdw>
                </a:effectLst>
                <a:latin typeface="Arial" charset="0"/>
              </a:rPr>
              <a:t>• </a:t>
            </a:r>
            <a:r>
              <a:rPr lang="en-US" sz="2000" dirty="0" err="1">
                <a:latin typeface="Arial" charset="0"/>
              </a:rPr>
              <a:t>Usa</a:t>
            </a:r>
            <a:r>
              <a:rPr lang="en-US" sz="2000" dirty="0">
                <a:latin typeface="Arial" charset="0"/>
              </a:rPr>
              <a:t> </a:t>
            </a:r>
            <a:r>
              <a:rPr lang="en-US" sz="2000" i="1" dirty="0">
                <a:latin typeface="Arial" charset="0"/>
              </a:rPr>
              <a:t>software</a:t>
            </a:r>
            <a:r>
              <a:rPr lang="en-US" sz="2000" dirty="0">
                <a:latin typeface="Arial" charset="0"/>
              </a:rPr>
              <a:t> </a:t>
            </a:r>
            <a:r>
              <a:rPr lang="en-US" sz="2000" dirty="0" err="1">
                <a:latin typeface="Arial" charset="0"/>
              </a:rPr>
              <a:t>dedicado</a:t>
            </a:r>
            <a:r>
              <a:rPr lang="en-US" sz="2000" dirty="0">
                <a:latin typeface="Arial" charset="0"/>
              </a:rPr>
              <a:t> </a:t>
            </a:r>
            <a:r>
              <a:rPr lang="en-US" sz="2000" dirty="0" err="1">
                <a:latin typeface="Arial" charset="0"/>
              </a:rPr>
              <a:t>típicamente</a:t>
            </a:r>
            <a:r>
              <a:rPr lang="en-US" sz="2000" dirty="0">
                <a:latin typeface="Arial" charset="0"/>
              </a:rPr>
              <a:t> (que </a:t>
            </a:r>
            <a:r>
              <a:rPr lang="en-US" sz="2000" dirty="0" err="1">
                <a:latin typeface="Arial" charset="0"/>
              </a:rPr>
              <a:t>puede</a:t>
            </a:r>
            <a:r>
              <a:rPr lang="en-US" sz="2000" dirty="0">
                <a:latin typeface="Arial" charset="0"/>
              </a:rPr>
              <a:t> </a:t>
            </a:r>
            <a:r>
              <a:rPr lang="en-US" sz="2000" dirty="0" err="1">
                <a:latin typeface="Arial" charset="0"/>
              </a:rPr>
              <a:t>acondicionar</a:t>
            </a:r>
            <a:r>
              <a:rPr lang="en-US" sz="2000" dirty="0">
                <a:latin typeface="Arial" charset="0"/>
              </a:rPr>
              <a:t> el </a:t>
            </a:r>
            <a:r>
              <a:rPr lang="en-US" sz="2000" dirty="0" err="1">
                <a:latin typeface="Arial" charset="0"/>
              </a:rPr>
              <a:t>usuario</a:t>
            </a:r>
            <a:r>
              <a:rPr lang="en-US" sz="2000" dirty="0">
                <a:latin typeface="Arial" charset="0"/>
              </a:rPr>
              <a:t>) </a:t>
            </a:r>
          </a:p>
          <a:p>
            <a:pPr lvl="1">
              <a:lnSpc>
                <a:spcPct val="80000"/>
              </a:lnSpc>
              <a:buNone/>
              <a:defRPr/>
            </a:pPr>
            <a:r>
              <a:rPr lang="en-US" sz="2000" dirty="0">
                <a:latin typeface="Arial" charset="0"/>
              </a:rPr>
              <a:t>• </a:t>
            </a:r>
            <a:r>
              <a:rPr lang="en-US" sz="2000" dirty="0" err="1">
                <a:latin typeface="Arial" charset="0"/>
              </a:rPr>
              <a:t>Frecuentemente</a:t>
            </a:r>
            <a:r>
              <a:rPr lang="en-US" sz="2000" dirty="0">
                <a:latin typeface="Arial" charset="0"/>
              </a:rPr>
              <a:t> </a:t>
            </a:r>
            <a:r>
              <a:rPr lang="en-US" sz="2000" dirty="0" err="1">
                <a:latin typeface="Arial" charset="0"/>
              </a:rPr>
              <a:t>reemplaza</a:t>
            </a:r>
            <a:r>
              <a:rPr lang="en-US" sz="2000" dirty="0">
                <a:latin typeface="Arial" charset="0"/>
              </a:rPr>
              <a:t> </a:t>
            </a:r>
            <a:r>
              <a:rPr lang="en-US" sz="2000" dirty="0" err="1">
                <a:latin typeface="Arial" charset="0"/>
              </a:rPr>
              <a:t>tecnologías</a:t>
            </a:r>
            <a:r>
              <a:rPr lang="en-US" sz="2000" dirty="0">
                <a:latin typeface="Arial" charset="0"/>
              </a:rPr>
              <a:t> y </a:t>
            </a:r>
            <a:r>
              <a:rPr lang="en-US" sz="2000" dirty="0" err="1">
                <a:latin typeface="Arial" charset="0"/>
              </a:rPr>
              <a:t>componentes</a:t>
            </a:r>
            <a:r>
              <a:rPr lang="en-US" sz="2000" dirty="0">
                <a:latin typeface="Arial" charset="0"/>
              </a:rPr>
              <a:t> </a:t>
            </a:r>
            <a:r>
              <a:rPr lang="en-US" sz="2000" dirty="0" err="1">
                <a:latin typeface="Arial" charset="0"/>
              </a:rPr>
              <a:t>obsoletos</a:t>
            </a:r>
            <a:r>
              <a:rPr lang="en-US" sz="2000" dirty="0">
                <a:latin typeface="Arial" charset="0"/>
              </a:rPr>
              <a:t> (</a:t>
            </a:r>
            <a:r>
              <a:rPr lang="en-US" sz="2000" dirty="0" err="1">
                <a:latin typeface="Arial" charset="0"/>
              </a:rPr>
              <a:t>electromecánicos</a:t>
            </a:r>
            <a:r>
              <a:rPr lang="en-US" sz="2000" dirty="0">
                <a:latin typeface="Arial" charset="0"/>
              </a:rPr>
              <a:t>, </a:t>
            </a:r>
            <a:r>
              <a:rPr lang="en-US" sz="2000" dirty="0" err="1">
                <a:latin typeface="Arial" charset="0"/>
              </a:rPr>
              <a:t>hidráulicos</a:t>
            </a:r>
            <a:r>
              <a:rPr lang="en-US" sz="2000" dirty="0">
                <a:latin typeface="Arial" charset="0"/>
              </a:rPr>
              <a:t>, etc.) </a:t>
            </a:r>
          </a:p>
          <a:p>
            <a:pPr lvl="1">
              <a:lnSpc>
                <a:spcPct val="80000"/>
              </a:lnSpc>
              <a:buNone/>
              <a:defRPr/>
            </a:pPr>
            <a:r>
              <a:rPr lang="en-US" sz="2000" dirty="0">
                <a:latin typeface="Arial" charset="0"/>
              </a:rPr>
              <a:t>• </a:t>
            </a:r>
            <a:r>
              <a:rPr lang="en-US" sz="2000" dirty="0" err="1">
                <a:latin typeface="Arial" charset="0"/>
              </a:rPr>
              <a:t>Habitualmente</a:t>
            </a:r>
            <a:r>
              <a:rPr lang="en-US" sz="2000" dirty="0">
                <a:latin typeface="Arial" charset="0"/>
              </a:rPr>
              <a:t> no </a:t>
            </a:r>
            <a:r>
              <a:rPr lang="en-US" sz="2000" dirty="0" err="1">
                <a:latin typeface="Arial" charset="0"/>
              </a:rPr>
              <a:t>existe</a:t>
            </a:r>
            <a:r>
              <a:rPr lang="en-US" sz="2000" dirty="0">
                <a:latin typeface="Arial" charset="0"/>
              </a:rPr>
              <a:t> un </a:t>
            </a:r>
            <a:r>
              <a:rPr lang="en-US" sz="2000" dirty="0" err="1">
                <a:latin typeface="Arial" charset="0"/>
              </a:rPr>
              <a:t>mecanismo</a:t>
            </a:r>
            <a:r>
              <a:rPr lang="en-US" sz="2000" dirty="0">
                <a:latin typeface="Arial" charset="0"/>
              </a:rPr>
              <a:t> de </a:t>
            </a:r>
            <a:r>
              <a:rPr lang="en-US" sz="2000" dirty="0" err="1">
                <a:latin typeface="Arial" charset="0"/>
              </a:rPr>
              <a:t>introducción</a:t>
            </a:r>
            <a:r>
              <a:rPr lang="en-US" sz="2000" dirty="0">
                <a:latin typeface="Arial" charset="0"/>
              </a:rPr>
              <a:t> de </a:t>
            </a:r>
            <a:r>
              <a:rPr lang="en-US" sz="2000" dirty="0" err="1">
                <a:latin typeface="Arial" charset="0"/>
              </a:rPr>
              <a:t>datos</a:t>
            </a:r>
            <a:r>
              <a:rPr lang="en-US" sz="2000" dirty="0">
                <a:latin typeface="Arial" charset="0"/>
              </a:rPr>
              <a:t> </a:t>
            </a:r>
            <a:r>
              <a:rPr lang="en-US" sz="2000" dirty="0" err="1">
                <a:latin typeface="Arial" charset="0"/>
              </a:rPr>
              <a:t>convencional</a:t>
            </a:r>
            <a:r>
              <a:rPr lang="en-US" sz="2000" dirty="0">
                <a:latin typeface="Arial" charset="0"/>
              </a:rPr>
              <a:t> (</a:t>
            </a:r>
            <a:r>
              <a:rPr lang="en-US" sz="2000" dirty="0" err="1">
                <a:latin typeface="Arial" charset="0"/>
              </a:rPr>
              <a:t>como</a:t>
            </a:r>
            <a:r>
              <a:rPr lang="en-US" sz="2000" dirty="0">
                <a:latin typeface="Arial" charset="0"/>
              </a:rPr>
              <a:t> un </a:t>
            </a:r>
            <a:r>
              <a:rPr lang="en-US" sz="2000" dirty="0" err="1">
                <a:latin typeface="Arial" charset="0"/>
              </a:rPr>
              <a:t>teclado</a:t>
            </a:r>
            <a:r>
              <a:rPr lang="en-US" sz="2000" dirty="0">
                <a:latin typeface="Arial" charset="0"/>
              </a:rPr>
              <a:t>, por </a:t>
            </a:r>
            <a:r>
              <a:rPr lang="en-US" sz="2000" dirty="0" err="1">
                <a:latin typeface="Arial" charset="0"/>
              </a:rPr>
              <a:t>ejemplo</a:t>
            </a:r>
            <a:r>
              <a:rPr lang="en-US" sz="2000" dirty="0">
                <a:latin typeface="Arial" charset="0"/>
              </a:rPr>
              <a:t>).</a:t>
            </a:r>
          </a:p>
          <a:p>
            <a:pPr lvl="1">
              <a:lnSpc>
                <a:spcPct val="80000"/>
              </a:lnSpc>
              <a:buNone/>
              <a:defRPr/>
            </a:pPr>
            <a:r>
              <a:rPr lang="en-US" sz="2000" dirty="0">
                <a:latin typeface="Arial" charset="0"/>
              </a:rPr>
              <a:t>• El </a:t>
            </a:r>
            <a:r>
              <a:rPr lang="en-US" sz="2000" dirty="0" err="1">
                <a:latin typeface="Arial" charset="0"/>
              </a:rPr>
              <a:t>despliegue</a:t>
            </a:r>
            <a:r>
              <a:rPr lang="en-US" sz="2000" dirty="0">
                <a:latin typeface="Arial" charset="0"/>
              </a:rPr>
              <a:t> de </a:t>
            </a:r>
            <a:r>
              <a:rPr lang="en-US" sz="2000" dirty="0" err="1">
                <a:latin typeface="Arial" charset="0"/>
              </a:rPr>
              <a:t>datos</a:t>
            </a:r>
            <a:r>
              <a:rPr lang="en-US" sz="2000" dirty="0">
                <a:latin typeface="Arial" charset="0"/>
              </a:rPr>
              <a:t> o </a:t>
            </a:r>
            <a:r>
              <a:rPr lang="en-US" sz="2000" dirty="0" err="1">
                <a:latin typeface="Arial" charset="0"/>
              </a:rPr>
              <a:t>información</a:t>
            </a:r>
            <a:r>
              <a:rPr lang="en-US" sz="2000" dirty="0">
                <a:latin typeface="Arial" charset="0"/>
              </a:rPr>
              <a:t> </a:t>
            </a:r>
            <a:r>
              <a:rPr lang="en-US" sz="2000" dirty="0" err="1">
                <a:latin typeface="Arial" charset="0"/>
              </a:rPr>
              <a:t>frecuentemente</a:t>
            </a:r>
            <a:r>
              <a:rPr lang="en-US" sz="2000" dirty="0">
                <a:latin typeface="Arial" charset="0"/>
              </a:rPr>
              <a:t> </a:t>
            </a:r>
            <a:r>
              <a:rPr lang="en-US" sz="2000" dirty="0" err="1">
                <a:latin typeface="Arial" charset="0"/>
              </a:rPr>
              <a:t>está</a:t>
            </a:r>
            <a:r>
              <a:rPr lang="en-US" sz="2000" dirty="0">
                <a:latin typeface="Arial" charset="0"/>
              </a:rPr>
              <a:t> </a:t>
            </a:r>
            <a:r>
              <a:rPr lang="en-US" sz="2000" dirty="0" err="1">
                <a:latin typeface="Arial" charset="0"/>
              </a:rPr>
              <a:t>limitado</a:t>
            </a:r>
            <a:r>
              <a:rPr lang="en-US" sz="2000" dirty="0">
                <a:latin typeface="Arial" charset="0"/>
              </a:rPr>
              <a:t>, no </a:t>
            </a:r>
            <a:r>
              <a:rPr lang="en-US" sz="2000" dirty="0" err="1">
                <a:latin typeface="Arial" charset="0"/>
              </a:rPr>
              <a:t>existe</a:t>
            </a:r>
            <a:r>
              <a:rPr lang="en-US" sz="2000" dirty="0">
                <a:latin typeface="Arial" charset="0"/>
              </a:rPr>
              <a:t> o es de </a:t>
            </a:r>
            <a:r>
              <a:rPr lang="en-US" sz="2000" dirty="0" err="1">
                <a:latin typeface="Arial" charset="0"/>
              </a:rPr>
              <a:t>tecnología</a:t>
            </a:r>
            <a:r>
              <a:rPr lang="en-US" sz="2000" dirty="0">
                <a:latin typeface="Arial" charset="0"/>
              </a:rPr>
              <a:t> </a:t>
            </a:r>
            <a:r>
              <a:rPr lang="en-US" sz="2000" dirty="0" err="1">
                <a:latin typeface="Arial" charset="0"/>
              </a:rPr>
              <a:t>emergente</a:t>
            </a:r>
            <a:r>
              <a:rPr lang="en-US" sz="2000" dirty="0">
                <a:latin typeface="Arial" charset="0"/>
              </a:rPr>
              <a:t>.</a:t>
            </a:r>
          </a:p>
          <a:p>
            <a:endParaRPr lang="es-MX" dirty="0"/>
          </a:p>
        </p:txBody>
      </p:sp>
    </p:spTree>
    <p:extLst>
      <p:ext uri="{BB962C8B-B14F-4D97-AF65-F5344CB8AC3E}">
        <p14:creationId xmlns:p14="http://schemas.microsoft.com/office/powerpoint/2010/main" val="23721920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EC4372B-C016-48A5-8F7D-2004A46B6E5A}"/>
              </a:ext>
            </a:extLst>
          </p:cNvPr>
          <p:cNvSpPr>
            <a:spLocks noGrp="1" noChangeArrowheads="1"/>
          </p:cNvSpPr>
          <p:nvPr>
            <p:ph type="title"/>
          </p:nvPr>
        </p:nvSpPr>
        <p:spPr>
          <a:xfrm>
            <a:off x="250825" y="228600"/>
            <a:ext cx="8642350" cy="896938"/>
          </a:xfrm>
        </p:spPr>
        <p:txBody>
          <a:bodyPr/>
          <a:lstStyle/>
          <a:p>
            <a:pPr eaLnBrk="1" hangingPunct="1">
              <a:defRPr/>
            </a:pPr>
            <a:r>
              <a:rPr lang="en-US" sz="4000"/>
              <a:t>¿Por qué usar microprocesadores?</a:t>
            </a:r>
          </a:p>
        </p:txBody>
      </p:sp>
      <p:sp>
        <p:nvSpPr>
          <p:cNvPr id="110595" name="Rectangle 3">
            <a:extLst>
              <a:ext uri="{FF2B5EF4-FFF2-40B4-BE49-F238E27FC236}">
                <a16:creationId xmlns:a16="http://schemas.microsoft.com/office/drawing/2014/main" id="{8AE503F3-E588-428D-87C6-CF6D95DA8902}"/>
              </a:ext>
            </a:extLst>
          </p:cNvPr>
          <p:cNvSpPr>
            <a:spLocks noGrp="1" noChangeArrowheads="1"/>
          </p:cNvSpPr>
          <p:nvPr>
            <p:ph idx="1"/>
          </p:nvPr>
        </p:nvSpPr>
        <p:spPr>
          <a:xfrm>
            <a:off x="179388" y="1125538"/>
            <a:ext cx="8675687" cy="4824412"/>
          </a:xfrm>
        </p:spPr>
        <p:txBody>
          <a:bodyPr>
            <a:normAutofit lnSpcReduction="10000"/>
          </a:bodyPr>
          <a:lstStyle/>
          <a:p>
            <a:pPr eaLnBrk="1" hangingPunct="1">
              <a:lnSpc>
                <a:spcPct val="90000"/>
              </a:lnSpc>
              <a:defRPr/>
            </a:pPr>
            <a:r>
              <a:rPr lang="en-US" sz="2600" dirty="0" err="1"/>
              <a:t>Simplifican</a:t>
            </a:r>
            <a:r>
              <a:rPr lang="en-US" sz="2600" dirty="0"/>
              <a:t> el </a:t>
            </a:r>
            <a:r>
              <a:rPr lang="en-US" sz="2600" dirty="0" err="1"/>
              <a:t>diseño</a:t>
            </a:r>
            <a:r>
              <a:rPr lang="en-US" sz="2600" dirty="0"/>
              <a:t> de </a:t>
            </a:r>
            <a:r>
              <a:rPr lang="en-US" sz="2600" dirty="0" err="1"/>
              <a:t>familias</a:t>
            </a:r>
            <a:r>
              <a:rPr lang="en-US" sz="2600" dirty="0"/>
              <a:t> de </a:t>
            </a:r>
            <a:r>
              <a:rPr lang="en-US" sz="2600" dirty="0" err="1"/>
              <a:t>productos</a:t>
            </a:r>
            <a:r>
              <a:rPr lang="en-US" sz="2600" dirty="0"/>
              <a:t>.</a:t>
            </a:r>
          </a:p>
          <a:p>
            <a:pPr eaLnBrk="1" hangingPunct="1">
              <a:lnSpc>
                <a:spcPct val="90000"/>
              </a:lnSpc>
              <a:defRPr/>
            </a:pPr>
            <a:r>
              <a:rPr lang="en-US" sz="2600" dirty="0" err="1"/>
              <a:t>Frecuentemente</a:t>
            </a:r>
            <a:r>
              <a:rPr lang="en-US" sz="2600" dirty="0"/>
              <a:t> son </a:t>
            </a:r>
            <a:r>
              <a:rPr lang="en-US" sz="2600" dirty="0" err="1"/>
              <a:t>eficientes</a:t>
            </a:r>
            <a:r>
              <a:rPr lang="en-US" sz="2600" dirty="0"/>
              <a:t>: Se </a:t>
            </a:r>
            <a:r>
              <a:rPr lang="en-US" sz="2600" dirty="0" err="1"/>
              <a:t>puede</a:t>
            </a:r>
            <a:r>
              <a:rPr lang="en-US" sz="2600" dirty="0"/>
              <a:t> </a:t>
            </a:r>
            <a:r>
              <a:rPr lang="en-US" sz="2600" dirty="0" err="1"/>
              <a:t>emplear</a:t>
            </a:r>
            <a:r>
              <a:rPr lang="en-US" sz="2600" dirty="0"/>
              <a:t> la </a:t>
            </a:r>
            <a:r>
              <a:rPr lang="en-US" sz="2600" dirty="0" err="1"/>
              <a:t>misma</a:t>
            </a:r>
            <a:r>
              <a:rPr lang="en-US" sz="2600" dirty="0"/>
              <a:t> </a:t>
            </a:r>
            <a:r>
              <a:rPr lang="en-US" sz="2600" dirty="0" err="1"/>
              <a:t>lógica</a:t>
            </a:r>
            <a:r>
              <a:rPr lang="en-US" sz="2600" dirty="0"/>
              <a:t> para </a:t>
            </a:r>
            <a:r>
              <a:rPr lang="en-US" sz="2600" dirty="0" err="1"/>
              <a:t>implementar</a:t>
            </a:r>
            <a:r>
              <a:rPr lang="en-US" sz="2600" dirty="0"/>
              <a:t> </a:t>
            </a:r>
            <a:r>
              <a:rPr lang="en-US" sz="2600" dirty="0" err="1"/>
              <a:t>distintas</a:t>
            </a:r>
            <a:r>
              <a:rPr lang="en-US" sz="2600" dirty="0"/>
              <a:t> </a:t>
            </a:r>
            <a:r>
              <a:rPr lang="en-US" sz="2600" dirty="0" err="1"/>
              <a:t>funciones</a:t>
            </a:r>
            <a:r>
              <a:rPr lang="en-US" sz="2600" dirty="0"/>
              <a:t>, </a:t>
            </a:r>
            <a:r>
              <a:rPr lang="en-US" sz="2600" dirty="0" err="1"/>
              <a:t>pero</a:t>
            </a:r>
            <a:r>
              <a:rPr lang="en-US" sz="2600" dirty="0"/>
              <a:t> los </a:t>
            </a:r>
            <a:r>
              <a:rPr lang="en-US" sz="2600" dirty="0" err="1"/>
              <a:t>Microprocesadores</a:t>
            </a:r>
            <a:r>
              <a:rPr lang="en-US" sz="2600" dirty="0"/>
              <a:t> </a:t>
            </a:r>
            <a:r>
              <a:rPr lang="en-US" sz="2600" dirty="0" err="1"/>
              <a:t>usan</a:t>
            </a:r>
            <a:r>
              <a:rPr lang="en-US" sz="2600" dirty="0"/>
              <a:t> </a:t>
            </a:r>
            <a:r>
              <a:rPr lang="en-US" sz="2600" dirty="0" err="1"/>
              <a:t>mucha</a:t>
            </a:r>
            <a:r>
              <a:rPr lang="en-US" sz="2600" dirty="0"/>
              <a:t> </a:t>
            </a:r>
            <a:r>
              <a:rPr lang="en-US" sz="2600" dirty="0" err="1"/>
              <a:t>más</a:t>
            </a:r>
            <a:r>
              <a:rPr lang="en-US" sz="2600" dirty="0"/>
              <a:t> </a:t>
            </a:r>
            <a:r>
              <a:rPr lang="en-US" sz="2600" dirty="0" err="1"/>
              <a:t>lógica</a:t>
            </a:r>
            <a:r>
              <a:rPr lang="en-US" sz="2600" dirty="0"/>
              <a:t> para </a:t>
            </a:r>
            <a:r>
              <a:rPr lang="en-US" sz="2600" dirty="0" err="1"/>
              <a:t>implementar</a:t>
            </a:r>
            <a:r>
              <a:rPr lang="en-US" sz="2600" dirty="0"/>
              <a:t> una </a:t>
            </a:r>
            <a:r>
              <a:rPr lang="en-US" sz="2600" dirty="0" err="1"/>
              <a:t>función</a:t>
            </a:r>
            <a:r>
              <a:rPr lang="en-US" sz="2600" dirty="0"/>
              <a:t> que la que </a:t>
            </a:r>
            <a:r>
              <a:rPr lang="en-US" sz="2600" dirty="0" err="1"/>
              <a:t>emplea</a:t>
            </a:r>
            <a:r>
              <a:rPr lang="en-US" sz="2600" dirty="0"/>
              <a:t> el </a:t>
            </a:r>
            <a:r>
              <a:rPr lang="en-US" sz="2600" dirty="0" err="1"/>
              <a:t>diseño</a:t>
            </a:r>
            <a:r>
              <a:rPr lang="en-US" sz="2600" dirty="0"/>
              <a:t> digital </a:t>
            </a:r>
            <a:r>
              <a:rPr lang="en-US" sz="2600" dirty="0" err="1"/>
              <a:t>convencional</a:t>
            </a:r>
            <a:r>
              <a:rPr lang="en-US" sz="2600" dirty="0"/>
              <a:t>.</a:t>
            </a:r>
          </a:p>
          <a:p>
            <a:pPr eaLnBrk="1" hangingPunct="1">
              <a:lnSpc>
                <a:spcPct val="90000"/>
              </a:lnSpc>
              <a:defRPr/>
            </a:pPr>
            <a:r>
              <a:rPr lang="en-US" sz="2600" dirty="0" err="1"/>
              <a:t>Alternativas</a:t>
            </a:r>
            <a:r>
              <a:rPr lang="en-US" sz="2600" dirty="0"/>
              <a:t>: </a:t>
            </a:r>
            <a:r>
              <a:rPr lang="en-US" sz="2600" dirty="0" err="1"/>
              <a:t>Arreglos</a:t>
            </a:r>
            <a:r>
              <a:rPr lang="en-US" sz="2600" dirty="0"/>
              <a:t> de </a:t>
            </a:r>
            <a:r>
              <a:rPr lang="en-US" sz="2600" dirty="0" err="1"/>
              <a:t>compuertas</a:t>
            </a:r>
            <a:r>
              <a:rPr lang="en-US" sz="2600" dirty="0"/>
              <a:t> </a:t>
            </a:r>
            <a:r>
              <a:rPr lang="en-US" sz="2600" dirty="0" err="1"/>
              <a:t>programables</a:t>
            </a:r>
            <a:r>
              <a:rPr lang="en-US" sz="2600" dirty="0"/>
              <a:t> </a:t>
            </a:r>
            <a:r>
              <a:rPr lang="en-US" sz="2600" dirty="0" err="1"/>
              <a:t>en</a:t>
            </a:r>
            <a:r>
              <a:rPr lang="en-US" sz="2600" dirty="0"/>
              <a:t> campo (</a:t>
            </a:r>
            <a:r>
              <a:rPr lang="en-US" sz="2600" i="1" dirty="0"/>
              <a:t>field-programmable gate arrays</a:t>
            </a:r>
            <a:r>
              <a:rPr lang="en-US" sz="2600" dirty="0"/>
              <a:t>, FPGAs), ASIC’s, </a:t>
            </a:r>
            <a:r>
              <a:rPr lang="en-US" sz="2600" dirty="0" err="1"/>
              <a:t>lógica</a:t>
            </a:r>
            <a:r>
              <a:rPr lang="en-US" sz="2600" dirty="0"/>
              <a:t> </a:t>
            </a:r>
            <a:r>
              <a:rPr lang="en-US" sz="2600" i="1" dirty="0"/>
              <a:t>custom</a:t>
            </a:r>
            <a:r>
              <a:rPr lang="en-US" sz="2600" dirty="0"/>
              <a:t>, etc.</a:t>
            </a:r>
          </a:p>
          <a:p>
            <a:pPr eaLnBrk="1" hangingPunct="1">
              <a:lnSpc>
                <a:spcPct val="90000"/>
              </a:lnSpc>
              <a:defRPr/>
            </a:pPr>
            <a:r>
              <a:rPr lang="en-US" sz="2600" dirty="0" err="1"/>
              <a:t>También</a:t>
            </a:r>
            <a:r>
              <a:rPr lang="en-US" sz="2600" dirty="0"/>
              <a:t> </a:t>
            </a:r>
            <a:r>
              <a:rPr lang="en-US" sz="2600" dirty="0" err="1"/>
              <a:t>están</a:t>
            </a:r>
            <a:r>
              <a:rPr lang="en-US" sz="2600" dirty="0"/>
              <a:t> los </a:t>
            </a:r>
            <a:r>
              <a:rPr lang="en-US" sz="2600" dirty="0" err="1"/>
              <a:t>Microcontroladores</a:t>
            </a:r>
            <a:r>
              <a:rPr lang="en-US" sz="2600" dirty="0"/>
              <a:t> y DSPs.</a:t>
            </a:r>
          </a:p>
          <a:p>
            <a:pPr eaLnBrk="1" hangingPunct="1">
              <a:lnSpc>
                <a:spcPct val="90000"/>
              </a:lnSpc>
              <a:defRPr/>
            </a:pPr>
            <a:r>
              <a:rPr lang="en-US" sz="2600" dirty="0"/>
              <a:t>Tienen </a:t>
            </a:r>
            <a:r>
              <a:rPr lang="en-US" sz="2600" dirty="0" err="1"/>
              <a:t>sistemas</a:t>
            </a:r>
            <a:r>
              <a:rPr lang="en-US" sz="2600" dirty="0"/>
              <a:t> </a:t>
            </a:r>
            <a:r>
              <a:rPr lang="en-US" sz="2600" dirty="0" err="1"/>
              <a:t>operativos</a:t>
            </a:r>
            <a:r>
              <a:rPr lang="en-US" sz="2600" dirty="0"/>
              <a:t> para </a:t>
            </a:r>
            <a:r>
              <a:rPr lang="en-US" sz="2600" dirty="0" err="1"/>
              <a:t>tiempo</a:t>
            </a:r>
            <a:r>
              <a:rPr lang="en-US" sz="2600" dirty="0"/>
              <a:t> real </a:t>
            </a:r>
            <a:r>
              <a:rPr lang="en-US" sz="2600" dirty="0" err="1"/>
              <a:t>adecuados</a:t>
            </a:r>
            <a:r>
              <a:rPr lang="en-US" sz="2600" dirty="0"/>
              <a:t> para </a:t>
            </a:r>
            <a:r>
              <a:rPr lang="en-US" sz="2600" dirty="0" err="1"/>
              <a:t>aplicarse</a:t>
            </a:r>
            <a:r>
              <a:rPr lang="en-US" sz="2600" dirty="0"/>
              <a:t> </a:t>
            </a:r>
            <a:r>
              <a:rPr lang="en-US" sz="2600" dirty="0" err="1"/>
              <a:t>en</a:t>
            </a:r>
            <a:r>
              <a:rPr lang="en-US" sz="2600" dirty="0"/>
              <a:t> </a:t>
            </a:r>
            <a:r>
              <a:rPr lang="en-US" sz="2600" dirty="0" err="1"/>
              <a:t>sistemas</a:t>
            </a:r>
            <a:r>
              <a:rPr lang="en-US" sz="2600" dirty="0"/>
              <a:t> </a:t>
            </a:r>
            <a:r>
              <a:rPr lang="en-US" sz="2600" dirty="0" err="1"/>
              <a:t>embebidos</a:t>
            </a:r>
            <a:r>
              <a:rPr lang="en-US" sz="2600" dirty="0"/>
              <a:t>.</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612DD-C868-4CB5-81C3-562BACB97F6F}"/>
              </a:ext>
            </a:extLst>
          </p:cNvPr>
          <p:cNvSpPr>
            <a:spLocks noGrp="1"/>
          </p:cNvSpPr>
          <p:nvPr>
            <p:ph type="title"/>
          </p:nvPr>
        </p:nvSpPr>
        <p:spPr/>
        <p:txBody>
          <a:bodyPr>
            <a:normAutofit fontScale="90000"/>
          </a:bodyPr>
          <a:lstStyle/>
          <a:p>
            <a:r>
              <a:rPr lang="es-MX" dirty="0"/>
              <a:t>Componentes de un sistema embebido</a:t>
            </a:r>
          </a:p>
        </p:txBody>
      </p:sp>
      <p:pic>
        <p:nvPicPr>
          <p:cNvPr id="4" name="Marcador de contenido 3">
            <a:extLst>
              <a:ext uri="{FF2B5EF4-FFF2-40B4-BE49-F238E27FC236}">
                <a16:creationId xmlns:a16="http://schemas.microsoft.com/office/drawing/2014/main" id="{A169D5F0-FB42-41B2-AEED-7569269F9942}"/>
              </a:ext>
            </a:extLst>
          </p:cNvPr>
          <p:cNvPicPr>
            <a:picLocks noGrp="1" noChangeAspect="1"/>
          </p:cNvPicPr>
          <p:nvPr>
            <p:ph idx="1"/>
          </p:nvPr>
        </p:nvPicPr>
        <p:blipFill>
          <a:blip r:embed="rId2"/>
          <a:stretch>
            <a:fillRect/>
          </a:stretch>
        </p:blipFill>
        <p:spPr>
          <a:xfrm>
            <a:off x="1856099" y="1580050"/>
            <a:ext cx="5423815" cy="4889320"/>
          </a:xfrm>
          <a:prstGeom prst="rect">
            <a:avLst/>
          </a:prstGeom>
        </p:spPr>
      </p:pic>
    </p:spTree>
    <p:extLst>
      <p:ext uri="{BB962C8B-B14F-4D97-AF65-F5344CB8AC3E}">
        <p14:creationId xmlns:p14="http://schemas.microsoft.com/office/powerpoint/2010/main" val="15085354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A6C5D-142A-43F8-BC5A-4E881A68EBAE}"/>
              </a:ext>
            </a:extLst>
          </p:cNvPr>
          <p:cNvSpPr>
            <a:spLocks noGrp="1"/>
          </p:cNvSpPr>
          <p:nvPr>
            <p:ph type="title"/>
          </p:nvPr>
        </p:nvSpPr>
        <p:spPr/>
        <p:txBody>
          <a:bodyPr/>
          <a:lstStyle/>
          <a:p>
            <a:r>
              <a:rPr lang="es-MX" dirty="0"/>
              <a:t>Ventajas</a:t>
            </a:r>
          </a:p>
        </p:txBody>
      </p:sp>
      <p:sp>
        <p:nvSpPr>
          <p:cNvPr id="3" name="Marcador de contenido 2">
            <a:extLst>
              <a:ext uri="{FF2B5EF4-FFF2-40B4-BE49-F238E27FC236}">
                <a16:creationId xmlns:a16="http://schemas.microsoft.com/office/drawing/2014/main" id="{FB7205D8-3F83-42BB-AF41-393B04BD28F6}"/>
              </a:ext>
            </a:extLst>
          </p:cNvPr>
          <p:cNvSpPr>
            <a:spLocks noGrp="1"/>
          </p:cNvSpPr>
          <p:nvPr>
            <p:ph idx="1"/>
          </p:nvPr>
        </p:nvSpPr>
        <p:spPr/>
        <p:txBody>
          <a:bodyPr>
            <a:normAutofit fontScale="92500" lnSpcReduction="10000"/>
          </a:bodyPr>
          <a:lstStyle/>
          <a:p>
            <a:pPr fontAlgn="base"/>
            <a:r>
              <a:rPr lang="es-MX" b="1" dirty="0">
                <a:effectLst/>
              </a:rPr>
              <a:t>Control total</a:t>
            </a:r>
            <a:r>
              <a:rPr lang="es-MX" dirty="0">
                <a:effectLst/>
              </a:rPr>
              <a:t>. Estos sistemas permiten una personalización casi completa. Los programadores pueden utilizar su propio código para modificar la interfaz del sistema, su funcionalidad e incluso las tareas que desempeña cada pin del microprocesador. De este modo pueden adaptarse a cualquier entorno.</a:t>
            </a:r>
          </a:p>
          <a:p>
            <a:pPr fontAlgn="base"/>
            <a:r>
              <a:rPr lang="es-MX" b="1" dirty="0">
                <a:effectLst/>
              </a:rPr>
              <a:t>Conectividad y adaptabilidad</a:t>
            </a:r>
            <a:r>
              <a:rPr lang="es-MX" dirty="0">
                <a:effectLst/>
              </a:rPr>
              <a:t>. De ser necesario, estos periféricos pueden conectarse a un ordenador para extraer datos o modificar parte de su código. Además, el </a:t>
            </a:r>
            <a:r>
              <a:rPr lang="es-MX" dirty="0" err="1">
                <a:effectLst/>
              </a:rPr>
              <a:t>acomplamiento</a:t>
            </a:r>
            <a:r>
              <a:rPr lang="es-MX" dirty="0">
                <a:effectLst/>
              </a:rPr>
              <a:t> de sistemas embebidos a otros dispositivos es extremadamente sencillo. </a:t>
            </a:r>
          </a:p>
          <a:p>
            <a:pPr fontAlgn="base"/>
            <a:r>
              <a:rPr lang="es-MX" b="1" dirty="0">
                <a:effectLst/>
              </a:rPr>
              <a:t>Reducción de costes</a:t>
            </a:r>
            <a:r>
              <a:rPr lang="es-MX" dirty="0">
                <a:effectLst/>
              </a:rPr>
              <a:t>. Estos dispositivos están formados por módulos electrónicos, dejando de lado los PLC o controladores lógicos programables. Al evitar esta tecnología, se abarata su coste. Además, se facilita el mantenimiento, puesto que es muy sencillo sustituir sus componentes</a:t>
            </a:r>
            <a:endParaRPr lang="es-MX" dirty="0"/>
          </a:p>
        </p:txBody>
      </p:sp>
    </p:spTree>
    <p:extLst>
      <p:ext uri="{BB962C8B-B14F-4D97-AF65-F5344CB8AC3E}">
        <p14:creationId xmlns:p14="http://schemas.microsoft.com/office/powerpoint/2010/main" val="17792987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52717-C98B-4121-8DF4-A6BD1CD50FB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9CBC76C-F536-433E-9CB7-1E2F7756DEA6}"/>
              </a:ext>
            </a:extLst>
          </p:cNvPr>
          <p:cNvSpPr>
            <a:spLocks noGrp="1"/>
          </p:cNvSpPr>
          <p:nvPr>
            <p:ph idx="1"/>
          </p:nvPr>
        </p:nvSpPr>
        <p:spPr/>
        <p:txBody>
          <a:bodyPr>
            <a:normAutofit/>
          </a:bodyPr>
          <a:lstStyle/>
          <a:p>
            <a:pPr fontAlgn="base"/>
            <a:r>
              <a:rPr lang="es-MX" b="1" dirty="0">
                <a:effectLst/>
              </a:rPr>
              <a:t>Diseño modular</a:t>
            </a:r>
            <a:r>
              <a:rPr lang="es-MX" dirty="0">
                <a:effectLst/>
              </a:rPr>
              <a:t>. Los dispositivos incrustados son fácilmente trasladables y, además, se desmontan y reorganizan con facilidad.</a:t>
            </a:r>
          </a:p>
          <a:p>
            <a:pPr fontAlgn="base"/>
            <a:r>
              <a:rPr lang="es-MX" b="1" dirty="0">
                <a:effectLst/>
              </a:rPr>
              <a:t>Corto tiempo de respuesta</a:t>
            </a:r>
            <a:r>
              <a:rPr lang="es-MX" dirty="0">
                <a:effectLst/>
              </a:rPr>
              <a:t>. Estos sistemas embebidos suelen funcionar en tiempo real. Deben ejecutar acciones en espacios de tiempo inmediatos, por lo que su tiempo de respuesta es extremadamente corto.</a:t>
            </a:r>
          </a:p>
          <a:p>
            <a:pPr fontAlgn="base"/>
            <a:r>
              <a:rPr lang="es-MX" b="1" dirty="0">
                <a:effectLst/>
              </a:rPr>
              <a:t>Accesibilidad</a:t>
            </a:r>
            <a:r>
              <a:rPr lang="es-MX" dirty="0">
                <a:effectLst/>
              </a:rPr>
              <a:t>. Actualmente, los sistemas embebidos más simples se han democratizado y cualquiera puede trabajar con ellos. Algunas herramientas de este tipo como Arduino o Raspberry Pi permiten crear diversos sistemas. Todo ello fácilmente y a costes extremadamente bajos.</a:t>
            </a:r>
          </a:p>
          <a:p>
            <a:endParaRPr lang="es-MX" dirty="0"/>
          </a:p>
        </p:txBody>
      </p:sp>
    </p:spTree>
    <p:extLst>
      <p:ext uri="{BB962C8B-B14F-4D97-AF65-F5344CB8AC3E}">
        <p14:creationId xmlns:p14="http://schemas.microsoft.com/office/powerpoint/2010/main" val="290246270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98&quot; dur=&quot;1.422&quot;/&gt;&lt;/Timings&gt;&lt;/WMTools&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Pizarra</Template>
  <TotalTime>2291</TotalTime>
  <Words>2948</Words>
  <Application>Microsoft Office PowerPoint</Application>
  <PresentationFormat>Presentación en pantalla (4:3)</PresentationFormat>
  <Paragraphs>333</Paragraphs>
  <Slides>47</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3</vt:i4>
      </vt:variant>
      <vt:variant>
        <vt:lpstr>Títulos de diapositiva</vt:lpstr>
      </vt:variant>
      <vt:variant>
        <vt:i4>47</vt:i4>
      </vt:variant>
    </vt:vector>
  </HeadingPairs>
  <TitlesOfParts>
    <vt:vector size="57" baseType="lpstr">
      <vt:lpstr>Arial</vt:lpstr>
      <vt:lpstr>Calisto MT</vt:lpstr>
      <vt:lpstr>Times New Roman</vt:lpstr>
      <vt:lpstr>Verdana</vt:lpstr>
      <vt:lpstr>Wingdings</vt:lpstr>
      <vt:lpstr>Wingdings 2</vt:lpstr>
      <vt:lpstr>Pizarra</vt:lpstr>
      <vt:lpstr>Bitmap Image</vt:lpstr>
      <vt:lpstr>Document</vt:lpstr>
      <vt:lpstr>Documento</vt:lpstr>
      <vt:lpstr>Presentación de PowerPoint</vt:lpstr>
      <vt:lpstr>Presentación de PowerPoint</vt:lpstr>
      <vt:lpstr>Introducción</vt:lpstr>
      <vt:lpstr>Definiciónes</vt:lpstr>
      <vt:lpstr>Unidad de computo de un Sistema embebido</vt:lpstr>
      <vt:lpstr>¿Por qué usar microprocesadores?</vt:lpstr>
      <vt:lpstr>Componentes de un sistema embebido</vt:lpstr>
      <vt:lpstr>Ventajas</vt:lpstr>
      <vt:lpstr>Presentación de PowerPoint</vt:lpstr>
      <vt:lpstr>Desventajas</vt:lpstr>
      <vt:lpstr>Presentación de PowerPoint</vt:lpstr>
      <vt:lpstr>¿En dónde se encuentran los Sistemas Embebidos?</vt:lpstr>
      <vt:lpstr>Ejemplos</vt:lpstr>
      <vt:lpstr>Ejemplos</vt:lpstr>
      <vt:lpstr>Sistemas embebidos en el automóvil</vt:lpstr>
      <vt:lpstr>Sistema de estabilidad y frenos del  BMW 850i</vt:lpstr>
      <vt:lpstr>BMW 850i, continuación.</vt:lpstr>
      <vt:lpstr>Los sistemas embebidos liderean el mercado</vt:lpstr>
      <vt:lpstr>Presentación de PowerPoint</vt:lpstr>
      <vt:lpstr>Cuatro tipos de Sistemas Embebidos Generales</vt:lpstr>
      <vt:lpstr>Características de un Sistema Embebido</vt:lpstr>
      <vt:lpstr>Empotrando una computadora</vt:lpstr>
      <vt:lpstr>¿Por qué usar microprocesadores?</vt:lpstr>
      <vt:lpstr>An Embedded Control System Designer’s View</vt:lpstr>
      <vt:lpstr>A Customer View</vt:lpstr>
      <vt:lpstr>Equipos de Diseño</vt:lpstr>
      <vt:lpstr>Retos en el Diseño de Sistemas Embebidos</vt:lpstr>
      <vt:lpstr>Retos en el Diseño de Sistemas Embebidos (cont.)</vt:lpstr>
      <vt:lpstr>Características del Diseñador de Sistemas Embebidos</vt:lpstr>
      <vt:lpstr>Metodologías de Diseño</vt:lpstr>
      <vt:lpstr>Objetivos del Diseño</vt:lpstr>
      <vt:lpstr>Niveles de Abstracción</vt:lpstr>
      <vt:lpstr>Forma de requerimientos mínima</vt:lpstr>
      <vt:lpstr>Ejemplo: Requerimientos para un mapa móvil GPS</vt:lpstr>
      <vt:lpstr>Necesidades para el mapa móvil GPS</vt:lpstr>
      <vt:lpstr>Necesidades para el mapa móvil GPS (cont.)</vt:lpstr>
      <vt:lpstr>Forma de requerimientos para un mapa móvil GPS</vt:lpstr>
      <vt:lpstr>Especificación</vt:lpstr>
      <vt:lpstr>Especificaciones del GPS</vt:lpstr>
      <vt:lpstr>Diseño de la Arquitectura</vt:lpstr>
      <vt:lpstr>Diagrama a bloques del mapa móvil GPS</vt:lpstr>
      <vt:lpstr>Arquitectura del hardware del mapa móvil GPS</vt:lpstr>
      <vt:lpstr>Arquitectura del software del mapa móvil GPS</vt:lpstr>
      <vt:lpstr>El Diseño de componentes de hardware y software</vt:lpstr>
      <vt:lpstr>Integración del Sistema</vt:lpstr>
      <vt:lpstr>Resumen</vt:lpstr>
      <vt:lpstr>Conclusión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erick rodriguez</cp:lastModifiedBy>
  <cp:revision>165</cp:revision>
  <dcterms:created xsi:type="dcterms:W3CDTF">2000-02-07T23:54:30Z</dcterms:created>
  <dcterms:modified xsi:type="dcterms:W3CDTF">2020-09-30T18:10:24Z</dcterms:modified>
</cp:coreProperties>
</file>