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815" autoAdjust="0"/>
    <p:restoredTop sz="94660"/>
  </p:normalViewPr>
  <p:slideViewPr>
    <p:cSldViewPr snapToGrid="0">
      <p:cViewPr>
        <p:scale>
          <a:sx n="23" d="100"/>
          <a:sy n="23" d="100"/>
        </p:scale>
        <p:origin x="1572" y="-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95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7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63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83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19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7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3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0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13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25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E61C-FE35-449A-9A8F-37FED36CD56D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64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17A1F08E-92A2-42B4-86F0-E9D20BB96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449108"/>
            <a:ext cx="20026312" cy="405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7713" tIns="56011" rIns="107713" bIns="56011">
            <a:spAutoFit/>
          </a:bodyPr>
          <a:lstStyle/>
          <a:p>
            <a:pPr algn="ctr">
              <a:spcBef>
                <a:spcPts val="3738"/>
              </a:spcBef>
              <a:buClr>
                <a:srgbClr val="003399"/>
              </a:buClr>
            </a:pPr>
            <a:r>
              <a:rPr lang="pt-BR" altLang="pt-BR" sz="6400" b="1" dirty="0">
                <a:solidFill>
                  <a:srgbClr val="FFCC00"/>
                </a:solidFill>
                <a:latin typeface="Verdana" panose="020B0604030504040204" pitchFamily="34" charset="0"/>
              </a:rPr>
              <a:t>Predição da Rugosidade Superficial do Alumínio Após Fresamento Utilizando Modelo de Inteligência Artificial baseado em Perceptrons Multicamadas (MLP)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D8D0CF7-42B7-4D0F-83A4-0498A8F27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3" y="5592763"/>
            <a:ext cx="2912427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GB" altLang="pt-BR" sz="3400" b="1" i="1" dirty="0">
                <a:solidFill>
                  <a:srgbClr val="000000"/>
                </a:solidFill>
                <a:latin typeface="Verdana" panose="020B0604030504040204" pitchFamily="34" charset="0"/>
              </a:rPr>
              <a:t>Erick </a:t>
            </a:r>
            <a:r>
              <a:rPr lang="en-GB" altLang="pt-BR" sz="3400" b="1" i="1" dirty="0" err="1">
                <a:solidFill>
                  <a:srgbClr val="000000"/>
                </a:solidFill>
                <a:latin typeface="Verdana" panose="020B0604030504040204" pitchFamily="34" charset="0"/>
              </a:rPr>
              <a:t>Fasterra</a:t>
            </a:r>
            <a:r>
              <a:rPr lang="en-GB" altLang="pt-BR" sz="3400" b="1" i="1" dirty="0">
                <a:solidFill>
                  <a:srgbClr val="000000"/>
                </a:solidFill>
                <a:latin typeface="Verdana" panose="020B0604030504040204" pitchFamily="34" charset="0"/>
              </a:rPr>
              <a:t> da Silva</a:t>
            </a:r>
            <a:r>
              <a:rPr lang="en-GB" altLang="pt-BR" sz="3400" b="1" i="1" baseline="30000" dirty="0">
                <a:solidFill>
                  <a:srgbClr val="000000"/>
                </a:solidFill>
                <a:latin typeface="Verdana" panose="020B0604030504040204" pitchFamily="34" charset="0"/>
              </a:rPr>
              <a:t>[1]</a:t>
            </a:r>
            <a:r>
              <a:rPr lang="en-GB" altLang="pt-BR" sz="3400" b="1" i="1" dirty="0">
                <a:solidFill>
                  <a:srgbClr val="000000"/>
                </a:solidFill>
                <a:latin typeface="Verdana" panose="020B0604030504040204" pitchFamily="34" charset="0"/>
              </a:rPr>
              <a:t>, Wallace </a:t>
            </a:r>
            <a:r>
              <a:rPr lang="en-GB" altLang="pt-BR" sz="3400" b="1" i="1" dirty="0" err="1">
                <a:solidFill>
                  <a:srgbClr val="000000"/>
                </a:solidFill>
                <a:latin typeface="Verdana" panose="020B0604030504040204" pitchFamily="34" charset="0"/>
              </a:rPr>
              <a:t>Gusmão</a:t>
            </a:r>
            <a:r>
              <a:rPr lang="en-GB" altLang="pt-BR" sz="3400" b="1" i="1" dirty="0">
                <a:solidFill>
                  <a:srgbClr val="000000"/>
                </a:solidFill>
                <a:latin typeface="Verdana" panose="020B0604030504040204" pitchFamily="34" charset="0"/>
              </a:rPr>
              <a:t> Ferreira</a:t>
            </a:r>
            <a:r>
              <a:rPr lang="en-GB" altLang="pt-BR" sz="3400" b="1" i="1" baseline="30000" dirty="0">
                <a:solidFill>
                  <a:srgbClr val="000000"/>
                </a:solidFill>
                <a:latin typeface="Verdana" panose="020B0604030504040204" pitchFamily="34" charset="0"/>
              </a:rPr>
              <a:t>[2]</a:t>
            </a:r>
          </a:p>
          <a:p>
            <a:pPr algn="ctr">
              <a:lnSpc>
                <a:spcPct val="110000"/>
              </a:lnSpc>
            </a:pP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Centro de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Engenharia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Modelagem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e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Ciências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Sociais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Aplicadas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Universidade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Federal do ABC</a:t>
            </a:r>
          </a:p>
          <a:p>
            <a:pPr algn="ctr">
              <a:lnSpc>
                <a:spcPct val="110000"/>
              </a:lnSpc>
            </a:pP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Av. Dos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Estados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, 5001 –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Bangú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, Santo André – SP, 09210-580</a:t>
            </a:r>
          </a:p>
          <a:p>
            <a:pPr algn="ctr">
              <a:lnSpc>
                <a:spcPct val="110000"/>
              </a:lnSpc>
            </a:pPr>
            <a:r>
              <a:rPr lang="en-GB" altLang="pt-BR" sz="2900" i="1" dirty="0">
                <a:solidFill>
                  <a:srgbClr val="000000"/>
                </a:solidFill>
                <a:latin typeface="Verdana" panose="020B0604030504040204" pitchFamily="34" charset="0"/>
                <a:cs typeface="Courier New" panose="02070309020205020404" pitchFamily="49" charset="0"/>
              </a:rPr>
              <a:t>{eerick@aluno.ufabc.edu.br, wallace.ferreira@ufabc.edu.br}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604A45B-B5F5-419D-9BEF-A62B6920D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8025140"/>
            <a:ext cx="13938250" cy="3187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en-GB" altLang="pt-BR" sz="3600" b="1" dirty="0">
                <a:solidFill>
                  <a:srgbClr val="000000"/>
                </a:solidFill>
                <a:latin typeface="Verdana" panose="020B0604030504040204" pitchFamily="34" charset="0"/>
              </a:rPr>
              <a:t>Objetivos: </a:t>
            </a:r>
            <a:r>
              <a:rPr lang="pt-BR" altLang="pt-BR" sz="3600" dirty="0">
                <a:solidFill>
                  <a:srgbClr val="000000"/>
                </a:solidFill>
                <a:latin typeface="Verdana" panose="020B0604030504040204" pitchFamily="34" charset="0"/>
              </a:rPr>
              <a:t>Por meio do Machine Learning, busca-se neste trabalho obter um modelo otimizado para a previsão da rugosidade superficial média do alumínio após processamento de fresa</a:t>
            </a:r>
            <a:r>
              <a:rPr lang="pt-BR" altLang="pt-BR" sz="3600" i="1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pt-BR" altLang="pt-BR" sz="2400" i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r>
              <a:rPr lang="pt-BR" altLang="pt-BR" sz="3600" b="1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INTRODUÇÃO</a:t>
            </a:r>
            <a:endParaRPr lang="pt-BR" altLang="pt-BR" sz="2400" b="1" dirty="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</a:pPr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A predição das condições finais dos materiais após o seu processamento, como o fresamento com ponta esférica (Figura 1), é de extrema importância, dado o alto custo da realização de tais processos.</a:t>
            </a:r>
          </a:p>
          <a:p>
            <a:pPr algn="just">
              <a:spcBef>
                <a:spcPts val="2400"/>
              </a:spcBef>
            </a:pP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Assim, um modelo de Perceptron Multicamadas (MLP) do tipo regressor pode ser empregado para a predição da rugosidade superficial média do produto final do alumínio. Sua estrutura se baseia em uma camada de entrada, uma de saída e uma ou mais camadas ocultas. Seus parâmetros estão representados na Figura 2.</a:t>
            </a: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r>
              <a:rPr lang="pt-BR" altLang="pt-BR" sz="3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MATERIAIS E MÉTODOS</a:t>
            </a:r>
          </a:p>
          <a:p>
            <a:pPr algn="just">
              <a:spcBef>
                <a:spcPts val="2400"/>
              </a:spcBef>
            </a:pPr>
            <a:r>
              <a:rPr lang="pt-BR" altLang="pt-BR" sz="3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Através da biblioteca Sklearn, foi utilizado 68 dados de treinamento e 16 dados de teste de HOSSAIN, 2012 para gerar o MLP A otimização do sistema foi obtida por meio do Grid Search com a verificação de 336.960 configurações de metaparâmetros, destacados na Tabela 1. Destes, foram extraídas duas configurações que contém o menor RMSE médio e o maior R</a:t>
            </a:r>
            <a:r>
              <a:rPr lang="pt-BR" altLang="pt-BR" sz="3600" baseline="30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pt-BR" altLang="pt-BR" sz="3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máximo, respectivamente.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A231FF86-61E9-49AE-A466-21985AEF9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193" y="33595006"/>
            <a:ext cx="14363700" cy="559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altLang="pt-BR" sz="2900" b="1" dirty="0">
                <a:solidFill>
                  <a:srgbClr val="000000"/>
                </a:solidFill>
                <a:latin typeface="Verdana" panose="020B0604030504040204" pitchFamily="34" charset="0"/>
              </a:rPr>
              <a:t>FIGURA 2: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Perceptron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Multicamadas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(MLP).</a:t>
            </a: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AC52DCA7-E77A-4246-8C7D-243D3C416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9787" y="8748151"/>
            <a:ext cx="14462125" cy="3286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r>
              <a:rPr lang="pt-BR" altLang="pt-BR" sz="3600" b="1" dirty="0">
                <a:solidFill>
                  <a:srgbClr val="000000"/>
                </a:solidFill>
                <a:latin typeface="Verdana" panose="020B0604030504040204" pitchFamily="34" charset="0"/>
              </a:rPr>
              <a:t>RESULTADOS E DISCUSSÕES</a:t>
            </a:r>
          </a:p>
          <a:p>
            <a:pPr algn="just">
              <a:spcBef>
                <a:spcPts val="2400"/>
              </a:spcBef>
            </a:pPr>
            <a:r>
              <a:rPr lang="pt-BR" altLang="pt-BR" sz="3600" dirty="0">
                <a:solidFill>
                  <a:srgbClr val="000000"/>
                </a:solidFill>
                <a:latin typeface="Verdana" panose="020B0604030504040204" pitchFamily="34" charset="0"/>
              </a:rPr>
              <a:t>As redes MLP adam 5-24-1 e MLP lbfgs 5-7-1 apresentaram o menor RMSE médio de teste (0,8928) e o maior R</a:t>
            </a:r>
            <a:r>
              <a:rPr lang="pt-BR" altLang="pt-BR" sz="3600" baseline="30000" dirty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pt-BR" altLang="pt-BR" sz="3600" dirty="0">
                <a:solidFill>
                  <a:srgbClr val="000000"/>
                </a:solidFill>
                <a:latin typeface="Verdana" panose="020B0604030504040204" pitchFamily="34" charset="0"/>
              </a:rPr>
              <a:t>, respectivamente, com os hiperparâmetros otimizados: solver “relu”,  Batch size = 2 e Alpha = 0,01. </a:t>
            </a:r>
          </a:p>
          <a:p>
            <a:pPr algn="just">
              <a:spcBef>
                <a:spcPts val="2400"/>
              </a:spcBef>
            </a:pPr>
            <a:r>
              <a:rPr lang="pt-BR" altLang="pt-BR" sz="3600" dirty="0">
                <a:solidFill>
                  <a:srgbClr val="000000"/>
                </a:solidFill>
                <a:latin typeface="Verdana" panose="020B0604030504040204" pitchFamily="34" charset="0"/>
              </a:rPr>
              <a:t>Os dois modelos podem ser comparados com os obtidos por HOSSAIN, 2012, na Tabela 2. A relação dos valores reais com os valores preditos se encontram na Figura 3.</a:t>
            </a: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r>
              <a:rPr lang="pt-BR" altLang="pt-BR" sz="3600" b="1" dirty="0">
                <a:solidFill>
                  <a:srgbClr val="000000"/>
                </a:solidFill>
                <a:latin typeface="Verdana" panose="020B0604030504040204" pitchFamily="34" charset="0"/>
              </a:rPr>
              <a:t>CONCLUSÕES</a:t>
            </a:r>
          </a:p>
          <a:p>
            <a:pPr algn="just">
              <a:spcBef>
                <a:spcPts val="2400"/>
              </a:spcBef>
            </a:pPr>
            <a:r>
              <a:rPr lang="pt-BR" altLang="pt-BR" sz="3600" dirty="0">
                <a:solidFill>
                  <a:srgbClr val="000000"/>
                </a:solidFill>
                <a:latin typeface="Verdana" panose="020B0604030504040204" pitchFamily="34" charset="0"/>
              </a:rPr>
              <a:t>Os modelos obtidos neste trabalho complementaram com êxito os modelos anteriores, devido às novas tecnologias disponíveis na literatura. Um banco de dados maior para compor os dados de treinamento e de teste pode melhorar o desempenho do modelo em trabalhos futuros.</a:t>
            </a:r>
          </a:p>
          <a:p>
            <a:pPr algn="just">
              <a:spcBef>
                <a:spcPts val="2400"/>
              </a:spcBef>
            </a:pPr>
            <a:r>
              <a:rPr lang="pt-BR" altLang="pt-BR" sz="3600" b="1" dirty="0">
                <a:solidFill>
                  <a:srgbClr val="000000"/>
                </a:solidFill>
                <a:latin typeface="Verdana" panose="020B0604030504040204" pitchFamily="34" charset="0"/>
              </a:rPr>
              <a:t>AGRADECIMENTOS</a:t>
            </a:r>
          </a:p>
          <a:p>
            <a:pPr algn="just">
              <a:spcBef>
                <a:spcPts val="2400"/>
              </a:spcBef>
            </a:pPr>
            <a:r>
              <a:rPr lang="pt-BR" altLang="pt-BR" sz="3600" dirty="0">
                <a:solidFill>
                  <a:srgbClr val="000000"/>
                </a:solidFill>
                <a:latin typeface="Verdana" panose="020B0604030504040204" pitchFamily="34" charset="0"/>
              </a:rPr>
              <a:t>À todos que auxiliaram diretamente ou indiretamente para a realização deste trabalho.</a:t>
            </a:r>
          </a:p>
          <a:p>
            <a:pPr algn="just">
              <a:spcBef>
                <a:spcPts val="2400"/>
              </a:spcBef>
            </a:pPr>
            <a:r>
              <a:rPr lang="pt-BR" altLang="pt-BR" sz="3600" b="1" dirty="0">
                <a:solidFill>
                  <a:srgbClr val="000000"/>
                </a:solidFill>
                <a:latin typeface="Verdana" panose="020B0604030504040204" pitchFamily="34" charset="0"/>
              </a:rPr>
              <a:t>REFERÊNCIAS</a:t>
            </a:r>
          </a:p>
          <a:p>
            <a:pPr algn="just">
              <a:spcBef>
                <a:spcPts val="2400"/>
              </a:spcBef>
            </a:pPr>
            <a:r>
              <a:rPr lang="en-GB" altLang="pt-BR" sz="3600" dirty="0">
                <a:solidFill>
                  <a:srgbClr val="000000"/>
                </a:solidFill>
                <a:latin typeface="Verdana" panose="020B0604030504040204" pitchFamily="34" charset="0"/>
              </a:rPr>
              <a:t>HOSSAIN, S. J. Artificial Intelligence Based Surface Roughness Prediction </a:t>
            </a:r>
            <a:r>
              <a:rPr lang="en-GB" altLang="pt-BR" sz="3600" dirty="0" err="1">
                <a:solidFill>
                  <a:srgbClr val="000000"/>
                </a:solidFill>
                <a:latin typeface="Verdana" panose="020B0604030504040204" pitchFamily="34" charset="0"/>
              </a:rPr>
              <a:t>Modeling</a:t>
            </a:r>
            <a:r>
              <a:rPr lang="en-GB" altLang="pt-BR" sz="3600" dirty="0">
                <a:solidFill>
                  <a:srgbClr val="000000"/>
                </a:solidFill>
                <a:latin typeface="Verdana" panose="020B0604030504040204" pitchFamily="34" charset="0"/>
              </a:rPr>
              <a:t> for Three Dimensional End Milling. International Journal of Advanced Science and Technology, Vol 45, 2012.</a:t>
            </a:r>
          </a:p>
          <a:p>
            <a:pPr algn="just">
              <a:spcBef>
                <a:spcPts val="2400"/>
              </a:spcBef>
            </a:pPr>
            <a:endParaRPr lang="en-GB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CE778DC9-F124-44B3-84F3-33E63F36D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584" y="22479121"/>
            <a:ext cx="14363700" cy="559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altLang="pt-BR" sz="29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Tabela</a:t>
            </a:r>
            <a:r>
              <a:rPr lang="en-GB" altLang="pt-BR" sz="2900" b="1" dirty="0">
                <a:solidFill>
                  <a:srgbClr val="000000"/>
                </a:solidFill>
                <a:latin typeface="Verdana" panose="020B0604030504040204" pitchFamily="34" charset="0"/>
              </a:rPr>
              <a:t> 2: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Comparação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estatística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dos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modelos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de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previsão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82828D-7B2A-4A15-961B-FE45E4ADA12B}"/>
              </a:ext>
            </a:extLst>
          </p:cNvPr>
          <p:cNvSpPr/>
          <p:nvPr/>
        </p:nvSpPr>
        <p:spPr>
          <a:xfrm>
            <a:off x="21377086" y="39985629"/>
            <a:ext cx="10527305" cy="28161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ts val="2400"/>
              </a:spcBef>
            </a:pPr>
            <a:r>
              <a:rPr lang="pt-BR" altLang="pt-BR" sz="3100" b="1" dirty="0">
                <a:solidFill>
                  <a:schemeClr val="bg1"/>
                </a:solidFill>
                <a:latin typeface="Verdana" panose="020B0604030504040204" pitchFamily="34" charset="0"/>
              </a:rPr>
              <a:t>IX Encontro de Iniciação Científica</a:t>
            </a:r>
          </a:p>
          <a:p>
            <a:pPr algn="r">
              <a:spcBef>
                <a:spcPts val="2400"/>
              </a:spcBef>
            </a:pPr>
            <a:endParaRPr lang="pt-BR" altLang="pt-BR" sz="2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r">
              <a:spcBef>
                <a:spcPts val="2400"/>
              </a:spcBef>
            </a:pPr>
            <a:r>
              <a:rPr lang="pt-BR" altLang="pt-BR" sz="3100" b="1" dirty="0">
                <a:solidFill>
                  <a:schemeClr val="bg1"/>
                </a:solidFill>
                <a:latin typeface="Verdana" panose="020B0604030504040204" pitchFamily="34" charset="0"/>
              </a:rPr>
              <a:t>XII Simpósio de Iniciação Científica da UFABC</a:t>
            </a:r>
          </a:p>
          <a:p>
            <a:pPr algn="r">
              <a:spcBef>
                <a:spcPts val="2400"/>
              </a:spcBef>
            </a:pPr>
            <a:endParaRPr lang="pt-BR" altLang="pt-BR" sz="2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r">
              <a:spcBef>
                <a:spcPts val="2400"/>
              </a:spcBef>
            </a:pPr>
            <a:r>
              <a:rPr lang="pt-BR" altLang="pt-BR" sz="3100" b="1" dirty="0">
                <a:solidFill>
                  <a:schemeClr val="bg1"/>
                </a:solidFill>
                <a:latin typeface="Verdana" panose="020B0604030504040204" pitchFamily="34" charset="0"/>
              </a:rPr>
              <a:t>14º Congresso de Iniciação Científica da USCS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188" y="23326092"/>
            <a:ext cx="7770814" cy="51805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9950" y="23323379"/>
            <a:ext cx="7770814" cy="5180542"/>
          </a:xfrm>
          <a:prstGeom prst="rect">
            <a:avLst/>
          </a:prstGeom>
        </p:spPr>
      </p:pic>
      <p:sp>
        <p:nvSpPr>
          <p:cNvPr id="23" name="Text Box 12">
            <a:extLst>
              <a:ext uri="{FF2B5EF4-FFF2-40B4-BE49-F238E27FC236}">
                <a16:creationId xmlns:a16="http://schemas.microsoft.com/office/drawing/2014/main" id="{CE778DC9-F124-44B3-84F3-33E63F36D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8139" y="29005721"/>
            <a:ext cx="14363700" cy="100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altLang="pt-BR" sz="29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Figura</a:t>
            </a:r>
            <a:r>
              <a:rPr lang="en-GB" altLang="pt-BR" sz="2900" b="1" dirty="0">
                <a:solidFill>
                  <a:srgbClr val="000000"/>
                </a:solidFill>
                <a:latin typeface="Verdana" panose="020B0604030504040204" pitchFamily="34" charset="0"/>
              </a:rPr>
              <a:t> 3: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Valores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de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rugosidades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superficiais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reais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versus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valores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preditos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en-GB" altLang="pt-BR" sz="2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CE778DC9-F124-44B3-84F3-33E63F36D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8939" y="28401265"/>
            <a:ext cx="14363700" cy="100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(a) MLP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adam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5-24-1 								(b) MLP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lbfgs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5-7-1</a:t>
            </a:r>
          </a:p>
          <a:p>
            <a:endParaRPr lang="en-GB" altLang="pt-BR" sz="2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06387"/>
              </p:ext>
            </p:extLst>
          </p:nvPr>
        </p:nvGraphicFramePr>
        <p:xfrm>
          <a:off x="16189747" y="17508440"/>
          <a:ext cx="14352165" cy="4896000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2255841">
                  <a:extLst>
                    <a:ext uri="{9D8B030D-6E8A-4147-A177-3AD203B41FA5}">
                      <a16:colId xmlns:a16="http://schemas.microsoft.com/office/drawing/2014/main" val="1354752545"/>
                    </a:ext>
                  </a:extLst>
                </a:gridCol>
                <a:gridCol w="2016054">
                  <a:extLst>
                    <a:ext uri="{9D8B030D-6E8A-4147-A177-3AD203B41FA5}">
                      <a16:colId xmlns:a16="http://schemas.microsoft.com/office/drawing/2014/main" val="2347622855"/>
                    </a:ext>
                  </a:extLst>
                </a:gridCol>
                <a:gridCol w="2016054">
                  <a:extLst>
                    <a:ext uri="{9D8B030D-6E8A-4147-A177-3AD203B41FA5}">
                      <a16:colId xmlns:a16="http://schemas.microsoft.com/office/drawing/2014/main" val="3052657584"/>
                    </a:ext>
                  </a:extLst>
                </a:gridCol>
                <a:gridCol w="2016054">
                  <a:extLst>
                    <a:ext uri="{9D8B030D-6E8A-4147-A177-3AD203B41FA5}">
                      <a16:colId xmlns:a16="http://schemas.microsoft.com/office/drawing/2014/main" val="692565030"/>
                    </a:ext>
                  </a:extLst>
                </a:gridCol>
                <a:gridCol w="2016054">
                  <a:extLst>
                    <a:ext uri="{9D8B030D-6E8A-4147-A177-3AD203B41FA5}">
                      <a16:colId xmlns:a16="http://schemas.microsoft.com/office/drawing/2014/main" val="789470912"/>
                    </a:ext>
                  </a:extLst>
                </a:gridCol>
                <a:gridCol w="2016054">
                  <a:extLst>
                    <a:ext uri="{9D8B030D-6E8A-4147-A177-3AD203B41FA5}">
                      <a16:colId xmlns:a16="http://schemas.microsoft.com/office/drawing/2014/main" val="3092094529"/>
                    </a:ext>
                  </a:extLst>
                </a:gridCol>
                <a:gridCol w="2016054">
                  <a:extLst>
                    <a:ext uri="{9D8B030D-6E8A-4147-A177-3AD203B41FA5}">
                      <a16:colId xmlns:a16="http://schemas.microsoft.com/office/drawing/2014/main" val="128308011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effectLst/>
                        </a:rPr>
                        <a:t>Treino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effectLst/>
                        </a:rPr>
                        <a:t>Teste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0273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u="none" strike="noStrike">
                          <a:effectLst/>
                        </a:rPr>
                        <a:t> 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RMSE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MAPE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R</a:t>
                      </a:r>
                      <a:r>
                        <a:rPr lang="pt-BR" sz="3200" u="none" strike="noStrike" baseline="30000" dirty="0">
                          <a:effectLst/>
                        </a:rPr>
                        <a:t>2</a:t>
                      </a:r>
                      <a:endParaRPr lang="pt-BR" sz="32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RMSE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MAPE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R</a:t>
                      </a:r>
                      <a:r>
                        <a:rPr lang="pt-BR" sz="3200" u="none" strike="noStrike" baseline="30000" dirty="0">
                          <a:effectLst/>
                        </a:rPr>
                        <a:t>2</a:t>
                      </a:r>
                      <a:endParaRPr lang="pt-BR" sz="32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61232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u="none" strike="noStrike" dirty="0">
                          <a:effectLst/>
                        </a:rPr>
                        <a:t>Eq.</a:t>
                      </a:r>
                      <a:r>
                        <a:rPr lang="pt-BR" sz="3200" u="none" strike="noStrike" baseline="0" dirty="0">
                          <a:effectLst/>
                        </a:rPr>
                        <a:t> Teóricas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0.9343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42.0231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0.6432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1.3640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43.8840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0.3750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08927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u="none" strike="noStrike" dirty="0">
                          <a:effectLst/>
                        </a:rPr>
                        <a:t>ANFIS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0.0001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0.0030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0.9999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1.1460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38.6050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>
                          <a:effectLst/>
                        </a:rPr>
                        <a:t>0.4626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5425138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u="none" strike="noStrike">
                          <a:effectLst/>
                        </a:rPr>
                        <a:t>RSM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0.6306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27.7220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0.8085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0.9000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29.6120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0.6282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507742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u="none" strike="noStrike">
                          <a:effectLst/>
                        </a:rPr>
                        <a:t>ANN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0.0007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0.0314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0.9999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0.9158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34.5351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0.6262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462236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u="none" strike="noStrike" dirty="0">
                          <a:effectLst/>
                        </a:rPr>
                        <a:t>MLP (5-24-1)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0.3505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12.9345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0.9474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0.7353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49.4375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0.6158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6908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b="1" u="none" strike="noStrike" dirty="0">
                          <a:effectLst/>
                        </a:rPr>
                        <a:t>MLP (5-7-1)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effectLst/>
                        </a:rPr>
                        <a:t>0.5161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effectLst/>
                        </a:rPr>
                        <a:t>19.0166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effectLst/>
                        </a:rPr>
                        <a:t>0.8717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effectLst/>
                        </a:rPr>
                        <a:t>0.5757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effectLst/>
                        </a:rPr>
                        <a:t>31.5747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effectLst/>
                        </a:rPr>
                        <a:t>0.8352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4243948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26A0966-D5CC-4564-B225-133B9B872B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245" y="25774524"/>
            <a:ext cx="11908462" cy="78204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50A634-4FA6-430F-86FE-11ABB1C464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212" y="15087601"/>
            <a:ext cx="11184629" cy="4804306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678727E-E5CC-40C9-AA93-49C87CB0E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36689"/>
              </p:ext>
            </p:extLst>
          </p:nvPr>
        </p:nvGraphicFramePr>
        <p:xfrm>
          <a:off x="16198139" y="8369996"/>
          <a:ext cx="13908188" cy="253737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83150">
                  <a:extLst>
                    <a:ext uri="{9D8B030D-6E8A-4147-A177-3AD203B41FA5}">
                      <a16:colId xmlns:a16="http://schemas.microsoft.com/office/drawing/2014/main" val="3179340514"/>
                    </a:ext>
                  </a:extLst>
                </a:gridCol>
                <a:gridCol w="1851887">
                  <a:extLst>
                    <a:ext uri="{9D8B030D-6E8A-4147-A177-3AD203B41FA5}">
                      <a16:colId xmlns:a16="http://schemas.microsoft.com/office/drawing/2014/main" val="318707198"/>
                    </a:ext>
                  </a:extLst>
                </a:gridCol>
                <a:gridCol w="2035809">
                  <a:extLst>
                    <a:ext uri="{9D8B030D-6E8A-4147-A177-3AD203B41FA5}">
                      <a16:colId xmlns:a16="http://schemas.microsoft.com/office/drawing/2014/main" val="3342415638"/>
                    </a:ext>
                  </a:extLst>
                </a:gridCol>
                <a:gridCol w="2308518">
                  <a:extLst>
                    <a:ext uri="{9D8B030D-6E8A-4147-A177-3AD203B41FA5}">
                      <a16:colId xmlns:a16="http://schemas.microsoft.com/office/drawing/2014/main" val="635424496"/>
                    </a:ext>
                  </a:extLst>
                </a:gridCol>
                <a:gridCol w="2130941">
                  <a:extLst>
                    <a:ext uri="{9D8B030D-6E8A-4147-A177-3AD203B41FA5}">
                      <a16:colId xmlns:a16="http://schemas.microsoft.com/office/drawing/2014/main" val="585882065"/>
                    </a:ext>
                  </a:extLst>
                </a:gridCol>
                <a:gridCol w="1547469">
                  <a:extLst>
                    <a:ext uri="{9D8B030D-6E8A-4147-A177-3AD203B41FA5}">
                      <a16:colId xmlns:a16="http://schemas.microsoft.com/office/drawing/2014/main" val="2295173349"/>
                    </a:ext>
                  </a:extLst>
                </a:gridCol>
                <a:gridCol w="1750414">
                  <a:extLst>
                    <a:ext uri="{9D8B030D-6E8A-4147-A177-3AD203B41FA5}">
                      <a16:colId xmlns:a16="http://schemas.microsoft.com/office/drawing/2014/main" val="1528927457"/>
                    </a:ext>
                  </a:extLst>
                </a:gridCol>
              </a:tblGrid>
              <a:tr h="8577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effectLst/>
                        </a:rPr>
                        <a:t>Hiper-parâmetros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Solver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Optimizer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Hidden Layers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Hidden Neurons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Alpha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Batch </a:t>
                      </a:r>
                    </a:p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Size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5314411"/>
                  </a:ext>
                </a:extLst>
              </a:tr>
              <a:tr h="15524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effectLst/>
                        </a:rPr>
                        <a:t>Variáveis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relu, tanh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adam, lbfgs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1 - 4 camadas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1 - 36 neurônios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1.10</a:t>
                      </a:r>
                      <a:r>
                        <a:rPr lang="pt-BR" sz="3200" u="none" strike="noStrike" baseline="30000" dirty="0">
                          <a:effectLst/>
                        </a:rPr>
                        <a:t>-2</a:t>
                      </a:r>
                      <a:r>
                        <a:rPr lang="pt-BR" sz="3200" u="none" strike="noStrike" dirty="0">
                          <a:effectLst/>
                        </a:rPr>
                        <a:t>, 1.10</a:t>
                      </a:r>
                      <a:r>
                        <a:rPr lang="pt-BR" sz="3200" u="none" strike="noStrike" baseline="30000" dirty="0">
                          <a:effectLst/>
                        </a:rPr>
                        <a:t>-3</a:t>
                      </a:r>
                      <a:r>
                        <a:rPr lang="pt-BR" sz="3200" u="none" strike="noStrike" dirty="0">
                          <a:effectLst/>
                        </a:rPr>
                        <a:t>, 1.10</a:t>
                      </a:r>
                      <a:r>
                        <a:rPr lang="pt-BR" sz="3200" u="none" strike="noStrike" baseline="30000" dirty="0">
                          <a:effectLst/>
                        </a:rPr>
                        <a:t>-4</a:t>
                      </a:r>
                      <a:endParaRPr lang="pt-BR" sz="32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2 - 8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18028"/>
                  </a:ext>
                </a:extLst>
              </a:tr>
            </a:tbl>
          </a:graphicData>
        </a:graphic>
      </p:graphicFrame>
      <p:sp>
        <p:nvSpPr>
          <p:cNvPr id="26" name="Text Box 12">
            <a:extLst>
              <a:ext uri="{FF2B5EF4-FFF2-40B4-BE49-F238E27FC236}">
                <a16:creationId xmlns:a16="http://schemas.microsoft.com/office/drawing/2014/main" id="{1101E411-50EF-433B-ADC1-7D35E2FF0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8139" y="11046745"/>
            <a:ext cx="14363700" cy="559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altLang="pt-BR" sz="29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Tabela</a:t>
            </a:r>
            <a:r>
              <a:rPr lang="en-GB" altLang="pt-BR" sz="2900" b="1" dirty="0">
                <a:solidFill>
                  <a:srgbClr val="000000"/>
                </a:solidFill>
                <a:latin typeface="Verdana" panose="020B0604030504040204" pitchFamily="34" charset="0"/>
              </a:rPr>
              <a:t> 1: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Configurações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dos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Metaparâmetros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utilizados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na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busca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27" name="Text Box 12">
            <a:extLst>
              <a:ext uri="{FF2B5EF4-FFF2-40B4-BE49-F238E27FC236}">
                <a16:creationId xmlns:a16="http://schemas.microsoft.com/office/drawing/2014/main" id="{E8B68C30-79AA-46A5-A30C-77833EFE5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972755"/>
            <a:ext cx="14363700" cy="123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altLang="pt-BR" sz="2900" b="1" dirty="0">
                <a:solidFill>
                  <a:srgbClr val="000000"/>
                </a:solidFill>
                <a:latin typeface="Verdana" panose="020B0604030504040204" pitchFamily="34" charset="0"/>
              </a:rPr>
              <a:t>FIGURA 1: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Fresamento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com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ponta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esférica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algn="ctr">
              <a:spcBef>
                <a:spcPts val="1800"/>
              </a:spcBef>
            </a:pP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FONTE: WANG et al., 2017.</a:t>
            </a:r>
          </a:p>
        </p:txBody>
      </p:sp>
    </p:spTree>
    <p:extLst>
      <p:ext uri="{BB962C8B-B14F-4D97-AF65-F5344CB8AC3E}">
        <p14:creationId xmlns:p14="http://schemas.microsoft.com/office/powerpoint/2010/main" val="881287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</TotalTime>
  <Words>624</Words>
  <Application>Microsoft Office PowerPoint</Application>
  <PresentationFormat>Custom</PresentationFormat>
  <Paragraphs>137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Verdana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kenjinose filho</dc:creator>
  <cp:lastModifiedBy>Erick Faster</cp:lastModifiedBy>
  <cp:revision>52</cp:revision>
  <dcterms:created xsi:type="dcterms:W3CDTF">2019-09-25T14:08:35Z</dcterms:created>
  <dcterms:modified xsi:type="dcterms:W3CDTF">2019-10-30T04:23:57Z</dcterms:modified>
</cp:coreProperties>
</file>