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15" autoAdjust="0"/>
    <p:restoredTop sz="94660"/>
  </p:normalViewPr>
  <p:slideViewPr>
    <p:cSldViewPr snapToGrid="0">
      <p:cViewPr>
        <p:scale>
          <a:sx n="25" d="100"/>
          <a:sy n="25" d="100"/>
        </p:scale>
        <p:origin x="1362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3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1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61C-FE35-449A-9A8F-37FED36CD56D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17A1F08E-92A2-42B4-86F0-E9D20BB9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987679"/>
            <a:ext cx="20026312" cy="302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/>
          <a:p>
            <a:pPr algn="ctr">
              <a:spcBef>
                <a:spcPts val="3738"/>
              </a:spcBef>
              <a:buClr>
                <a:srgbClr val="003399"/>
              </a:buClr>
            </a:pPr>
            <a:r>
              <a:rPr lang="pt-BR" altLang="pt-BR" sz="6300" b="1" dirty="0">
                <a:solidFill>
                  <a:srgbClr val="FFCC00"/>
                </a:solidFill>
                <a:latin typeface="Verdana" panose="020B0604030504040204" pitchFamily="34" charset="0"/>
              </a:rPr>
              <a:t>Estudo Comparivo de Métodos de Inteligência Artificial para Modelagem e Previsão de Rugosidade em Peças Usinadas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D8D0CF7-42B7-4D0F-83A4-0498A8F2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592763"/>
            <a:ext cx="291242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Erick </a:t>
            </a:r>
            <a:r>
              <a:rPr lang="en-GB" altLang="pt-BR" sz="34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Fasterra</a:t>
            </a: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da Silva, Wallace </a:t>
            </a:r>
            <a:r>
              <a:rPr lang="en-GB" altLang="pt-BR" sz="34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Gusmão</a:t>
            </a: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Ferreira</a:t>
            </a:r>
            <a:endParaRPr lang="en-GB" altLang="pt-BR" sz="3400" b="1" i="1" baseline="30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Centro de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Engenharia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Modelagem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Ciências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Sociais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Aplicadas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Universidade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Federal do ABC</a:t>
            </a:r>
          </a:p>
          <a:p>
            <a:pPr algn="ctr">
              <a:lnSpc>
                <a:spcPct val="110000"/>
              </a:lnSpc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Av. Dos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Estados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5001 –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Bangú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Santo André – SP, 09210-580</a:t>
            </a:r>
          </a:p>
          <a:p>
            <a:pPr algn="ctr">
              <a:lnSpc>
                <a:spcPct val="110000"/>
              </a:lnSpc>
            </a:pPr>
            <a:r>
              <a:rPr lang="en-GB" altLang="pt-BR" sz="2900" i="1" dirty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{eerick@aluno.ufabc.edu.br, wallace.ferreira@ufabc.edu.br}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04A45B-B5F5-419D-9BEF-A62B6920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8025140"/>
            <a:ext cx="13938250" cy="2838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spcBef>
                <a:spcPts val="1800"/>
              </a:spcBef>
            </a:pPr>
            <a:r>
              <a:rPr lang="en-GB" altLang="pt-BR" sz="3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Resumo</a:t>
            </a:r>
            <a:r>
              <a:rPr lang="en-GB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pt-BR" alt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 Com o intuito de prever a rugosidade superficial de materiais após usinagem, obtemos um modelo de redes neurais Perceptron Multicamadas, o qual obteve melhores resultados comparados com diversos métodos de predição.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  <a:endParaRPr lang="pt-BR" altLang="pt-BR" sz="2400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 predição das condições finais dos materiais após usinagem de fresamento (Figura 1) é de extrema importância, por conta de sua experimentação ser usualmente lenta, cara e baseada em tentativa e erro.</a:t>
            </a: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Assim, um modelo de redes neurais, tal como o Perceptron Multicamadas (MLP), é utilizado para a predição da rugosidade superficial média do alumínio após usinagem (Figura 2).</a:t>
            </a: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MATERIAIS E MÉTODOS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 a linguagem Python e a biblioteca </a:t>
            </a:r>
            <a:r>
              <a:rPr lang="pt-BR" altLang="pt-BR" sz="3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scikit-learn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foram utilizados 68 dados de treinamento e 16 dados de teste de HOSSAIN (2012) para calibrar a rede neural MLP. A otimização do sistema foi obtida verificando por busca exaustiva (</a:t>
            </a:r>
            <a:r>
              <a:rPr lang="pt-BR" altLang="pt-BR" sz="36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grid search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336.960 diferentes modelos, variando os hiperparâmentros da Tabela 1. 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a escolha, foram consideradas as métricas RMSE (Root Mean Square Error), MAPE (Mean Absolute Percentage Error) e R</a:t>
            </a:r>
            <a:r>
              <a:rPr lang="pt-BR" altLang="pt-BR" sz="3600" baseline="30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(Coefficient of Determination).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A231FF86-61E9-49AE-A466-21985AEF9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8388269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2: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Rede Neural Perceptron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Multicamadas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(MLP).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AC52DCA7-E77A-4246-8C7D-243D3C41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9787" y="8024144"/>
            <a:ext cx="14462125" cy="3267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RESULTADOS E DISCUSSÕES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As melhores configurações de rede obtidas após a busca exaustiva estão apresentados na Tabela 2 e nas Figuras 3 e 4, com a comparação dos melhores resultados de HOSSAIN (2012). Os hiperparâmetros otimizados foram: solver “relu”, optimizer = “lbfgs”,  Batch size = 2,  e Alpha = 0,01.</a:t>
            </a: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CONCLUSÕES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Utilizando novas técnicas de inteligência artificial, foi possível a obtenção de resultados iguais ou superiores aos obtidos por HOSSAIN (2012), o que justifica a continuação deste trabalho com a utilização de novos métodos e aprimorando a base de dados do modelo. 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REFERÊNCIAS</a:t>
            </a:r>
          </a:p>
          <a:p>
            <a:pPr algn="just">
              <a:spcBef>
                <a:spcPts val="2400"/>
              </a:spcBef>
            </a:pPr>
            <a:r>
              <a:rPr lang="en-GB" altLang="pt-BR" sz="3400" dirty="0">
                <a:solidFill>
                  <a:srgbClr val="000000"/>
                </a:solidFill>
                <a:latin typeface="Verdana" panose="020B0604030504040204" pitchFamily="34" charset="0"/>
              </a:rPr>
              <a:t>HOSSAIN, S. J. Artificial Intelligence Based Surface Roughness Prediction </a:t>
            </a:r>
            <a:r>
              <a:rPr lang="en-GB" altLang="pt-BR" sz="34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Modeling</a:t>
            </a:r>
            <a:r>
              <a:rPr lang="en-GB" altLang="pt-BR" sz="3400" dirty="0">
                <a:solidFill>
                  <a:srgbClr val="000000"/>
                </a:solidFill>
                <a:latin typeface="Verdana" panose="020B0604030504040204" pitchFamily="34" charset="0"/>
              </a:rPr>
              <a:t> for Three Dimensional End Milling. International Journal of Advanced Science and Technology, Vol 45, 2012.</a:t>
            </a:r>
          </a:p>
          <a:p>
            <a:pPr algn="just">
              <a:spcBef>
                <a:spcPts val="2400"/>
              </a:spcBef>
            </a:pPr>
            <a:r>
              <a:rPr lang="en-GB" altLang="pt-BR" sz="3400" dirty="0">
                <a:solidFill>
                  <a:srgbClr val="000000"/>
                </a:solidFill>
                <a:latin typeface="Verdana" panose="020B0604030504040204" pitchFamily="34" charset="0"/>
              </a:rPr>
              <a:t>WANG, J. et al. Residual Stresses Analysis in Ball end Milling of Nickel-Based Superalloy Inconel 718. Materials Research, 2017.</a:t>
            </a:r>
          </a:p>
          <a:p>
            <a:pPr algn="just">
              <a:spcBef>
                <a:spcPts val="2400"/>
              </a:spcBef>
            </a:pPr>
            <a:endParaRPr lang="en-GB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6027" y="16975338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TABELA 2: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Comparação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estatística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dos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previsão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82828D-7B2A-4A15-961B-FE45E4ADA12B}"/>
              </a:ext>
            </a:extLst>
          </p:cNvPr>
          <p:cNvSpPr/>
          <p:nvPr/>
        </p:nvSpPr>
        <p:spPr>
          <a:xfrm>
            <a:off x="21377086" y="39985629"/>
            <a:ext cx="10527305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IX Encontro de Iniciação Científica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XII Simpósio de Iniciação Científica da UFABC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14º Congresso de Iniciação Científica da USCS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62117" y="17753710"/>
            <a:ext cx="7770814" cy="51805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62118" y="24078201"/>
            <a:ext cx="7770813" cy="5180542"/>
          </a:xfrm>
          <a:prstGeom prst="rect">
            <a:avLst/>
          </a:prstGeom>
        </p:spPr>
      </p:pic>
      <p:sp>
        <p:nvSpPr>
          <p:cNvPr id="23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9849" y="29397929"/>
            <a:ext cx="14363700" cy="145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4: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reais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previstos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utilizando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o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de rede neural MLP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lbfgs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5-7-1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obtido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por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este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trabalho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21586"/>
              </p:ext>
            </p:extLst>
          </p:nvPr>
        </p:nvGraphicFramePr>
        <p:xfrm>
          <a:off x="16311190" y="12004657"/>
          <a:ext cx="14352165" cy="48960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55841">
                  <a:extLst>
                    <a:ext uri="{9D8B030D-6E8A-4147-A177-3AD203B41FA5}">
                      <a16:colId xmlns:a16="http://schemas.microsoft.com/office/drawing/2014/main" val="1354752545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2347622855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3052657584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692565030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789470912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3092094529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128308011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Treino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Teste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0273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 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1232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Eq.</a:t>
                      </a:r>
                      <a:r>
                        <a:rPr lang="pt-BR" sz="3200" u="none" strike="noStrike" baseline="0" dirty="0">
                          <a:effectLst/>
                        </a:rPr>
                        <a:t> Teóricas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0.9343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42.0231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0.6432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1.3640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43.8840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0.3750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0892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ANFIS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0.0001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0.0030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0.9999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1.1460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38.6050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>
                          <a:effectLst/>
                        </a:rPr>
                        <a:t>0.4626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425138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RSM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0.6306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27.7220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0.8085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0.9000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29.6120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0.6282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07742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ANN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0.0007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0.0314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0.9999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34.5351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0.6262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62236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MLP (5-24-1)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0.3505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12.9345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0.9474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0.7353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49.4375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6908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MLP (5-7-1)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0.5161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19.0166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0.8717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0.5757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31.5747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0.8352</a:t>
                      </a:r>
                      <a:endParaRPr lang="pt-BR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43948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6A0966-D5CC-4564-B225-133B9B872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7710" y="21464074"/>
            <a:ext cx="10333413" cy="6722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0A634-4FA6-430F-86FE-11ABB1C46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433" y="13932922"/>
            <a:ext cx="9848956" cy="4230574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678727E-E5CC-40C9-AA93-49C87CB0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02504"/>
              </p:ext>
            </p:extLst>
          </p:nvPr>
        </p:nvGraphicFramePr>
        <p:xfrm>
          <a:off x="928688" y="35968067"/>
          <a:ext cx="13908188" cy="24574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83150">
                  <a:extLst>
                    <a:ext uri="{9D8B030D-6E8A-4147-A177-3AD203B41FA5}">
                      <a16:colId xmlns:a16="http://schemas.microsoft.com/office/drawing/2014/main" val="3179340514"/>
                    </a:ext>
                  </a:extLst>
                </a:gridCol>
                <a:gridCol w="1851887">
                  <a:extLst>
                    <a:ext uri="{9D8B030D-6E8A-4147-A177-3AD203B41FA5}">
                      <a16:colId xmlns:a16="http://schemas.microsoft.com/office/drawing/2014/main" val="318707198"/>
                    </a:ext>
                  </a:extLst>
                </a:gridCol>
                <a:gridCol w="2035809">
                  <a:extLst>
                    <a:ext uri="{9D8B030D-6E8A-4147-A177-3AD203B41FA5}">
                      <a16:colId xmlns:a16="http://schemas.microsoft.com/office/drawing/2014/main" val="3342415638"/>
                    </a:ext>
                  </a:extLst>
                </a:gridCol>
                <a:gridCol w="2308518">
                  <a:extLst>
                    <a:ext uri="{9D8B030D-6E8A-4147-A177-3AD203B41FA5}">
                      <a16:colId xmlns:a16="http://schemas.microsoft.com/office/drawing/2014/main" val="635424496"/>
                    </a:ext>
                  </a:extLst>
                </a:gridCol>
                <a:gridCol w="2130941">
                  <a:extLst>
                    <a:ext uri="{9D8B030D-6E8A-4147-A177-3AD203B41FA5}">
                      <a16:colId xmlns:a16="http://schemas.microsoft.com/office/drawing/2014/main" val="585882065"/>
                    </a:ext>
                  </a:extLst>
                </a:gridCol>
                <a:gridCol w="1547469">
                  <a:extLst>
                    <a:ext uri="{9D8B030D-6E8A-4147-A177-3AD203B41FA5}">
                      <a16:colId xmlns:a16="http://schemas.microsoft.com/office/drawing/2014/main" val="2295173349"/>
                    </a:ext>
                  </a:extLst>
                </a:gridCol>
                <a:gridCol w="1750414">
                  <a:extLst>
                    <a:ext uri="{9D8B030D-6E8A-4147-A177-3AD203B41FA5}">
                      <a16:colId xmlns:a16="http://schemas.microsoft.com/office/drawing/2014/main" val="152892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Hiper-parâmetros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Solver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Optimizer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Hidden Layers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Hidden Neurons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Alpha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Batch </a:t>
                      </a:r>
                    </a:p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Size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53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Variáveis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relu, tanh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adam, lbfgs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1 - 4 camadas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1 - 36 neurônios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1.10</a:t>
                      </a:r>
                      <a:r>
                        <a:rPr lang="pt-BR" sz="3200" u="none" strike="noStrike" baseline="30000" dirty="0">
                          <a:effectLst/>
                        </a:rPr>
                        <a:t>-2</a:t>
                      </a:r>
                      <a:r>
                        <a:rPr lang="pt-BR" sz="3200" u="none" strike="noStrike" dirty="0">
                          <a:effectLst/>
                        </a:rPr>
                        <a:t>, 1.10</a:t>
                      </a:r>
                      <a:r>
                        <a:rPr lang="pt-BR" sz="3200" u="none" strike="noStrike" baseline="30000" dirty="0">
                          <a:effectLst/>
                        </a:rPr>
                        <a:t>-3</a:t>
                      </a:r>
                      <a:r>
                        <a:rPr lang="pt-BR" sz="3200" u="none" strike="noStrike" dirty="0">
                          <a:effectLst/>
                        </a:rPr>
                        <a:t>, 1.10</a:t>
                      </a:r>
                      <a:r>
                        <a:rPr lang="pt-BR" sz="3200" u="none" strike="noStrike" baseline="30000" dirty="0">
                          <a:effectLst/>
                        </a:rPr>
                        <a:t>-4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2 - 8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18028"/>
                  </a:ext>
                </a:extLst>
              </a:tr>
            </a:tbl>
          </a:graphicData>
        </a:graphic>
      </p:graphicFrame>
      <p:sp>
        <p:nvSpPr>
          <p:cNvPr id="26" name="Text Box 12">
            <a:extLst>
              <a:ext uri="{FF2B5EF4-FFF2-40B4-BE49-F238E27FC236}">
                <a16:creationId xmlns:a16="http://schemas.microsoft.com/office/drawing/2014/main" id="{1101E411-50EF-433B-ADC1-7D35E2FF0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8644816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Tabela</a:t>
            </a: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Configurações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dos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hiperparâmetros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utilizados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na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busca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E8B68C30-79AA-46A5-A30C-77833EFE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8163496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Fresamento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com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ponta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esférica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 WANG et al. (2017)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F4C299-B300-43C0-B798-299C942D2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4921" y="24078201"/>
            <a:ext cx="7770813" cy="5180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E51DE0-664C-4A23-8CB7-A7229F2E2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4921" y="17753710"/>
            <a:ext cx="7770813" cy="5180542"/>
          </a:xfrm>
          <a:prstGeom prst="rect">
            <a:avLst/>
          </a:prstGeom>
        </p:spPr>
      </p:pic>
      <p:sp>
        <p:nvSpPr>
          <p:cNvPr id="30" name="Text Box 12">
            <a:extLst>
              <a:ext uri="{FF2B5EF4-FFF2-40B4-BE49-F238E27FC236}">
                <a16:creationId xmlns:a16="http://schemas.microsoft.com/office/drawing/2014/main" id="{459288B6-E43C-48E1-BCF1-1DF272D93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9125" y="22996005"/>
            <a:ext cx="14363700" cy="145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3: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reais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previstos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rugosidade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utilizando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o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ANN de HOSSAIN (2012).</a:t>
            </a: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8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629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kenjinose filho</dc:creator>
  <cp:lastModifiedBy>Erick Faster</cp:lastModifiedBy>
  <cp:revision>67</cp:revision>
  <dcterms:created xsi:type="dcterms:W3CDTF">2019-09-25T14:08:35Z</dcterms:created>
  <dcterms:modified xsi:type="dcterms:W3CDTF">2019-11-02T02:43:25Z</dcterms:modified>
</cp:coreProperties>
</file>