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25" d="100"/>
          <a:sy n="25" d="100"/>
        </p:scale>
        <p:origin x="82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95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7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63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8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19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7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0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13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2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E61C-FE35-449A-9A8F-37FED36CD56D}" type="datetimeFigureOut">
              <a:rPr lang="pt-BR" smtClean="0"/>
              <a:t>26/10/2019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F4BB-CC2C-4F6A-9AB3-19AB98E20D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4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17A1F08E-92A2-42B4-86F0-E9D20BB96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49108"/>
            <a:ext cx="20026312" cy="405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7713" tIns="56011" rIns="107713" bIns="56011">
            <a:spAutoFit/>
          </a:bodyPr>
          <a:lstStyle/>
          <a:p>
            <a:pPr algn="ctr">
              <a:spcBef>
                <a:spcPts val="3738"/>
              </a:spcBef>
              <a:buClr>
                <a:srgbClr val="003399"/>
              </a:buClr>
            </a:pPr>
            <a:r>
              <a:rPr lang="pt-BR" altLang="pt-BR" sz="6400" b="1" dirty="0" smtClean="0">
                <a:solidFill>
                  <a:srgbClr val="FFCC00"/>
                </a:solidFill>
                <a:latin typeface="Verdana" panose="020B0604030504040204" pitchFamily="34" charset="0"/>
              </a:rPr>
              <a:t>Predição da Rugosidade Superficial do Alumínio Após Fresamento Utilizando </a:t>
            </a:r>
            <a:r>
              <a:rPr lang="pt-BR" altLang="pt-BR" sz="6400" b="1" dirty="0">
                <a:solidFill>
                  <a:srgbClr val="FFCC00"/>
                </a:solidFill>
                <a:latin typeface="Verdana" panose="020B0604030504040204" pitchFamily="34" charset="0"/>
              </a:rPr>
              <a:t>M</a:t>
            </a:r>
            <a:r>
              <a:rPr lang="pt-BR" altLang="pt-BR" sz="6400" b="1" dirty="0" smtClean="0">
                <a:solidFill>
                  <a:srgbClr val="FFCC00"/>
                </a:solidFill>
                <a:latin typeface="Verdana" panose="020B0604030504040204" pitchFamily="34" charset="0"/>
              </a:rPr>
              <a:t>odelo de Inteligência Artificial baseado em Perceptrons Multicamadas (MLP)</a:t>
            </a:r>
            <a:endParaRPr lang="pt-BR" altLang="pt-BR" sz="6400" b="1" dirty="0">
              <a:solidFill>
                <a:srgbClr val="FFCC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D8D0CF7-42B7-4D0F-83A4-0498A8F27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592763"/>
            <a:ext cx="291242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altLang="pt-BR" sz="3400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Erick </a:t>
            </a:r>
            <a:r>
              <a:rPr lang="en-GB" altLang="pt-BR" sz="3400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Fasterra</a:t>
            </a:r>
            <a:r>
              <a:rPr lang="en-GB" altLang="pt-BR" sz="3400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da Silva</a:t>
            </a:r>
            <a:r>
              <a:rPr lang="en-GB" altLang="pt-BR" sz="3400" b="1" i="1" baseline="30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[1]</a:t>
            </a:r>
            <a:r>
              <a:rPr lang="en-GB" altLang="pt-BR" sz="3400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Wallace </a:t>
            </a:r>
            <a:r>
              <a:rPr lang="en-GB" altLang="pt-BR" sz="3400" b="1" i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Gusmão</a:t>
            </a:r>
            <a:r>
              <a:rPr lang="en-GB" altLang="pt-BR" sz="3400" b="1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Ferreira</a:t>
            </a:r>
            <a:r>
              <a:rPr lang="en-GB" altLang="pt-BR" sz="3400" b="1" i="1" baseline="30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[2]</a:t>
            </a:r>
            <a:endParaRPr lang="en-GB" altLang="pt-BR" sz="3400" b="1" i="1" baseline="30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Centro de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Engenharia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Modelagem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e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Ciências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Sociais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Aplicadas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altLang="pt-BR" sz="29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Universidade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Federal do ABC</a:t>
            </a:r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Av. Dos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Estados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5001 –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Bangú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, Santo André – SP, 09210-580</a:t>
            </a:r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GB" altLang="pt-BR" sz="2900" i="1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{</a:t>
            </a:r>
            <a:r>
              <a:rPr lang="en-GB" altLang="pt-BR" sz="2900" i="1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eerick@aluno.ufabc.edu.br</a:t>
            </a:r>
            <a:r>
              <a:rPr lang="en-GB" altLang="pt-BR" sz="2900" i="1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, wallace.ferreira</a:t>
            </a:r>
            <a:r>
              <a:rPr lang="en-GB" altLang="pt-BR" sz="2900" i="1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@ufabc.edu.br</a:t>
            </a:r>
            <a:r>
              <a:rPr lang="en-GB" altLang="pt-BR" sz="2900" i="1" dirty="0" smtClean="0">
                <a:solidFill>
                  <a:srgbClr val="000000"/>
                </a:solidFill>
                <a:latin typeface="Verdana" panose="020B0604030504040204" pitchFamily="34" charset="0"/>
                <a:cs typeface="Courier New" panose="02070309020205020404" pitchFamily="49" charset="0"/>
              </a:rPr>
              <a:t>}</a:t>
            </a:r>
            <a:endParaRPr lang="en-GB" altLang="pt-BR" sz="2900" i="1" dirty="0">
              <a:solidFill>
                <a:srgbClr val="000000"/>
              </a:solidFill>
              <a:latin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604A45B-B5F5-419D-9BEF-A62B6920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8397875"/>
            <a:ext cx="13938250" cy="3162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en-GB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Objetivos: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Por meio do Machine Learning, busca-se neste trabalho obter um modelo otimizado para a previsão da rugosidade superficial média do alumínio após processamento de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fresa</a:t>
            </a:r>
            <a:r>
              <a:rPr lang="pt-BR" altLang="pt-BR" sz="3600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pt-BR" altLang="pt-BR" sz="2400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INTRODUÇÃO</a:t>
            </a:r>
            <a:endParaRPr lang="pt-BR" altLang="pt-BR" sz="2400" b="1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Para a prevenção de possíveis falhas e otimização do tempo e do custo n</a:t>
            </a: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o processo de fresamento com ponta esférica em materiais de alumínio</a:t>
            </a: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, um modelo de Perceptron Multicamadas (MLP) do tipo regressor é empregado para a predição da rugosidade superficial média do produto final.</a:t>
            </a:r>
          </a:p>
          <a:p>
            <a:pPr algn="just">
              <a:spcBef>
                <a:spcPts val="2400"/>
              </a:spcBef>
            </a:pP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A estrutura do modelo consiste em uma camada de entrada com 5 neurônios de entrada, representando os parâmetros de velocidade de corte, avanço, profundidade de corte radial, profundidade de corte axial e inclinação axial </a:t>
            </a:r>
            <a:r>
              <a:rPr lang="el-G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θ</a:t>
            </a: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 da fresa</a:t>
            </a:r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 uma ou mais camadas ocultas, que será determinada neste trabalho, bem como a quantidade de neurônios por camada, e </a:t>
            </a:r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u</a:t>
            </a: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ma camada de saída, que representa a rugosidade superficial média a ser estimada.</a:t>
            </a:r>
          </a:p>
          <a:p>
            <a:pPr algn="just">
              <a:spcBef>
                <a:spcPts val="2400"/>
              </a:spcBef>
            </a:pPr>
            <a:r>
              <a:rPr lang="pt-BR" sz="3600" dirty="0" smtClean="0">
                <a:latin typeface="Verdana" panose="020B0604030504040204" pitchFamily="34" charset="0"/>
                <a:ea typeface="Verdana" panose="020B0604030504040204" pitchFamily="34" charset="0"/>
              </a:rPr>
              <a:t>O modelo está representado na Figura 1.</a:t>
            </a:r>
            <a:endParaRPr lang="pt-BR" sz="3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sz="36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MATERIAIS </a:t>
            </a: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 MÉTODOS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Foi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utilizada a biblioteca Sklearn na linguagem Python para gerar o modelo regressor MLP através do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banco de dados de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HOSSAIN, 2012,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 68 dados de treinamento e 16 dados de teste.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otimização do sistema foi obtida por meio do Grid Search, no qual o RMSE, MAPE e o coeficiente de determinação R</a:t>
            </a:r>
            <a:r>
              <a:rPr lang="pt-BR" altLang="pt-BR" sz="3600" baseline="30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168480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configurações de hiperparâmetros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foram medidos. Estes hiperparâmetros incluem a função de ativação, o otimizador, o tamanho de Batch, o alfa, o nº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camadas ocultas na rede e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número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neurônios em cada camada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quantidade de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iterações máxima foi fixada em 1000, 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com tolerância de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1.10</a:t>
            </a:r>
            <a:r>
              <a:rPr lang="pt-BR" altLang="pt-BR" sz="3600" baseline="30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-5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Após a busca,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 melhores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configurações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obtidas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foram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submetidas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à 2000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iterações, cada qual gerando um modelo,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 modo a garantir a repetibilidade do sistema. Assim,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duas configurações foram extraídas: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uma com o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menor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RMSE médio de teste após as iterações, e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outra com o maior valor máximo de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pt-BR" altLang="pt-BR" sz="3600" baseline="30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teste encontrado.</a:t>
            </a:r>
            <a:endParaRPr lang="en-GB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A231FF86-61E9-49AE-A466-21985AEF9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" y="26502946"/>
            <a:ext cx="143637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FIGURA 1: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Perceptron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Multicamadas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(MLP)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spcBef>
                <a:spcPts val="1800"/>
              </a:spcBef>
            </a:pP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FONTE: 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RAHELI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2017.</a:t>
            </a:r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AC52DCA7-E77A-4246-8C7D-243D3C416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9787" y="8512175"/>
            <a:ext cx="14462125" cy="3242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pt-BR" altLang="pt-BR" sz="3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RESULTADOS </a:t>
            </a: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E </a:t>
            </a:r>
            <a:r>
              <a:rPr lang="pt-BR" altLang="pt-BR" sz="3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DISCUSSÕES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 rede MLP (5-24-1) com otimizador “adam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”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apresentou o menor RMSE médio de teste = 0,8928, enquanto que a rede MLP (5-7-1) com otimizador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“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lbfgs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”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gerou o maior R</a:t>
            </a:r>
            <a:r>
              <a:rPr lang="pt-BR" altLang="pt-BR" sz="3600" baseline="30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máximo de teste. O valor elevado do RMSE dos dados de treino, com este próximo ao valor do RMSE dos dados de teste, indica uma presença reduzida de </a:t>
            </a:r>
            <a:r>
              <a:rPr lang="pt-BR" altLang="pt-BR" sz="3600" i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overfitting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 Os 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hiperparâmetros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otimizados de ambos os modelos 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foram a função de ativação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“relu”,  tamanho de </a:t>
            </a:r>
            <a:r>
              <a:rPr lang="pt-BR" altLang="pt-BR" sz="3600" dirty="0">
                <a:solidFill>
                  <a:srgbClr val="000000"/>
                </a:solidFill>
                <a:latin typeface="Verdana" panose="020B0604030504040204" pitchFamily="34" charset="0"/>
              </a:rPr>
              <a:t>Batch = 2 e Alfa =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0,01.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Os dois modelos podem ser comparados com os modelos obtidos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por HOSSAIN, 2012, na Tabela 1. A relação dos valores previstos de rugosidade superficial com os valores reais de teste de ambos os modelos gerados é mostrada na Figura 2.</a:t>
            </a: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endParaRPr lang="pt-BR" altLang="pt-BR" sz="36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CONCLUSÕES</a:t>
            </a:r>
            <a:endParaRPr lang="pt-BR" altLang="pt-BR" sz="3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Os modelos obtidos neste trabalho complementaram com êxito os modelos anteriores, devido às novas tecnologias disponíveis na literatura. Um </a:t>
            </a: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banco de dados maior para compor os dados de treinamento e de teste pode melhorar o desempenho do modelo em trabalhos futuros.</a:t>
            </a: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AGRADECIMENTOS</a:t>
            </a:r>
          </a:p>
          <a:p>
            <a:pPr algn="just">
              <a:spcBef>
                <a:spcPts val="2400"/>
              </a:spcBef>
            </a:pPr>
            <a:r>
              <a:rPr lang="pt-BR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À todos que auxiliaram diretamente ou indiretamente para a realização deste trabalho.</a:t>
            </a:r>
            <a:endParaRPr lang="pt-BR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pt-BR" altLang="pt-BR" sz="3600" b="1" dirty="0">
                <a:solidFill>
                  <a:srgbClr val="000000"/>
                </a:solidFill>
                <a:latin typeface="Verdana" panose="020B0604030504040204" pitchFamily="34" charset="0"/>
              </a:rPr>
              <a:t>REFERÊNCIAS</a:t>
            </a:r>
          </a:p>
          <a:p>
            <a:pPr algn="just">
              <a:spcBef>
                <a:spcPts val="2400"/>
              </a:spcBef>
            </a:pPr>
            <a:r>
              <a:rPr lang="en-GB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HOSSAIN, S. J. Artificial Intelligence Based Surface Roughness Prediction </a:t>
            </a:r>
            <a:r>
              <a:rPr lang="en-GB" altLang="pt-BR" sz="36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Modeling</a:t>
            </a:r>
            <a:r>
              <a:rPr lang="en-GB" altLang="pt-BR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for Three Dimensional End Milling. International Journal of Advanced Science and Technology, Vol 45, 2012.</a:t>
            </a:r>
          </a:p>
          <a:p>
            <a:pPr algn="just">
              <a:spcBef>
                <a:spcPts val="2400"/>
              </a:spcBef>
            </a:pPr>
            <a:endParaRPr lang="en-GB" altLang="pt-BR" sz="3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CE778DC9-F124-44B3-84F3-33E63F36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584" y="22479121"/>
            <a:ext cx="14363700" cy="559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Tabela</a:t>
            </a:r>
            <a:r>
              <a:rPr lang="en-GB" altLang="pt-BR" sz="2900" b="1" dirty="0">
                <a:solidFill>
                  <a:srgbClr val="000000"/>
                </a:solidFill>
                <a:latin typeface="Verdana" panose="020B0604030504040204" pitchFamily="34" charset="0"/>
              </a:rPr>
              <a:t> 1: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Comparação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estatística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dos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modelos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previsão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82828D-7B2A-4A15-961B-FE45E4ADA12B}"/>
              </a:ext>
            </a:extLst>
          </p:cNvPr>
          <p:cNvSpPr/>
          <p:nvPr/>
        </p:nvSpPr>
        <p:spPr>
          <a:xfrm>
            <a:off x="21377086" y="39985629"/>
            <a:ext cx="10527305" cy="2816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IX Encontro de Iniciação Científica</a:t>
            </a:r>
          </a:p>
          <a:p>
            <a:pPr algn="r">
              <a:spcBef>
                <a:spcPts val="2400"/>
              </a:spcBef>
            </a:pPr>
            <a:endParaRPr lang="pt-BR" altLang="pt-BR" sz="2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XII Simpósio de Iniciação Científica da UFABC</a:t>
            </a:r>
          </a:p>
          <a:p>
            <a:pPr algn="r">
              <a:spcBef>
                <a:spcPts val="2400"/>
              </a:spcBef>
            </a:pPr>
            <a:endParaRPr lang="pt-BR" altLang="pt-BR" sz="200" b="1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r">
              <a:spcBef>
                <a:spcPts val="2400"/>
              </a:spcBef>
            </a:pPr>
            <a:r>
              <a:rPr lang="pt-BR" altLang="pt-BR" sz="3100" b="1" dirty="0">
                <a:solidFill>
                  <a:schemeClr val="bg1"/>
                </a:solidFill>
                <a:latin typeface="Verdana" panose="020B0604030504040204" pitchFamily="34" charset="0"/>
              </a:rPr>
              <a:t>14º Congresso de Iniciação Científica da USCS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188" y="23001625"/>
            <a:ext cx="7770814" cy="51805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950" y="22998912"/>
            <a:ext cx="7770814" cy="5180542"/>
          </a:xfrm>
          <a:prstGeom prst="rect">
            <a:avLst/>
          </a:prstGeom>
        </p:spPr>
      </p:pic>
      <p:sp>
        <p:nvSpPr>
          <p:cNvPr id="23" name="Text Box 12">
            <a:extLst>
              <a:ext uri="{FF2B5EF4-FFF2-40B4-BE49-F238E27FC236}">
                <a16:creationId xmlns:a16="http://schemas.microsoft.com/office/drawing/2014/main" id="{CE778DC9-F124-44B3-84F3-33E63F36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6188" y="28681254"/>
            <a:ext cx="14363700" cy="145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Figura</a:t>
            </a:r>
            <a:r>
              <a:rPr lang="en-GB" altLang="pt-BR" sz="29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2: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Valores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reais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rugosidade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superficial de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alumínio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x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valores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previstos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pelos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modelos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: (a) MLP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adam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5-24-1; e (b) MLP </a:t>
            </a:r>
            <a:r>
              <a:rPr lang="en-GB" altLang="pt-BR" sz="29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lbfgs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5-7-1. </a:t>
            </a:r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CE778DC9-F124-44B3-84F3-33E63F36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8939" y="28076798"/>
            <a:ext cx="14363700" cy="100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7713" tIns="56011" rIns="107713" bIns="56011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				</a:t>
            </a:r>
            <a:r>
              <a:rPr lang="en-GB" altLang="pt-BR" sz="29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GB" altLang="pt-BR" sz="29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										(b)</a:t>
            </a:r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altLang="pt-BR" sz="29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6387"/>
              </p:ext>
            </p:extLst>
          </p:nvPr>
        </p:nvGraphicFramePr>
        <p:xfrm>
          <a:off x="16189747" y="17508440"/>
          <a:ext cx="14352165" cy="48960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2255841">
                  <a:extLst>
                    <a:ext uri="{9D8B030D-6E8A-4147-A177-3AD203B41FA5}">
                      <a16:colId xmlns:a16="http://schemas.microsoft.com/office/drawing/2014/main" val="1354752545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2347622855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3052657584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692565030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789470912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3092094529"/>
                    </a:ext>
                  </a:extLst>
                </a:gridCol>
                <a:gridCol w="2016054">
                  <a:extLst>
                    <a:ext uri="{9D8B030D-6E8A-4147-A177-3AD203B41FA5}">
                      <a16:colId xmlns:a16="http://schemas.microsoft.com/office/drawing/2014/main" val="128308011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Modelos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 smtClean="0">
                          <a:effectLst/>
                        </a:rPr>
                        <a:t>Treino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 smtClean="0">
                          <a:effectLst/>
                        </a:rPr>
                        <a:t>Teste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0273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 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RMSE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MAPE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</a:t>
                      </a:r>
                      <a:r>
                        <a:rPr lang="pt-BR" sz="3200" u="none" strike="noStrike" baseline="30000" dirty="0">
                          <a:effectLst/>
                        </a:rPr>
                        <a:t>2</a:t>
                      </a:r>
                      <a:endParaRPr lang="pt-BR" sz="3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RMSE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MAPE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R</a:t>
                      </a:r>
                      <a:r>
                        <a:rPr lang="pt-BR" sz="3200" u="none" strike="noStrike" baseline="30000" dirty="0">
                          <a:effectLst/>
                        </a:rPr>
                        <a:t>2</a:t>
                      </a:r>
                      <a:endParaRPr lang="pt-BR" sz="3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61232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 smtClean="0">
                          <a:effectLst/>
                        </a:rPr>
                        <a:t>Eq.</a:t>
                      </a:r>
                      <a:r>
                        <a:rPr lang="pt-BR" sz="3200" u="none" strike="noStrike" baseline="0" dirty="0" smtClean="0">
                          <a:effectLst/>
                        </a:rPr>
                        <a:t> Teóricas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0.9343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42.0231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0.6432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1.3640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43.8840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0.3750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08927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>
                          <a:effectLst/>
                        </a:rPr>
                        <a:t>ANFIS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0.0001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0.0030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0.9999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1.1460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38.6050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>
                          <a:effectLst/>
                        </a:rPr>
                        <a:t>0.4626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425138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RSM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0.6306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27.7220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0.8085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0.9000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29.6120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0.6282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507742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>
                          <a:effectLst/>
                        </a:rPr>
                        <a:t>ANN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0.0007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>
                          <a:effectLst/>
                        </a:rPr>
                        <a:t>0.0314</a:t>
                      </a:r>
                      <a:endParaRPr lang="pt-BR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0.9999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>
                          <a:effectLst/>
                        </a:rPr>
                        <a:t>0.9158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34.5351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0.6262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462236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u="none" strike="noStrike" dirty="0" smtClean="0">
                          <a:effectLst/>
                        </a:rPr>
                        <a:t>MLP (5-24-1</a:t>
                      </a:r>
                      <a:r>
                        <a:rPr lang="pt-BR" sz="3200" u="none" strike="noStrike" dirty="0">
                          <a:effectLst/>
                        </a:rPr>
                        <a:t>)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 smtClean="0">
                          <a:effectLst/>
                        </a:rPr>
                        <a:t>0.3505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12.9345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0.9474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 smtClean="0">
                          <a:effectLst/>
                        </a:rPr>
                        <a:t>0.7353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u="none" strike="noStrike" dirty="0" smtClean="0">
                          <a:effectLst/>
                        </a:rPr>
                        <a:t>49.4375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u="none" strike="noStrike" dirty="0">
                          <a:effectLst/>
                        </a:rPr>
                        <a:t>0.6158</a:t>
                      </a:r>
                      <a:endParaRPr lang="pt-B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6908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1" u="none" strike="noStrike" dirty="0">
                          <a:effectLst/>
                        </a:rPr>
                        <a:t>MLP (5-7-1)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 smtClean="0">
                          <a:effectLst/>
                        </a:rPr>
                        <a:t>0.5161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 smtClean="0">
                          <a:effectLst/>
                        </a:rPr>
                        <a:t>19.0166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0.8717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 smtClean="0">
                          <a:effectLst/>
                        </a:rPr>
                        <a:t>0.5757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 smtClean="0">
                          <a:effectLst/>
                        </a:rPr>
                        <a:t>31.5747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effectLst/>
                        </a:rPr>
                        <a:t>0.8352</a:t>
                      </a:r>
                      <a:endParaRPr lang="pt-BR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42439484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658" y="21745616"/>
            <a:ext cx="8800307" cy="48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8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782</Words>
  <Application>Microsoft Office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Verdana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kenjinose filho</dc:creator>
  <cp:lastModifiedBy>Erick Faster</cp:lastModifiedBy>
  <cp:revision>41</cp:revision>
  <dcterms:created xsi:type="dcterms:W3CDTF">2019-09-25T14:08:35Z</dcterms:created>
  <dcterms:modified xsi:type="dcterms:W3CDTF">2019-10-27T07:30:13Z</dcterms:modified>
</cp:coreProperties>
</file>