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25" d="100"/>
          <a:sy n="25" d="100"/>
        </p:scale>
        <p:origin x="828" y="-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95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7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63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83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19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7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3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0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1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25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4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17A1F08E-92A2-42B4-86F0-E9D20BB96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1849438"/>
            <a:ext cx="170656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3738"/>
              </a:spcBef>
              <a:buClr>
                <a:srgbClr val="003399"/>
              </a:buClr>
            </a:pPr>
            <a:r>
              <a:rPr lang="pt-BR" altLang="pt-BR" sz="6400" b="1">
                <a:solidFill>
                  <a:srgbClr val="FFCC00"/>
                </a:solidFill>
                <a:latin typeface="Verdana" panose="020B0604030504040204" pitchFamily="34" charset="0"/>
              </a:rPr>
              <a:t>DIGITE SEU TÍTULO AQUI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D8D0CF7-42B7-4D0F-83A4-0498A8F27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5592763"/>
            <a:ext cx="2912427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GB" altLang="pt-BR" sz="3400" b="1" i="1">
                <a:solidFill>
                  <a:srgbClr val="000000"/>
                </a:solidFill>
                <a:latin typeface="Verdana" panose="020B0604030504040204" pitchFamily="34" charset="0"/>
              </a:rPr>
              <a:t>Nome autor 1, Nome autor 2</a:t>
            </a:r>
          </a:p>
          <a:p>
            <a:pPr algn="ctr">
              <a:lnSpc>
                <a:spcPct val="110000"/>
              </a:lnSpc>
            </a:pPr>
            <a:r>
              <a:rPr lang="en-GB" altLang="pt-BR" sz="29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Departamento xxx ou Centro xxx, Universidade xxxx</a:t>
            </a:r>
          </a:p>
          <a:p>
            <a:pPr algn="ctr">
              <a:lnSpc>
                <a:spcPct val="110000"/>
              </a:lnSpc>
            </a:pPr>
            <a:r>
              <a:rPr lang="en-GB" altLang="pt-BR" sz="29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Endereço xxx</a:t>
            </a:r>
          </a:p>
          <a:p>
            <a:pPr algn="ctr">
              <a:lnSpc>
                <a:spcPct val="110000"/>
              </a:lnSpc>
            </a:pPr>
            <a:r>
              <a:rPr lang="en-GB" altLang="pt-BR" sz="2900" i="1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{email-Autor1, email-Autor2}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604A45B-B5F5-419D-9BEF-A62B6920D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8474075"/>
            <a:ext cx="13938250" cy="2727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en-GB" altLang="pt-BR" sz="3600" b="1" dirty="0">
                <a:solidFill>
                  <a:srgbClr val="000000"/>
                </a:solidFill>
                <a:latin typeface="Verdana" panose="020B0604030504040204" pitchFamily="34" charset="0"/>
              </a:rPr>
              <a:t>Objetivos: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Por meio do Machine Learning, busca-se neste trabalho obter um modelo otimizado para a previsão da rugosidade superficial média do alumínio após processamento de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fresa</a:t>
            </a:r>
            <a:r>
              <a:rPr lang="pt-BR" altLang="pt-BR" sz="3600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pt-BR" altLang="pt-BR" sz="2400" i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INTRODUÇÃO</a:t>
            </a:r>
            <a:endParaRPr lang="pt-BR" altLang="pt-BR" sz="2400" b="1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pt-B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Para evitar possíveis falhas e otimizar tempo e custo n</a:t>
            </a:r>
            <a:r>
              <a:rPr lang="pt-B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o processo de fresamento com ponta esférica</a:t>
            </a:r>
            <a:r>
              <a:rPr lang="pt-B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, um modelo Multi Layer Perceptron (MLP) do tipo regressor é empregado para a predição da rugosidade superficial média do produto final.</a:t>
            </a:r>
          </a:p>
          <a:p>
            <a:pPr algn="just">
              <a:spcBef>
                <a:spcPts val="2400"/>
              </a:spcBef>
            </a:pPr>
            <a:r>
              <a:rPr lang="pt-B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A estrutura do modelo consiste em</a:t>
            </a:r>
          </a:p>
          <a:p>
            <a:pPr marL="57150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B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Uma camada de entrada com 5 neurônios de entrada, representando os parâmetros de velocidade de corte, avanço, profundidade de corte radial, profundidade de corte axial e inclinação axial </a:t>
            </a:r>
            <a:r>
              <a:rPr lang="el-G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θ</a:t>
            </a:r>
            <a:r>
              <a:rPr lang="pt-B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da fresa;</a:t>
            </a:r>
          </a:p>
          <a:p>
            <a:pPr marL="57150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B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Uma ou mais camadas ocultas, que será determinada neste trabalho, bem como a quantidade de neurônios por camada;</a:t>
            </a:r>
          </a:p>
          <a:p>
            <a:pPr marL="571500" indent="-5715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B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Uma camada de saída que caracteriza o modelo regressor, representando a rugosidade superficial média.</a:t>
            </a:r>
          </a:p>
          <a:p>
            <a:pPr algn="just">
              <a:spcBef>
                <a:spcPts val="2400"/>
              </a:spcBef>
            </a:pPr>
            <a:endParaRPr lang="pt-BR" sz="3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MATERIAIS </a:t>
            </a: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 MÉTODOS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Foi utilizado a linguagem de programação Python com a biblioteca Sklearn para a modelagem de um sistema MLP (Multi Layer Perceptron) utilizando o banco de dados de HOSSAIN (2012), com 68 dados de treinamento e 16 dados de teste.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otimização do sistema foi obtida por meio do Grid Search, no qual o RMSE, MAPE e o coeficiente de determinação R</a:t>
            </a:r>
            <a:r>
              <a:rPr lang="pt-BR" altLang="pt-BR" sz="3600" baseline="30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168480 configurações diferentes dos hiperparâmetros, variando o ‘solver’, ‘optimizer’, ‘batch_size’, ‘alpha’, nº de camadas ocultas na rede e número de neurônios em cada camada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iteração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máxima foi </a:t>
            </a: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de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1000, </a:t>
            </a: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com tolerância de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1.10</a:t>
            </a:r>
            <a:r>
              <a:rPr lang="pt-BR" altLang="pt-BR" sz="3600" baseline="30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-5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pt-BR" altLang="pt-BR" sz="36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Após a busca, os 20 melhores resultados foram submetidos à 2000 iterações cada um, de modo a garantir a repetibilidade do sistema. Assim, foram extraídas duas configurações, uma com o maior R</a:t>
            </a:r>
            <a:r>
              <a:rPr lang="pt-BR" altLang="pt-BR" sz="3600" baseline="30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médio e outra com o maior valor máximo de R</a:t>
            </a:r>
            <a:r>
              <a:rPr lang="pt-BR" altLang="pt-BR" sz="3600" baseline="30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apresentado nas iterações.</a:t>
            </a: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endParaRPr lang="en-GB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A231FF86-61E9-49AE-A466-21985AEF9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29223609"/>
            <a:ext cx="143637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b="1" dirty="0">
                <a:solidFill>
                  <a:srgbClr val="000000"/>
                </a:solidFill>
                <a:latin typeface="Verdana" panose="020B0604030504040204" pitchFamily="34" charset="0"/>
              </a:rPr>
              <a:t>FIGURA 1: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Arquitetura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interna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do ASCS</a:t>
            </a:r>
          </a:p>
          <a:p>
            <a:pPr algn="ctr">
              <a:spcBef>
                <a:spcPts val="1800"/>
              </a:spcBef>
            </a:pP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FONTE: SANTOS, 2002.</a:t>
            </a:r>
          </a:p>
          <a:p>
            <a:endParaRPr lang="en-GB" altLang="pt-BR" sz="2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AC52DCA7-E77A-4246-8C7D-243D3C416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9787" y="8512175"/>
            <a:ext cx="14462125" cy="364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just">
              <a:spcBef>
                <a:spcPts val="2400"/>
              </a:spcBef>
            </a:pPr>
            <a:r>
              <a:rPr lang="pt-BR" altLang="pt-BR" sz="3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RESULTADOS </a:t>
            </a: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</a:rPr>
              <a:t>E </a:t>
            </a:r>
            <a:r>
              <a:rPr lang="pt-BR" altLang="pt-BR" sz="3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DISCUSSÕES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 rede MLP (5-24-1) com solver ‘adam’ apresentou os melhores valores médios nas iterações, enquanto que a rede MLP (5-7-1) com solver ‘lbfgs’ apresentou melhor R</a:t>
            </a:r>
            <a:r>
              <a:rPr lang="pt-BR" altLang="pt-BR" sz="3600" baseline="30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máximo. Os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hiperparâmetros de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ambos foram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 ativação ‘relu’,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Batch_size =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2 e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Alpha =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0,01. A Figura 1 relaciona os valores previstos de rugosidade superficial com os valores reais de teste de ambos os modelos.</a:t>
            </a: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Os resultados estatísticos, </a:t>
            </a: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comparados com os obtidos por HOSSAIN (2012), estão contidos na tabela 1. </a:t>
            </a:r>
            <a:endParaRPr lang="pt-BR" altLang="pt-BR" sz="3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Observa-se que, mesmo utilizando considerando os valores médios de RMSE e R2, o MLP (5-24-1) apresentou um resultado melhor do que as alternativas anteriores. O MLP (5-7-1), por sua vez, apesar de apresentar uma média razoável, apresentou um modelo otimizado excepcional.</a:t>
            </a: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CONCLUSÕES</a:t>
            </a: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Foi obtido com êxito um modelo preditivel melhor do que os anteriores, devido às novas tecnologias disponíveis e à biblioteca Sklearn.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 modelo otimizado pode ser aprimorado em trabalhos futuros com a geração de um banco de dados maior para compor os dados de treinamento, com a consecutiva adaptação do modelo aos novos dados.</a:t>
            </a: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</a:rPr>
              <a:t>AGRADECIMENTOS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À todos que auxiliaram diretamente ou indiretamente para a realização deste trabalho</a:t>
            </a: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</a:rPr>
              <a:t>REFERÊNCIAS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SANTOS, Bruno A. Aspectos conceituais e arquiteturais para a criação de linhagens de agentes de software cognitivos e situados. 2003. 130f. Dissertação (Mestrado em Tecnologia – Manufatura Integrada por Computador) – Centro Federal de Educação Tecnológica de Minas Gerais, Belo Horizonte, 2003.</a:t>
            </a:r>
          </a:p>
          <a:p>
            <a:pPr algn="just">
              <a:spcBef>
                <a:spcPts val="2400"/>
              </a:spcBef>
            </a:pPr>
            <a:endParaRPr lang="en-GB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CE778DC9-F124-44B3-84F3-33E63F36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8999" y="28074032"/>
            <a:ext cx="14363700" cy="189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Tabela</a:t>
            </a:r>
            <a:r>
              <a:rPr lang="en-GB" altLang="pt-BR" sz="2900" b="1" dirty="0">
                <a:solidFill>
                  <a:srgbClr val="000000"/>
                </a:solidFill>
                <a:latin typeface="Verdana" panose="020B0604030504040204" pitchFamily="34" charset="0"/>
              </a:rPr>
              <a:t> 1: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Comparação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estatística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dos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modelos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obtidos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por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Hossain com o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modelo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obtido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neste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trabalho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 RMSE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médio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e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máximo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obtido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</a:rPr>
              <a:t>n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as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iterações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estão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respectivamente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indicados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na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tabela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GB" altLang="pt-BR" sz="29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ela 28">
                <a:extLst>
                  <a:ext uri="{FF2B5EF4-FFF2-40B4-BE49-F238E27FC236}">
                    <a16:creationId xmlns:a16="http://schemas.microsoft.com/office/drawing/2014/main" id="{7803FFAA-B2D4-4E23-B42C-B70DD5A9D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5248510"/>
                  </p:ext>
                </p:extLst>
              </p:nvPr>
            </p:nvGraphicFramePr>
            <p:xfrm>
              <a:off x="-1584325" y="31388713"/>
              <a:ext cx="14674850" cy="16311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687097">
                      <a:extLst>
                        <a:ext uri="{9D8B030D-6E8A-4147-A177-3AD203B41FA5}">
                          <a16:colId xmlns:a16="http://schemas.microsoft.com/office/drawing/2014/main" val="693196735"/>
                        </a:ext>
                      </a:extLst>
                    </a:gridCol>
                    <a:gridCol w="1987753">
                      <a:extLst>
                        <a:ext uri="{9D8B030D-6E8A-4147-A177-3AD203B41FA5}">
                          <a16:colId xmlns:a16="http://schemas.microsoft.com/office/drawing/2014/main" val="11965597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pt-BR" sz="360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sz="3600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𝐼</m:t>
                                    </m:r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pt-BR" sz="3600" i="1" smtClean="0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3600" b="0" i="1" smtClean="0"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sz="3600" b="0" i="1" smtClean="0"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nary>
                                <m:r>
                                  <a:rPr lang="pt-BR" sz="36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3600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3600" i="1" smtClean="0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sz="3600" i="1" smtClean="0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+</m:t>
                                    </m:r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sz="3600" i="1" smtClean="0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3600" dirty="0">
                            <a:latin typeface="Verdana" panose="020B0604030504040204" pitchFamily="34" charset="0"/>
                            <a:ea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sz="3600" dirty="0"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(1)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76710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ela 28">
                <a:extLst>
                  <a:ext uri="{FF2B5EF4-FFF2-40B4-BE49-F238E27FC236}">
                    <a16:creationId xmlns:a16="http://schemas.microsoft.com/office/drawing/2014/main" id="{7803FFAA-B2D4-4E23-B42C-B70DD5A9D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5248510"/>
                  </p:ext>
                </p:extLst>
              </p:nvPr>
            </p:nvGraphicFramePr>
            <p:xfrm>
              <a:off x="-1584325" y="31388713"/>
              <a:ext cx="14674850" cy="16311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687097">
                      <a:extLst>
                        <a:ext uri="{9D8B030D-6E8A-4147-A177-3AD203B41FA5}">
                          <a16:colId xmlns:a16="http://schemas.microsoft.com/office/drawing/2014/main" val="693196735"/>
                        </a:ext>
                      </a:extLst>
                    </a:gridCol>
                    <a:gridCol w="1987753">
                      <a:extLst>
                        <a:ext uri="{9D8B030D-6E8A-4147-A177-3AD203B41FA5}">
                          <a16:colId xmlns:a16="http://schemas.microsoft.com/office/drawing/2014/main" val="1196559757"/>
                        </a:ext>
                      </a:extLst>
                    </a:gridCol>
                  </a:tblGrid>
                  <a:tr h="1631188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r="-15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sz="3600" dirty="0"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(1)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76710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8082828D-7B2A-4A15-961B-FE45E4ADA12B}"/>
              </a:ext>
            </a:extLst>
          </p:cNvPr>
          <p:cNvSpPr/>
          <p:nvPr/>
        </p:nvSpPr>
        <p:spPr>
          <a:xfrm>
            <a:off x="21377086" y="39985629"/>
            <a:ext cx="10527305" cy="2816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2400"/>
              </a:spcBef>
            </a:pPr>
            <a:r>
              <a:rPr lang="pt-BR" altLang="pt-BR" sz="3100" b="1" dirty="0">
                <a:solidFill>
                  <a:schemeClr val="bg1"/>
                </a:solidFill>
                <a:latin typeface="Verdana" panose="020B0604030504040204" pitchFamily="34" charset="0"/>
              </a:rPr>
              <a:t>IX Encontro de Iniciação Científica</a:t>
            </a:r>
          </a:p>
          <a:p>
            <a:pPr algn="r">
              <a:spcBef>
                <a:spcPts val="2400"/>
              </a:spcBef>
            </a:pPr>
            <a:endParaRPr lang="pt-BR" altLang="pt-BR" sz="2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r">
              <a:spcBef>
                <a:spcPts val="2400"/>
              </a:spcBef>
            </a:pPr>
            <a:r>
              <a:rPr lang="pt-BR" altLang="pt-BR" sz="3100" b="1" dirty="0">
                <a:solidFill>
                  <a:schemeClr val="bg1"/>
                </a:solidFill>
                <a:latin typeface="Verdana" panose="020B0604030504040204" pitchFamily="34" charset="0"/>
              </a:rPr>
              <a:t>XII Simpósio de Iniciação Científica da UFABC</a:t>
            </a:r>
          </a:p>
          <a:p>
            <a:pPr algn="r">
              <a:spcBef>
                <a:spcPts val="2400"/>
              </a:spcBef>
            </a:pPr>
            <a:endParaRPr lang="pt-BR" altLang="pt-BR" sz="2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r">
              <a:spcBef>
                <a:spcPts val="2400"/>
              </a:spcBef>
            </a:pPr>
            <a:r>
              <a:rPr lang="pt-BR" altLang="pt-BR" sz="3100" b="1" dirty="0">
                <a:solidFill>
                  <a:schemeClr val="bg1"/>
                </a:solidFill>
                <a:latin typeface="Verdana" panose="020B0604030504040204" pitchFamily="34" charset="0"/>
              </a:rPr>
              <a:t>14º Congresso de Iniciação Científica da USCS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787" y="13289730"/>
            <a:ext cx="7770814" cy="51805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724" y="13251631"/>
            <a:ext cx="7770814" cy="5180542"/>
          </a:xfrm>
          <a:prstGeom prst="rect">
            <a:avLst/>
          </a:prstGeom>
        </p:spPr>
      </p:pic>
      <p:sp>
        <p:nvSpPr>
          <p:cNvPr id="23" name="Text Box 12">
            <a:extLst>
              <a:ext uri="{FF2B5EF4-FFF2-40B4-BE49-F238E27FC236}">
                <a16:creationId xmlns:a16="http://schemas.microsoft.com/office/drawing/2014/main" id="{CE778DC9-F124-44B3-84F3-33E63F36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74" y="18961028"/>
            <a:ext cx="14363700" cy="145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Figura</a:t>
            </a:r>
            <a:r>
              <a:rPr lang="en-GB" altLang="pt-BR" sz="29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1: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Valores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reais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rugosidade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superficial de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alumínio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x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valores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previstos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pelos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modelos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: (a) MLP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adam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5-24-1; e (b) MLP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lbfgs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5-7-1. </a:t>
            </a:r>
            <a:endParaRPr lang="en-GB" altLang="pt-BR" sz="29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altLang="pt-BR" sz="2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CE778DC9-F124-44B3-84F3-33E63F36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25" y="18355973"/>
            <a:ext cx="14363700" cy="100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														(b)</a:t>
            </a:r>
            <a:endParaRPr lang="en-GB" altLang="pt-BR" sz="29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altLang="pt-BR" sz="2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71206"/>
              </p:ext>
            </p:extLst>
          </p:nvPr>
        </p:nvGraphicFramePr>
        <p:xfrm>
          <a:off x="16228136" y="22088516"/>
          <a:ext cx="14352165" cy="5789205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2255841">
                  <a:extLst>
                    <a:ext uri="{9D8B030D-6E8A-4147-A177-3AD203B41FA5}">
                      <a16:colId xmlns:a16="http://schemas.microsoft.com/office/drawing/2014/main" val="1354752545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347622855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30526575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9256503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78947091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092094529"/>
                    </a:ext>
                  </a:extLst>
                </a:gridCol>
                <a:gridCol w="1428324">
                  <a:extLst>
                    <a:ext uri="{9D8B030D-6E8A-4147-A177-3AD203B41FA5}">
                      <a16:colId xmlns:a16="http://schemas.microsoft.com/office/drawing/2014/main" val="1283080112"/>
                    </a:ext>
                  </a:extLst>
                </a:gridCol>
              </a:tblGrid>
              <a:tr h="485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Modelos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Training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Test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02731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>
                          <a:effectLst/>
                        </a:rPr>
                        <a:t> 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RMSE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MAPE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R</a:t>
                      </a:r>
                      <a:r>
                        <a:rPr lang="pt-BR" sz="3200" u="none" strike="noStrike" baseline="30000" dirty="0">
                          <a:effectLst/>
                        </a:rPr>
                        <a:t>2</a:t>
                      </a:r>
                      <a:endParaRPr lang="pt-BR" sz="3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RMSE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MAPE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R</a:t>
                      </a:r>
                      <a:r>
                        <a:rPr lang="pt-BR" sz="3200" u="none" strike="noStrike" baseline="30000" dirty="0">
                          <a:effectLst/>
                        </a:rPr>
                        <a:t>2</a:t>
                      </a:r>
                      <a:endParaRPr lang="pt-BR" sz="3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612321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 dirty="0" smtClean="0">
                          <a:effectLst/>
                        </a:rPr>
                        <a:t>Eq.</a:t>
                      </a:r>
                      <a:r>
                        <a:rPr lang="pt-BR" sz="3200" u="none" strike="noStrike" baseline="0" dirty="0" smtClean="0">
                          <a:effectLst/>
                        </a:rPr>
                        <a:t> Teóricas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0.9343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42.0231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0.6432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1.3640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43.8840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0.3750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089276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 dirty="0">
                          <a:effectLst/>
                        </a:rPr>
                        <a:t>ANFIS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0.0001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0.0030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0.9999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1.1460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38.6050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>
                          <a:effectLst/>
                        </a:rPr>
                        <a:t>0.4626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4251384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>
                          <a:effectLst/>
                        </a:rPr>
                        <a:t>RSM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0.6306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27.7220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0.8085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0.9000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29.6120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0.6282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5077426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>
                          <a:effectLst/>
                        </a:rPr>
                        <a:t>ANN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0.0007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0.0314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0.9999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0.9158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34.5351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0.6262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4622362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 dirty="0" smtClean="0">
                          <a:effectLst/>
                        </a:rPr>
                        <a:t>MLP (5-24-1</a:t>
                      </a:r>
                      <a:r>
                        <a:rPr lang="pt-BR" sz="3200" u="none" strike="noStrike" dirty="0">
                          <a:effectLst/>
                        </a:rPr>
                        <a:t>)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0.3818/0.3505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12.9345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0.9474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0.8928</a:t>
                      </a:r>
                      <a:r>
                        <a:rPr lang="pt-BR" sz="3200" u="none" strike="noStrike" dirty="0">
                          <a:effectLst/>
                        </a:rPr>
                        <a:t>/0.7353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49.4375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0.6158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6908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 dirty="0">
                          <a:effectLst/>
                        </a:rPr>
                        <a:t>MLP (5-7-1)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0.3411/0.5161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 smtClean="0">
                          <a:effectLst/>
                        </a:rPr>
                        <a:t>19.0166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0.8717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1.2362/</a:t>
                      </a:r>
                      <a:r>
                        <a:rPr lang="pt-BR" sz="3200" b="1" u="none" strike="noStrike" dirty="0">
                          <a:effectLst/>
                        </a:rPr>
                        <a:t>0.5757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 smtClean="0">
                          <a:effectLst/>
                        </a:rPr>
                        <a:t>31.5747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0.8352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4243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287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778</Words>
  <Application>Microsoft Office PowerPoint</Application>
  <PresentationFormat>Custom</PresentationFormat>
  <Paragraphs>109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Courier New</vt:lpstr>
      <vt:lpstr>Times New Roman</vt:lpstr>
      <vt:lpstr>Verdana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kenjinose filho</dc:creator>
  <cp:lastModifiedBy>Erick Faster</cp:lastModifiedBy>
  <cp:revision>23</cp:revision>
  <dcterms:created xsi:type="dcterms:W3CDTF">2019-09-25T14:08:35Z</dcterms:created>
  <dcterms:modified xsi:type="dcterms:W3CDTF">2019-10-27T02:09:25Z</dcterms:modified>
</cp:coreProperties>
</file>