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224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E2344E5C-DAE5-0AC7-3DC8-2F42BD890B8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A1D8340-82DA-3CA3-A61A-E0C94AA78CA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40FA802-8D0B-16F9-5DFB-09406A2F438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B96816B-7902-C3C7-432C-1B9276A2EB3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BC7806E-B8A0-9583-4974-D4DA1438FC2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1175546-7ADD-0679-83D3-F6AF9A8E71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9D5F5B89-8D24-4B9C-BB0A-EC14442202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CEE8CB82-DD3A-EA1F-FC84-B28C67C4C7E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5E302C1-1C6F-4939-8DA3-AD07CFBD64C9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524186C-7469-DDB4-0D5A-D916E390093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B2FDAE9A-6FC2-B0B3-958D-B454E7A2ED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714F2472-7BD7-1289-8500-99A0DB19491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7CCD035-9092-4905-AC7A-B94FAAACF985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5B87A774-8452-391D-BBD2-AE4D9E3DD8A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619B685-E931-FF60-3718-78060D9A3D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E4B6A2D1-571C-BBD3-8D75-AEE7245A424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A13F34E-1488-409B-A3BC-EA8F4A3EB804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3F5AEEC9-857D-A8F6-93DE-29FDF0F2CB8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75D0938D-A7C4-4F91-7F13-1D2264F35C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66584491-BAFA-94BF-D6B8-4CC22B3FBE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1504BF04-C17E-41D1-A287-0912764EBBEB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0B747E96-FC3E-1AFA-7269-01DE38AAFE2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11ACFA4-5F04-6186-7566-04849CBA08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6499C467-57CC-AC2D-189D-887BAE0F0E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913FAA36-CAD5-4118-A3B2-1D20CBD46877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E51B2A94-5FB5-D17E-9F17-83062A83648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56546252-2D63-BC7D-254E-275D4F29C1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7629E3C1-5DB2-26F1-A733-163D65DDFC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16162E4-DF35-433F-B38F-BFDFA7F84EA1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8B77FE95-D5FD-C566-1A33-72E2C22F51A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3B729040-58BC-DCAD-C9CB-E637AB8378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B56434FA-C979-6FBB-CC7C-593E59E304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86CC8F5F-06A0-4CB5-AD3B-06FD7DABA11E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7877DB6F-0E53-DFFD-5279-6C24579A24D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10B7A581-1FEB-30D8-4091-88D461067B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B845E225-0E00-1596-43E5-658CAB6B64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3B26B506-5149-469C-83D7-5E002FF3DBF4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A3113ED3-0DCE-3DFB-F144-4AA0E6EA8EF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E0B4197-F7E6-A846-A62E-95190D1883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4B20A4FA-6014-201E-45AC-8CE66D1E23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92EA37F-4F85-4CD1-9DC3-941183DDC29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D0642301-F6E7-70F3-A46B-6AAD9A25BC1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C1BAF24-9CE0-2AB6-3E19-DFFD476E8A6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0C2C1220-E9A9-21AC-E0C5-7F636F1AEE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F49C8988-513D-43A9-BF4B-8E865C6D30FD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A1B54FAF-75F2-35F6-0233-00AA99C207C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EFC40A9-DB11-72BC-F961-1A9D9F5B6B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7AB3B08F-179C-E60F-A0C4-43B71CB32CC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BB9BEA46-E55D-49E6-B616-A84AF470CB43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0B785BD2-5F31-534D-F121-81EC9F8348A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9D76EA49-CAA9-B3D6-2637-810A5BF4EF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B19DA408-5469-98C3-1240-5BEB85FBAE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4154A89-7BA1-46DA-B375-872A1A37C2C9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F543932C-5ACD-7645-1438-D12DBD9F27D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FFC669C-C4E4-32C4-3AD4-848ED9AF22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F4F77E97-85D8-1EB4-F3F7-E6157AE4B8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3E487C39-BA4C-4E69-942D-80B1F76E0E9D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84188A7D-33EF-D5C6-8461-1B5DC96A552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29DE7A5A-D2AB-E66E-55AD-D9D2F422D7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7FB803D7-E1D1-C696-4492-C225A35A55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9A184FB0-48B4-43E2-BC21-28EA5130FB17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4E6838AF-B5C9-3A6A-0D07-2C5D87FB7EA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75CABF74-402D-D091-1E6F-FA84B52731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FA02DED5-00C4-94C2-E988-D3228E52742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5843DEFD-B3E5-4AAF-9B8E-7806384C75E2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A6B90E95-D22E-853A-41E8-CFD456E9CD9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D2FA88F7-4FD0-9BC5-8101-56415CB4CA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FCC4A39C-2E90-AA36-06D0-01CEC81BFC5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05A564F0-7B8E-4517-B18E-AB46C94BF646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E0D300C5-DF1B-2569-E1B8-BF57DF620B4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1E90A0AB-60BB-C693-9285-BC9E8AF783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035C1FAF-9129-EFBD-634C-BA0107A500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173288B7-0755-4E03-91EA-473C4581B77D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6ACCA3D8-02A6-FCC7-3C2C-E1365FA54F0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C396599E-91A9-0416-4B1E-AB7C317EBD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>
            <a:extLst>
              <a:ext uri="{FF2B5EF4-FFF2-40B4-BE49-F238E27FC236}">
                <a16:creationId xmlns:a16="http://schemas.microsoft.com/office/drawing/2014/main" id="{2171E3DF-0D62-E37C-E623-B29C82734F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000EEA91-37E8-47CB-BCE5-FAF7AC432FAE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789AC145-B5F2-BD33-C267-2616D2CFB9B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A335A011-4EE9-8C97-2564-1158C5A78A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DF5E5173-0E3B-D7C8-8556-95D1B9ADF2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0B0F0F0-228F-43DA-AC32-55CCBC5758C6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E61EBEC0-F311-E6FC-4DDD-FF0AC412E22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419F5EA1-35EC-7C3F-7C25-E6E69F8CCE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B34E7766-D277-716D-FA99-FCB7D1B05C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8C8D65E-2677-4618-BD44-74A68D4F4EC9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C1288BC3-C192-D669-EB84-4557B63F339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A366B175-3292-E8E8-8C31-001F363FD1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>
            <a:extLst>
              <a:ext uri="{FF2B5EF4-FFF2-40B4-BE49-F238E27FC236}">
                <a16:creationId xmlns:a16="http://schemas.microsoft.com/office/drawing/2014/main" id="{62A074CB-E84E-8B3C-3C17-CE3CB653AD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F46912FB-892F-464F-8A19-DA8DFEBBDADC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10688806-8D9D-8414-CBC7-D72B9E70BC9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618E5DFA-28F6-2F6C-957A-6667C3A7BF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>
            <a:extLst>
              <a:ext uri="{FF2B5EF4-FFF2-40B4-BE49-F238E27FC236}">
                <a16:creationId xmlns:a16="http://schemas.microsoft.com/office/drawing/2014/main" id="{93BF0443-2D08-250C-F673-865DD7E101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07F95F73-411E-4A59-B9C6-B07CD30D8332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41354A27-4541-7EF9-672F-BE1EFCCAFC3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9BD65910-8438-11D2-F628-5199EF700B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CB3A6608-9E60-D7D6-3F66-45EBDD26F0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A56C41E-03EE-4284-B192-8099E92F20FB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5872EFB5-CF1B-5E50-D526-A09C46AAC0B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27A02D35-EE48-B773-B6B7-BC7F4C9568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5AF46C07-8579-224A-C3E1-5657EAFD5C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1D81F4CA-C0BB-41B5-A051-012E7FF03AB3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BA6A1B93-1DC3-C51E-8B16-21FBC9DFEBC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DFF5DC8B-94CB-7CA6-1DBA-4B2AB87BDC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740C2BA2-D35F-517B-472D-566B7E97D4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7D9EE788-EEEC-4437-9D4E-95C68E771171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B3F6E85B-4AAE-7637-F3C4-1209444D406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BB6EECD9-2911-981A-16D2-FCE8E69147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>
            <a:extLst>
              <a:ext uri="{FF2B5EF4-FFF2-40B4-BE49-F238E27FC236}">
                <a16:creationId xmlns:a16="http://schemas.microsoft.com/office/drawing/2014/main" id="{32ADC7CE-EE1C-DFBF-BE08-7062D20266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BA09A7B3-73B2-4CDF-9E42-440C2A24FA9E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6C11AEFE-24AB-F676-C185-5D7CBCF5E4C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306C00D-7DE4-65B7-D30F-BC0FA1F9F0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040FBB1D-1C75-3517-05CE-76C50E5E327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7EFE4ECA-1811-4138-BC01-69984584E3FF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56DC09B6-99CC-F9A6-0B72-BBA3C53A7A0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E66E600E-3230-35EE-C660-8001BDC3D7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>
            <a:extLst>
              <a:ext uri="{FF2B5EF4-FFF2-40B4-BE49-F238E27FC236}">
                <a16:creationId xmlns:a16="http://schemas.microsoft.com/office/drawing/2014/main" id="{B79C8A75-8560-FA77-926E-4B893B280D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51D2B447-D28A-4E23-A47A-57430C25C9F1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28E0C2F6-AEA7-C578-9A8E-94A44C9C1A1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DA10287E-A935-2164-F9E9-99E1C6E7C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>
            <a:extLst>
              <a:ext uri="{FF2B5EF4-FFF2-40B4-BE49-F238E27FC236}">
                <a16:creationId xmlns:a16="http://schemas.microsoft.com/office/drawing/2014/main" id="{6A719C3F-FBFB-5CF7-7B0B-016C0B80DCD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9666D93-4263-4B33-8679-8B02EA1B17A1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4F450CB3-D4B5-44F8-D53F-95D2B9234E3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6DB6A84F-C219-6E32-BE81-C5626BEDAD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>
            <a:extLst>
              <a:ext uri="{FF2B5EF4-FFF2-40B4-BE49-F238E27FC236}">
                <a16:creationId xmlns:a16="http://schemas.microsoft.com/office/drawing/2014/main" id="{C83CDFB7-B9AF-A77F-C16A-B7ADC58E5A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51944ED-E3D3-4741-A940-3FE27478F965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4760A530-7C7A-749E-7384-C3826A67891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FD5F7304-555B-E394-5B8C-EB6D8FA3EF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>
            <a:extLst>
              <a:ext uri="{FF2B5EF4-FFF2-40B4-BE49-F238E27FC236}">
                <a16:creationId xmlns:a16="http://schemas.microsoft.com/office/drawing/2014/main" id="{64865666-C365-F159-B115-81CF5101A3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4304D098-779C-4188-9E88-C665496D54E7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3439A77A-F8AD-2E6D-BDFD-DCE54ADDF04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9819A78C-46A3-E9D7-6E77-D7B7AB81B3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>
            <a:extLst>
              <a:ext uri="{FF2B5EF4-FFF2-40B4-BE49-F238E27FC236}">
                <a16:creationId xmlns:a16="http://schemas.microsoft.com/office/drawing/2014/main" id="{381C188E-1D2B-B766-0345-24C696B7579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9184A38E-E266-46FF-AD6A-C1F97705654D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076FEBF9-D89B-085F-E2CF-70369D74277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8D4C36D4-0100-CBF9-6973-5074EA1325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>
            <a:extLst>
              <a:ext uri="{FF2B5EF4-FFF2-40B4-BE49-F238E27FC236}">
                <a16:creationId xmlns:a16="http://schemas.microsoft.com/office/drawing/2014/main" id="{95BC2676-803B-5ACA-A78D-C86017B0F8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C6019CF0-95D9-4AB1-9DF9-364EDA30436F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7FDF4214-A3F4-AF24-7C6C-7895E984159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05588F95-D486-7052-CEEC-08BF6717C0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61E144D0-E8DF-AB16-1689-015F7CD084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15DF2B30-1672-4A18-A579-8818BEB25C91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853AA887-D8F4-EEB6-4A02-95D74BC9489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ED24365-880E-4276-B29A-F108DA0EC0D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>
            <a:extLst>
              <a:ext uri="{FF2B5EF4-FFF2-40B4-BE49-F238E27FC236}">
                <a16:creationId xmlns:a16="http://schemas.microsoft.com/office/drawing/2014/main" id="{3E0BE2D6-6ECC-6A5D-E699-A86D9606BB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EFC33C1C-CCF2-45D0-BCB8-0870F4CC89D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40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74D154EF-C892-FBF8-45AB-57B25FAA1B6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982BD5EC-D5BC-D7D0-58C8-FB183866DC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>
            <a:extLst>
              <a:ext uri="{FF2B5EF4-FFF2-40B4-BE49-F238E27FC236}">
                <a16:creationId xmlns:a16="http://schemas.microsoft.com/office/drawing/2014/main" id="{58C87C6B-B1ED-9CFC-BE00-7824DCC15F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90E4FCCE-1282-4EB1-8B9D-01F9B96A60BA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41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62F105C3-CB1D-7BD7-A765-BEB3E6C5DF6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F8F56F2F-B662-B455-972D-6180B6A127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>
            <a:extLst>
              <a:ext uri="{FF2B5EF4-FFF2-40B4-BE49-F238E27FC236}">
                <a16:creationId xmlns:a16="http://schemas.microsoft.com/office/drawing/2014/main" id="{30AAD960-9A0D-A72B-6D16-5412F3E0E1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18FDE6E-9912-40C2-B700-C56689AB1A84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42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55C83D99-395C-7C3C-3BDF-D14899CE6BF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C4BE7061-72D5-EE7D-70FC-06CE53E132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>
            <a:extLst>
              <a:ext uri="{FF2B5EF4-FFF2-40B4-BE49-F238E27FC236}">
                <a16:creationId xmlns:a16="http://schemas.microsoft.com/office/drawing/2014/main" id="{72ABD955-BCCC-3E5A-9B34-20D2D5FDD7A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1C00D39E-1A4D-48E7-ABAD-443EBB541F4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43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E0B8DBC4-EF22-B51D-B0D1-D7634EF3297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78C4E6EA-D210-4032-15A3-A224D94987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>
            <a:extLst>
              <a:ext uri="{FF2B5EF4-FFF2-40B4-BE49-F238E27FC236}">
                <a16:creationId xmlns:a16="http://schemas.microsoft.com/office/drawing/2014/main" id="{D3411113-D80E-AFAF-6A07-81E0FE2EFE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521F57BB-235C-4DC3-A65F-1D3E8BF4CBFE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44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80F85EE4-55AE-FD9A-B29F-DEB4705718B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A759EC2D-78AB-72BF-6D51-1A8D74163E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>
            <a:extLst>
              <a:ext uri="{FF2B5EF4-FFF2-40B4-BE49-F238E27FC236}">
                <a16:creationId xmlns:a16="http://schemas.microsoft.com/office/drawing/2014/main" id="{591BC3E0-705C-146A-C781-28C33208FE4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1679EEF8-F815-49AE-AA3A-29AC3F5684C5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FB939BE8-BB76-2F7A-6DDF-2F1BFECEE50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7B698A74-36B0-B8EE-2124-87597ACE4D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2E15DF0E-24A6-0D62-472B-740F067D3F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F4AE074-C4A7-470E-BBBD-345279CDF039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76A5D6A2-CDF7-7D2A-5335-61E6049A124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DB5EEC24-D0D3-4B95-554D-607B623AB0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9904213F-99DC-A460-F976-B9DFC37D0A2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81A5562A-DF26-4958-8F9F-034A9D480F60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75B4683-12EB-376A-EB90-5E548FCB9F8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D6960383-8EF6-20DE-56C6-41F1B8FC16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E5E00F9A-3123-6BA7-E9AE-863A532D2B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A59BEB36-2ED9-4F81-B66D-68AB57DE5A4B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D88A12C3-9306-F0BA-DAB2-47BF106FF87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8224E46F-F510-BFD9-B384-0EF4FC92A6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>
            <a:extLst>
              <a:ext uri="{FF2B5EF4-FFF2-40B4-BE49-F238E27FC236}">
                <a16:creationId xmlns:a16="http://schemas.microsoft.com/office/drawing/2014/main" id="{5E6A1725-B0F9-AEB0-D673-7EBA40959E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DC29771A-E788-446E-93A8-DDBA7BE9ED44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0D6C0A89-5643-4BED-346A-73A5FEE7ED1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CFB1514-B8DF-50DE-FFC2-8293616115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1CCC1918-5B5D-4422-9C8E-5CC7DD2375C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fld id="{2A8A4C46-FE3F-44B6-8F12-23D6C650C7E2}" type="slidenum">
              <a:rPr lang="pt-BR" altLang="pt-BR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E49F6584-13B8-17DC-4E21-6842A5440CE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BDC9B16-ECC2-3F42-1FA1-7207FE6935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1DEB2-CBDB-3A82-4C35-521859C0EFC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73737-C5C9-E9DD-09F3-97058BFF80E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AF62-ADE0-7F0F-1AAA-CF4A518B9B7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969A6-9BC5-4DEC-96EB-EB9C2947F2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229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30ABEA-69E9-5041-D4C7-E669B8AC53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0C095-00AD-4F00-E971-7FB6E4EDB5D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26EE1-F645-56D8-983B-BBA4FCB4B13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087EB-4620-4891-B2C0-A44B5D4DC1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484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D8E822-FB06-7A2A-9C63-8321DB419A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B94CD-0EBA-1D1D-01C9-3C903EBBCF7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762BD-0347-641A-E4DE-9F20A1DA7F9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F5E70-569B-439C-A439-F30E70E904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898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B8F0ABE-66BF-BC47-19CB-D8825D840E1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94F66-23E0-6EA9-E5D9-832819348C8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4E7C37-141C-4DAF-06BC-4E58016B25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71DE2-786B-4393-B31A-5DA96172E81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47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8B7D8-9271-50DD-B182-B7EEE209C0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13087-37C8-C07E-04AE-CB99E6ED7FF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6BF6A-140D-317D-1F0F-F68BFB2B85F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14955-6B22-4B3D-86E7-1F5C23C93C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4903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D0A3F-42C0-06F2-33A9-3E55D389EFC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9EF14-336D-4213-C425-FB1A71D395F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1BC06-F6C9-D99A-CD4A-C5C1F9CE310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32C3D-9ED0-4B07-A3EC-C684FE9980A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93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FBDACA6-3231-787C-C437-797CACAB7D9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957587-A083-AC45-31EF-3869BE6DE08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6C3170A-FF91-9A0D-FD9E-09EDF40104A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1B370-4EE2-4511-85B2-F24236CFFD1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88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3068F3-6A9E-DCD1-B6F1-5D1C79CF36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865D04-2252-3E56-6A3F-45D5761A194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3AC46E7-4C06-41B0-1082-8829527CA06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62EAD-E50E-4AAE-ADA6-11C177D99E9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85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147205-E420-D3CB-68E6-78DAA0A448C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CC5295-8218-CF7A-87EB-E1E2A2621C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C0750F-0D86-3756-587E-2D5214A5C5A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A21B4-F843-4B0B-BDFC-537FBF8897B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575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2341B5A-82E3-EE97-7B63-EDC2836BCC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951AEC-AEE3-159D-8251-8798F2152E7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E88ECA7-B83C-E1A4-CF4B-8F213B159F2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2C12F-6036-44EC-A190-DB5B515AE3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036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A3D141-C4A0-66BD-28D3-2FFBCB7C30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4CAD2FB-AC10-9A14-9466-2F47B07E5D2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8F7578F-4D91-0E8A-8027-31C3985C3BE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2CC7F-BC97-4113-927E-010BE4BA71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8799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42539B-AC22-483F-2043-0D88F290C1E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1496F1-2E85-280D-7E6D-A44787F41E5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123A028-39AD-4560-BBC4-C45E39B8DA0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48F4B-B9EB-4E8A-9284-390BFF2E63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634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9E1DAEC-632D-9796-73AA-A42AF31C1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0DA5F5A-AE34-545B-C5A7-1A2223DFD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44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de texto dos tópicos</a:t>
            </a:r>
          </a:p>
          <a:p>
            <a:pPr lvl="1"/>
            <a:r>
              <a:rPr lang="en-GB" altLang="pt-BR"/>
              <a:t>2.º nível de tópicos</a:t>
            </a:r>
          </a:p>
          <a:p>
            <a:pPr lvl="2"/>
            <a:r>
              <a:rPr lang="en-GB" altLang="pt-BR"/>
              <a:t>3.º nível de tópicos</a:t>
            </a:r>
          </a:p>
          <a:p>
            <a:pPr lvl="3"/>
            <a:r>
              <a:rPr lang="en-GB" altLang="pt-BR"/>
              <a:t>4.º nível de tópicos</a:t>
            </a:r>
          </a:p>
          <a:p>
            <a:pPr lvl="4"/>
            <a:r>
              <a:rPr lang="en-GB" altLang="pt-BR"/>
              <a:t>5.º nível de tópicos</a:t>
            </a:r>
          </a:p>
          <a:p>
            <a:pPr lvl="4"/>
            <a:r>
              <a:rPr lang="en-GB" altLang="pt-BR"/>
              <a:t>6.º nível de tópicos</a:t>
            </a:r>
          </a:p>
          <a:p>
            <a:pPr lvl="4"/>
            <a:r>
              <a:rPr lang="en-GB" altLang="pt-BR"/>
              <a:t>7.º nível de tópicos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C75D02A-A6CA-52D8-F01D-6AC539AECAA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F5B289E-7CFE-1661-E651-B742DAA927A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C475B9-19DC-6682-D36E-73C1344815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 smtClean="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3AB939A3-7289-49B7-AA5B-2A25A0188A7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ts val="1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63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ts val="13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c.python.org/2/library/datetim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8352116355228450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hyperlink" Target="mailto:ricardorobertolima@gmai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A305938-E1A0-4A7B-92DA-F0A03B7DA0FB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074" name="Text Box 1">
            <a:extLst>
              <a:ext uri="{FF2B5EF4-FFF2-40B4-BE49-F238E27FC236}">
                <a16:creationId xmlns:a16="http://schemas.microsoft.com/office/drawing/2014/main" id="{ABC9B40F-D281-ADCC-1816-9A4902D3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6884988"/>
            <a:ext cx="516731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pt-BR" altLang="pt-BR" sz="1400">
                <a:latin typeface="Segoe UI" panose="020B05020402040202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CC1B98EC-3649-FDC1-45CD-49E475E2E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928" y="2828925"/>
            <a:ext cx="8136335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pt-BR" altLang="pt-BR" sz="3200" b="1" dirty="0">
                <a:latin typeface="Tahoma" panose="020B0604030504040204" pitchFamily="34" charset="0"/>
                <a:cs typeface="Arial" panose="020B0604020202020204" pitchFamily="34" charset="0"/>
              </a:rPr>
              <a:t>Python para Data Science e </a:t>
            </a:r>
            <a:r>
              <a:rPr lang="pt-BR" altLang="pt-BR" sz="3200" b="1" dirty="0" err="1">
                <a:latin typeface="Tahoma" panose="020B0604030504040204" pitchFamily="34" charset="0"/>
                <a:cs typeface="Arial" panose="020B0604020202020204" pitchFamily="34" charset="0"/>
              </a:rPr>
              <a:t>Analysis</a:t>
            </a:r>
            <a:endParaRPr lang="pt-BR" altLang="pt-BR" sz="3200" b="1" dirty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r>
              <a:rPr lang="pt-BR" altLang="pt-BR" sz="2000" dirty="0">
                <a:latin typeface="Tahoma" panose="020B0604030504040204" pitchFamily="34" charset="0"/>
                <a:cs typeface="Arial" panose="020B0604020202020204" pitchFamily="34" charset="0"/>
              </a:rPr>
              <a:t>Conceitos básicos e essenciais</a:t>
            </a:r>
          </a:p>
        </p:txBody>
      </p:sp>
      <p:sp>
        <p:nvSpPr>
          <p:cNvPr id="3076" name="Line 3">
            <a:extLst>
              <a:ext uri="{FF2B5EF4-FFF2-40B4-BE49-F238E27FC236}">
                <a16:creationId xmlns:a16="http://schemas.microsoft.com/office/drawing/2014/main" id="{4817EAFE-F812-7024-6995-EE1888B28D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2000" y="3857516"/>
            <a:ext cx="7414134" cy="366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Text Box 5">
            <a:extLst>
              <a:ext uri="{FF2B5EF4-FFF2-40B4-BE49-F238E27FC236}">
                <a16:creationId xmlns:a16="http://schemas.microsoft.com/office/drawing/2014/main" id="{632D6CF2-5C88-CC58-9AF4-099E407D2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49" y="5832475"/>
            <a:ext cx="4926013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15900" indent="-21590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pt-BR" altLang="pt-BR" i="1" dirty="0"/>
              <a:t>Ricardo Roberto de Lima</a:t>
            </a:r>
          </a:p>
          <a:p>
            <a:pPr eaLnBrk="1" hangingPunct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pt-BR" altLang="pt-BR" sz="1100" b="1" i="1" dirty="0"/>
              <a:t>Analista de Tecnologia da Informação</a:t>
            </a:r>
            <a:br>
              <a:rPr lang="pt-BR" altLang="pt-BR" sz="1100" i="1" dirty="0"/>
            </a:br>
            <a:r>
              <a:rPr lang="pt-BR" altLang="pt-BR" sz="1100" i="1" dirty="0" err="1"/>
              <a:t>Email</a:t>
            </a:r>
            <a:r>
              <a:rPr lang="pt-BR" altLang="pt-BR" sz="1100" i="1" dirty="0"/>
              <a:t>: ricardo.rlima@dataprev.gov.br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0EC7DDF3-2B47-AF9E-1412-9EAD32BCF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Práticas de Laboratório com o Jupyter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D9ECBCA-7C7C-B77A-30ED-527B72F66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987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1B112F34-32DD-8A14-B193-F6C3FC2E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825625"/>
            <a:ext cx="8928100" cy="43513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0000"/>
              </a:lnSpc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2800" i="1">
              <a:latin typeface="Calibri" panose="020F0502020204030204" pitchFamily="34" charset="0"/>
            </a:endParaRPr>
          </a:p>
          <a:p>
            <a:pPr eaLnBrk="1">
              <a:lnSpc>
                <a:spcPct val="90000"/>
              </a:lnSpc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>
                <a:latin typeface="Calibri" panose="020F0502020204030204" pitchFamily="34" charset="0"/>
              </a:rPr>
              <a:t>Use suas informações de login do SCC se você tiver uma conta do SCC. </a:t>
            </a:r>
          </a:p>
          <a:p>
            <a:pPr marL="457200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pt-BR" altLang="pt-BR" sz="2400">
                <a:latin typeface="Calibri" panose="020F0502020204030204" pitchFamily="34" charset="0"/>
              </a:rPr>
              <a:t>Se você estiver usando contas tutoriais, veja as informações no quadro-negro.</a:t>
            </a:r>
          </a:p>
          <a:p>
            <a:pPr eaLnBrk="1">
              <a:spcBef>
                <a:spcPts val="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pt-BR" altLang="pt-BR" sz="2400">
                <a:latin typeface="Calibri" panose="020F0502020204030204" pitchFamily="34" charset="0"/>
              </a:rPr>
              <a:t>Nota: sua senha não será exibida enquanto você a digitar.</a:t>
            </a:r>
          </a:p>
          <a:p>
            <a:pPr marL="457200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6F10DBA8-0524-D0BF-2BAB-121CD8173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Práticas de Laboratório com o Jupyter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6BDEBFE-50E0-BEF0-698B-7E0FDBEEF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987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A9954DC5-240D-F212-2C6F-C91A123C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825625"/>
            <a:ext cx="892175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0000"/>
              </a:lnSpc>
              <a:spcBef>
                <a:spcPts val="1013"/>
              </a:spcBef>
            </a:pPr>
            <a:r>
              <a:rPr lang="pt-BR" altLang="pt-BR" sz="2000">
                <a:solidFill>
                  <a:srgbClr val="548235"/>
                </a:solidFill>
                <a:latin typeface="Calibri" panose="020F0502020204030204" pitchFamily="34" charset="0"/>
              </a:rPr>
              <a:t># Utilizando o Ambiente dom Jupyter Notebook</a:t>
            </a:r>
          </a:p>
          <a:p>
            <a:pPr eaLnBrk="1">
              <a:lnSpc>
                <a:spcPct val="90000"/>
              </a:lnSpc>
              <a:spcBef>
                <a:spcPts val="1013"/>
              </a:spcBef>
            </a:pPr>
            <a:r>
              <a:rPr lang="pt-BR" altLang="pt-BR" sz="2400">
                <a:solidFill>
                  <a:srgbClr val="C9C9C9"/>
                </a:solidFill>
                <a:latin typeface="Courier New" panose="02070309020205020404" pitchFamily="49" charset="0"/>
              </a:rPr>
              <a:t>[scc1 ~]</a:t>
            </a:r>
            <a:r>
              <a:rPr lang="pt-BR" altLang="pt-BR" sz="2400">
                <a:solidFill>
                  <a:srgbClr val="000000"/>
                </a:solidFill>
                <a:latin typeface="Courier New" panose="02070309020205020404" pitchFamily="49" charset="0"/>
              </a:rPr>
              <a:t> jupyter notebook</a:t>
            </a:r>
          </a:p>
        </p:txBody>
      </p:sp>
      <p:pic>
        <p:nvPicPr>
          <p:cNvPr id="23558" name="Picture 5">
            <a:extLst>
              <a:ext uri="{FF2B5EF4-FFF2-40B4-BE49-F238E27FC236}">
                <a16:creationId xmlns:a16="http://schemas.microsoft.com/office/drawing/2014/main" id="{E6AC2EC8-67D7-7140-3E0F-3DBE3701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3263900"/>
            <a:ext cx="9212262" cy="245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14C2B776-708A-90EA-317D-80387A597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Práticas de Laboratório com o Jupyter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8EBFC9A-AC44-C16F-A035-40BBE201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2684463"/>
            <a:ext cx="1382712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ED376072-4125-3518-4BE6-10243789B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2684463"/>
            <a:ext cx="7626350" cy="1820862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#Import Python Libraries</a:t>
            </a:r>
          </a:p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import</a:t>
            </a:r>
            <a:r>
              <a:rPr lang="pt-BR" altLang="pt-BR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numpy</a:t>
            </a:r>
            <a:r>
              <a:rPr lang="pt-BR" altLang="pt-BR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pt-BR" altLang="pt-BR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as</a:t>
            </a:r>
            <a:r>
              <a:rPr lang="pt-BR" altLang="pt-BR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np</a:t>
            </a:r>
          </a:p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import</a:t>
            </a: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 scipy </a:t>
            </a:r>
            <a:r>
              <a:rPr lang="pt-BR" altLang="pt-BR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as</a:t>
            </a: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 sp</a:t>
            </a:r>
          </a:p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import</a:t>
            </a: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 pandas </a:t>
            </a:r>
            <a:r>
              <a:rPr lang="pt-BR" altLang="pt-BR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as</a:t>
            </a: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 pd</a:t>
            </a:r>
          </a:p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import</a:t>
            </a: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 matplotlib </a:t>
            </a:r>
            <a:r>
              <a:rPr lang="pt-BR" altLang="pt-BR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as</a:t>
            </a: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 mpl</a:t>
            </a:r>
          </a:p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import</a:t>
            </a: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 seaborn </a:t>
            </a:r>
            <a:r>
              <a:rPr lang="pt-BR" altLang="pt-BR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as</a:t>
            </a: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 sns</a:t>
            </a: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EF758623-0DC8-36CE-D4A0-9079E1129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2589213"/>
            <a:ext cx="9126538" cy="2011362"/>
          </a:xfrm>
          <a:prstGeom prst="rect">
            <a:avLst/>
          </a:prstGeom>
          <a:noFill/>
          <a:ln w="9360">
            <a:solidFill>
              <a:srgbClr val="5482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29316351-5F26-9F28-6AC4-5CE650C02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163" y="2589213"/>
            <a:ext cx="1587" cy="2012950"/>
          </a:xfrm>
          <a:prstGeom prst="line">
            <a:avLst/>
          </a:prstGeom>
          <a:noFill/>
          <a:ln w="50760">
            <a:solidFill>
              <a:srgbClr val="54823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75C41875-39C7-D5AD-F42C-D70526EBD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5089525"/>
            <a:ext cx="7669213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Press 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Shift + Enter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to execute the </a:t>
            </a:r>
            <a:r>
              <a:rPr lang="pt-BR" altLang="pt-BR" i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jupyter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cell</a:t>
            </a:r>
          </a:p>
        </p:txBody>
      </p:sp>
      <p:sp>
        <p:nvSpPr>
          <p:cNvPr id="25609" name="Text Box 8">
            <a:extLst>
              <a:ext uri="{FF2B5EF4-FFF2-40B4-BE49-F238E27FC236}">
                <a16:creationId xmlns:a16="http://schemas.microsoft.com/office/drawing/2014/main" id="{A9CBF8DA-829E-0B52-2653-55B626DD6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1655763"/>
            <a:ext cx="38227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8179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2000">
                <a:solidFill>
                  <a:srgbClr val="548235"/>
                </a:solidFill>
                <a:latin typeface="Calibri" panose="020F0502020204030204" pitchFamily="34" charset="0"/>
              </a:rPr>
              <a:t>Carregando as Bibliotecas: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15FA69AA-FBC2-4136-997E-EE1D8CEF3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Práticas de Laboratório com o Jupyter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BE5225DA-3FEB-FE27-AFAC-D070993C1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655763"/>
            <a:ext cx="447198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8179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2000">
                <a:solidFill>
                  <a:srgbClr val="548235"/>
                </a:solidFill>
                <a:latin typeface="Calibri" panose="020F0502020204030204" pitchFamily="34" charset="0"/>
              </a:rPr>
              <a:t>Lendo os dados utilizando o Pandas: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809F0A06-D4FF-C7D9-B0A3-5DF6D5839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303463"/>
            <a:ext cx="9288463" cy="576262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1400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#Read csv file</a:t>
            </a:r>
          </a:p>
          <a:p>
            <a:pPr eaLnBrk="1">
              <a:lnSpc>
                <a:spcPct val="100000"/>
              </a:lnSpc>
            </a:pPr>
            <a:r>
              <a:rPr lang="pt-BR" altLang="pt-BR" sz="14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 = </a:t>
            </a:r>
            <a:r>
              <a:rPr lang="pt-BR" altLang="pt-BR" sz="1400" b="1" i="1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pd.read_csv</a:t>
            </a:r>
            <a:r>
              <a:rPr lang="pt-BR" altLang="pt-BR" sz="14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(</a:t>
            </a:r>
            <a:r>
              <a:rPr lang="pt-BR" altLang="pt-BR" sz="1400">
                <a:solidFill>
                  <a:srgbClr val="843C0B"/>
                </a:solidFill>
                <a:latin typeface="Courier New" panose="02070309020205020404" pitchFamily="49" charset="0"/>
                <a:cs typeface="DejaVu Sans" charset="0"/>
              </a:rPr>
              <a:t>"http://rcs.bu.edu/examples/python/data_analysis/Salaries.csv"</a:t>
            </a:r>
            <a:r>
              <a:rPr lang="pt-BR" altLang="pt-BR" sz="14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123BBCAB-AE1E-0642-9899-39B804D20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538538"/>
            <a:ext cx="11410950" cy="297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Existe um número de comandos pandas para ler outros formatos de dados: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  <a:p>
            <a:pPr eaLnBrk="1">
              <a:lnSpc>
                <a:spcPct val="150000"/>
              </a:lnSpc>
            </a:pPr>
            <a:r>
              <a:rPr lang="pt-BR" altLang="pt-BR" b="1" i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pd.read_excel</a:t>
            </a:r>
            <a:r>
              <a:rPr lang="pt-BR" altLang="pt-BR" sz="14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('myfile.xlsx',sheet_name='Sheet1', index_col=None, na_values=['NA'])</a:t>
            </a:r>
          </a:p>
          <a:p>
            <a:pPr eaLnBrk="1">
              <a:lnSpc>
                <a:spcPct val="150000"/>
              </a:lnSpc>
            </a:pPr>
            <a:r>
              <a:rPr lang="pt-BR" altLang="pt-BR" b="1" i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pd.read_stata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('myfile.dta')</a:t>
            </a:r>
          </a:p>
          <a:p>
            <a:pPr eaLnBrk="1">
              <a:lnSpc>
                <a:spcPct val="150000"/>
              </a:lnSpc>
            </a:pPr>
            <a:r>
              <a:rPr lang="pt-BR" altLang="pt-BR" b="1" i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pd.read_sas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('myfile.sas7bdat')</a:t>
            </a:r>
          </a:p>
          <a:p>
            <a:pPr eaLnBrk="1">
              <a:lnSpc>
                <a:spcPct val="150000"/>
              </a:lnSpc>
            </a:pPr>
            <a:r>
              <a:rPr lang="pt-BR" altLang="pt-BR" b="1" i="1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pd.read_hdf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('myfile.h5','df')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C24E30BA-FB83-AC70-7648-A88BDBA96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Práticas de Laboratório com o Jupyter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B20B9A19-04A7-1916-83C2-8BD640040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655763"/>
            <a:ext cx="39592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8179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2000">
                <a:solidFill>
                  <a:srgbClr val="548235"/>
                </a:solidFill>
                <a:latin typeface="Calibri" panose="020F0502020204030204" pitchFamily="34" charset="0"/>
              </a:rPr>
              <a:t>Explorando o DATAFRAME:</a:t>
            </a: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F19EE778-67AD-0080-41DD-CA8E90E5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2376488"/>
            <a:ext cx="104536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[3]:</a:t>
            </a: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B7F88B88-1012-C57C-0AE1-83023DD6F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13" y="2376488"/>
            <a:ext cx="7207250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#List first 5 records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df.head()</a:t>
            </a:r>
          </a:p>
        </p:txBody>
      </p:sp>
      <p:sp>
        <p:nvSpPr>
          <p:cNvPr id="29703" name="Rectangle 6">
            <a:extLst>
              <a:ext uri="{FF2B5EF4-FFF2-40B4-BE49-F238E27FC236}">
                <a16:creationId xmlns:a16="http://schemas.microsoft.com/office/drawing/2014/main" id="{A63CFBDC-DD33-FC60-74AC-BE9D45504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3308350"/>
            <a:ext cx="104536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Out[3]:</a:t>
            </a:r>
          </a:p>
        </p:txBody>
      </p:sp>
      <p:pic>
        <p:nvPicPr>
          <p:cNvPr id="29704" name="Picture 7">
            <a:extLst>
              <a:ext uri="{FF2B5EF4-FFF2-40B4-BE49-F238E27FC236}">
                <a16:creationId xmlns:a16="http://schemas.microsoft.com/office/drawing/2014/main" id="{A7D48F4F-F95C-D960-381C-0F540582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3308350"/>
            <a:ext cx="326072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B1527C33-794C-96B7-197F-11A3874B5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solidFill>
                  <a:srgbClr val="2A6099"/>
                </a:solidFill>
                <a:latin typeface="Calibri Light" panose="020F0302020204030204" pitchFamily="34" charset="0"/>
              </a:rPr>
              <a:t>Hands-on Exercícios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9F6964A5-80CE-D84B-C07A-C223E911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655763"/>
            <a:ext cx="39592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8179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2000">
                <a:solidFill>
                  <a:srgbClr val="548235"/>
                </a:solidFill>
                <a:latin typeface="Calibri" panose="020F0502020204030204" pitchFamily="34" charset="0"/>
              </a:rPr>
              <a:t>Mão na massa</a:t>
            </a: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B3ADC918-A39E-ED90-AFAC-13364C7EF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501900"/>
            <a:ext cx="89281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Tente ler os primeiros 10, 20 e 50 registros.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Você consegue adivinhar como visualizar os últimos registros?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31750" name="Group 5">
            <a:extLst>
              <a:ext uri="{FF2B5EF4-FFF2-40B4-BE49-F238E27FC236}">
                <a16:creationId xmlns:a16="http://schemas.microsoft.com/office/drawing/2014/main" id="{47BF041A-E165-C910-0A98-C0C691473ECC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806450"/>
            <a:ext cx="415925" cy="415925"/>
            <a:chOff x="2857" y="508"/>
            <a:chExt cx="262" cy="262"/>
          </a:xfrm>
        </p:grpSpPr>
        <p:sp>
          <p:nvSpPr>
            <p:cNvPr id="31751" name="Line 6">
              <a:extLst>
                <a:ext uri="{FF2B5EF4-FFF2-40B4-BE49-F238E27FC236}">
                  <a16:creationId xmlns:a16="http://schemas.microsoft.com/office/drawing/2014/main" id="{E941D579-4D45-DCE0-9567-5B395B9ED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540"/>
              <a:ext cx="158" cy="156"/>
            </a:xfrm>
            <a:prstGeom prst="line">
              <a:avLst/>
            </a:prstGeom>
            <a:noFill/>
            <a:ln w="79200">
              <a:solidFill>
                <a:srgbClr val="5597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AutoShape 7">
              <a:extLst>
                <a:ext uri="{FF2B5EF4-FFF2-40B4-BE49-F238E27FC236}">
                  <a16:creationId xmlns:a16="http://schemas.microsoft.com/office/drawing/2014/main" id="{F9BBA454-3AF1-85C0-1566-3E919D5E7B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100000">
              <a:off x="2869" y="705"/>
              <a:ext cx="54" cy="54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54 h 54"/>
                <a:gd name="T4" fmla="*/ 0 w 54"/>
                <a:gd name="T5" fmla="*/ 27 h 54"/>
                <a:gd name="T6" fmla="*/ 27 w 54"/>
                <a:gd name="T7" fmla="*/ 0 h 54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54"/>
                <a:gd name="T13" fmla="*/ 0 h 54"/>
                <a:gd name="T14" fmla="*/ 54 w 54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54">
                  <a:moveTo>
                    <a:pt x="0" y="243"/>
                  </a:moveTo>
                  <a:lnTo>
                    <a:pt x="-127" y="0"/>
                  </a:lnTo>
                  <a:lnTo>
                    <a:pt x="242" y="243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5B9BD5"/>
            </a:solidFill>
            <a:ln w="25560" cap="flat">
              <a:solidFill>
                <a:srgbClr val="43729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3" name="Line 8">
              <a:extLst>
                <a:ext uri="{FF2B5EF4-FFF2-40B4-BE49-F238E27FC236}">
                  <a16:creationId xmlns:a16="http://schemas.microsoft.com/office/drawing/2014/main" id="{B877770C-0616-F46C-AEFA-B2FB74542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7" y="510"/>
              <a:ext cx="22" cy="22"/>
            </a:xfrm>
            <a:prstGeom prst="line">
              <a:avLst/>
            </a:prstGeom>
            <a:noFill/>
            <a:ln w="79200">
              <a:solidFill>
                <a:srgbClr val="5597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E59DBFF9-FF56-A00E-B53C-92EA8A9EA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720725"/>
            <a:ext cx="7131050" cy="647700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 Tipos de Dados</a:t>
            </a:r>
          </a:p>
        </p:txBody>
      </p:sp>
      <p:graphicFrame>
        <p:nvGraphicFramePr>
          <p:cNvPr id="18435" name="Group 3">
            <a:extLst>
              <a:ext uri="{FF2B5EF4-FFF2-40B4-BE49-F238E27FC236}">
                <a16:creationId xmlns:a16="http://schemas.microsoft.com/office/drawing/2014/main" id="{86884DBA-8E62-9BE8-BEC5-7C4B455E1331}"/>
              </a:ext>
            </a:extLst>
          </p:cNvPr>
          <p:cNvGraphicFramePr>
            <a:graphicFrameLocks noGrp="1"/>
          </p:cNvGraphicFramePr>
          <p:nvPr/>
        </p:nvGraphicFramePr>
        <p:xfrm>
          <a:off x="836613" y="1690688"/>
          <a:ext cx="8669337" cy="4359452"/>
        </p:xfrm>
        <a:graphic>
          <a:graphicData uri="http://schemas.openxmlformats.org/drawingml/2006/table">
            <a:tbl>
              <a:tblPr/>
              <a:tblGrid>
                <a:gridCol w="288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43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Pandas Type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Native Python Type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Description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88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object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string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20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int64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int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Numeric characters. 64 refers to the memory allocated to hold this character.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8544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float64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float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20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datetime64, </a:t>
                      </a:r>
                      <a:r>
                        <a:rPr kumimoji="0" lang="pt-BR" alt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timedelta</a:t>
                      </a:r>
                      <a:r>
                        <a:rPr kumimoji="0" lang="pt-B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kumimoji="0" lang="pt-BR" alt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ns</a:t>
                      </a:r>
                      <a:r>
                        <a:rPr kumimoji="0" lang="pt-B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]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N/A (but see the </a:t>
                      </a:r>
                      <a:r>
                        <a:rPr kumimoji="0" lang="pt-BR" altLang="pt-BR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563C1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  <a:hlinkClick r:id="rId3"/>
                        </a:rPr>
                        <a:t>datetime</a:t>
                      </a:r>
                      <a:r>
                        <a:rPr kumimoji="0" lang="pt-BR" alt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 module in Python’s standard library)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</a:tabLst>
                      </a:pPr>
                      <a:r>
                        <a:rPr kumimoji="0" lang="pt-BR" alt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Values</a:t>
                      </a:r>
                      <a:r>
                        <a:rPr kumimoji="0" lang="pt-B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kumimoji="0" lang="pt-BR" alt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meant</a:t>
                      </a:r>
                      <a:r>
                        <a:rPr kumimoji="0" lang="pt-B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kumimoji="0" lang="pt-BR" alt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to</a:t>
                      </a:r>
                      <a:r>
                        <a:rPr kumimoji="0" lang="pt-B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kumimoji="0" lang="pt-BR" alt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hold</a:t>
                      </a:r>
                      <a:r>
                        <a:rPr kumimoji="0" lang="pt-B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time data. Look </a:t>
                      </a:r>
                      <a:r>
                        <a:rPr kumimoji="0" lang="pt-BR" alt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into</a:t>
                      </a:r>
                      <a:r>
                        <a:rPr kumimoji="0" lang="pt-B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kumimoji="0" lang="pt-BR" alt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these</a:t>
                      </a:r>
                      <a:r>
                        <a:rPr kumimoji="0" lang="pt-B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for time series </a:t>
                      </a:r>
                      <a:r>
                        <a:rPr kumimoji="0" lang="pt-BR" alt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experiments</a:t>
                      </a:r>
                      <a:r>
                        <a:rPr kumimoji="0" lang="pt-BR" alt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.</a:t>
                      </a:r>
                    </a:p>
                  </a:txBody>
                  <a:tcPr marL="52920" marR="52920" marT="45713" marB="45713" horzOverflow="overflow">
                    <a:lnL>
                      <a:noFill/>
                    </a:lnL>
                    <a:lnR>
                      <a:noFill/>
                    </a:lnR>
                    <a:lnT w="72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CE59DFD0-D121-10E2-8048-E2614366C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720725"/>
            <a:ext cx="7131050" cy="647700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 Tipos de Dados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6CA4F7B-EE22-87CD-CC88-152005421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865313"/>
            <a:ext cx="104536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[4]: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F6B822A1-9213-49A6-609E-8BE7952B8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1865313"/>
            <a:ext cx="7712075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#Check a particular column type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'salary'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]</a:t>
            </a: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.dtype</a:t>
            </a:r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EB4FA850-6663-19B8-C83D-25A665DFD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2608263"/>
            <a:ext cx="104536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Out[4]: </a:t>
            </a: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dtype('int64')</a:t>
            </a:r>
          </a:p>
        </p:txBody>
      </p:sp>
      <p:sp>
        <p:nvSpPr>
          <p:cNvPr id="35847" name="Rectangle 6">
            <a:extLst>
              <a:ext uri="{FF2B5EF4-FFF2-40B4-BE49-F238E27FC236}">
                <a16:creationId xmlns:a16="http://schemas.microsoft.com/office/drawing/2014/main" id="{CA5CFD47-4B3B-1F2A-01A8-692FA0FD5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3386138"/>
            <a:ext cx="104536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[5]:</a:t>
            </a:r>
          </a:p>
        </p:txBody>
      </p:sp>
      <p:sp>
        <p:nvSpPr>
          <p:cNvPr id="35848" name="Rectangle 7">
            <a:extLst>
              <a:ext uri="{FF2B5EF4-FFF2-40B4-BE49-F238E27FC236}">
                <a16:creationId xmlns:a16="http://schemas.microsoft.com/office/drawing/2014/main" id="{115519B3-A547-8DBA-51A4-5F293B3A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3386138"/>
            <a:ext cx="7713662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#Check types for all the columns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df.dtypes</a:t>
            </a:r>
          </a:p>
        </p:txBody>
      </p:sp>
      <p:sp>
        <p:nvSpPr>
          <p:cNvPr id="35849" name="Rectangle 8">
            <a:extLst>
              <a:ext uri="{FF2B5EF4-FFF2-40B4-BE49-F238E27FC236}">
                <a16:creationId xmlns:a16="http://schemas.microsoft.com/office/drawing/2014/main" id="{78328600-34D7-A086-949C-B64DFF4C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4319588"/>
            <a:ext cx="1045368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Out[4]:</a:t>
            </a:r>
          </a:p>
        </p:txBody>
      </p:sp>
      <p:sp>
        <p:nvSpPr>
          <p:cNvPr id="35850" name="Rectangle 9">
            <a:extLst>
              <a:ext uri="{FF2B5EF4-FFF2-40B4-BE49-F238E27FC236}">
                <a16:creationId xmlns:a16="http://schemas.microsoft.com/office/drawing/2014/main" id="{1525667C-72D4-597A-CF7A-97053D32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4360863"/>
            <a:ext cx="3227387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rank             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discipline  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phd 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service      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sex              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salary         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dtype: object</a:t>
            </a:r>
          </a:p>
        </p:txBody>
      </p:sp>
      <p:sp>
        <p:nvSpPr>
          <p:cNvPr id="35851" name="Rectangle 10">
            <a:extLst>
              <a:ext uri="{FF2B5EF4-FFF2-40B4-BE49-F238E27FC236}">
                <a16:creationId xmlns:a16="http://schemas.microsoft.com/office/drawing/2014/main" id="{1CDDA259-A9B7-7C9C-73FF-976F3FA3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4357688"/>
            <a:ext cx="3227387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object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object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int64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int64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object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int64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39D3E2F6-A232-4692-A6AA-BCDC8C722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720725"/>
            <a:ext cx="7131050" cy="647700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 Tipos de Dados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5513415-4B70-D7A5-D6DC-DE273595C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1697038"/>
            <a:ext cx="74850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Objetos Python possuem atributos e métodos</a:t>
            </a:r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AE7866D1-916F-1F07-BB8A-FDD28230C424}"/>
              </a:ext>
            </a:extLst>
          </p:cNvPr>
          <p:cNvGraphicFramePr>
            <a:graphicFrameLocks noGrp="1"/>
          </p:cNvGraphicFramePr>
          <p:nvPr/>
        </p:nvGraphicFramePr>
        <p:xfrm>
          <a:off x="825500" y="2368550"/>
          <a:ext cx="8432800" cy="3489327"/>
        </p:xfrm>
        <a:graphic>
          <a:graphicData uri="http://schemas.openxmlformats.org/drawingml/2006/table">
            <a:tbl>
              <a:tblPr/>
              <a:tblGrid>
                <a:gridCol w="220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df.attribute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descrição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dtypes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Lista dos tipos de colunas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columns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Lista dos Nomes das Colunas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axes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Listar os rótulos das linhas e os nomes das colunas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ndim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Número de dimensões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size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Número de elementos 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shape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Retorno das tuplas representando as dimensões.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values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Representação NumPy dos Dados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2079358E-878C-986D-8CE8-D278AC20B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solidFill>
                  <a:srgbClr val="2A6099"/>
                </a:solidFill>
                <a:latin typeface="Calibri Light" panose="020F0302020204030204" pitchFamily="34" charset="0"/>
              </a:rPr>
              <a:t>Hands-on Exercícios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BAA56247-0294-56A9-4759-6AB28C6ED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655763"/>
            <a:ext cx="39592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8179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2000">
                <a:solidFill>
                  <a:srgbClr val="548235"/>
                </a:solidFill>
                <a:latin typeface="Calibri" panose="020F0502020204030204" pitchFamily="34" charset="0"/>
              </a:rPr>
              <a:t>Mão na massa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FB78B781-793A-60B3-AD95-57D193C4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501900"/>
            <a:ext cx="89281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Encontre quantos registros esse quadro de dados possui?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Quantos elementos existem?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Quais são os nomes das colunas?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Quais tipos de colunas nós temos nesse quadro de dados?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39942" name="Group 5">
            <a:extLst>
              <a:ext uri="{FF2B5EF4-FFF2-40B4-BE49-F238E27FC236}">
                <a16:creationId xmlns:a16="http://schemas.microsoft.com/office/drawing/2014/main" id="{21F425B0-F5F0-578B-B34B-30F7D1CAB6D9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806450"/>
            <a:ext cx="415925" cy="415925"/>
            <a:chOff x="2857" y="508"/>
            <a:chExt cx="262" cy="262"/>
          </a:xfrm>
        </p:grpSpPr>
        <p:sp>
          <p:nvSpPr>
            <p:cNvPr id="39943" name="Line 6">
              <a:extLst>
                <a:ext uri="{FF2B5EF4-FFF2-40B4-BE49-F238E27FC236}">
                  <a16:creationId xmlns:a16="http://schemas.microsoft.com/office/drawing/2014/main" id="{18F9A5A6-4729-D6C0-BB17-43F368DEB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540"/>
              <a:ext cx="158" cy="156"/>
            </a:xfrm>
            <a:prstGeom prst="line">
              <a:avLst/>
            </a:prstGeom>
            <a:noFill/>
            <a:ln w="79200">
              <a:solidFill>
                <a:srgbClr val="5597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AutoShape 7">
              <a:extLst>
                <a:ext uri="{FF2B5EF4-FFF2-40B4-BE49-F238E27FC236}">
                  <a16:creationId xmlns:a16="http://schemas.microsoft.com/office/drawing/2014/main" id="{E232C59F-A08B-6710-B38B-8DB0BC83A0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100000">
              <a:off x="2869" y="705"/>
              <a:ext cx="54" cy="54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54 h 54"/>
                <a:gd name="T4" fmla="*/ 0 w 54"/>
                <a:gd name="T5" fmla="*/ 27 h 54"/>
                <a:gd name="T6" fmla="*/ 27 w 54"/>
                <a:gd name="T7" fmla="*/ 0 h 54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54"/>
                <a:gd name="T13" fmla="*/ 0 h 54"/>
                <a:gd name="T14" fmla="*/ 54 w 54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54">
                  <a:moveTo>
                    <a:pt x="0" y="243"/>
                  </a:moveTo>
                  <a:lnTo>
                    <a:pt x="-127" y="0"/>
                  </a:lnTo>
                  <a:lnTo>
                    <a:pt x="242" y="243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5B9BD5"/>
            </a:solidFill>
            <a:ln w="25560" cap="flat">
              <a:solidFill>
                <a:srgbClr val="43729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8">
              <a:extLst>
                <a:ext uri="{FF2B5EF4-FFF2-40B4-BE49-F238E27FC236}">
                  <a16:creationId xmlns:a16="http://schemas.microsoft.com/office/drawing/2014/main" id="{281564B8-00BC-1276-51AA-DD6B187D1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7" y="510"/>
              <a:ext cx="22" cy="22"/>
            </a:xfrm>
            <a:prstGeom prst="line">
              <a:avLst/>
            </a:prstGeom>
            <a:noFill/>
            <a:ln w="79200">
              <a:solidFill>
                <a:srgbClr val="5597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E38F3FE2-04C6-855B-8EDF-DA0A1A3B2EB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-2007394" y="1947069"/>
            <a:ext cx="5565776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pt-BR" altLang="pt-BR" sz="4400">
                <a:solidFill>
                  <a:srgbClr val="000000"/>
                </a:solidFill>
                <a:latin typeface="Calibri Light" panose="020F0302020204030204" pitchFamily="34" charset="0"/>
              </a:rPr>
              <a:t>Resumo dos Assuntos</a:t>
            </a:r>
          </a:p>
        </p:txBody>
      </p:sp>
      <p:sp>
        <p:nvSpPr>
          <p:cNvPr id="5124" name="AutoShape 3">
            <a:extLst>
              <a:ext uri="{FF2B5EF4-FFF2-40B4-BE49-F238E27FC236}">
                <a16:creationId xmlns:a16="http://schemas.microsoft.com/office/drawing/2014/main" id="{963EC45D-4B31-66B5-8C1E-20F60F728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757775" y="-6850063"/>
            <a:ext cx="20724813" cy="20724813"/>
          </a:xfrm>
          <a:custGeom>
            <a:avLst/>
            <a:gdLst>
              <a:gd name="T0" fmla="*/ 20724813 w 20724813"/>
              <a:gd name="T1" fmla="*/ 10362407 h 20724813"/>
              <a:gd name="T2" fmla="*/ 10362407 w 20724813"/>
              <a:gd name="T3" fmla="*/ 20724813 h 20724813"/>
              <a:gd name="T4" fmla="*/ 0 w 20724813"/>
              <a:gd name="T5" fmla="*/ 10362407 h 20724813"/>
              <a:gd name="T6" fmla="*/ 10362407 w 20724813"/>
              <a:gd name="T7" fmla="*/ 0 h 2072481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0724813"/>
              <a:gd name="T13" fmla="*/ 0 h 20724813"/>
              <a:gd name="T14" fmla="*/ 20724813 w 20724813"/>
              <a:gd name="T15" fmla="*/ 20724813 h 207248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24813" h="20724813">
                <a:moveTo>
                  <a:pt x="0" y="16384"/>
                </a:moveTo>
                <a:lnTo>
                  <a:pt x="16384" y="16384"/>
                </a:lnTo>
                <a:lnTo>
                  <a:pt x="180" y="90"/>
                </a:lnTo>
                <a:lnTo>
                  <a:pt x="16384" y="16384"/>
                </a:lnTo>
                <a:lnTo>
                  <a:pt x="270" y="90"/>
                </a:lnTo>
                <a:lnTo>
                  <a:pt x="0" y="16384"/>
                </a:lnTo>
                <a:close/>
              </a:path>
            </a:pathLst>
          </a:custGeom>
          <a:noFill/>
          <a:ln w="152280" cap="flat">
            <a:solidFill>
              <a:srgbClr val="59595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AutoShape 4">
            <a:extLst>
              <a:ext uri="{FF2B5EF4-FFF2-40B4-BE49-F238E27FC236}">
                <a16:creationId xmlns:a16="http://schemas.microsoft.com/office/drawing/2014/main" id="{6E0BE358-E16C-2591-74C7-4F1BA112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468313"/>
            <a:ext cx="908050" cy="865187"/>
          </a:xfrm>
          <a:custGeom>
            <a:avLst/>
            <a:gdLst>
              <a:gd name="T0" fmla="*/ 908050 w 908050"/>
              <a:gd name="T1" fmla="*/ 432594 h 865187"/>
              <a:gd name="T2" fmla="*/ 454025 w 908050"/>
              <a:gd name="T3" fmla="*/ 865187 h 865187"/>
              <a:gd name="T4" fmla="*/ 0 w 908050"/>
              <a:gd name="T5" fmla="*/ 432594 h 865187"/>
              <a:gd name="T6" fmla="*/ 454025 w 908050"/>
              <a:gd name="T7" fmla="*/ 0 h 865187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8050"/>
              <a:gd name="T13" fmla="*/ 0 h 865187"/>
              <a:gd name="T14" fmla="*/ 908050 w 908050"/>
              <a:gd name="T15" fmla="*/ 865187 h 865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050" h="865187">
                <a:moveTo>
                  <a:pt x="0" y="1202"/>
                </a:moveTo>
                <a:lnTo>
                  <a:pt x="1262" y="1202"/>
                </a:lnTo>
                <a:lnTo>
                  <a:pt x="180" y="90"/>
                </a:lnTo>
                <a:lnTo>
                  <a:pt x="1262" y="1202"/>
                </a:lnTo>
                <a:lnTo>
                  <a:pt x="270" y="90"/>
                </a:lnTo>
                <a:lnTo>
                  <a:pt x="0" y="1202"/>
                </a:lnTo>
                <a:close/>
              </a:path>
            </a:pathLst>
          </a:custGeom>
          <a:solidFill>
            <a:srgbClr val="5B9BD5"/>
          </a:solidFill>
          <a:ln w="22320" cap="flat">
            <a:solidFill>
              <a:srgbClr val="43729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5">
            <a:extLst>
              <a:ext uri="{FF2B5EF4-FFF2-40B4-BE49-F238E27FC236}">
                <a16:creationId xmlns:a16="http://schemas.microsoft.com/office/drawing/2014/main" id="{885821B8-92BA-6E1F-5514-9686FE68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3" y="536575"/>
            <a:ext cx="41973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Revisão de Python Bibliotecas para Cientistas de Dados</a:t>
            </a:r>
          </a:p>
        </p:txBody>
      </p:sp>
      <p:sp>
        <p:nvSpPr>
          <p:cNvPr id="5127" name="Rectangle 6">
            <a:extLst>
              <a:ext uri="{FF2B5EF4-FFF2-40B4-BE49-F238E27FC236}">
                <a16:creationId xmlns:a16="http://schemas.microsoft.com/office/drawing/2014/main" id="{0FABF637-81D1-9D66-CF79-EF7C0A0F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1758950"/>
            <a:ext cx="70342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Lendo Dados, selecionando e filtrando dados, manipulando dados, ordenação, agrupamento, etc.</a:t>
            </a:r>
          </a:p>
        </p:txBody>
      </p:sp>
      <p:sp>
        <p:nvSpPr>
          <p:cNvPr id="5128" name="Rectangle 7">
            <a:extLst>
              <a:ext uri="{FF2B5EF4-FFF2-40B4-BE49-F238E27FC236}">
                <a16:creationId xmlns:a16="http://schemas.microsoft.com/office/drawing/2014/main" id="{65907836-8A27-23AD-8B2F-4EFAB6051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3163888"/>
            <a:ext cx="527843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Plotagem dos Dados</a:t>
            </a:r>
          </a:p>
        </p:txBody>
      </p:sp>
      <p:sp>
        <p:nvSpPr>
          <p:cNvPr id="5129" name="Rectangle 8">
            <a:extLst>
              <a:ext uri="{FF2B5EF4-FFF2-40B4-BE49-F238E27FC236}">
                <a16:creationId xmlns:a16="http://schemas.microsoft.com/office/drawing/2014/main" id="{DD8A53E2-0970-A855-CCEC-2AD65203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650" y="4386263"/>
            <a:ext cx="527843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Estatística Descritiva</a:t>
            </a:r>
          </a:p>
        </p:txBody>
      </p:sp>
      <p:sp>
        <p:nvSpPr>
          <p:cNvPr id="5130" name="Rectangle 9">
            <a:extLst>
              <a:ext uri="{FF2B5EF4-FFF2-40B4-BE49-F238E27FC236}">
                <a16:creationId xmlns:a16="http://schemas.microsoft.com/office/drawing/2014/main" id="{5737F0A8-5685-9508-E788-CABB499AE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13" y="5697538"/>
            <a:ext cx="5278437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Inferência Estatística</a:t>
            </a:r>
          </a:p>
        </p:txBody>
      </p:sp>
      <p:sp>
        <p:nvSpPr>
          <p:cNvPr id="5131" name="AutoShape 10">
            <a:extLst>
              <a:ext uri="{FF2B5EF4-FFF2-40B4-BE49-F238E27FC236}">
                <a16:creationId xmlns:a16="http://schemas.microsoft.com/office/drawing/2014/main" id="{F924FD2E-5915-C324-B3E6-3860F5DDD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1679575"/>
            <a:ext cx="908050" cy="865188"/>
          </a:xfrm>
          <a:custGeom>
            <a:avLst/>
            <a:gdLst>
              <a:gd name="T0" fmla="*/ 908050 w 908050"/>
              <a:gd name="T1" fmla="*/ 432594 h 865188"/>
              <a:gd name="T2" fmla="*/ 454025 w 908050"/>
              <a:gd name="T3" fmla="*/ 865188 h 865188"/>
              <a:gd name="T4" fmla="*/ 0 w 908050"/>
              <a:gd name="T5" fmla="*/ 432594 h 865188"/>
              <a:gd name="T6" fmla="*/ 454025 w 908050"/>
              <a:gd name="T7" fmla="*/ 0 h 8651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8050"/>
              <a:gd name="T13" fmla="*/ 0 h 865188"/>
              <a:gd name="T14" fmla="*/ 908050 w 908050"/>
              <a:gd name="T15" fmla="*/ 865188 h 8651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050" h="865188">
                <a:moveTo>
                  <a:pt x="0" y="1202"/>
                </a:moveTo>
                <a:lnTo>
                  <a:pt x="1262" y="1202"/>
                </a:lnTo>
                <a:lnTo>
                  <a:pt x="180" y="90"/>
                </a:lnTo>
                <a:lnTo>
                  <a:pt x="1262" y="1202"/>
                </a:lnTo>
                <a:lnTo>
                  <a:pt x="270" y="90"/>
                </a:lnTo>
                <a:lnTo>
                  <a:pt x="0" y="1202"/>
                </a:lnTo>
                <a:close/>
              </a:path>
            </a:pathLst>
          </a:custGeom>
          <a:solidFill>
            <a:srgbClr val="FFC000"/>
          </a:solidFill>
          <a:ln w="22320" cap="flat">
            <a:solidFill>
              <a:srgbClr val="BF9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AutoShape 11">
            <a:extLst>
              <a:ext uri="{FF2B5EF4-FFF2-40B4-BE49-F238E27FC236}">
                <a16:creationId xmlns:a16="http://schemas.microsoft.com/office/drawing/2014/main" id="{7035A2D4-5BD6-21B6-24DE-F99D3769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921000"/>
            <a:ext cx="908050" cy="865188"/>
          </a:xfrm>
          <a:custGeom>
            <a:avLst/>
            <a:gdLst>
              <a:gd name="T0" fmla="*/ 908050 w 908050"/>
              <a:gd name="T1" fmla="*/ 432594 h 865188"/>
              <a:gd name="T2" fmla="*/ 454025 w 908050"/>
              <a:gd name="T3" fmla="*/ 865188 h 865188"/>
              <a:gd name="T4" fmla="*/ 0 w 908050"/>
              <a:gd name="T5" fmla="*/ 432594 h 865188"/>
              <a:gd name="T6" fmla="*/ 454025 w 908050"/>
              <a:gd name="T7" fmla="*/ 0 h 8651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8050"/>
              <a:gd name="T13" fmla="*/ 0 h 865188"/>
              <a:gd name="T14" fmla="*/ 908050 w 908050"/>
              <a:gd name="T15" fmla="*/ 865188 h 8651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050" h="865188">
                <a:moveTo>
                  <a:pt x="0" y="1202"/>
                </a:moveTo>
                <a:lnTo>
                  <a:pt x="1262" y="1202"/>
                </a:lnTo>
                <a:lnTo>
                  <a:pt x="180" y="90"/>
                </a:lnTo>
                <a:lnTo>
                  <a:pt x="1262" y="1202"/>
                </a:lnTo>
                <a:lnTo>
                  <a:pt x="270" y="90"/>
                </a:lnTo>
                <a:lnTo>
                  <a:pt x="0" y="1202"/>
                </a:lnTo>
                <a:close/>
              </a:path>
            </a:pathLst>
          </a:custGeom>
          <a:solidFill>
            <a:srgbClr val="A5A5A5"/>
          </a:solidFill>
          <a:ln w="22320" cap="flat">
            <a:solidFill>
              <a:srgbClr val="7C7C7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AutoShape 12">
            <a:extLst>
              <a:ext uri="{FF2B5EF4-FFF2-40B4-BE49-F238E27FC236}">
                <a16:creationId xmlns:a16="http://schemas.microsoft.com/office/drawing/2014/main" id="{B4FC31FD-F85D-014F-31CB-A9B1EBB7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162425"/>
            <a:ext cx="908050" cy="865188"/>
          </a:xfrm>
          <a:custGeom>
            <a:avLst/>
            <a:gdLst>
              <a:gd name="T0" fmla="*/ 908050 w 908050"/>
              <a:gd name="T1" fmla="*/ 432594 h 865188"/>
              <a:gd name="T2" fmla="*/ 454025 w 908050"/>
              <a:gd name="T3" fmla="*/ 865188 h 865188"/>
              <a:gd name="T4" fmla="*/ 0 w 908050"/>
              <a:gd name="T5" fmla="*/ 432594 h 865188"/>
              <a:gd name="T6" fmla="*/ 454025 w 908050"/>
              <a:gd name="T7" fmla="*/ 0 h 8651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8050"/>
              <a:gd name="T13" fmla="*/ 0 h 865188"/>
              <a:gd name="T14" fmla="*/ 908050 w 908050"/>
              <a:gd name="T15" fmla="*/ 865188 h 8651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050" h="865188">
                <a:moveTo>
                  <a:pt x="0" y="1202"/>
                </a:moveTo>
                <a:lnTo>
                  <a:pt x="1262" y="1202"/>
                </a:lnTo>
                <a:lnTo>
                  <a:pt x="180" y="90"/>
                </a:lnTo>
                <a:lnTo>
                  <a:pt x="1262" y="1202"/>
                </a:lnTo>
                <a:lnTo>
                  <a:pt x="270" y="90"/>
                </a:lnTo>
                <a:lnTo>
                  <a:pt x="0" y="1202"/>
                </a:lnTo>
                <a:close/>
              </a:path>
            </a:pathLst>
          </a:custGeom>
          <a:solidFill>
            <a:srgbClr val="70AD47"/>
          </a:solidFill>
          <a:ln w="22320" cap="flat">
            <a:solidFill>
              <a:srgbClr val="548235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AutoShape 13">
            <a:extLst>
              <a:ext uri="{FF2B5EF4-FFF2-40B4-BE49-F238E27FC236}">
                <a16:creationId xmlns:a16="http://schemas.microsoft.com/office/drawing/2014/main" id="{5EA0DDEE-6043-2982-DF34-5D41D4556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5410200"/>
            <a:ext cx="908050" cy="865188"/>
          </a:xfrm>
          <a:custGeom>
            <a:avLst/>
            <a:gdLst>
              <a:gd name="T0" fmla="*/ 908050 w 908050"/>
              <a:gd name="T1" fmla="*/ 432594 h 865188"/>
              <a:gd name="T2" fmla="*/ 454025 w 908050"/>
              <a:gd name="T3" fmla="*/ 865188 h 865188"/>
              <a:gd name="T4" fmla="*/ 0 w 908050"/>
              <a:gd name="T5" fmla="*/ 432594 h 865188"/>
              <a:gd name="T6" fmla="*/ 454025 w 908050"/>
              <a:gd name="T7" fmla="*/ 0 h 8651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908050"/>
              <a:gd name="T13" fmla="*/ 0 h 865188"/>
              <a:gd name="T14" fmla="*/ 908050 w 908050"/>
              <a:gd name="T15" fmla="*/ 865188 h 8651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8050" h="865188">
                <a:moveTo>
                  <a:pt x="0" y="1202"/>
                </a:moveTo>
                <a:lnTo>
                  <a:pt x="1262" y="1202"/>
                </a:lnTo>
                <a:lnTo>
                  <a:pt x="180" y="90"/>
                </a:lnTo>
                <a:lnTo>
                  <a:pt x="1262" y="1202"/>
                </a:lnTo>
                <a:lnTo>
                  <a:pt x="270" y="90"/>
                </a:lnTo>
                <a:lnTo>
                  <a:pt x="0" y="1202"/>
                </a:lnTo>
                <a:close/>
              </a:path>
            </a:pathLst>
          </a:custGeom>
          <a:solidFill>
            <a:srgbClr val="ED7D31"/>
          </a:solidFill>
          <a:ln w="22320" cap="flat">
            <a:solidFill>
              <a:srgbClr val="C55A1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63A556D4-66F1-3A7E-1906-6A1FE28DC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720725"/>
            <a:ext cx="7131050" cy="647700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 Métodos</a:t>
            </a:r>
          </a:p>
        </p:txBody>
      </p:sp>
      <p:graphicFrame>
        <p:nvGraphicFramePr>
          <p:cNvPr id="22531" name="Group 3">
            <a:extLst>
              <a:ext uri="{FF2B5EF4-FFF2-40B4-BE49-F238E27FC236}">
                <a16:creationId xmlns:a16="http://schemas.microsoft.com/office/drawing/2014/main" id="{3FCC7D28-7E1B-28A1-1884-26D8F69386A0}"/>
              </a:ext>
            </a:extLst>
          </p:cNvPr>
          <p:cNvGraphicFramePr>
            <a:graphicFrameLocks noGrp="1"/>
          </p:cNvGraphicFramePr>
          <p:nvPr/>
        </p:nvGraphicFramePr>
        <p:xfrm>
          <a:off x="933450" y="2424113"/>
          <a:ext cx="8432800" cy="426084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67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df.method()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description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202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head( [n] ), tail( [n] )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Primeiras / Últimas n Linhas.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307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describe()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Gerar estatísticas descritivas (somente para colunas numéricas).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307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max(), min()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Retorna o max / min valores para todas as colunas numéricas.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307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mean(), median()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Retorna a média/mediana de valores para todas as colunas numericas.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41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std()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Desvio Padrão.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6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sample([n])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Retorna o exemplo randômico para o data frame.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5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dropna()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Apaga todos os registros com valores ausentes.</a:t>
                      </a:r>
                    </a:p>
                  </a:txBody>
                  <a:tcPr marT="45721" marB="45721"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17" name="Rectangle 62">
            <a:extLst>
              <a:ext uri="{FF2B5EF4-FFF2-40B4-BE49-F238E27FC236}">
                <a16:creationId xmlns:a16="http://schemas.microsoft.com/office/drawing/2014/main" id="{EEFA7DF1-00E9-90C2-52A7-1C1B15CEC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511300"/>
            <a:ext cx="9072563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Ao contrário dos atributos, os métodos Python possuem parênteses.</a:t>
            </a:r>
          </a:p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Todos os atributos e métodos podem ser listados com uma função</a:t>
            </a:r>
            <a:r>
              <a:rPr lang="pt-BR" altLang="pt-BR" b="1">
                <a:solidFill>
                  <a:srgbClr val="1F4E79"/>
                </a:solidFill>
                <a:latin typeface="Courier New" panose="02070309020205020404" pitchFamily="49" charset="0"/>
                <a:cs typeface="DejaVu Sans" charset="0"/>
              </a:rPr>
              <a:t> dir()</a:t>
            </a:r>
            <a:r>
              <a:rPr lang="pt-BR" altLang="pt-BR" i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function: </a:t>
            </a:r>
            <a:r>
              <a:rPr lang="pt-BR" altLang="pt-BR" b="1">
                <a:solidFill>
                  <a:srgbClr val="1F4E79"/>
                </a:solidFill>
                <a:latin typeface="Courier New" panose="02070309020205020404" pitchFamily="49" charset="0"/>
                <a:cs typeface="DejaVu Sans" charset="0"/>
              </a:rPr>
              <a:t>dir(df)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9781D79E-7E85-3DAA-EF82-A24F2EDE4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solidFill>
                  <a:srgbClr val="2A6099"/>
                </a:solidFill>
                <a:latin typeface="Calibri Light" panose="020F0302020204030204" pitchFamily="34" charset="0"/>
              </a:rPr>
              <a:t>Hands-on Exercícios</a:t>
            </a: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53FC827B-E607-8126-769C-2AD8A5210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655763"/>
            <a:ext cx="39592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8179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2000">
                <a:solidFill>
                  <a:srgbClr val="548235"/>
                </a:solidFill>
                <a:latin typeface="Calibri" panose="020F0502020204030204" pitchFamily="34" charset="0"/>
              </a:rPr>
              <a:t>Data Frame (Métodos)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99AEF5E0-C19D-A722-B77B-ED828B29C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501900"/>
            <a:ext cx="89281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Forneça o resumo das colunas numéricas no conjunto de dados?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Calcule o desvio padrão para todas as colunas numéricas?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Quais são os valores médios dos primeiros 50 registros no conjunto de dados?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CE181E"/>
                </a:solidFill>
                <a:latin typeface="Calibri" panose="020F0502020204030204" pitchFamily="34" charset="0"/>
                <a:cs typeface="DejaVu Sans" charset="0"/>
              </a:rPr>
              <a:t>Dica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: </a:t>
            </a:r>
            <a:r>
              <a:rPr lang="pt-BR" altLang="pt-BR" i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use o método head() para subdividir os primeiros 50 registros e depois calcule a média.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AB3FEB2F-A3A6-DE58-CBCD-0DF95C30B054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806450"/>
            <a:ext cx="415925" cy="415925"/>
            <a:chOff x="2857" y="508"/>
            <a:chExt cx="262" cy="262"/>
          </a:xfrm>
        </p:grpSpPr>
        <p:sp>
          <p:nvSpPr>
            <p:cNvPr id="44039" name="Line 6">
              <a:extLst>
                <a:ext uri="{FF2B5EF4-FFF2-40B4-BE49-F238E27FC236}">
                  <a16:creationId xmlns:a16="http://schemas.microsoft.com/office/drawing/2014/main" id="{25A2F406-7996-E361-7C6B-DFE94264C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540"/>
              <a:ext cx="158" cy="156"/>
            </a:xfrm>
            <a:prstGeom prst="line">
              <a:avLst/>
            </a:prstGeom>
            <a:noFill/>
            <a:ln w="79200">
              <a:solidFill>
                <a:srgbClr val="5597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AutoShape 7">
              <a:extLst>
                <a:ext uri="{FF2B5EF4-FFF2-40B4-BE49-F238E27FC236}">
                  <a16:creationId xmlns:a16="http://schemas.microsoft.com/office/drawing/2014/main" id="{EE24B539-D198-37E6-0CA9-FDD3B339D5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100000">
              <a:off x="2869" y="705"/>
              <a:ext cx="54" cy="54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54 h 54"/>
                <a:gd name="T4" fmla="*/ 0 w 54"/>
                <a:gd name="T5" fmla="*/ 27 h 54"/>
                <a:gd name="T6" fmla="*/ 27 w 54"/>
                <a:gd name="T7" fmla="*/ 0 h 54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54"/>
                <a:gd name="T13" fmla="*/ 0 h 54"/>
                <a:gd name="T14" fmla="*/ 54 w 54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54">
                  <a:moveTo>
                    <a:pt x="0" y="243"/>
                  </a:moveTo>
                  <a:lnTo>
                    <a:pt x="-127" y="0"/>
                  </a:lnTo>
                  <a:lnTo>
                    <a:pt x="242" y="243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5B9BD5"/>
            </a:solidFill>
            <a:ln w="25560" cap="flat">
              <a:solidFill>
                <a:srgbClr val="43729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8">
              <a:extLst>
                <a:ext uri="{FF2B5EF4-FFF2-40B4-BE49-F238E27FC236}">
                  <a16:creationId xmlns:a16="http://schemas.microsoft.com/office/drawing/2014/main" id="{0E70CAA3-589B-69D9-10A3-9FCBD426D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7" y="510"/>
              <a:ext cx="22" cy="22"/>
            </a:xfrm>
            <a:prstGeom prst="line">
              <a:avLst/>
            </a:prstGeom>
            <a:noFill/>
            <a:ln w="79200">
              <a:solidFill>
                <a:srgbClr val="5597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EBCC06C8-4846-7AC9-BB52-8854B904B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Selecione uma coluna com Data Frame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CBC3AB7C-502C-8551-0D36-B641B1CFC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655763"/>
            <a:ext cx="39592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8179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2000">
                <a:solidFill>
                  <a:srgbClr val="548235"/>
                </a:solidFill>
                <a:latin typeface="Calibri" panose="020F0502020204030204" pitchFamily="34" charset="0"/>
              </a:rPr>
              <a:t>Colunas dentro de um Data Frame</a:t>
            </a: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E43C6643-4038-93DF-83B0-C4C58A4BA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376488"/>
            <a:ext cx="89281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Método 1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: Subconjunto do quadro de dados usando o nome da coluna: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6086" name="Text Box 5">
            <a:extLst>
              <a:ext uri="{FF2B5EF4-FFF2-40B4-BE49-F238E27FC236}">
                <a16:creationId xmlns:a16="http://schemas.microsoft.com/office/drawing/2014/main" id="{1B921B7B-552E-C4C2-19AB-B00BFDD5C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938463"/>
            <a:ext cx="13906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05452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2800">
                <a:solidFill>
                  <a:srgbClr val="000000"/>
                </a:solidFill>
                <a:latin typeface="Calibri" panose="020F0502020204030204" pitchFamily="34" charset="0"/>
              </a:rPr>
              <a:t> df['sex']</a:t>
            </a:r>
          </a:p>
        </p:txBody>
      </p:sp>
      <p:sp>
        <p:nvSpPr>
          <p:cNvPr id="46087" name="Text Box 6">
            <a:extLst>
              <a:ext uri="{FF2B5EF4-FFF2-40B4-BE49-F238E27FC236}">
                <a16:creationId xmlns:a16="http://schemas.microsoft.com/office/drawing/2014/main" id="{EA81927F-B9A6-63DA-3FC5-FB2D93FBD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4162425"/>
            <a:ext cx="1004887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05452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2800">
                <a:solidFill>
                  <a:srgbClr val="000000"/>
                </a:solidFill>
                <a:latin typeface="Calibri" panose="020F0502020204030204" pitchFamily="34" charset="0"/>
              </a:rPr>
              <a:t>df.sex</a:t>
            </a:r>
          </a:p>
        </p:txBody>
      </p:sp>
      <p:sp>
        <p:nvSpPr>
          <p:cNvPr id="46088" name="Rectangle 7">
            <a:extLst>
              <a:ext uri="{FF2B5EF4-FFF2-40B4-BE49-F238E27FC236}">
                <a16:creationId xmlns:a16="http://schemas.microsoft.com/office/drawing/2014/main" id="{7E9961FE-5F76-715F-C2FA-4AEF06E3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671888"/>
            <a:ext cx="89281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Método 2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: Use o nome da coluna como um atributo: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46089" name="Rectangle 8">
            <a:extLst>
              <a:ext uri="{FF2B5EF4-FFF2-40B4-BE49-F238E27FC236}">
                <a16:creationId xmlns:a16="http://schemas.microsoft.com/office/drawing/2014/main" id="{9319D0DB-7FB5-AC93-1DB2-A4D4E49F4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5526088"/>
            <a:ext cx="89281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CE181E"/>
                </a:solidFill>
                <a:latin typeface="Calibri" panose="020F0502020204030204" pitchFamily="34" charset="0"/>
                <a:cs typeface="DejaVu Sans" charset="0"/>
              </a:rPr>
              <a:t>Nota: há uma classificação de atributo para quadros de dados de pandas, portanto, para selecionar uma coluna com um nome “rank”, devemos usar o método 1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: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>
            <a:extLst>
              <a:ext uri="{FF2B5EF4-FFF2-40B4-BE49-F238E27FC236}">
                <a16:creationId xmlns:a16="http://schemas.microsoft.com/office/drawing/2014/main" id="{3B012B08-2710-9994-E37B-07883454D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solidFill>
                  <a:srgbClr val="2A6099"/>
                </a:solidFill>
                <a:latin typeface="Calibri Light" panose="020F0302020204030204" pitchFamily="34" charset="0"/>
              </a:rPr>
              <a:t>Hands-on Exercícios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5666437F-406C-40B3-4969-E78C7ECFA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655763"/>
            <a:ext cx="395922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8179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2000">
                <a:solidFill>
                  <a:srgbClr val="548235"/>
                </a:solidFill>
                <a:latin typeface="Calibri" panose="020F0502020204030204" pitchFamily="34" charset="0"/>
              </a:rPr>
              <a:t>Data Frame (Métodos)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458C26CF-39CA-46FC-1F8A-49A5FFA07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501900"/>
            <a:ext cx="892810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Calcular as estatísticas básicas para a coluna salarial;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Encontre quantos valores na coluna salarial (use o método count);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Calcule o salário médio.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8134" name="Group 5">
            <a:extLst>
              <a:ext uri="{FF2B5EF4-FFF2-40B4-BE49-F238E27FC236}">
                <a16:creationId xmlns:a16="http://schemas.microsoft.com/office/drawing/2014/main" id="{B19C2974-C5F1-200B-717A-35194476B740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806450"/>
            <a:ext cx="415925" cy="415925"/>
            <a:chOff x="2857" y="508"/>
            <a:chExt cx="262" cy="262"/>
          </a:xfrm>
        </p:grpSpPr>
        <p:sp>
          <p:nvSpPr>
            <p:cNvPr id="48135" name="Line 6">
              <a:extLst>
                <a:ext uri="{FF2B5EF4-FFF2-40B4-BE49-F238E27FC236}">
                  <a16:creationId xmlns:a16="http://schemas.microsoft.com/office/drawing/2014/main" id="{EFE9852C-71D8-4F84-0062-961AACB2A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540"/>
              <a:ext cx="158" cy="156"/>
            </a:xfrm>
            <a:prstGeom prst="line">
              <a:avLst/>
            </a:prstGeom>
            <a:noFill/>
            <a:ln w="79200">
              <a:solidFill>
                <a:srgbClr val="5597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AutoShape 7">
              <a:extLst>
                <a:ext uri="{FF2B5EF4-FFF2-40B4-BE49-F238E27FC236}">
                  <a16:creationId xmlns:a16="http://schemas.microsoft.com/office/drawing/2014/main" id="{E4ECC287-FB2A-B0A8-E629-12FB3651CA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100000">
              <a:off x="2869" y="705"/>
              <a:ext cx="54" cy="54"/>
            </a:xfrm>
            <a:custGeom>
              <a:avLst/>
              <a:gdLst>
                <a:gd name="T0" fmla="*/ 54 w 54"/>
                <a:gd name="T1" fmla="*/ 27 h 54"/>
                <a:gd name="T2" fmla="*/ 27 w 54"/>
                <a:gd name="T3" fmla="*/ 54 h 54"/>
                <a:gd name="T4" fmla="*/ 0 w 54"/>
                <a:gd name="T5" fmla="*/ 27 h 54"/>
                <a:gd name="T6" fmla="*/ 27 w 54"/>
                <a:gd name="T7" fmla="*/ 0 h 54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0 w 54"/>
                <a:gd name="T13" fmla="*/ 0 h 54"/>
                <a:gd name="T14" fmla="*/ 54 w 54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54">
                  <a:moveTo>
                    <a:pt x="0" y="243"/>
                  </a:moveTo>
                  <a:lnTo>
                    <a:pt x="-127" y="0"/>
                  </a:lnTo>
                  <a:lnTo>
                    <a:pt x="242" y="243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5B9BD5"/>
            </a:solidFill>
            <a:ln w="25560" cap="flat">
              <a:solidFill>
                <a:srgbClr val="43729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Line 8">
              <a:extLst>
                <a:ext uri="{FF2B5EF4-FFF2-40B4-BE49-F238E27FC236}">
                  <a16:creationId xmlns:a16="http://schemas.microsoft.com/office/drawing/2014/main" id="{8D01A745-1121-4FF2-3228-8EA996EAE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7" y="510"/>
              <a:ext cx="22" cy="22"/>
            </a:xfrm>
            <a:prstGeom prst="line">
              <a:avLst/>
            </a:prstGeom>
            <a:noFill/>
            <a:ln w="79200">
              <a:solidFill>
                <a:srgbClr val="5597D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36574C98-E0D5-9438-63D4-D81CEE4CC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 (Group by) Métodos</a:t>
            </a:r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CF37FB0E-6690-591C-E044-692F6646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655763"/>
            <a:ext cx="8207375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96816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Usando o método “group by”, podemos:</a:t>
            </a:r>
          </a:p>
          <a:p>
            <a:pPr eaLnBrk="1">
              <a:lnSpc>
                <a:spcPct val="83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- Divida os dados em grupos com base em alguns critérios;</a:t>
            </a:r>
          </a:p>
          <a:p>
            <a:pPr eaLnBrk="1">
              <a:lnSpc>
                <a:spcPct val="83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- Calcular estatísticas (ou aplicar uma função) para cada grupo;</a:t>
            </a:r>
          </a:p>
          <a:p>
            <a:pPr eaLnBrk="1">
              <a:lnSpc>
                <a:spcPct val="83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- Semelhante à função dplyr() em R.</a:t>
            </a: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214BA924-2C90-2F9F-CBF9-E8491D19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3562350"/>
            <a:ext cx="83534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50182" name="Rectangle 5">
            <a:extLst>
              <a:ext uri="{FF2B5EF4-FFF2-40B4-BE49-F238E27FC236}">
                <a16:creationId xmlns:a16="http://schemas.microsoft.com/office/drawing/2014/main" id="{D861CA39-1874-818F-02DA-DE61BA86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3562350"/>
            <a:ext cx="7848600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#Group data using rank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df_rank = df.groupby(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'rank'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])</a:t>
            </a:r>
          </a:p>
        </p:txBody>
      </p:sp>
      <p:sp>
        <p:nvSpPr>
          <p:cNvPr id="50183" name="Rectangle 6">
            <a:extLst>
              <a:ext uri="{FF2B5EF4-FFF2-40B4-BE49-F238E27FC236}">
                <a16:creationId xmlns:a16="http://schemas.microsoft.com/office/drawing/2014/main" id="{5A6E4FDC-3368-EC97-6892-9AC15D6F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4403725"/>
            <a:ext cx="83534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50184" name="Rectangle 7">
            <a:extLst>
              <a:ext uri="{FF2B5EF4-FFF2-40B4-BE49-F238E27FC236}">
                <a16:creationId xmlns:a16="http://schemas.microsoft.com/office/drawing/2014/main" id="{E5038C36-D14A-8015-520B-5ADC8C16E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4403725"/>
            <a:ext cx="7842250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#Calculate mean value for each numeric column per each group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df_rank.mean()</a:t>
            </a:r>
          </a:p>
        </p:txBody>
      </p:sp>
      <p:pic>
        <p:nvPicPr>
          <p:cNvPr id="50185" name="Picture 8">
            <a:extLst>
              <a:ext uri="{FF2B5EF4-FFF2-40B4-BE49-F238E27FC236}">
                <a16:creationId xmlns:a16="http://schemas.microsoft.com/office/drawing/2014/main" id="{7B658719-396D-328D-3290-CCFCD3617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5472113"/>
            <a:ext cx="254476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43D7BB30-EC43-0FEF-6B58-3893BFE02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 (Group by) Métodos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B5DF31D-4EAD-04CA-276A-035C37163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8" y="2698750"/>
            <a:ext cx="104536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CBE3413D-C2B8-A7B3-BB0A-B203EAB3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698750"/>
            <a:ext cx="7524750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1500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#Group data using rank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df_rank = df.groupby(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'rank'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])</a:t>
            </a:r>
          </a:p>
        </p:txBody>
      </p:sp>
      <p:sp>
        <p:nvSpPr>
          <p:cNvPr id="52230" name="Rectangle 5">
            <a:extLst>
              <a:ext uri="{FF2B5EF4-FFF2-40B4-BE49-F238E27FC236}">
                <a16:creationId xmlns:a16="http://schemas.microsoft.com/office/drawing/2014/main" id="{B249689E-9690-6A5F-B140-7D59ACB0C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3540125"/>
            <a:ext cx="104536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52231" name="Rectangle 6">
            <a:extLst>
              <a:ext uri="{FF2B5EF4-FFF2-40B4-BE49-F238E27FC236}">
                <a16:creationId xmlns:a16="http://schemas.microsoft.com/office/drawing/2014/main" id="{723FC7DE-9529-109A-8647-A075FA3F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3540125"/>
            <a:ext cx="7532687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1500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#Calculate mean value for each numeric column per each group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df_rank.mean()</a:t>
            </a:r>
          </a:p>
        </p:txBody>
      </p:sp>
      <p:pic>
        <p:nvPicPr>
          <p:cNvPr id="52232" name="Picture 7">
            <a:extLst>
              <a:ext uri="{FF2B5EF4-FFF2-40B4-BE49-F238E27FC236}">
                <a16:creationId xmlns:a16="http://schemas.microsoft.com/office/drawing/2014/main" id="{46410AC6-B06C-CFD4-42C9-7D850E02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4379913"/>
            <a:ext cx="31845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233" name="Text Box 8">
            <a:extLst>
              <a:ext uri="{FF2B5EF4-FFF2-40B4-BE49-F238E27FC236}">
                <a16:creationId xmlns:a16="http://schemas.microsoft.com/office/drawing/2014/main" id="{12AF5D1B-4544-652E-0E3C-8414CC334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016125"/>
            <a:ext cx="99441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9544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83000"/>
              </a:lnSpc>
            </a:pPr>
            <a:r>
              <a:rPr lang="pt-BR" altLang="pt-BR" sz="16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Uma vez que o objeto groupby é criado, podemos calcular várias estatísticas para cada grupo:</a:t>
            </a:r>
          </a:p>
        </p:txBody>
      </p:sp>
      <p:sp>
        <p:nvSpPr>
          <p:cNvPr id="52234" name="Text Box 9">
            <a:extLst>
              <a:ext uri="{FF2B5EF4-FFF2-40B4-BE49-F238E27FC236}">
                <a16:creationId xmlns:a16="http://schemas.microsoft.com/office/drawing/2014/main" id="{F1BE59CE-CFA1-C7A7-1E09-BC85F84B0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6432550"/>
            <a:ext cx="8856663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3862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 eaLnBrk="1">
              <a:lnSpc>
                <a:spcPct val="83000"/>
              </a:lnSpc>
            </a:pPr>
            <a:r>
              <a:rPr lang="pt-BR" altLang="pt-BR">
                <a:solidFill>
                  <a:srgbClr val="808080"/>
                </a:solidFill>
                <a:latin typeface="Calibri" panose="020F0502020204030204" pitchFamily="34" charset="0"/>
                <a:cs typeface="DejaVu Sans" charset="0"/>
              </a:rPr>
              <a:t>Nota: Se forem usados colchetes únicos para especificar a coluna (por exemplo, salário), a saída será o objeto Série Pandas. Quando colchetes duplos são usados, a saída é um quadro de dados.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1342C539-BDC2-6BE1-1579-DD9BE7C923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17525"/>
            <a:ext cx="7131050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 (Groupby) Métodos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1CC566-E433-C2C7-0E1A-842A4C824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1042988"/>
            <a:ext cx="8335963" cy="39973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250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i="1" dirty="0" err="1">
                <a:latin typeface="Calibri" panose="020F0502020204030204" pitchFamily="34" charset="0"/>
                <a:cs typeface="DejaVu Sans" panose="020B0603030804020204" pitchFamily="34" charset="0"/>
              </a:rPr>
              <a:t>groupby</a:t>
            </a:r>
            <a:r>
              <a:rPr lang="pt-BR" altLang="pt-BR" sz="2400" dirty="0">
                <a:latin typeface="Calibri" panose="020F0502020204030204" pitchFamily="34" charset="0"/>
                <a:cs typeface="DejaVu Sans" panose="020B0603030804020204" pitchFamily="34" charset="0"/>
              </a:rPr>
              <a:t> Anotações de Performance:</a:t>
            </a:r>
            <a:br>
              <a:rPr lang="pt-BR" altLang="pt-BR" sz="2400" dirty="0">
                <a:latin typeface="Calibri" panose="020F0502020204030204" pitchFamily="34" charset="0"/>
                <a:cs typeface="DejaVu Sans" panose="020B0603030804020204" pitchFamily="34" charset="0"/>
              </a:rPr>
            </a:br>
            <a:endParaRPr lang="pt-BR" altLang="pt-BR" sz="2400" dirty="0">
              <a:latin typeface="Calibri" panose="020F0502020204030204" pitchFamily="34" charset="0"/>
              <a:cs typeface="DejaVu Sans" panose="020B0603030804020204" pitchFamily="34" charset="0"/>
            </a:endParaRPr>
          </a:p>
          <a:p>
            <a:pPr marL="457200" eaLnBrk="1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dirty="0">
                <a:latin typeface="Calibri" panose="020F0502020204030204" pitchFamily="34" charset="0"/>
                <a:cs typeface="DejaVu Sans" panose="020B0603030804020204" pitchFamily="34" charset="0"/>
              </a:rPr>
              <a:t>- Nenhum agrupamento / divisão ocorre até que seja necessário. Criar o objeto </a:t>
            </a:r>
            <a:r>
              <a:rPr lang="pt-BR" altLang="pt-BR" sz="2400" dirty="0" err="1">
                <a:latin typeface="Calibri" panose="020F0502020204030204" pitchFamily="34" charset="0"/>
                <a:cs typeface="DejaVu Sans" panose="020B0603030804020204" pitchFamily="34" charset="0"/>
              </a:rPr>
              <a:t>groupby</a:t>
            </a:r>
            <a:r>
              <a:rPr lang="pt-BR" altLang="pt-BR" sz="2400" dirty="0">
                <a:latin typeface="Calibri" panose="020F0502020204030204" pitchFamily="34" charset="0"/>
                <a:cs typeface="DejaVu Sans" panose="020B0603030804020204" pitchFamily="34" charset="0"/>
              </a:rPr>
              <a:t> somente verifica se você passou por um mapeamento válido;</a:t>
            </a:r>
            <a:br>
              <a:rPr lang="pt-BR" altLang="pt-BR" sz="2400" dirty="0">
                <a:latin typeface="Calibri" panose="020F0502020204030204" pitchFamily="34" charset="0"/>
                <a:cs typeface="DejaVu Sans" panose="020B0603030804020204" pitchFamily="34" charset="0"/>
              </a:rPr>
            </a:br>
            <a:endParaRPr lang="pt-BR" altLang="pt-BR" sz="2400" dirty="0">
              <a:latin typeface="Calibri" panose="020F0502020204030204" pitchFamily="34" charset="0"/>
              <a:cs typeface="DejaVu Sans" panose="020B0603030804020204" pitchFamily="34" charset="0"/>
            </a:endParaRPr>
          </a:p>
          <a:p>
            <a:pPr marL="457200" eaLnBrk="1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 dirty="0">
                <a:latin typeface="Calibri" panose="020F0502020204030204" pitchFamily="34" charset="0"/>
                <a:cs typeface="DejaVu Sans" panose="020B0603030804020204" pitchFamily="34" charset="0"/>
              </a:rPr>
              <a:t>- Por padrão, as chaves do grupo são classificadas durante a operação </a:t>
            </a:r>
            <a:r>
              <a:rPr lang="pt-BR" altLang="pt-BR" sz="2400" dirty="0" err="1">
                <a:latin typeface="Calibri" panose="020F0502020204030204" pitchFamily="34" charset="0"/>
                <a:cs typeface="DejaVu Sans" panose="020B0603030804020204" pitchFamily="34" charset="0"/>
              </a:rPr>
              <a:t>groupby</a:t>
            </a:r>
            <a:r>
              <a:rPr lang="pt-BR" altLang="pt-BR" sz="2400" dirty="0">
                <a:latin typeface="Calibri" panose="020F0502020204030204" pitchFamily="34" charset="0"/>
                <a:cs typeface="DejaVu Sans" panose="020B0603030804020204" pitchFamily="34" charset="0"/>
              </a:rPr>
              <a:t>. Você pode querer passar </a:t>
            </a:r>
            <a:r>
              <a:rPr lang="pt-BR" altLang="pt-BR" sz="2400" dirty="0" err="1">
                <a:latin typeface="Calibri" panose="020F0502020204030204" pitchFamily="34" charset="0"/>
                <a:cs typeface="DejaVu Sans" panose="020B0603030804020204" pitchFamily="34" charset="0"/>
              </a:rPr>
              <a:t>sort</a:t>
            </a:r>
            <a:r>
              <a:rPr lang="pt-BR" altLang="pt-BR" sz="2400" dirty="0">
                <a:latin typeface="Calibri" panose="020F0502020204030204" pitchFamily="34" charset="0"/>
                <a:cs typeface="DejaVu Sans" panose="020B0603030804020204" pitchFamily="34" charset="0"/>
              </a:rPr>
              <a:t> = False para o potencial aumento de velocidade:</a:t>
            </a:r>
          </a:p>
          <a:p>
            <a:pPr marL="457200" eaLnBrk="1">
              <a:lnSpc>
                <a:spcPct val="250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2400" dirty="0">
              <a:cs typeface="DejaVu Sans" panose="020B0603030804020204" pitchFamily="34" charset="0"/>
            </a:endParaRPr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F408F546-6DDE-7548-6101-3E164E2D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5192713"/>
            <a:ext cx="836453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54278" name="Rectangle 5">
            <a:extLst>
              <a:ext uri="{FF2B5EF4-FFF2-40B4-BE49-F238E27FC236}">
                <a16:creationId xmlns:a16="http://schemas.microsoft.com/office/drawing/2014/main" id="{B9D1B5C9-AAD4-F003-EF69-69CAC772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5651500"/>
            <a:ext cx="8215313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#Calculate mean salary for each professor rank: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df.groupby([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'rank']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,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sort=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False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)[[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'salary'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]].mean()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102AA54F-916A-C7AE-224F-FFE88FF86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 (Groupby) Métodos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405F43B-F471-92DB-8C10-D2DBF041B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439863"/>
            <a:ext cx="8772525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Para subdividir os dados, podemos aplicar a indexação booleana. Essa indexação é comumente conhecida como um filtro. Por exemplo, se quisermos subdividir as linhas nas quais o valor do salário é maior que $120k: </a:t>
            </a:r>
          </a:p>
          <a:p>
            <a:pPr eaLnBrk="1">
              <a:lnSpc>
                <a:spcPct val="250000"/>
              </a:lnSpc>
            </a:pPr>
            <a:endParaRPr lang="pt-BR" altLang="pt-BR" sz="2400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3113E712-8191-51E3-07C7-606907D2F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3325813"/>
            <a:ext cx="7950200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#Calculate mean salary for each professor rank: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df_sub = df[ df[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'salary'] 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&gt; 120000 ]</a:t>
            </a:r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7E30675D-56E6-C037-5219-7ED2691DF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73775"/>
            <a:ext cx="88026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id="{6678500E-6C74-75C3-7EE3-A61E5A60A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6408738"/>
            <a:ext cx="7854950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#Select only those rows that contain female professors: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df_f = df[ df[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'sex'] 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== 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'Female' 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</a:t>
            </a:r>
          </a:p>
        </p:txBody>
      </p:sp>
      <p:sp>
        <p:nvSpPr>
          <p:cNvPr id="56328" name="Rectangle 7">
            <a:extLst>
              <a:ext uri="{FF2B5EF4-FFF2-40B4-BE49-F238E27FC236}">
                <a16:creationId xmlns:a16="http://schemas.microsoft.com/office/drawing/2014/main" id="{DFC360FE-1655-5FB4-D165-32F7B48C7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4198938"/>
            <a:ext cx="87725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Qualquer operador booleano pode ser usado para subconjunto dos dados: </a:t>
            </a:r>
          </a:p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&gt;   greater;     &gt;= greater or equal;</a:t>
            </a:r>
          </a:p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&lt;   less;           &lt;= less or equal;</a:t>
            </a:r>
          </a:p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== equal;        != not equal;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B59AFB2E-84F6-C1D6-EA60-096149EFE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Frame: Slicing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16E904D-7A94-F451-0AAC-FF174F666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944688"/>
            <a:ext cx="8423275" cy="271621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0010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Existem várias maneiras de usar um subconjunto do Quadro de Dados:</a:t>
            </a:r>
          </a:p>
          <a:p>
            <a:pPr lvl="1" eaLnBrk="1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Uma ou mais colunas;</a:t>
            </a:r>
          </a:p>
          <a:p>
            <a:pPr lvl="1" eaLnBrk="1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Uma ou mais linhas;</a:t>
            </a:r>
          </a:p>
          <a:p>
            <a:pPr lvl="1" eaLnBrk="1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Um subconjunto de linhas e colunas.</a:t>
            </a:r>
          </a:p>
          <a:p>
            <a:pPr eaLnBrk="1">
              <a:spcBef>
                <a:spcPts val="13"/>
              </a:spcBef>
              <a:spcAft>
                <a:spcPts val="13"/>
              </a:spcAft>
              <a:defRPr/>
            </a:pPr>
            <a:endParaRPr lang="pt-BR" altLang="pt-BR" sz="2400">
              <a:cs typeface="DejaVu Sans" panose="020B0603030804020204" pitchFamily="34" charset="0"/>
            </a:endParaRPr>
          </a:p>
          <a:p>
            <a:pPr eaLnBrk="1">
              <a:spcBef>
                <a:spcPts val="13"/>
              </a:spcBef>
              <a:spcAft>
                <a:spcPts val="13"/>
              </a:spcAft>
              <a:defRPr/>
            </a:pPr>
            <a:endParaRPr lang="pt-BR" altLang="pt-BR" sz="2400">
              <a:cs typeface="DejaVu Sans" panose="020B0603030804020204" pitchFamily="34" charset="0"/>
            </a:endParaRPr>
          </a:p>
          <a:p>
            <a:pPr marL="457200" eaLnBrk="1">
              <a:spcBef>
                <a:spcPts val="13"/>
              </a:spcBef>
              <a:spcAft>
                <a:spcPts val="13"/>
              </a:spcAft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Linhas e colunas podem ser selecionadas por sua posição ou rótulo.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>
            <a:extLst>
              <a:ext uri="{FF2B5EF4-FFF2-40B4-BE49-F238E27FC236}">
                <a16:creationId xmlns:a16="http://schemas.microsoft.com/office/drawing/2014/main" id="{6E81FE24-F6D2-070C-4059-66CC1943F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Frame: Slicing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ECBA232-6950-1DA4-5038-E91DF11F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728788"/>
            <a:ext cx="8869362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Ao selecionar uma coluna é possível usar um único conjunto de colchetes, mas o objeto resultante será uma série (não um DataFrame): </a:t>
            </a:r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863AC611-B086-6F00-CB6C-AE22C239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3033713"/>
            <a:ext cx="86217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60422" name="Rectangle 5">
            <a:extLst>
              <a:ext uri="{FF2B5EF4-FFF2-40B4-BE49-F238E27FC236}">
                <a16:creationId xmlns:a16="http://schemas.microsoft.com/office/drawing/2014/main" id="{0C4DD63D-9678-105B-0AD3-8F5A67BE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033713"/>
            <a:ext cx="7488238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 dirty="0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#Select </a:t>
            </a:r>
            <a:r>
              <a:rPr lang="pt-BR" altLang="pt-BR" i="1" dirty="0" err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column</a:t>
            </a:r>
            <a:r>
              <a:rPr lang="pt-BR" altLang="pt-BR" i="1" dirty="0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pt-BR" altLang="pt-BR" i="1" dirty="0" err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salary</a:t>
            </a:r>
            <a:r>
              <a:rPr lang="pt-BR" altLang="pt-BR" i="1" dirty="0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:</a:t>
            </a:r>
          </a:p>
          <a:p>
            <a:pPr eaLnBrk="1">
              <a:lnSpc>
                <a:spcPct val="100000"/>
              </a:lnSpc>
            </a:pPr>
            <a:r>
              <a:rPr lang="pt-BR" altLang="pt-BR" dirty="0" err="1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 dirty="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</a:t>
            </a:r>
            <a:r>
              <a:rPr lang="pt-BR" altLang="pt-BR" dirty="0" err="1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salary</a:t>
            </a:r>
            <a:r>
              <a:rPr lang="pt-BR" altLang="pt-BR" dirty="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</a:t>
            </a:r>
            <a:r>
              <a:rPr lang="pt-BR" altLang="pt-BR" dirty="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</a:t>
            </a:r>
          </a:p>
        </p:txBody>
      </p:sp>
      <p:sp>
        <p:nvSpPr>
          <p:cNvPr id="60423" name="Rectangle 6">
            <a:extLst>
              <a:ext uri="{FF2B5EF4-FFF2-40B4-BE49-F238E27FC236}">
                <a16:creationId xmlns:a16="http://schemas.microsoft.com/office/drawing/2014/main" id="{6932839C-05E3-00E1-C48B-1FDA33202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959225"/>
            <a:ext cx="8863012" cy="94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Quando precisamos selecionar mais de uma coluna e/ou fazer com que a saída seja um DataFrame, devemos usar colchetes duplos:</a:t>
            </a:r>
          </a:p>
        </p:txBody>
      </p:sp>
      <p:sp>
        <p:nvSpPr>
          <p:cNvPr id="60424" name="Rectangle 7">
            <a:extLst>
              <a:ext uri="{FF2B5EF4-FFF2-40B4-BE49-F238E27FC236}">
                <a16:creationId xmlns:a16="http://schemas.microsoft.com/office/drawing/2014/main" id="{206CE1FF-FBA3-6E1F-1E4D-0FC387B1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5300663"/>
            <a:ext cx="15303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60425" name="Rectangle 8">
            <a:extLst>
              <a:ext uri="{FF2B5EF4-FFF2-40B4-BE49-F238E27FC236}">
                <a16:creationId xmlns:a16="http://schemas.microsoft.com/office/drawing/2014/main" id="{3949DED2-7047-03BD-BDC4-49910C61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337175"/>
            <a:ext cx="7343775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#Select column salary: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[[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'rank'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,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'salary'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1AFE77A-2C3F-3D90-FCF4-D10E73186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301625"/>
            <a:ext cx="8207375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Python Bibliotecas para Ciência de Dados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341E9E8-C500-1111-DCEA-33AB89380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987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80CAE9D-4381-F3CE-9576-B266491A7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1836738"/>
            <a:ext cx="10515600" cy="435133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0000"/>
              </a:lnSpc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800">
                <a:latin typeface="Calibri" panose="020F0502020204030204" pitchFamily="34" charset="0"/>
              </a:rPr>
              <a:t>Mais populares Python Ferramentas/Libs:</a:t>
            </a: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>
                <a:latin typeface="Calibri" panose="020F0502020204030204" pitchFamily="34" charset="0"/>
              </a:rPr>
              <a:t>NumPy</a:t>
            </a: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>
                <a:latin typeface="Calibri" panose="020F0502020204030204" pitchFamily="34" charset="0"/>
              </a:rPr>
              <a:t>SciPy</a:t>
            </a: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>
                <a:latin typeface="Calibri" panose="020F0502020204030204" pitchFamily="34" charset="0"/>
              </a:rPr>
              <a:t>Pandas</a:t>
            </a: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>
                <a:latin typeface="Calibri" panose="020F0502020204030204" pitchFamily="34" charset="0"/>
              </a:rPr>
              <a:t>SciKit-Learn</a:t>
            </a:r>
          </a:p>
          <a:p>
            <a:pPr marL="457200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marL="457200" eaLnBrk="1">
              <a:lnSpc>
                <a:spcPct val="90000"/>
              </a:lnSpc>
              <a:spcBef>
                <a:spcPts val="1013"/>
              </a:spcBef>
              <a:spcAft>
                <a:spcPts val="13"/>
              </a:spcAft>
              <a:defRPr/>
            </a:pPr>
            <a:r>
              <a:rPr lang="pt-BR" altLang="pt-BR" sz="2800">
                <a:latin typeface="Calibri" panose="020F0502020204030204" pitchFamily="34" charset="0"/>
              </a:rPr>
              <a:t>Bibliotecas de visualização</a:t>
            </a: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>
                <a:latin typeface="Calibri" panose="020F0502020204030204" pitchFamily="34" charset="0"/>
              </a:rPr>
              <a:t>matplotlib</a:t>
            </a: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>
                <a:latin typeface="Calibri" panose="020F0502020204030204" pitchFamily="34" charset="0"/>
              </a:rPr>
              <a:t>Seaborn</a:t>
            </a:r>
          </a:p>
          <a:p>
            <a:pPr eaLnBrk="1">
              <a:spcBef>
                <a:spcPts val="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marL="457200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defRPr/>
            </a:pPr>
            <a:r>
              <a:rPr lang="pt-BR" altLang="pt-BR" sz="2400">
                <a:latin typeface="Calibri" panose="020F0502020204030204" pitchFamily="34" charset="0"/>
              </a:rPr>
              <a:t>                                                      E muito mais …</a:t>
            </a:r>
          </a:p>
        </p:txBody>
      </p:sp>
      <p:sp>
        <p:nvSpPr>
          <p:cNvPr id="7174" name="AutoShape 5">
            <a:extLst>
              <a:ext uri="{FF2B5EF4-FFF2-40B4-BE49-F238E27FC236}">
                <a16:creationId xmlns:a16="http://schemas.microsoft.com/office/drawing/2014/main" id="{08CA875A-EA22-18F6-E577-6CB430120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2627313"/>
            <a:ext cx="2584450" cy="1979612"/>
          </a:xfrm>
          <a:custGeom>
            <a:avLst/>
            <a:gdLst>
              <a:gd name="T0" fmla="*/ 2584450 w 2584450"/>
              <a:gd name="T1" fmla="*/ 989806 h 1979612"/>
              <a:gd name="T2" fmla="*/ 1292225 w 2584450"/>
              <a:gd name="T3" fmla="*/ 1979612 h 1979612"/>
              <a:gd name="T4" fmla="*/ 0 w 2584450"/>
              <a:gd name="T5" fmla="*/ 989806 h 1979612"/>
              <a:gd name="T6" fmla="*/ 1292225 w 2584450"/>
              <a:gd name="T7" fmla="*/ 0 h 197961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2584450"/>
              <a:gd name="T13" fmla="*/ 0 h 1979612"/>
              <a:gd name="T14" fmla="*/ 2584450 w 2584450"/>
              <a:gd name="T15" fmla="*/ 1979612 h 1979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84450" h="1979612" stroke="0">
                <a:moveTo>
                  <a:pt x="0" y="0"/>
                </a:moveTo>
                <a:lnTo>
                  <a:pt x="7179" y="0"/>
                </a:lnTo>
                <a:lnTo>
                  <a:pt x="7179" y="2799"/>
                </a:lnTo>
                <a:lnTo>
                  <a:pt x="4476" y="5502"/>
                </a:lnTo>
                <a:lnTo>
                  <a:pt x="0" y="5502"/>
                </a:lnTo>
                <a:lnTo>
                  <a:pt x="0" y="0"/>
                </a:lnTo>
                <a:close/>
              </a:path>
            </a:pathLst>
          </a:custGeom>
          <a:solidFill>
            <a:srgbClr val="DEEBF7"/>
          </a:solidFill>
          <a:ln w="25560" cap="flat">
            <a:round/>
            <a:headEnd/>
            <a:tailEnd/>
          </a:ln>
          <a:effectLst>
            <a:outerShdw dist="37675" dir="27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6">
            <a:extLst>
              <a:ext uri="{FF2B5EF4-FFF2-40B4-BE49-F238E27FC236}">
                <a16:creationId xmlns:a16="http://schemas.microsoft.com/office/drawing/2014/main" id="{0BC327BF-B5B0-C6A0-1DD2-430F460AE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3168650"/>
            <a:ext cx="223678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All these libraries are installed on the SCC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2F1D20E7-3B69-6FA9-B7C4-75D07A17D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Frame: Selecionando Linhas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37983B3-6964-68F2-5ADA-F1740910F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560513"/>
            <a:ext cx="8888412" cy="88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Se precisarmos selecionar um intervalo de linhas, podemos especificar o intervalo usando ":" </a:t>
            </a: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BB993622-CECF-2EFC-431B-8BFD82B4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2740025"/>
            <a:ext cx="104536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62470" name="Rectangle 5">
            <a:extLst>
              <a:ext uri="{FF2B5EF4-FFF2-40B4-BE49-F238E27FC236}">
                <a16:creationId xmlns:a16="http://schemas.microsoft.com/office/drawing/2014/main" id="{386394A4-EDFA-0B23-647D-8630CCC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2740025"/>
            <a:ext cx="5335587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#Select rows by their position: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10:20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</a:t>
            </a:r>
          </a:p>
        </p:txBody>
      </p:sp>
      <p:sp>
        <p:nvSpPr>
          <p:cNvPr id="62471" name="Rectangle 6">
            <a:extLst>
              <a:ext uri="{FF2B5EF4-FFF2-40B4-BE49-F238E27FC236}">
                <a16:creationId xmlns:a16="http://schemas.microsoft.com/office/drawing/2014/main" id="{4A02DE4F-A309-F4E9-0D9C-D09AC39EF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971925"/>
            <a:ext cx="892810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Observe que a primeira linha tem uma posição 0 e o último valor no intervalo é omitido:</a:t>
            </a:r>
          </a:p>
          <a:p>
            <a:pPr eaLnBrk="1">
              <a:lnSpc>
                <a:spcPct val="100000"/>
              </a:lnSpc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Então, para o intervalo de 0:10, as primeiras 10 linhas são retornadas com as posições começando com 0 e terminando com 9.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>
            <a:extLst>
              <a:ext uri="{FF2B5EF4-FFF2-40B4-BE49-F238E27FC236}">
                <a16:creationId xmlns:a16="http://schemas.microsoft.com/office/drawing/2014/main" id="{28BF9F77-F7FB-3077-B72F-1E2D0EA57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Frame: Método loc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BA4D494-601B-8FDC-FFA7-8646252B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655763"/>
            <a:ext cx="88884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Se precisarmos selecionar um intervalo de linhas, usando seus rótulos, podemos usar o método loc:</a:t>
            </a: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56B78941-1211-CE3B-46D7-03D88D60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879725"/>
            <a:ext cx="6127750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#Select rows by their labels: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df_sub.loc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10:20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,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'rank','sex','salary'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]]</a:t>
            </a:r>
          </a:p>
        </p:txBody>
      </p:sp>
      <p:pic>
        <p:nvPicPr>
          <p:cNvPr id="64518" name="Picture 5">
            <a:extLst>
              <a:ext uri="{FF2B5EF4-FFF2-40B4-BE49-F238E27FC236}">
                <a16:creationId xmlns:a16="http://schemas.microsoft.com/office/drawing/2014/main" id="{F08918C9-E386-B2B4-ADDA-7253ED109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3671888"/>
            <a:ext cx="22860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4519" name="Rectangle 6">
            <a:extLst>
              <a:ext uri="{FF2B5EF4-FFF2-40B4-BE49-F238E27FC236}">
                <a16:creationId xmlns:a16="http://schemas.microsoft.com/office/drawing/2014/main" id="{3753D15F-52AD-0607-ADA3-E299F920F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2879725"/>
            <a:ext cx="104536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64520" name="Rectangle 7">
            <a:extLst>
              <a:ext uri="{FF2B5EF4-FFF2-40B4-BE49-F238E27FC236}">
                <a16:creationId xmlns:a16="http://schemas.microsoft.com/office/drawing/2014/main" id="{7F675E45-537E-8DF4-F535-1609CEBDB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4005263"/>
            <a:ext cx="104536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Out[ ]: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B3072605-FB39-4F0D-4F28-A1597DD35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Frame: Método iloc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A1CC34D-855C-97A2-985B-F01B19FA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1454150"/>
            <a:ext cx="7807325" cy="8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Se precisarmos selecionar um intervalo de linhas e/ou colunas, usando suas posições, podemos usar o método iloc:</a:t>
            </a:r>
          </a:p>
        </p:txBody>
      </p:sp>
      <p:sp>
        <p:nvSpPr>
          <p:cNvPr id="66565" name="Rectangle 4">
            <a:extLst>
              <a:ext uri="{FF2B5EF4-FFF2-40B4-BE49-F238E27FC236}">
                <a16:creationId xmlns:a16="http://schemas.microsoft.com/office/drawing/2014/main" id="{19940C2A-9F84-A08C-4873-40E9E65C9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0013" y="2687638"/>
            <a:ext cx="104536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66566" name="Rectangle 5">
            <a:extLst>
              <a:ext uri="{FF2B5EF4-FFF2-40B4-BE49-F238E27FC236}">
                <a16:creationId xmlns:a16="http://schemas.microsoft.com/office/drawing/2014/main" id="{09AB28EB-C17E-D0B8-69A5-8797545A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2687638"/>
            <a:ext cx="5133975" cy="638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#Select rows by their labels: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df_sub.iloc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10:20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,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0, 3, 4, 5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]]</a:t>
            </a:r>
          </a:p>
        </p:txBody>
      </p:sp>
      <p:sp>
        <p:nvSpPr>
          <p:cNvPr id="66567" name="Rectangle 6">
            <a:extLst>
              <a:ext uri="{FF2B5EF4-FFF2-40B4-BE49-F238E27FC236}">
                <a16:creationId xmlns:a16="http://schemas.microsoft.com/office/drawing/2014/main" id="{421D6E7F-A92A-5F59-014B-E15DE1BC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825" y="3813175"/>
            <a:ext cx="104536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Out[ ]:</a:t>
            </a:r>
          </a:p>
        </p:txBody>
      </p:sp>
      <p:pic>
        <p:nvPicPr>
          <p:cNvPr id="66568" name="Picture 7">
            <a:extLst>
              <a:ext uri="{FF2B5EF4-FFF2-40B4-BE49-F238E27FC236}">
                <a16:creationId xmlns:a16="http://schemas.microsoft.com/office/drawing/2014/main" id="{5D1B809E-BE7D-88A2-C11C-E7C98837A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381375"/>
            <a:ext cx="2400300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D1541343-D8EC-95D3-E456-288AE3EAE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Frame: Método iloc (Resumo)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7D6EABB-429F-A97F-C846-428745E5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8" y="1736725"/>
            <a:ext cx="9158287" cy="1187450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df.iloc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0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  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 First row of a data frame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df.iloc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 i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i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  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#(i+1)th row 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df.iloc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-1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 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 Last row 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8613" name="Rectangle 4">
            <a:extLst>
              <a:ext uri="{FF2B5EF4-FFF2-40B4-BE49-F238E27FC236}">
                <a16:creationId xmlns:a16="http://schemas.microsoft.com/office/drawing/2014/main" id="{59DEFCD0-FD6B-8C04-7FF5-32D53F14E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208338"/>
            <a:ext cx="9158287" cy="912812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df.iloc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[:, 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0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  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 First column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df.iloc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[:, 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-1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 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 Last column 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</p:txBody>
      </p:sp>
      <p:sp>
        <p:nvSpPr>
          <p:cNvPr id="68614" name="Rectangle 5">
            <a:extLst>
              <a:ext uri="{FF2B5EF4-FFF2-40B4-BE49-F238E27FC236}">
                <a16:creationId xmlns:a16="http://schemas.microsoft.com/office/drawing/2014/main" id="{E540B9D8-A8DB-1918-5043-891926DD0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4527550"/>
            <a:ext cx="9158287" cy="1735138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df.iloc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0:7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       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#First 7 rows 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df.iloc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 i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:, 0:2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    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#First 2 columns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df.iloc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 i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1:3, 0:2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  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#Second through third rows and first 2 columns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df.iloc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[[</a:t>
            </a:r>
            <a:r>
              <a:rPr lang="pt-BR" altLang="pt-BR" i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0,5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</a:t>
            </a:r>
            <a:r>
              <a:rPr lang="pt-BR" altLang="pt-BR" i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, 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[</a:t>
            </a:r>
            <a:r>
              <a:rPr lang="pt-BR" altLang="pt-BR" i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1,3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]]  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#1</a:t>
            </a:r>
            <a:r>
              <a:rPr lang="pt-BR" altLang="pt-BR" i="1" baseline="30000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st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 and 6</a:t>
            </a:r>
            <a:r>
              <a:rPr lang="pt-BR" altLang="pt-BR" i="1" baseline="30000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th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 rows and 2</a:t>
            </a:r>
            <a:r>
              <a:rPr lang="pt-BR" altLang="pt-BR" i="1" baseline="30000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nd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 and 4</a:t>
            </a:r>
            <a:r>
              <a:rPr lang="pt-BR" altLang="pt-BR" i="1" baseline="30000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th</a:t>
            </a: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 columns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6364E658-3F5E-0468-D9BE-1FEE08AC1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Frame: Classificação (Sorting)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9AD3EE8-3F26-3B31-BA33-43C60AE7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1655763"/>
            <a:ext cx="8640762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Podemos classificar os dados por um valor na coluna. Por padrão, a classificação ocorrerá em ordem crescente e um novo quadro de dados será retornado. </a:t>
            </a:r>
          </a:p>
        </p:txBody>
      </p:sp>
      <p:sp>
        <p:nvSpPr>
          <p:cNvPr id="70661" name="Rectangle 4">
            <a:extLst>
              <a:ext uri="{FF2B5EF4-FFF2-40B4-BE49-F238E27FC236}">
                <a16:creationId xmlns:a16="http://schemas.microsoft.com/office/drawing/2014/main" id="{3EA1424E-1855-A162-2328-5B85BA3C0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148013"/>
            <a:ext cx="104536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70662" name="Rectangle 5">
            <a:extLst>
              <a:ext uri="{FF2B5EF4-FFF2-40B4-BE49-F238E27FC236}">
                <a16:creationId xmlns:a16="http://schemas.microsoft.com/office/drawing/2014/main" id="{6D816786-B745-A158-7BD8-495558EE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3" y="3148013"/>
            <a:ext cx="7494587" cy="1316037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i="1">
                <a:solidFill>
                  <a:srgbClr val="2E75B6"/>
                </a:solidFill>
                <a:latin typeface="Courier New" panose="02070309020205020404" pitchFamily="49" charset="0"/>
                <a:cs typeface="DejaVu Sans" charset="0"/>
              </a:rPr>
              <a:t># Create a new data frame from the original sorted by the column Salary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df_sorted = df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.sort_values( by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 =</a:t>
            </a:r>
            <a:r>
              <a:rPr lang="pt-BR" altLang="pt-BR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'service'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df_sorted.head()</a:t>
            </a:r>
          </a:p>
        </p:txBody>
      </p:sp>
      <p:sp>
        <p:nvSpPr>
          <p:cNvPr id="70663" name="Rectangle 6">
            <a:extLst>
              <a:ext uri="{FF2B5EF4-FFF2-40B4-BE49-F238E27FC236}">
                <a16:creationId xmlns:a16="http://schemas.microsoft.com/office/drawing/2014/main" id="{07606AA4-8A1B-40CA-0B68-A0FCA89F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964113"/>
            <a:ext cx="104536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Out[ ]:</a:t>
            </a:r>
          </a:p>
        </p:txBody>
      </p:sp>
      <p:pic>
        <p:nvPicPr>
          <p:cNvPr id="70664" name="Picture 7">
            <a:extLst>
              <a:ext uri="{FF2B5EF4-FFF2-40B4-BE49-F238E27FC236}">
                <a16:creationId xmlns:a16="http://schemas.microsoft.com/office/drawing/2014/main" id="{9E00B62A-29CB-489E-FB89-4D0E84A2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4824413"/>
            <a:ext cx="3565525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56DB5DBE-ACE1-9B84-02EB-C18D2A71B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Data Frame: Classificação (Sorting)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F4D8192-9EAA-5E6B-8AA9-743E5163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356350"/>
            <a:ext cx="2743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>
              <a:lnSpc>
                <a:spcPct val="100000"/>
              </a:lnSpc>
            </a:pPr>
            <a:fld id="{FA2F165F-FB51-4329-AD64-D32AA4FE405A}" type="slidenum">
              <a:rPr lang="pt-BR" altLang="pt-BR" sz="1200">
                <a:solidFill>
                  <a:srgbClr val="8B8B8B"/>
                </a:solidFill>
                <a:latin typeface="Calibri" panose="020F0502020204030204" pitchFamily="34" charset="0"/>
              </a:rPr>
              <a:pPr algn="r" eaLnBrk="1">
                <a:lnSpc>
                  <a:spcPct val="100000"/>
                </a:lnSpc>
              </a:pPr>
              <a:t>35</a:t>
            </a:fld>
            <a:endParaRPr lang="pt-BR" altLang="pt-BR" sz="1200">
              <a:solidFill>
                <a:srgbClr val="8B8B8B"/>
              </a:solidFill>
              <a:latin typeface="Calibri" panose="020F0502020204030204" pitchFamily="34" charset="0"/>
            </a:endParaRP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F95E7233-0DE5-333B-100B-0D6E151EF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1511300"/>
            <a:ext cx="104171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Podemos classificar os dados em duas ou mais Colunas:</a:t>
            </a: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B55AD9BD-AE47-E069-7518-0855D05D9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8" y="2565400"/>
            <a:ext cx="10845801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72711" name="Rectangle 6">
            <a:extLst>
              <a:ext uri="{FF2B5EF4-FFF2-40B4-BE49-F238E27FC236}">
                <a16:creationId xmlns:a16="http://schemas.microsoft.com/office/drawing/2014/main" id="{A99C6769-D963-554C-F115-15C5CD74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565400"/>
            <a:ext cx="7486650" cy="890588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df_sorted = df</a:t>
            </a:r>
            <a:r>
              <a:rPr lang="pt-BR" altLang="pt-BR" sz="16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.sort_values( by</a:t>
            </a:r>
            <a:r>
              <a:rPr lang="pt-BR" altLang="pt-BR" sz="1600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 =[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'service'</a:t>
            </a:r>
            <a:r>
              <a:rPr lang="pt-BR" altLang="pt-BR" sz="16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,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 'salary</a:t>
            </a:r>
            <a:r>
              <a:rPr lang="pt-BR" altLang="pt-BR" sz="16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'], ascending = [</a:t>
            </a:r>
            <a:r>
              <a:rPr lang="pt-BR" altLang="pt-BR" sz="1600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True</a:t>
            </a:r>
            <a:r>
              <a:rPr lang="pt-BR" altLang="pt-BR" sz="16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,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 </a:t>
            </a:r>
            <a:r>
              <a:rPr lang="pt-BR" altLang="pt-BR" sz="1600" b="1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False</a:t>
            </a:r>
            <a:r>
              <a:rPr lang="pt-BR" altLang="pt-BR" sz="1600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])</a:t>
            </a: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df_sorted.head(</a:t>
            </a:r>
            <a:r>
              <a:rPr lang="pt-BR" altLang="pt-BR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10</a:t>
            </a:r>
            <a:r>
              <a:rPr lang="pt-BR" altLang="pt-BR">
                <a:solidFill>
                  <a:srgbClr val="000000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</a:p>
        </p:txBody>
      </p:sp>
      <p:sp>
        <p:nvSpPr>
          <p:cNvPr id="72712" name="Rectangle 7">
            <a:extLst>
              <a:ext uri="{FF2B5EF4-FFF2-40B4-BE49-F238E27FC236}">
                <a16:creationId xmlns:a16="http://schemas.microsoft.com/office/drawing/2014/main" id="{D3348BA1-C9DF-C332-D2CB-A45106EB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213" y="4195763"/>
            <a:ext cx="10845801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Out[ ]:</a:t>
            </a:r>
          </a:p>
        </p:txBody>
      </p:sp>
      <p:pic>
        <p:nvPicPr>
          <p:cNvPr id="72713" name="Picture 8">
            <a:extLst>
              <a:ext uri="{FF2B5EF4-FFF2-40B4-BE49-F238E27FC236}">
                <a16:creationId xmlns:a16="http://schemas.microsoft.com/office/drawing/2014/main" id="{8B457AA3-A4A6-91F5-2A24-CED04DCAC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4083050"/>
            <a:ext cx="3641725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>
            <a:extLst>
              <a:ext uri="{FF2B5EF4-FFF2-40B4-BE49-F238E27FC236}">
                <a16:creationId xmlns:a16="http://schemas.microsoft.com/office/drawing/2014/main" id="{7924D9E3-7F25-3865-A821-D520B963D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Valores Ausentes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AA39955-653D-58AF-2071-756D3C833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39863"/>
            <a:ext cx="6119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Valores ausentes são marcados como: NaN</a:t>
            </a:r>
          </a:p>
        </p:txBody>
      </p:sp>
      <p:sp>
        <p:nvSpPr>
          <p:cNvPr id="74757" name="Rectangle 4">
            <a:extLst>
              <a:ext uri="{FF2B5EF4-FFF2-40B4-BE49-F238E27FC236}">
                <a16:creationId xmlns:a16="http://schemas.microsoft.com/office/drawing/2014/main" id="{FB55811E-5F88-11B3-C846-C046BAB06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8" y="2327275"/>
            <a:ext cx="10845801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74758" name="Rectangle 5">
            <a:extLst>
              <a:ext uri="{FF2B5EF4-FFF2-40B4-BE49-F238E27FC236}">
                <a16:creationId xmlns:a16="http://schemas.microsoft.com/office/drawing/2014/main" id="{4FAB4CC4-A39B-D9E4-1F6F-40CF8722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27275"/>
            <a:ext cx="7702550" cy="12731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1600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# Read a dataset with missing values</a:t>
            </a:r>
          </a:p>
          <a:p>
            <a:pPr eaLnBrk="1">
              <a:lnSpc>
                <a:spcPct val="100000"/>
              </a:lnSpc>
            </a:pP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flights = pd.read_csv(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"http://rcs.bu.edu/examples/python/data_analysis/flights.csv"</a:t>
            </a: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)</a:t>
            </a:r>
          </a:p>
        </p:txBody>
      </p:sp>
      <p:sp>
        <p:nvSpPr>
          <p:cNvPr id="74759" name="Rectangle 6">
            <a:extLst>
              <a:ext uri="{FF2B5EF4-FFF2-40B4-BE49-F238E27FC236}">
                <a16:creationId xmlns:a16="http://schemas.microsoft.com/office/drawing/2014/main" id="{B266259A-115B-1A78-83D0-C75D11132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0488" y="3921125"/>
            <a:ext cx="8664576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74760" name="Rectangle 7">
            <a:extLst>
              <a:ext uri="{FF2B5EF4-FFF2-40B4-BE49-F238E27FC236}">
                <a16:creationId xmlns:a16="http://schemas.microsoft.com/office/drawing/2014/main" id="{F660DA2C-D1CC-372C-D13D-FE7737B78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3921125"/>
            <a:ext cx="8007350" cy="576263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1600">
                <a:solidFill>
                  <a:srgbClr val="548235"/>
                </a:solidFill>
                <a:latin typeface="Courier New" panose="02070309020205020404" pitchFamily="49" charset="0"/>
                <a:cs typeface="DejaVu Sans" charset="0"/>
              </a:rPr>
              <a:t># Select the rows that have at least one missing value</a:t>
            </a:r>
          </a:p>
          <a:p>
            <a:pPr eaLnBrk="1">
              <a:lnSpc>
                <a:spcPct val="100000"/>
              </a:lnSpc>
            </a:pP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flights[flights.isnull().any(axis=1)].head()</a:t>
            </a:r>
          </a:p>
        </p:txBody>
      </p:sp>
      <p:sp>
        <p:nvSpPr>
          <p:cNvPr id="74761" name="Rectangle 8">
            <a:extLst>
              <a:ext uri="{FF2B5EF4-FFF2-40B4-BE49-F238E27FC236}">
                <a16:creationId xmlns:a16="http://schemas.microsoft.com/office/drawing/2014/main" id="{3126D68C-1A46-E47E-5FCB-B78B77A2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75" y="5253038"/>
            <a:ext cx="103759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Out[ ]:</a:t>
            </a:r>
          </a:p>
        </p:txBody>
      </p:sp>
      <p:pic>
        <p:nvPicPr>
          <p:cNvPr id="74762" name="Picture 9">
            <a:extLst>
              <a:ext uri="{FF2B5EF4-FFF2-40B4-BE49-F238E27FC236}">
                <a16:creationId xmlns:a16="http://schemas.microsoft.com/office/drawing/2014/main" id="{C30A1F4E-985B-BC29-C9D3-6B05C923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5340350"/>
            <a:ext cx="8361363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>
            <a:extLst>
              <a:ext uri="{FF2B5EF4-FFF2-40B4-BE49-F238E27FC236}">
                <a16:creationId xmlns:a16="http://schemas.microsoft.com/office/drawing/2014/main" id="{D6621B35-65DB-2C87-77A1-E30381F07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Valores Ausentes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B7FB9CC-B254-BAF2-3D71-781E125B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6188075"/>
            <a:ext cx="2743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>
              <a:lnSpc>
                <a:spcPct val="100000"/>
              </a:lnSpc>
            </a:pPr>
            <a:fld id="{855C492F-BCB2-4915-BBE1-9951FA54811A}" type="slidenum">
              <a:rPr lang="pt-BR" altLang="pt-BR" sz="1200">
                <a:solidFill>
                  <a:srgbClr val="8B8B8B"/>
                </a:solidFill>
                <a:latin typeface="Calibri" panose="020F0502020204030204" pitchFamily="34" charset="0"/>
              </a:rPr>
              <a:pPr algn="r" eaLnBrk="1">
                <a:lnSpc>
                  <a:spcPct val="100000"/>
                </a:lnSpc>
              </a:pPr>
              <a:t>37</a:t>
            </a:fld>
            <a:endParaRPr lang="pt-BR" altLang="pt-BR" sz="1200">
              <a:solidFill>
                <a:srgbClr val="8B8B8B"/>
              </a:solidFill>
              <a:latin typeface="Calibri" panose="020F0502020204030204" pitchFamily="34" charset="0"/>
            </a:endParaRPr>
          </a:p>
        </p:txBody>
      </p:sp>
      <p:sp>
        <p:nvSpPr>
          <p:cNvPr id="76805" name="Rectangle 4">
            <a:extLst>
              <a:ext uri="{FF2B5EF4-FFF2-40B4-BE49-F238E27FC236}">
                <a16:creationId xmlns:a16="http://schemas.microsoft.com/office/drawing/2014/main" id="{2AD4FE9E-E3EB-F54A-7A0F-9146EAC5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1457325"/>
            <a:ext cx="8329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Existem várias métodos para lidar com valores ausentes no DataFrame:</a:t>
            </a:r>
          </a:p>
        </p:txBody>
      </p:sp>
      <p:graphicFrame>
        <p:nvGraphicFramePr>
          <p:cNvPr id="39941" name="Group 5">
            <a:extLst>
              <a:ext uri="{FF2B5EF4-FFF2-40B4-BE49-F238E27FC236}">
                <a16:creationId xmlns:a16="http://schemas.microsoft.com/office/drawing/2014/main" id="{85B65EDB-4DE0-46FF-E137-0E2E48BA3AFC}"/>
              </a:ext>
            </a:extLst>
          </p:cNvPr>
          <p:cNvGraphicFramePr>
            <a:graphicFrameLocks noGrp="1"/>
          </p:cNvGraphicFramePr>
          <p:nvPr/>
        </p:nvGraphicFramePr>
        <p:xfrm>
          <a:off x="392113" y="2573338"/>
          <a:ext cx="8432800" cy="416718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df.method()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description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dropna()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Elimina observações faltantes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dropna(how='all')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Elimina observações em que todas as células são NA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dropna(axis=1, how='all')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Alarga a coluna se todos os valores estiverem em falta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dropna(thresh = 5)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Elimina linhas que contém menos de 5 valores não ausentes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fillna(0)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Substituir valores ausentes por zeros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isnull()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Retorna True se o valor estiver faltando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notnull()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Retorna True para valores não ausentes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>
            <a:extLst>
              <a:ext uri="{FF2B5EF4-FFF2-40B4-BE49-F238E27FC236}">
                <a16:creationId xmlns:a16="http://schemas.microsoft.com/office/drawing/2014/main" id="{D0065242-4B06-A455-0C0F-A3BC1621E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Valores Ausentes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96A74C7-2A73-3932-DB22-6B0D168D7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409700"/>
            <a:ext cx="8296275" cy="398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290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Ao somar os dados, os valores omissos serão tratados como zero;</a:t>
            </a:r>
          </a:p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Se todos os valores estiverem faltando, a soma será igual a NaN;</a:t>
            </a:r>
          </a:p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Os métodos cumsum() e cumprod() ignoram os valores ausentes, mas os preservam nos arrays resultantes;</a:t>
            </a:r>
          </a:p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Valores ausentes do método GroupBy são excluídos (assim como no R);</a:t>
            </a:r>
          </a:p>
          <a:p>
            <a:pPr eaLnBrk="1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Muitos métodos de estatística descritiva têm a opção skipna para controlar se os dados ausentes devem ser excluídos. Este valor é definido como True por padrão ( diferente de R 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8BDCE489-8073-1E33-4960-D64957229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Funções de Agregação em Pandas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7EB781B-C7D2-BF9F-73E9-B96B83729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698625"/>
            <a:ext cx="9248775" cy="48545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0010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Aggregation – calcular uma estatística de resumo sobre cada grupo, ou seja.</a:t>
            </a:r>
          </a:p>
          <a:p>
            <a:pPr lvl="1" eaLnBrk="1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Computar somas ou meios de grupo</a:t>
            </a:r>
          </a:p>
          <a:p>
            <a:pPr lvl="1" eaLnBrk="1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Computar tamanhos de grupos de computação / contagens</a:t>
            </a:r>
          </a:p>
          <a:p>
            <a:pPr marL="457200" eaLnBrk="1">
              <a:spcBef>
                <a:spcPts val="13"/>
              </a:spcBef>
              <a:spcAft>
                <a:spcPts val="13"/>
              </a:spcAft>
              <a:defRPr/>
            </a:pPr>
            <a:endParaRPr lang="pt-BR" altLang="pt-BR" sz="2400">
              <a:cs typeface="DejaVu Sans" panose="020B0603030804020204" pitchFamily="34" charset="0"/>
            </a:endParaRPr>
          </a:p>
          <a:p>
            <a:pPr marL="457200" eaLnBrk="1">
              <a:spcBef>
                <a:spcPts val="13"/>
              </a:spcBef>
              <a:spcAft>
                <a:spcPts val="13"/>
              </a:spcAft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Funções de Agregação comuns:</a:t>
            </a:r>
          </a:p>
          <a:p>
            <a:pPr marL="457200" eaLnBrk="1">
              <a:spcBef>
                <a:spcPts val="13"/>
              </a:spcBef>
              <a:spcAft>
                <a:spcPts val="13"/>
              </a:spcAft>
              <a:defRPr/>
            </a:pPr>
            <a:endParaRPr lang="pt-BR" altLang="pt-BR" sz="2400">
              <a:cs typeface="DejaVu Sans" panose="020B0603030804020204" pitchFamily="34" charset="0"/>
            </a:endParaRPr>
          </a:p>
          <a:p>
            <a:pPr marL="457200" eaLnBrk="1">
              <a:spcBef>
                <a:spcPts val="13"/>
              </a:spcBef>
              <a:spcAft>
                <a:spcPts val="13"/>
              </a:spcAft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min, max</a:t>
            </a:r>
          </a:p>
          <a:p>
            <a:pPr marL="457200" eaLnBrk="1">
              <a:spcBef>
                <a:spcPts val="13"/>
              </a:spcBef>
              <a:spcAft>
                <a:spcPts val="13"/>
              </a:spcAft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count, sum, prod</a:t>
            </a:r>
          </a:p>
          <a:p>
            <a:pPr marL="457200" eaLnBrk="1">
              <a:spcBef>
                <a:spcPts val="13"/>
              </a:spcBef>
              <a:spcAft>
                <a:spcPts val="13"/>
              </a:spcAft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mean, median, mode, mad</a:t>
            </a:r>
          </a:p>
          <a:p>
            <a:pPr marL="457200" eaLnBrk="1">
              <a:spcBef>
                <a:spcPts val="13"/>
              </a:spcBef>
              <a:spcAft>
                <a:spcPts val="13"/>
              </a:spcAft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std, var</a:t>
            </a:r>
          </a:p>
          <a:p>
            <a:pPr marL="457200" eaLnBrk="1">
              <a:spcBef>
                <a:spcPts val="13"/>
              </a:spcBef>
              <a:spcAft>
                <a:spcPts val="13"/>
              </a:spcAft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FC739710-AD4F-35C1-52A2-6F42D8B4A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301625"/>
            <a:ext cx="8207375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Python Bibliotecas para Ciência de Dados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F165325-391E-E9A8-1C90-9BD54A705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987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D5DD9AE4-21E2-3867-5833-A868A19B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1584325"/>
            <a:ext cx="899001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15900" indent="-21590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0000"/>
              </a:lnSpc>
              <a:spcBef>
                <a:spcPts val="1013"/>
              </a:spcBef>
            </a:pPr>
            <a:endParaRPr lang="pt-BR" altLang="pt-BR" sz="2800" i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90000"/>
              </a:lnSpc>
              <a:spcBef>
                <a:spcPts val="1013"/>
              </a:spcBef>
            </a:pPr>
            <a:endParaRPr lang="pt-BR" altLang="pt-BR" sz="2800" i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eaLnBrk="1">
              <a:lnSpc>
                <a:spcPct val="90000"/>
              </a:lnSpc>
              <a:spcBef>
                <a:spcPts val="513"/>
              </a:spcBef>
              <a:buFont typeface="Wingdings" panose="05000000000000000000" pitchFamily="2" charset="2"/>
              <a:buChar char="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</a:rPr>
              <a:t>Introduz objetos para matrizes multidimensionais e matrizes, bem como funções que permitem realizar facilmente operações matemáticas e estatísticas avançadas nesses objetos.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 eaLnBrk="1">
              <a:lnSpc>
                <a:spcPct val="90000"/>
              </a:lnSpc>
              <a:spcBef>
                <a:spcPts val="513"/>
              </a:spcBef>
              <a:buFont typeface="Wingdings" panose="05000000000000000000" pitchFamily="2" charset="2"/>
              <a:buChar char="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</a:rPr>
              <a:t>Fornece vetorização de operações matemáticas em arrays e matrizes que melhoram significativamente o desempenho.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>
              <a:lnSpc>
                <a:spcPct val="90000"/>
              </a:lnSpc>
              <a:spcBef>
                <a:spcPts val="513"/>
              </a:spcBef>
              <a:buFont typeface="Wingdings" panose="05000000000000000000" pitchFamily="2" charset="2"/>
              <a:buChar char="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</a:rPr>
              <a:t>Muitas outras bibliotecas Python são construídas em NumPy</a:t>
            </a: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23A5A2C8-D6DF-33A5-632F-D0303AD80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5975350"/>
            <a:ext cx="4456112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Link: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pt-BR" altLang="pt-BR" u="sng">
                <a:solidFill>
                  <a:srgbClr val="0563C1"/>
                </a:solidFill>
                <a:latin typeface="Calibri" panose="020F0502020204030204" pitchFamily="34" charset="0"/>
                <a:cs typeface="DejaVu Sans" charset="0"/>
                <a:hlinkClick r:id="rId3"/>
              </a:rPr>
              <a:t>http://www.numpy.org/</a:t>
            </a:r>
          </a:p>
        </p:txBody>
      </p:sp>
      <p:pic>
        <p:nvPicPr>
          <p:cNvPr id="9223" name="Picture 6">
            <a:extLst>
              <a:ext uri="{FF2B5EF4-FFF2-40B4-BE49-F238E27FC236}">
                <a16:creationId xmlns:a16="http://schemas.microsoft.com/office/drawing/2014/main" id="{0EF7CFF6-D002-4983-2583-236749CBD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51000"/>
            <a:ext cx="1714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413C1712-CD34-2E5F-445A-AFFA46BBF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706437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Funções de Agregação em Pandas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6A39E8B-F70B-16B8-8029-49B8DCA74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54163"/>
            <a:ext cx="8567737" cy="82073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>
                <a:latin typeface="Calibri" panose="020F0502020204030204" pitchFamily="34" charset="0"/>
                <a:cs typeface="DejaVu Sans" panose="020B0603030804020204" pitchFamily="34" charset="0"/>
              </a:rPr>
              <a:t>Agg() - são métodos usados quando múltiplas estatísticas são computadas por coluna:</a:t>
            </a:r>
          </a:p>
          <a:p>
            <a:pPr marL="457200" eaLnBrk="1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2400">
              <a:cs typeface="DejaVu Sans" panose="020B0603030804020204" pitchFamily="34" charset="0"/>
            </a:endParaRPr>
          </a:p>
        </p:txBody>
      </p:sp>
      <p:sp>
        <p:nvSpPr>
          <p:cNvPr id="82949" name="Rectangle 4">
            <a:extLst>
              <a:ext uri="{FF2B5EF4-FFF2-40B4-BE49-F238E27FC236}">
                <a16:creationId xmlns:a16="http://schemas.microsoft.com/office/drawing/2014/main" id="{AA9BF85D-62C5-9231-51A6-EB3FEDCA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8" y="2795588"/>
            <a:ext cx="15890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82950" name="Rectangle 5">
            <a:extLst>
              <a:ext uri="{FF2B5EF4-FFF2-40B4-BE49-F238E27FC236}">
                <a16:creationId xmlns:a16="http://schemas.microsoft.com/office/drawing/2014/main" id="{0F62358F-494D-6195-BD86-B010FEED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795588"/>
            <a:ext cx="7559675" cy="3333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flights[[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'dep_delay'</a:t>
            </a: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,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'arr_delay'</a:t>
            </a: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]].agg([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'min'</a:t>
            </a: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,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'mean'</a:t>
            </a: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,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'max'</a:t>
            </a: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])</a:t>
            </a:r>
          </a:p>
        </p:txBody>
      </p:sp>
      <p:sp>
        <p:nvSpPr>
          <p:cNvPr id="82951" name="Rectangle 6">
            <a:extLst>
              <a:ext uri="{FF2B5EF4-FFF2-40B4-BE49-F238E27FC236}">
                <a16:creationId xmlns:a16="http://schemas.microsoft.com/office/drawing/2014/main" id="{B99FD7CF-0352-27E7-45D9-16E26C87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375" y="3875088"/>
            <a:ext cx="108458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C00000"/>
                </a:solidFill>
                <a:latin typeface="Courier New" panose="02070309020205020404" pitchFamily="49" charset="0"/>
                <a:cs typeface="DejaVu Sans" charset="0"/>
              </a:rPr>
              <a:t>Out[ ]:</a:t>
            </a:r>
          </a:p>
        </p:txBody>
      </p:sp>
      <p:pic>
        <p:nvPicPr>
          <p:cNvPr id="82952" name="Picture 7">
            <a:extLst>
              <a:ext uri="{FF2B5EF4-FFF2-40B4-BE49-F238E27FC236}">
                <a16:creationId xmlns:a16="http://schemas.microsoft.com/office/drawing/2014/main" id="{1986C70F-48CA-924A-321D-493D66D8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3862388"/>
            <a:ext cx="253365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565750B8-BFC0-7613-C4D0-FE90AF05F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588963"/>
            <a:ext cx="7131050" cy="503237"/>
          </a:xfrm>
        </p:spPr>
        <p:txBody>
          <a:bodyPr tIns="139700" anchor="t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>
                <a:latin typeface="Calibri Light" panose="020F0302020204030204" pitchFamily="34" charset="0"/>
              </a:rPr>
              <a:t>Estatística Descritiva Básica</a:t>
            </a:r>
          </a:p>
        </p:txBody>
      </p:sp>
      <p:graphicFrame>
        <p:nvGraphicFramePr>
          <p:cNvPr id="44035" name="Group 3">
            <a:extLst>
              <a:ext uri="{FF2B5EF4-FFF2-40B4-BE49-F238E27FC236}">
                <a16:creationId xmlns:a16="http://schemas.microsoft.com/office/drawing/2014/main" id="{3B5351A1-8A5A-D312-0EFF-8C96D46B400C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1903413"/>
          <a:ext cx="8432800" cy="416718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df.method()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description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describe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Basic statistics (count, mean, std, min, quantiles, max)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min, max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Minimum and maximum values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mean, median, mode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Arithmetic average, median and mode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var, std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Variance and standard deviation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sem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Standard error of mean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skew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Sample skewness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kurt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kurtosis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>
            <a:extLst>
              <a:ext uri="{FF2B5EF4-FFF2-40B4-BE49-F238E27FC236}">
                <a16:creationId xmlns:a16="http://schemas.microsoft.com/office/drawing/2014/main" id="{FF0D0FCC-7383-5D0E-DD65-D3BF6678C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661988"/>
            <a:ext cx="7491412" cy="633412"/>
          </a:xfrm>
        </p:spPr>
        <p:txBody>
          <a:bodyPr tIns="139700" anchor="t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t-BR" altLang="pt-BR">
                <a:latin typeface="Calibri Light" panose="020F0302020204030204" pitchFamily="34" charset="0"/>
              </a:rPr>
              <a:t>Gráficos e exploração dos Dados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88B978E-20AC-13B1-01DF-F87FAB1E5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103688"/>
            <a:ext cx="932021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Para mostrar gráficos dentro do Python Notebook, inclua a diretiva inline:</a:t>
            </a:r>
          </a:p>
        </p:txBody>
      </p:sp>
      <p:sp>
        <p:nvSpPr>
          <p:cNvPr id="87045" name="Rectangle 4">
            <a:extLst>
              <a:ext uri="{FF2B5EF4-FFF2-40B4-BE49-F238E27FC236}">
                <a16:creationId xmlns:a16="http://schemas.microsoft.com/office/drawing/2014/main" id="{EBE58587-3B92-1233-0927-E38292FE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788" y="4894263"/>
            <a:ext cx="1517651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       </a:t>
            </a:r>
            <a:r>
              <a:rPr lang="pt-BR" altLang="pt-BR" sz="1600">
                <a:solidFill>
                  <a:srgbClr val="2F5597"/>
                </a:solidFill>
                <a:latin typeface="Courier New" panose="02070309020205020404" pitchFamily="49" charset="0"/>
                <a:cs typeface="DejaVu Sans" charset="0"/>
              </a:rPr>
              <a:t>In [ ]:</a:t>
            </a:r>
          </a:p>
        </p:txBody>
      </p:sp>
      <p:sp>
        <p:nvSpPr>
          <p:cNvPr id="87046" name="Rectangle 5">
            <a:extLst>
              <a:ext uri="{FF2B5EF4-FFF2-40B4-BE49-F238E27FC236}">
                <a16:creationId xmlns:a16="http://schemas.microsoft.com/office/drawing/2014/main" id="{8D885AEA-55AF-7630-528D-AF26A0AF8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4894263"/>
            <a:ext cx="5327650" cy="333375"/>
          </a:xfrm>
          <a:prstGeom prst="rect">
            <a:avLst/>
          </a:prstGeom>
          <a:noFill/>
          <a:ln w="9525">
            <a:solidFill>
              <a:srgbClr val="D0CEC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1600">
                <a:solidFill>
                  <a:srgbClr val="7030A0"/>
                </a:solidFill>
                <a:latin typeface="Courier New" panose="02070309020205020404" pitchFamily="49" charset="0"/>
                <a:cs typeface="DejaVu Sans" charset="0"/>
              </a:rPr>
              <a:t>%</a:t>
            </a:r>
            <a:r>
              <a:rPr lang="pt-BR" altLang="pt-BR" sz="1600">
                <a:solidFill>
                  <a:srgbClr val="3B3838"/>
                </a:solidFill>
                <a:latin typeface="Courier New" panose="02070309020205020404" pitchFamily="49" charset="0"/>
                <a:cs typeface="DejaVu Sans" charset="0"/>
              </a:rPr>
              <a:t>matplotlib inline</a:t>
            </a:r>
          </a:p>
        </p:txBody>
      </p:sp>
      <p:sp>
        <p:nvSpPr>
          <p:cNvPr id="87047" name="Rectangle 6">
            <a:extLst>
              <a:ext uri="{FF2B5EF4-FFF2-40B4-BE49-F238E27FC236}">
                <a16:creationId xmlns:a16="http://schemas.microsoft.com/office/drawing/2014/main" id="{C11A0182-3646-2F5F-E4DF-9391069CD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635125"/>
            <a:ext cx="8816975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 pacote </a:t>
            </a:r>
            <a:r>
              <a:rPr lang="pt-BR" altLang="pt-BR" sz="20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Seaborn</a:t>
            </a:r>
            <a:r>
              <a:rPr lang="pt-BR" altLang="pt-BR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é construído sobre o </a:t>
            </a:r>
            <a:r>
              <a:rPr lang="pt-BR" altLang="pt-BR" sz="20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matplotlib</a:t>
            </a:r>
            <a:r>
              <a:rPr lang="pt-BR" altLang="pt-BR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, mas fornece uma interface de alto nível para desenhar gráficos estatísticos atraentes, semelhante à biblioteca </a:t>
            </a:r>
            <a:r>
              <a:rPr lang="pt-BR" altLang="pt-BR" sz="20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ggplot2</a:t>
            </a:r>
            <a:r>
              <a:rPr lang="pt-BR" altLang="pt-BR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do </a:t>
            </a:r>
            <a:r>
              <a:rPr lang="pt-BR" altLang="pt-BR" sz="20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</a:t>
            </a:r>
            <a:r>
              <a:rPr lang="pt-BR" altLang="pt-BR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. </a:t>
            </a:r>
          </a:p>
          <a:p>
            <a:pPr eaLnBrk="1">
              <a:lnSpc>
                <a:spcPct val="100000"/>
              </a:lnSpc>
            </a:pPr>
            <a:endParaRPr lang="pt-BR" altLang="pt-BR" sz="200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 sz="20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Ele visa especificamente a visualização de dados estatísticos.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>
            <a:extLst>
              <a:ext uri="{FF2B5EF4-FFF2-40B4-BE49-F238E27FC236}">
                <a16:creationId xmlns:a16="http://schemas.microsoft.com/office/drawing/2014/main" id="{A73C208C-C48F-06C0-36E2-3D6047630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661988"/>
            <a:ext cx="7491412" cy="633412"/>
          </a:xfrm>
        </p:spPr>
        <p:txBody>
          <a:bodyPr tIns="139700" anchor="t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pt-BR" altLang="pt-BR">
                <a:latin typeface="Calibri Light" panose="020F0302020204030204" pitchFamily="34" charset="0"/>
              </a:rPr>
              <a:t>Gráficos – Tipos deles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7C76D29-A60C-BEFA-5A92-2AB1D3336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1931988"/>
            <a:ext cx="8816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</a:t>
            </a:r>
          </a:p>
        </p:txBody>
      </p:sp>
      <p:graphicFrame>
        <p:nvGraphicFramePr>
          <p:cNvPr id="46084" name="Group 4">
            <a:extLst>
              <a:ext uri="{FF2B5EF4-FFF2-40B4-BE49-F238E27FC236}">
                <a16:creationId xmlns:a16="http://schemas.microsoft.com/office/drawing/2014/main" id="{5115E3F8-599D-1A02-CE70-1C00C2E62FF8}"/>
              </a:ext>
            </a:extLst>
          </p:cNvPr>
          <p:cNvGraphicFramePr>
            <a:graphicFrameLocks noGrp="1"/>
          </p:cNvGraphicFramePr>
          <p:nvPr/>
        </p:nvGraphicFramePr>
        <p:xfrm>
          <a:off x="833438" y="1690688"/>
          <a:ext cx="7731125" cy="4030665"/>
        </p:xfrm>
        <a:graphic>
          <a:graphicData uri="http://schemas.openxmlformats.org/drawingml/2006/table">
            <a:tbl>
              <a:tblPr/>
              <a:tblGrid>
                <a:gridCol w="155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Nome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description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distplot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histogram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barplot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estimate of central tendency for a numeric variable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2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violinplot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 similar to boxplot, also shows the probability density of the data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jointplot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Scatterplot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regplot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Regression 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pairplot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Pairplot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boxplot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boxplot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swarmplot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categorical scatterplot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factorplot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42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113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863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75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288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 hangingPunct="0">
                        <a:lnSpc>
                          <a:spcPct val="93000"/>
                        </a:lnSpc>
                        <a:spcBef>
                          <a:spcPts val="288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</a:tabLst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General categorical plot</a:t>
                      </a:r>
                    </a:p>
                  </a:txBody>
                  <a:tcPr horzOverflow="overflow">
                    <a:lnL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>
            <a:extLst>
              <a:ext uri="{FF2B5EF4-FFF2-40B4-BE49-F238E27FC236}">
                <a16:creationId xmlns:a16="http://schemas.microsoft.com/office/drawing/2014/main" id="{504A5FD0-6966-5E12-5E9E-5E15FA454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163" y="661988"/>
            <a:ext cx="7164387" cy="633412"/>
          </a:xfrm>
        </p:spPr>
        <p:txBody>
          <a:bodyPr tIns="139700" anchor="t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>
                <a:latin typeface="Calibri Light" panose="020F0302020204030204" pitchFamily="34" charset="0"/>
              </a:rPr>
              <a:t>Análise estatística básica</a:t>
            </a:r>
          </a:p>
        </p:txBody>
      </p:sp>
      <p:pic>
        <p:nvPicPr>
          <p:cNvPr id="91139" name="Picture 2">
            <a:extLst>
              <a:ext uri="{FF2B5EF4-FFF2-40B4-BE49-F238E27FC236}">
                <a16:creationId xmlns:a16="http://schemas.microsoft.com/office/drawing/2014/main" id="{56183485-7E6C-8349-CA4B-AD0EC0746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15900"/>
            <a:ext cx="14573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40" name="Rectangle 3">
            <a:extLst>
              <a:ext uri="{FF2B5EF4-FFF2-40B4-BE49-F238E27FC236}">
                <a16:creationId xmlns:a16="http://schemas.microsoft.com/office/drawing/2014/main" id="{E22A838D-FE1B-7F09-BD23-940DA1D5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1931988"/>
            <a:ext cx="8816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 </a:t>
            </a:r>
          </a:p>
        </p:txBody>
      </p:sp>
      <p:sp>
        <p:nvSpPr>
          <p:cNvPr id="91141" name="Rectangle 4">
            <a:extLst>
              <a:ext uri="{FF2B5EF4-FFF2-40B4-BE49-F238E27FC236}">
                <a16:creationId xmlns:a16="http://schemas.microsoft.com/office/drawing/2014/main" id="{0818B346-8743-A816-EEB7-72839D642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511300"/>
            <a:ext cx="8207375" cy="504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statsmodel e scikit-learn – Ambos têm várias funções para Análise Estatística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O primeiro é usado principalmente para análises regulares usando fórmulas de estilo R, enquanto o Sckit-learnin é mais adaptado para o Machine Learning (Aprendizado de Máquina).</a:t>
            </a:r>
          </a:p>
          <a:p>
            <a:pPr eaLnBrk="1">
              <a:lnSpc>
                <a:spcPct val="100000"/>
              </a:lnSpc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  <a:p>
            <a:pPr eaLnBrk="1">
              <a:lnSpc>
                <a:spcPct val="100000"/>
              </a:lnSpc>
            </a:pPr>
            <a:r>
              <a:rPr lang="pt-BR" altLang="pt-BR" sz="22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statsmodels: </a:t>
            </a:r>
          </a:p>
          <a:p>
            <a:pPr lvl="1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linear regressions</a:t>
            </a:r>
          </a:p>
          <a:p>
            <a:pPr lvl="1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ANOVA tests</a:t>
            </a:r>
          </a:p>
          <a:p>
            <a:pPr lvl="1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hypothesis testings</a:t>
            </a:r>
          </a:p>
          <a:p>
            <a:pPr lvl="1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many more ...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r>
              <a:rPr lang="pt-BR" altLang="pt-BR" sz="2200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scikit-learn:</a:t>
            </a:r>
          </a:p>
          <a:p>
            <a:pPr lvl="1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kmeans</a:t>
            </a:r>
          </a:p>
          <a:p>
            <a:pPr lvl="1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support vector machines</a:t>
            </a:r>
          </a:p>
          <a:p>
            <a:pPr lvl="1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random forests</a:t>
            </a:r>
          </a:p>
          <a:p>
            <a:pPr lvl="1" eaLnBrk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many more ...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endParaRPr lang="pt-BR" altLang="pt-BR">
              <a:solidFill>
                <a:srgbClr val="000000"/>
              </a:solidFill>
              <a:cs typeface="DejaVu Sans" charset="0"/>
            </a:endParaRP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endParaRPr lang="pt-BR" altLang="pt-BR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>
            <a:extLst>
              <a:ext uri="{FF2B5EF4-FFF2-40B4-BE49-F238E27FC236}">
                <a16:creationId xmlns:a16="http://schemas.microsoft.com/office/drawing/2014/main" id="{9A083860-9AD2-D6D5-DB72-FEE9E312C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2163" y="661988"/>
            <a:ext cx="7164387" cy="633412"/>
          </a:xfrm>
        </p:spPr>
        <p:txBody>
          <a:bodyPr tIns="139700" anchor="t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</a:pPr>
            <a:r>
              <a:rPr lang="pt-BR" altLang="pt-BR">
                <a:latin typeface="Calibri Light" panose="020F0302020204030204" pitchFamily="34" charset="0"/>
              </a:rPr>
              <a:t>Contato</a:t>
            </a:r>
          </a:p>
        </p:txBody>
      </p:sp>
      <p:sp>
        <p:nvSpPr>
          <p:cNvPr id="93188" name="Text Box 3">
            <a:extLst>
              <a:ext uri="{FF2B5EF4-FFF2-40B4-BE49-F238E27FC236}">
                <a16:creationId xmlns:a16="http://schemas.microsoft.com/office/drawing/2014/main" id="{82F775AD-C90A-52AD-27A9-676003C7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5364013"/>
            <a:ext cx="90011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1000"/>
              </a:lnSpc>
            </a:pPr>
            <a:r>
              <a:rPr lang="pt-BR" altLang="pt-BR" b="1" dirty="0">
                <a:solidFill>
                  <a:srgbClr val="0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Plataforma Lattes (CNPQ)</a:t>
            </a:r>
            <a:r>
              <a:rPr lang="pt-BR" altLang="pt-BR" b="1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lang="pt-BR" altLang="pt-BR" sz="1600" b="1" dirty="0">
                <a:latin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http://lattes.cnpq.br/8352116355228450</a:t>
            </a:r>
          </a:p>
          <a:p>
            <a:pPr eaLnBrk="1">
              <a:lnSpc>
                <a:spcPct val="101000"/>
              </a:lnSpc>
            </a:pPr>
            <a:r>
              <a:rPr lang="pt-BR" altLang="pt-BR" sz="1600" b="1" dirty="0" err="1">
                <a:latin typeface="Tahoma" panose="020B0604030504040204" pitchFamily="34" charset="0"/>
                <a:cs typeface="Tahoma" panose="020B0604030504040204" pitchFamily="34" charset="0"/>
              </a:rPr>
              <a:t>Email</a:t>
            </a:r>
            <a:r>
              <a:rPr lang="pt-BR" altLang="pt-BR" sz="1600" b="1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altLang="pt-BR" sz="1600" b="1" dirty="0">
                <a:latin typeface="Tahoma" panose="020B0604030504040204" pitchFamily="34" charset="0"/>
                <a:cs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ricardorobertolima@gmail.com</a:t>
            </a:r>
            <a:r>
              <a:rPr lang="pt-BR" altLang="pt-BR" sz="16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3190" name="Text Box 5">
            <a:extLst>
              <a:ext uri="{FF2B5EF4-FFF2-40B4-BE49-F238E27FC236}">
                <a16:creationId xmlns:a16="http://schemas.microsoft.com/office/drawing/2014/main" id="{21C8E092-AC05-D1BB-5758-A94E5BD9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3286161"/>
            <a:ext cx="4214282" cy="36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/>
            <a:r>
              <a:rPr lang="pt-BR" altLang="pt-BR" sz="2000" b="1" dirty="0">
                <a:solidFill>
                  <a:srgbClr val="000000"/>
                </a:solidFill>
              </a:rPr>
              <a:t>Ricardo Roberto de Lima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62A92D-67A6-4C35-A36B-AA3D9964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6" y="2109553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D17EE996-8FD7-3356-EAEC-A8A033CD3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301625"/>
            <a:ext cx="8207375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Python Bibliotecas para Ciência de Dados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76E5CE9-2A8C-C9CA-D6EF-012E260D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987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/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8D3F3E5F-ED72-B22D-4731-94420F246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584325"/>
            <a:ext cx="9144000" cy="45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0000"/>
              </a:lnSpc>
              <a:spcBef>
                <a:spcPts val="1013"/>
              </a:spcBef>
            </a:pPr>
            <a:endParaRPr lang="pt-BR" altLang="pt-BR" sz="2800" i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buFont typeface="Wingdings" panose="05000000000000000000" pitchFamily="2" charset="2"/>
              <a:buNone/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</a:rPr>
              <a:t>Coleção de algoritmos para Álgebra Linear, equações diferenciais, integração numérica, otimização, estatísticas e muito mais.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</a:rPr>
              <a:t>Parte da SciPy Stack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</a:rPr>
              <a:t>Construído em NumPy</a:t>
            </a: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E102158F-1905-1F2C-150E-BF033F88B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07075"/>
            <a:ext cx="56530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Link: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pt-BR" altLang="pt-BR" u="sng">
                <a:solidFill>
                  <a:srgbClr val="0563C1"/>
                </a:solidFill>
                <a:latin typeface="Calibri" panose="020F0502020204030204" pitchFamily="34" charset="0"/>
                <a:cs typeface="DejaVu Sans" charset="0"/>
                <a:hlinkClick r:id="rId3"/>
              </a:rPr>
              <a:t>https://www.scipy.org/scipylib/</a:t>
            </a:r>
          </a:p>
        </p:txBody>
      </p:sp>
      <p:pic>
        <p:nvPicPr>
          <p:cNvPr id="11271" name="Picture 6">
            <a:extLst>
              <a:ext uri="{FF2B5EF4-FFF2-40B4-BE49-F238E27FC236}">
                <a16:creationId xmlns:a16="http://schemas.microsoft.com/office/drawing/2014/main" id="{213C3127-54F4-3986-C1FC-EF1C22F2F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r="41263"/>
          <a:stretch>
            <a:fillRect/>
          </a:stretch>
        </p:blipFill>
        <p:spPr bwMode="auto">
          <a:xfrm>
            <a:off x="658813" y="1635125"/>
            <a:ext cx="17891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042" r="412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F1A0C8D9-1BC8-7019-C8BC-97A4E692E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301625"/>
            <a:ext cx="8207375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Python Bibliotecas para Ciência de Dados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C7EC6A4-4777-B384-38F0-973E96830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987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6A6F88EC-A563-509F-8051-4FCA9C283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8666163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0000"/>
              </a:lnSpc>
              <a:spcBef>
                <a:spcPts val="1013"/>
              </a:spcBef>
            </a:pPr>
            <a:endParaRPr lang="pt-BR" altLang="pt-BR" sz="2800" i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</a:rPr>
              <a:t>Adiciona estruturas de dados e ferramentas projetadas para trabalhar com dados semelhantes a tabelas (semelhante a Series e Data Frames in R);</a:t>
            </a:r>
          </a:p>
          <a:p>
            <a:pPr lvl="1" eaLnBrk="1">
              <a:lnSpc>
                <a:spcPct val="90000"/>
              </a:lnSpc>
              <a:spcBef>
                <a:spcPts val="513"/>
              </a:spcBef>
              <a:buFont typeface="Wingdings" panose="05000000000000000000" pitchFamily="2" charset="2"/>
              <a:buNone/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</a:rPr>
              <a:t>Fornece ferramentas para manipulação de dados: reformulação, fusão, classificação, fatiamento, agregação, etc.</a:t>
            </a:r>
          </a:p>
          <a:p>
            <a:pPr eaLnBrk="1">
              <a:lnSpc>
                <a:spcPct val="100000"/>
              </a:lnSpc>
              <a:buClrTx/>
              <a:buSzTx/>
              <a:buFontTx/>
              <a:buNone/>
            </a:pPr>
            <a:endParaRPr lang="pt-BR" altLang="pt-BR" sz="24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buFont typeface="Wingdings" panose="05000000000000000000" pitchFamily="2" charset="2"/>
              <a:buChar char=""/>
            </a:pPr>
            <a:r>
              <a:rPr lang="pt-BR" altLang="pt-BR" sz="2400">
                <a:solidFill>
                  <a:srgbClr val="000000"/>
                </a:solidFill>
                <a:latin typeface="Calibri" panose="020F0502020204030204" pitchFamily="34" charset="0"/>
              </a:rPr>
              <a:t>Permite manipular dados ausentes.</a:t>
            </a: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B975A4AC-BEEB-E015-B383-399ABA711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07075"/>
            <a:ext cx="46593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Link: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pt-BR" altLang="pt-BR" u="sng">
                <a:solidFill>
                  <a:srgbClr val="0563C1"/>
                </a:solidFill>
                <a:latin typeface="Calibri" panose="020F0502020204030204" pitchFamily="34" charset="0"/>
                <a:cs typeface="DejaVu Sans" charset="0"/>
                <a:hlinkClick r:id="rId3"/>
              </a:rPr>
              <a:t>http://pandas.pydata.org/</a:t>
            </a:r>
          </a:p>
        </p:txBody>
      </p:sp>
      <p:pic>
        <p:nvPicPr>
          <p:cNvPr id="13319" name="Picture 6">
            <a:extLst>
              <a:ext uri="{FF2B5EF4-FFF2-40B4-BE49-F238E27FC236}">
                <a16:creationId xmlns:a16="http://schemas.microsoft.com/office/drawing/2014/main" id="{461B63A1-5C91-9B77-5379-5DEFD483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541463"/>
            <a:ext cx="331787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2A8194D3-87C9-158D-BAB7-3EAF7AA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301625"/>
            <a:ext cx="8207375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Python Bibliotecas para Ciência de Dados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D20DCC7-AE77-3BEA-1FAC-449DE4B3E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987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F5E45E59-2E9F-6558-6F2E-DF71D132F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5807075"/>
            <a:ext cx="46212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Link: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pt-BR" altLang="pt-BR" u="sng">
                <a:solidFill>
                  <a:srgbClr val="0563C1"/>
                </a:solidFill>
                <a:latin typeface="Calibri" panose="020F0502020204030204" pitchFamily="34" charset="0"/>
                <a:cs typeface="DejaVu Sans" charset="0"/>
                <a:hlinkClick r:id="rId3"/>
              </a:rPr>
              <a:t>http://scikit-learn.org/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8AEAF71-6238-8B6E-1835-1BA7CB96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1825625"/>
            <a:ext cx="8594725" cy="43513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0000"/>
              </a:lnSpc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2800" i="1"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pt-BR" altLang="pt-BR" sz="2400">
                <a:latin typeface="Calibri" panose="020F0502020204030204" pitchFamily="34" charset="0"/>
              </a:rPr>
              <a:t>Fornece os Algoritmos de Aprendizado de Máquina: Classificação, regressão, agrupamento, validação de modelo e estatística básica para os mesmo, etc.</a:t>
            </a:r>
          </a:p>
          <a:p>
            <a:pPr eaLnBrk="1">
              <a:spcBef>
                <a:spcPts val="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pt-BR" altLang="pt-BR" sz="2400">
                <a:latin typeface="Calibri" panose="020F0502020204030204" pitchFamily="34" charset="0"/>
              </a:rPr>
              <a:t>Criação e utilização com NumPy, SciPy and matplotlib</a:t>
            </a:r>
          </a:p>
          <a:p>
            <a:pPr marL="457200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pic>
        <p:nvPicPr>
          <p:cNvPr id="15367" name="Picture 6">
            <a:extLst>
              <a:ext uri="{FF2B5EF4-FFF2-40B4-BE49-F238E27FC236}">
                <a16:creationId xmlns:a16="http://schemas.microsoft.com/office/drawing/2014/main" id="{1D412A34-CAD4-72FA-E50B-55030A755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655763"/>
            <a:ext cx="152241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5239C64A-07FB-4486-F499-5FD9D58B9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301625"/>
            <a:ext cx="8207375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Python Bibliotecas para Ciência de Dados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2092782-21EA-AE19-C3EE-C5BACA9F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987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D690C85-1F1D-16F7-5918-CE1E216F2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800225"/>
            <a:ext cx="9074150" cy="43513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0000"/>
              </a:lnSpc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400">
                <a:latin typeface="Calibri" panose="020F0502020204030204" pitchFamily="34" charset="0"/>
              </a:rPr>
              <a:t>Biblioteca de plotagem 2D Python que produz figuras de qualidade de publicação em uma variedade de formatos impressos. </a:t>
            </a:r>
          </a:p>
          <a:p>
            <a:pPr marL="457200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pt-BR" altLang="pt-BR" sz="2400">
                <a:latin typeface="Calibri" panose="020F0502020204030204" pitchFamily="34" charset="0"/>
              </a:rPr>
              <a:t>Um conjunto de funcionalidades semelhantes às de MATLAB</a:t>
            </a:r>
          </a:p>
          <a:p>
            <a:pPr eaLnBrk="1">
              <a:spcBef>
                <a:spcPts val="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pt-BR" altLang="pt-BR" sz="2400">
                <a:latin typeface="Calibri" panose="020F0502020204030204" pitchFamily="34" charset="0"/>
              </a:rPr>
              <a:t>line plots, scatter plots, barcharts, histograms, pie charts etc.</a:t>
            </a:r>
          </a:p>
          <a:p>
            <a:pPr eaLnBrk="1">
              <a:spcBef>
                <a:spcPts val="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pt-BR" altLang="pt-BR" sz="2400">
                <a:latin typeface="Calibri" panose="020F0502020204030204" pitchFamily="34" charset="0"/>
              </a:rPr>
              <a:t>Nível relativamente baixo; algum esforço necessário para criar visualizações avançadas.</a:t>
            </a: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marL="457200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FC402CB3-AC15-7571-7C8A-64E5CD3C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6403975"/>
            <a:ext cx="56530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Link: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pt-BR" altLang="pt-BR" u="sng">
                <a:solidFill>
                  <a:srgbClr val="0563C1"/>
                </a:solidFill>
                <a:latin typeface="Calibri" panose="020F0502020204030204" pitchFamily="34" charset="0"/>
                <a:cs typeface="DejaVu Sans" charset="0"/>
                <a:hlinkClick r:id="rId3"/>
              </a:rPr>
              <a:t>https://matplotlib.org/</a:t>
            </a:r>
          </a:p>
        </p:txBody>
      </p:sp>
      <p:pic>
        <p:nvPicPr>
          <p:cNvPr id="17415" name="Picture 6">
            <a:extLst>
              <a:ext uri="{FF2B5EF4-FFF2-40B4-BE49-F238E27FC236}">
                <a16:creationId xmlns:a16="http://schemas.microsoft.com/office/drawing/2014/main" id="{50F86358-62D2-7808-BD92-F41695DFA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597025"/>
            <a:ext cx="21828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2F8ED5A8-7590-B085-E4F6-B3122F8FB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50" y="301625"/>
            <a:ext cx="8207375" cy="1138238"/>
          </a:xfrm>
        </p:spPr>
        <p:txBody>
          <a:bodyPr tIns="77724"/>
          <a:lstStyle/>
          <a:p>
            <a:pPr algn="l" eaLnBrk="1">
              <a:lnSpc>
                <a:spcPct val="83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</a:tabLst>
            </a:pPr>
            <a:r>
              <a:rPr lang="pt-BR" altLang="pt-BR" sz="3600" b="1">
                <a:latin typeface="Calibri Light" panose="020F0302020204030204" pitchFamily="34" charset="0"/>
              </a:rPr>
              <a:t>Python Bibliotecas para Ciência de Dados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2877300-52DF-629C-5DE6-8F0E3F11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9874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D9EF114-DB81-6F59-50FB-3242255AC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9386888" cy="43513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6858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90000"/>
              </a:lnSpc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2800" b="1" i="1">
                <a:latin typeface="Calibri" panose="020F0502020204030204" pitchFamily="34" charset="0"/>
              </a:rPr>
              <a:t>Seaborn</a:t>
            </a:r>
            <a:r>
              <a:rPr lang="pt-BR" altLang="pt-BR" sz="2800" i="1">
                <a:latin typeface="Calibri" panose="020F0502020204030204" pitchFamily="34" charset="0"/>
              </a:rPr>
              <a:t>:</a:t>
            </a:r>
          </a:p>
          <a:p>
            <a:pPr eaLnBrk="1">
              <a:lnSpc>
                <a:spcPct val="90000"/>
              </a:lnSpc>
              <a:spcBef>
                <a:spcPts val="10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2800" i="1"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pt-BR" altLang="pt-BR" sz="2400">
                <a:latin typeface="Calibri" panose="020F0502020204030204" pitchFamily="34" charset="0"/>
              </a:rPr>
              <a:t>Baseado no Matplotlib </a:t>
            </a:r>
          </a:p>
          <a:p>
            <a:pPr marL="457200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pt-BR" altLang="pt-BR" sz="2400">
                <a:latin typeface="Calibri" panose="020F0502020204030204" pitchFamily="34" charset="0"/>
              </a:rPr>
              <a:t>Fornece interface de alto nível para desenhar gráficos estatísticos atraentes</a:t>
            </a:r>
          </a:p>
          <a:p>
            <a:pPr eaLnBrk="1">
              <a:spcBef>
                <a:spcPts val="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  <a:p>
            <a:pPr lvl="1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/>
            </a:pPr>
            <a:r>
              <a:rPr lang="pt-BR" altLang="pt-BR" sz="2400">
                <a:latin typeface="Calibri" panose="020F0502020204030204" pitchFamily="34" charset="0"/>
              </a:rPr>
              <a:t>Similar (em estilo) à popular biblioteca ggplot2 em R.</a:t>
            </a:r>
          </a:p>
          <a:p>
            <a:pPr marL="457200" eaLnBrk="1">
              <a:lnSpc>
                <a:spcPct val="90000"/>
              </a:lnSpc>
              <a:spcBef>
                <a:spcPts val="513"/>
              </a:spcBef>
              <a:spcAft>
                <a:spcPts val="13"/>
              </a:spcAft>
              <a:defRPr/>
            </a:pPr>
            <a:endParaRPr lang="pt-BR" altLang="pt-BR" sz="2400">
              <a:latin typeface="Calibri" panose="020F0502020204030204" pitchFamily="34" charset="0"/>
            </a:endParaRP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FBC88B95-BD60-51B2-6E1C-EA486DDD1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5807075"/>
            <a:ext cx="50466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pt-BR" altLang="pt-BR" b="1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Link:</a:t>
            </a:r>
            <a:r>
              <a:rPr lang="pt-BR" altLang="pt-BR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 </a:t>
            </a:r>
            <a:r>
              <a:rPr lang="pt-BR" altLang="pt-BR" u="sng">
                <a:solidFill>
                  <a:srgbClr val="0563C1"/>
                </a:solidFill>
                <a:latin typeface="Calibri" panose="020F0502020204030204" pitchFamily="34" charset="0"/>
                <a:cs typeface="DejaVu Sans" charset="0"/>
                <a:hlinkClick r:id="rId3"/>
              </a:rPr>
              <a:t>https://seaborn.pydata.org/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2960</Words>
  <Application>Microsoft Office PowerPoint</Application>
  <PresentationFormat>Personalizar</PresentationFormat>
  <Paragraphs>490</Paragraphs>
  <Slides>45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Segoe UI</vt:lpstr>
      <vt:lpstr>Tahoma</vt:lpstr>
      <vt:lpstr>Times New Roman</vt:lpstr>
      <vt:lpstr>Wingdings</vt:lpstr>
      <vt:lpstr>Tema do Office</vt:lpstr>
      <vt:lpstr>Apresentação do PowerPoint</vt:lpstr>
      <vt:lpstr>Apresentação do PowerPoint</vt:lpstr>
      <vt:lpstr>Python Bibliotecas para Ciência de Dados</vt:lpstr>
      <vt:lpstr>Python Bibliotecas para Ciência de Dados</vt:lpstr>
      <vt:lpstr>Python Bibliotecas para Ciência de Dados</vt:lpstr>
      <vt:lpstr>Python Bibliotecas para Ciência de Dados</vt:lpstr>
      <vt:lpstr>Python Bibliotecas para Ciência de Dados</vt:lpstr>
      <vt:lpstr>Python Bibliotecas para Ciência de Dados</vt:lpstr>
      <vt:lpstr>Python Bibliotecas para Ciência de Dados</vt:lpstr>
      <vt:lpstr>Práticas de Laboratório com o Jupyter</vt:lpstr>
      <vt:lpstr>Práticas de Laboratório com o Jupyter</vt:lpstr>
      <vt:lpstr>Práticas de Laboratório com o Jupyter</vt:lpstr>
      <vt:lpstr>Práticas de Laboratório com o Jupyter</vt:lpstr>
      <vt:lpstr>Práticas de Laboratório com o Jupyter</vt:lpstr>
      <vt:lpstr>Hands-on Exercícios</vt:lpstr>
      <vt:lpstr>Data Frame Tipos de Dados</vt:lpstr>
      <vt:lpstr>Data Frame Tipos de Dados</vt:lpstr>
      <vt:lpstr>Data Frame Tipos de Dados</vt:lpstr>
      <vt:lpstr>Hands-on Exercícios</vt:lpstr>
      <vt:lpstr>Data Frame Métodos</vt:lpstr>
      <vt:lpstr>Hands-on Exercícios</vt:lpstr>
      <vt:lpstr>Selecione uma coluna com Data Frame</vt:lpstr>
      <vt:lpstr>Hands-on Exercícios</vt:lpstr>
      <vt:lpstr>Data Frame (Group by) Métodos</vt:lpstr>
      <vt:lpstr>Data Frame (Group by) Métodos</vt:lpstr>
      <vt:lpstr>Data Frame (Groupby) Métodos</vt:lpstr>
      <vt:lpstr>Data Frame (Groupby) Métodos</vt:lpstr>
      <vt:lpstr>Data Frame: Slicing</vt:lpstr>
      <vt:lpstr>Data Frame: Slicing</vt:lpstr>
      <vt:lpstr>Data Frame: Selecionando Linhas</vt:lpstr>
      <vt:lpstr>Data Frame: Método loc</vt:lpstr>
      <vt:lpstr>Data Frame: Método iloc</vt:lpstr>
      <vt:lpstr>Data Frame: Método iloc (Resumo)</vt:lpstr>
      <vt:lpstr>Data Frame: Classificação (Sorting)</vt:lpstr>
      <vt:lpstr>Data Frame: Classificação (Sorting)</vt:lpstr>
      <vt:lpstr>Valores Ausentes</vt:lpstr>
      <vt:lpstr>Valores Ausentes</vt:lpstr>
      <vt:lpstr>Valores Ausentes</vt:lpstr>
      <vt:lpstr>Funções de Agregação em Pandas</vt:lpstr>
      <vt:lpstr>Funções de Agregação em Pandas</vt:lpstr>
      <vt:lpstr>Estatística Descritiva Básica</vt:lpstr>
      <vt:lpstr>Gráficos e exploração dos Dados</vt:lpstr>
      <vt:lpstr>Gráficos – Tipos deles</vt:lpstr>
      <vt:lpstr>Análise estatística básica</vt:lpstr>
      <vt:lpstr>Contato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Ricardo Roberto de Lima Professor e Engenheiro de Dados</cp:lastModifiedBy>
  <cp:revision>6</cp:revision>
  <dcterms:modified xsi:type="dcterms:W3CDTF">2024-12-10T18:13:05Z</dcterms:modified>
</cp:coreProperties>
</file>