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9144000" cy="6858000" type="screen4x3"/>
  <p:notesSz cx="6985000" cy="101219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F90AC-29B8-4B6E-BF62-AF45988F257D}" v="1" dt="2023-08-12T03:49:16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niery Fernandes de Lima" userId="2951dcb1916c80b8" providerId="Windows Live" clId="Web-{30AF90AC-29B8-4B6E-BF62-AF45988F257D}"/>
    <pc:docChg chg="sldOrd">
      <pc:chgData name="Vanniery Fernandes de Lima" userId="2951dcb1916c80b8" providerId="Windows Live" clId="Web-{30AF90AC-29B8-4B6E-BF62-AF45988F257D}" dt="2023-08-12T03:49:16.133" v="0"/>
      <pc:docMkLst>
        <pc:docMk/>
      </pc:docMkLst>
      <pc:sldChg chg="ord">
        <pc:chgData name="Vanniery Fernandes de Lima" userId="2951dcb1916c80b8" providerId="Windows Live" clId="Web-{30AF90AC-29B8-4B6E-BF62-AF45988F257D}" dt="2023-08-12T03:49:16.133" v="0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Clique para mover o slide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2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27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27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27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61E571-C57C-484E-8040-89D5DD83FFF4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3957480" y="9615600"/>
            <a:ext cx="3026880" cy="506160"/>
          </a:xfrm>
          <a:prstGeom prst="rect">
            <a:avLst/>
          </a:prstGeom>
          <a:noFill/>
          <a:ln w="9360">
            <a:noFill/>
          </a:ln>
        </p:spPr>
        <p:txBody>
          <a:bodyPr lIns="97920" tIns="48960" rIns="97920" bIns="48960" anchor="b"/>
          <a:lstStyle/>
          <a:p>
            <a:pPr algn="r">
              <a:lnSpc>
                <a:spcPct val="100000"/>
              </a:lnSpc>
            </a:pPr>
            <a:fld id="{D42D7A22-4205-4228-8218-C9C559EC3C5C}" type="slidenum">
              <a:rPr lang="pt-BR" sz="1300" b="0" strike="noStrike" spc="-1">
                <a:latin typeface="Times New Roman"/>
              </a:rPr>
              <a:t>1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5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</p:spPr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932040" y="4808520"/>
            <a:ext cx="5121000" cy="45540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932040" y="4808520"/>
            <a:ext cx="5121000" cy="45540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3957480" y="9615600"/>
            <a:ext cx="3026880" cy="506160"/>
          </a:xfrm>
          <a:prstGeom prst="rect">
            <a:avLst/>
          </a:prstGeom>
          <a:noFill/>
          <a:ln w="9360">
            <a:noFill/>
          </a:ln>
        </p:spPr>
        <p:txBody>
          <a:bodyPr lIns="97920" tIns="48960" rIns="97920" bIns="48960" anchor="b"/>
          <a:lstStyle/>
          <a:p>
            <a:pPr algn="r">
              <a:lnSpc>
                <a:spcPct val="100000"/>
              </a:lnSpc>
            </a:pPr>
            <a:fld id="{5568EFF0-958C-4D7F-82A1-E4BCEF633905}" type="slidenum">
              <a:rPr lang="pt-BR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932040" y="4808520"/>
            <a:ext cx="5121000" cy="45540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957480" y="9615600"/>
            <a:ext cx="3026880" cy="506160"/>
          </a:xfrm>
          <a:prstGeom prst="rect">
            <a:avLst/>
          </a:prstGeom>
          <a:noFill/>
          <a:ln w="9360">
            <a:noFill/>
          </a:ln>
        </p:spPr>
        <p:txBody>
          <a:bodyPr lIns="97920" tIns="48960" rIns="97920" bIns="48960" anchor="b"/>
          <a:lstStyle/>
          <a:p>
            <a:pPr algn="r">
              <a:lnSpc>
                <a:spcPct val="100000"/>
              </a:lnSpc>
            </a:pPr>
            <a:fld id="{5F13FD29-C665-4DF5-81F0-08172547A2C2}" type="slidenum">
              <a:rPr lang="pt-BR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932040" y="4808520"/>
            <a:ext cx="5121000" cy="45540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66" name="TextShape 3"/>
          <p:cNvSpPr txBox="1"/>
          <p:nvPr/>
        </p:nvSpPr>
        <p:spPr>
          <a:xfrm>
            <a:off x="3957480" y="9615600"/>
            <a:ext cx="3026880" cy="506160"/>
          </a:xfrm>
          <a:prstGeom prst="rect">
            <a:avLst/>
          </a:prstGeom>
          <a:noFill/>
          <a:ln w="9360">
            <a:noFill/>
          </a:ln>
        </p:spPr>
        <p:txBody>
          <a:bodyPr lIns="97920" tIns="48960" rIns="97920" bIns="48960" anchor="b"/>
          <a:lstStyle/>
          <a:p>
            <a:pPr algn="r">
              <a:lnSpc>
                <a:spcPct val="100000"/>
              </a:lnSpc>
            </a:pPr>
            <a:fld id="{39796846-514C-4E59-848B-8415964493D6}" type="slidenum">
              <a:rPr lang="pt-BR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54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932040" y="4808520"/>
            <a:ext cx="5121000" cy="45540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69" name="TextShape 3"/>
          <p:cNvSpPr txBox="1"/>
          <p:nvPr/>
        </p:nvSpPr>
        <p:spPr>
          <a:xfrm>
            <a:off x="3957480" y="9615600"/>
            <a:ext cx="3026880" cy="506160"/>
          </a:xfrm>
          <a:prstGeom prst="rect">
            <a:avLst/>
          </a:prstGeom>
          <a:noFill/>
          <a:ln w="9360">
            <a:noFill/>
          </a:ln>
        </p:spPr>
        <p:txBody>
          <a:bodyPr lIns="97920" tIns="48960" rIns="97920" bIns="48960" anchor="b"/>
          <a:lstStyle/>
          <a:p>
            <a:pPr algn="r">
              <a:lnSpc>
                <a:spcPct val="100000"/>
              </a:lnSpc>
            </a:pPr>
            <a:fld id="{95127E95-494B-42C8-85A8-CAE2CB9DCB95}" type="slidenum">
              <a:rPr lang="pt-BR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55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932040" y="4808520"/>
            <a:ext cx="5121000" cy="45540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72" name="TextShape 3"/>
          <p:cNvSpPr txBox="1"/>
          <p:nvPr/>
        </p:nvSpPr>
        <p:spPr>
          <a:xfrm>
            <a:off x="3957480" y="9615600"/>
            <a:ext cx="3026880" cy="506160"/>
          </a:xfrm>
          <a:prstGeom prst="rect">
            <a:avLst/>
          </a:prstGeom>
          <a:noFill/>
          <a:ln w="9360">
            <a:noFill/>
          </a:ln>
        </p:spPr>
        <p:txBody>
          <a:bodyPr lIns="97920" tIns="48960" rIns="97920" bIns="48960" anchor="b"/>
          <a:lstStyle/>
          <a:p>
            <a:pPr algn="r">
              <a:lnSpc>
                <a:spcPct val="100000"/>
              </a:lnSpc>
            </a:pPr>
            <a:fld id="{A6D4D085-0466-42EA-BEC4-7D342599F48E}" type="slidenum">
              <a:rPr lang="pt-BR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56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62025" y="758825"/>
            <a:ext cx="5060950" cy="3795713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932040" y="4808520"/>
            <a:ext cx="5121000" cy="4554000"/>
          </a:xfrm>
          <a:prstGeom prst="rect">
            <a:avLst/>
          </a:prstGeom>
        </p:spPr>
        <p:txBody>
          <a:bodyPr lIns="97920" tIns="48960" rIns="97920" bIns="4896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3957480" y="9615600"/>
            <a:ext cx="3026880" cy="506160"/>
          </a:xfrm>
          <a:prstGeom prst="rect">
            <a:avLst/>
          </a:prstGeom>
          <a:noFill/>
          <a:ln w="9360">
            <a:noFill/>
          </a:ln>
        </p:spPr>
        <p:txBody>
          <a:bodyPr lIns="97920" tIns="48960" rIns="97920" bIns="48960" anchor="b"/>
          <a:lstStyle/>
          <a:p>
            <a:pPr algn="r">
              <a:lnSpc>
                <a:spcPct val="100000"/>
              </a:lnSpc>
            </a:pPr>
            <a:fld id="{5D537523-D18C-4115-9A07-0D38FEDF3803}" type="slidenum">
              <a:rPr lang="pt-BR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57</a:t>
            </a:fld>
            <a:endParaRPr lang="pt-BR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38080" y="366372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838080" y="36637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820760" y="36637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466080" y="15145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3720" y="15145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838080" y="36637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466080" y="36637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93720" y="36637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838080" y="1514520"/>
            <a:ext cx="777204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77720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609480" y="3430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838080" y="36637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838080" y="1514520"/>
            <a:ext cx="777204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820760" y="36637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838080" y="366372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838080" y="366372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838080" y="36637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4820760" y="36637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3466080" y="15145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3720" y="15145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body"/>
          </p:nvPr>
        </p:nvSpPr>
        <p:spPr>
          <a:xfrm>
            <a:off x="838080" y="36637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 type="body"/>
          </p:nvPr>
        </p:nvSpPr>
        <p:spPr>
          <a:xfrm>
            <a:off x="3466080" y="36637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 type="body"/>
          </p:nvPr>
        </p:nvSpPr>
        <p:spPr>
          <a:xfrm>
            <a:off x="6093720" y="3663720"/>
            <a:ext cx="250236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777204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3430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8080" y="36637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411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820760" y="36637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3808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820760" y="1514520"/>
            <a:ext cx="379260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38080" y="3663720"/>
            <a:ext cx="7772040" cy="1962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32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0" y="304560"/>
                <a:ext cx="9144000" cy="6401160"/>
                <a:chOff x="0" y="304560"/>
                <a:chExt cx="9144000" cy="6401160"/>
              </a:xfrm>
            </p:grpSpPr>
            <p:sp>
              <p:nvSpPr>
                <p:cNvPr id="3" name="Line 4"/>
                <p:cNvSpPr/>
                <p:nvPr/>
              </p:nvSpPr>
              <p:spPr>
                <a:xfrm>
                  <a:off x="0" y="3045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" name="Line 5"/>
                <p:cNvSpPr/>
                <p:nvPr/>
              </p:nvSpPr>
              <p:spPr>
                <a:xfrm>
                  <a:off x="0" y="6094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" name="Line 6"/>
                <p:cNvSpPr/>
                <p:nvPr/>
              </p:nvSpPr>
              <p:spPr>
                <a:xfrm>
                  <a:off x="0" y="9144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" name="Line 7"/>
                <p:cNvSpPr/>
                <p:nvPr/>
              </p:nvSpPr>
              <p:spPr>
                <a:xfrm>
                  <a:off x="0" y="12189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" name="Line 8"/>
                <p:cNvSpPr/>
                <p:nvPr/>
              </p:nvSpPr>
              <p:spPr>
                <a:xfrm>
                  <a:off x="0" y="15238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" name="Line 9"/>
                <p:cNvSpPr/>
                <p:nvPr/>
              </p:nvSpPr>
              <p:spPr>
                <a:xfrm>
                  <a:off x="0" y="18288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" name="Line 10"/>
                <p:cNvSpPr/>
                <p:nvPr/>
              </p:nvSpPr>
              <p:spPr>
                <a:xfrm>
                  <a:off x="0" y="21333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" name="Line 11"/>
                <p:cNvSpPr/>
                <p:nvPr/>
              </p:nvSpPr>
              <p:spPr>
                <a:xfrm>
                  <a:off x="0" y="24382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" name="Line 12"/>
                <p:cNvSpPr/>
                <p:nvPr/>
              </p:nvSpPr>
              <p:spPr>
                <a:xfrm>
                  <a:off x="0" y="27432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" name="Line 13"/>
                <p:cNvSpPr/>
                <p:nvPr/>
              </p:nvSpPr>
              <p:spPr>
                <a:xfrm>
                  <a:off x="0" y="30477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" name="Line 14"/>
                <p:cNvSpPr/>
                <p:nvPr/>
              </p:nvSpPr>
              <p:spPr>
                <a:xfrm>
                  <a:off x="0" y="33526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" name="Line 15"/>
                <p:cNvSpPr/>
                <p:nvPr/>
              </p:nvSpPr>
              <p:spPr>
                <a:xfrm>
                  <a:off x="0" y="36576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" name="Line 16"/>
                <p:cNvSpPr/>
                <p:nvPr/>
              </p:nvSpPr>
              <p:spPr>
                <a:xfrm>
                  <a:off x="0" y="39621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" name="Line 17"/>
                <p:cNvSpPr/>
                <p:nvPr/>
              </p:nvSpPr>
              <p:spPr>
                <a:xfrm>
                  <a:off x="0" y="42670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" name="Line 18"/>
                <p:cNvSpPr/>
                <p:nvPr/>
              </p:nvSpPr>
              <p:spPr>
                <a:xfrm>
                  <a:off x="0" y="45720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" name="Line 19"/>
                <p:cNvSpPr/>
                <p:nvPr/>
              </p:nvSpPr>
              <p:spPr>
                <a:xfrm>
                  <a:off x="0" y="48765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" name="Line 20"/>
                <p:cNvSpPr/>
                <p:nvPr/>
              </p:nvSpPr>
              <p:spPr>
                <a:xfrm>
                  <a:off x="0" y="51814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" name="Line 21"/>
                <p:cNvSpPr/>
                <p:nvPr/>
              </p:nvSpPr>
              <p:spPr>
                <a:xfrm>
                  <a:off x="0" y="54864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" name="Line 22"/>
                <p:cNvSpPr/>
                <p:nvPr/>
              </p:nvSpPr>
              <p:spPr>
                <a:xfrm>
                  <a:off x="0" y="57909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" name="Line 23"/>
                <p:cNvSpPr/>
                <p:nvPr/>
              </p:nvSpPr>
              <p:spPr>
                <a:xfrm>
                  <a:off x="0" y="60958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" name="Line 24"/>
                <p:cNvSpPr/>
                <p:nvPr/>
              </p:nvSpPr>
              <p:spPr>
                <a:xfrm>
                  <a:off x="0" y="64008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" name="Line 25"/>
                <p:cNvSpPr/>
                <p:nvPr/>
              </p:nvSpPr>
              <p:spPr>
                <a:xfrm>
                  <a:off x="0" y="67053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5" name="Group 26"/>
              <p:cNvGrpSpPr/>
              <p:nvPr/>
            </p:nvGrpSpPr>
            <p:grpSpPr>
              <a:xfrm>
                <a:off x="304560" y="0"/>
                <a:ext cx="8534880" cy="6858000"/>
                <a:chOff x="304560" y="0"/>
                <a:chExt cx="8534880" cy="6858000"/>
              </a:xfrm>
            </p:grpSpPr>
            <p:sp>
              <p:nvSpPr>
                <p:cNvPr id="26" name="Line 27"/>
                <p:cNvSpPr/>
                <p:nvPr/>
              </p:nvSpPr>
              <p:spPr>
                <a:xfrm>
                  <a:off x="3045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" name="Line 28"/>
                <p:cNvSpPr/>
                <p:nvPr/>
              </p:nvSpPr>
              <p:spPr>
                <a:xfrm>
                  <a:off x="6094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" name="Line 29"/>
                <p:cNvSpPr/>
                <p:nvPr/>
              </p:nvSpPr>
              <p:spPr>
                <a:xfrm>
                  <a:off x="9144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" name="Line 30"/>
                <p:cNvSpPr/>
                <p:nvPr/>
              </p:nvSpPr>
              <p:spPr>
                <a:xfrm>
                  <a:off x="12189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" name="Line 31"/>
                <p:cNvSpPr/>
                <p:nvPr/>
              </p:nvSpPr>
              <p:spPr>
                <a:xfrm>
                  <a:off x="15238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" name="Line 32"/>
                <p:cNvSpPr/>
                <p:nvPr/>
              </p:nvSpPr>
              <p:spPr>
                <a:xfrm>
                  <a:off x="18288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2" name="Line 33"/>
                <p:cNvSpPr/>
                <p:nvPr/>
              </p:nvSpPr>
              <p:spPr>
                <a:xfrm>
                  <a:off x="21333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" name="Line 34"/>
                <p:cNvSpPr/>
                <p:nvPr/>
              </p:nvSpPr>
              <p:spPr>
                <a:xfrm>
                  <a:off x="24382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" name="Line 35"/>
                <p:cNvSpPr/>
                <p:nvPr/>
              </p:nvSpPr>
              <p:spPr>
                <a:xfrm>
                  <a:off x="27432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" name="Line 36"/>
                <p:cNvSpPr/>
                <p:nvPr/>
              </p:nvSpPr>
              <p:spPr>
                <a:xfrm>
                  <a:off x="30477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" name="Line 37"/>
                <p:cNvSpPr/>
                <p:nvPr/>
              </p:nvSpPr>
              <p:spPr>
                <a:xfrm>
                  <a:off x="33526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" name="Line 38"/>
                <p:cNvSpPr/>
                <p:nvPr/>
              </p:nvSpPr>
              <p:spPr>
                <a:xfrm>
                  <a:off x="36576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" name="Line 39"/>
                <p:cNvSpPr/>
                <p:nvPr/>
              </p:nvSpPr>
              <p:spPr>
                <a:xfrm>
                  <a:off x="39621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" name="Line 40"/>
                <p:cNvSpPr/>
                <p:nvPr/>
              </p:nvSpPr>
              <p:spPr>
                <a:xfrm>
                  <a:off x="42670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" name="Line 41"/>
                <p:cNvSpPr/>
                <p:nvPr/>
              </p:nvSpPr>
              <p:spPr>
                <a:xfrm>
                  <a:off x="45720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" name="Line 42"/>
                <p:cNvSpPr/>
                <p:nvPr/>
              </p:nvSpPr>
              <p:spPr>
                <a:xfrm>
                  <a:off x="48765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" name="Line 43"/>
                <p:cNvSpPr/>
                <p:nvPr/>
              </p:nvSpPr>
              <p:spPr>
                <a:xfrm>
                  <a:off x="51814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" name="Line 44"/>
                <p:cNvSpPr/>
                <p:nvPr/>
              </p:nvSpPr>
              <p:spPr>
                <a:xfrm>
                  <a:off x="54864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" name="Line 45"/>
                <p:cNvSpPr/>
                <p:nvPr/>
              </p:nvSpPr>
              <p:spPr>
                <a:xfrm>
                  <a:off x="57909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" name="Line 46"/>
                <p:cNvSpPr/>
                <p:nvPr/>
              </p:nvSpPr>
              <p:spPr>
                <a:xfrm>
                  <a:off x="60958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6" name="Line 47"/>
                <p:cNvSpPr/>
                <p:nvPr/>
              </p:nvSpPr>
              <p:spPr>
                <a:xfrm>
                  <a:off x="64008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" name="Line 48"/>
                <p:cNvSpPr/>
                <p:nvPr/>
              </p:nvSpPr>
              <p:spPr>
                <a:xfrm>
                  <a:off x="67053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" name="Line 49"/>
                <p:cNvSpPr/>
                <p:nvPr/>
              </p:nvSpPr>
              <p:spPr>
                <a:xfrm>
                  <a:off x="70102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" name="Line 50"/>
                <p:cNvSpPr/>
                <p:nvPr/>
              </p:nvSpPr>
              <p:spPr>
                <a:xfrm>
                  <a:off x="73152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" name="Line 51"/>
                <p:cNvSpPr/>
                <p:nvPr/>
              </p:nvSpPr>
              <p:spPr>
                <a:xfrm>
                  <a:off x="76197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" name="Line 52"/>
                <p:cNvSpPr/>
                <p:nvPr/>
              </p:nvSpPr>
              <p:spPr>
                <a:xfrm>
                  <a:off x="79246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" name="Line 53"/>
                <p:cNvSpPr/>
                <p:nvPr/>
              </p:nvSpPr>
              <p:spPr>
                <a:xfrm>
                  <a:off x="82296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" name="Line 54"/>
                <p:cNvSpPr/>
                <p:nvPr/>
              </p:nvSpPr>
              <p:spPr>
                <a:xfrm>
                  <a:off x="85341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" name="Line 55"/>
                <p:cNvSpPr/>
                <p:nvPr/>
              </p:nvSpPr>
              <p:spPr>
                <a:xfrm>
                  <a:off x="88390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55" name="CustomShape 56"/>
            <p:cNvSpPr/>
            <p:nvPr/>
          </p:nvSpPr>
          <p:spPr>
            <a:xfrm>
              <a:off x="3352680" y="0"/>
              <a:ext cx="5790960" cy="151920"/>
            </a:xfrm>
            <a:prstGeom prst="rect">
              <a:avLst/>
            </a:prstGeom>
            <a:pattFill prst="openDmnd">
              <a:fgClr>
                <a:srgbClr val="CFDBFD"/>
              </a:fgClr>
              <a:bgClr>
                <a:srgbClr val="FFFFFF"/>
              </a:bgClr>
            </a:patt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7"/>
            <p:cNvSpPr/>
            <p:nvPr/>
          </p:nvSpPr>
          <p:spPr>
            <a:xfrm>
              <a:off x="8839080" y="0"/>
              <a:ext cx="360" cy="2361960"/>
            </a:xfrm>
            <a:prstGeom prst="line">
              <a:avLst/>
            </a:prstGeom>
            <a:ln w="9360">
              <a:solidFill>
                <a:schemeClr val="hlink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7" name="Group 58"/>
            <p:cNvGrpSpPr/>
            <p:nvPr/>
          </p:nvGrpSpPr>
          <p:grpSpPr>
            <a:xfrm>
              <a:off x="414000" y="1415880"/>
              <a:ext cx="1784520" cy="2324160"/>
              <a:chOff x="414000" y="1415880"/>
              <a:chExt cx="1784520" cy="2324160"/>
            </a:xfrm>
          </p:grpSpPr>
          <p:sp>
            <p:nvSpPr>
              <p:cNvPr id="58" name="Line 59"/>
              <p:cNvSpPr/>
              <p:nvPr/>
            </p:nvSpPr>
            <p:spPr>
              <a:xfrm flipH="1">
                <a:off x="414000" y="1514520"/>
                <a:ext cx="1784520" cy="36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" name="Line 60"/>
              <p:cNvSpPr/>
              <p:nvPr/>
            </p:nvSpPr>
            <p:spPr>
              <a:xfrm>
                <a:off x="608040" y="1419120"/>
                <a:ext cx="360" cy="232092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" name="CustomShape 61"/>
              <p:cNvSpPr/>
              <p:nvPr/>
            </p:nvSpPr>
            <p:spPr>
              <a:xfrm flipH="1">
                <a:off x="512280" y="1415880"/>
                <a:ext cx="191880" cy="19368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1" name="Group 6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62" name="Group 6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3" name="CustomShape 64"/>
              <p:cNvSpPr/>
              <p:nvPr/>
            </p:nvSpPr>
            <p:spPr>
              <a:xfrm>
                <a:off x="3352680" y="0"/>
                <a:ext cx="5790960" cy="151920"/>
              </a:xfrm>
              <a:prstGeom prst="rect">
                <a:avLst/>
              </a:prstGeom>
              <a:solidFill>
                <a:schemeClr val="folHlink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64" name="Group 65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5" name="Line 66"/>
                <p:cNvSpPr/>
                <p:nvPr/>
              </p:nvSpPr>
              <p:spPr>
                <a:xfrm>
                  <a:off x="0" y="3045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" name="Line 67"/>
                <p:cNvSpPr/>
                <p:nvPr/>
              </p:nvSpPr>
              <p:spPr>
                <a:xfrm>
                  <a:off x="0" y="6094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" name="Line 68"/>
                <p:cNvSpPr/>
                <p:nvPr/>
              </p:nvSpPr>
              <p:spPr>
                <a:xfrm>
                  <a:off x="0" y="9144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" name="Line 69"/>
                <p:cNvSpPr/>
                <p:nvPr/>
              </p:nvSpPr>
              <p:spPr>
                <a:xfrm>
                  <a:off x="0" y="12189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" name="Line 70"/>
                <p:cNvSpPr/>
                <p:nvPr/>
              </p:nvSpPr>
              <p:spPr>
                <a:xfrm>
                  <a:off x="0" y="15238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" name="Line 71"/>
                <p:cNvSpPr/>
                <p:nvPr/>
              </p:nvSpPr>
              <p:spPr>
                <a:xfrm>
                  <a:off x="0" y="18288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" name="Line 72"/>
                <p:cNvSpPr/>
                <p:nvPr/>
              </p:nvSpPr>
              <p:spPr>
                <a:xfrm>
                  <a:off x="0" y="21333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" name="Line 73"/>
                <p:cNvSpPr/>
                <p:nvPr/>
              </p:nvSpPr>
              <p:spPr>
                <a:xfrm>
                  <a:off x="0" y="24382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" name="Line 74"/>
                <p:cNvSpPr/>
                <p:nvPr/>
              </p:nvSpPr>
              <p:spPr>
                <a:xfrm>
                  <a:off x="0" y="27432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" name="Line 75"/>
                <p:cNvSpPr/>
                <p:nvPr/>
              </p:nvSpPr>
              <p:spPr>
                <a:xfrm>
                  <a:off x="0" y="30477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" name="Line 76"/>
                <p:cNvSpPr/>
                <p:nvPr/>
              </p:nvSpPr>
              <p:spPr>
                <a:xfrm>
                  <a:off x="0" y="33526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" name="Line 77"/>
                <p:cNvSpPr/>
                <p:nvPr/>
              </p:nvSpPr>
              <p:spPr>
                <a:xfrm>
                  <a:off x="0" y="36576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7" name="Line 78"/>
                <p:cNvSpPr/>
                <p:nvPr/>
              </p:nvSpPr>
              <p:spPr>
                <a:xfrm>
                  <a:off x="0" y="39621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8" name="Line 79"/>
                <p:cNvSpPr/>
                <p:nvPr/>
              </p:nvSpPr>
              <p:spPr>
                <a:xfrm>
                  <a:off x="0" y="42670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9" name="Line 80"/>
                <p:cNvSpPr/>
                <p:nvPr/>
              </p:nvSpPr>
              <p:spPr>
                <a:xfrm>
                  <a:off x="0" y="45720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" name="Line 81"/>
                <p:cNvSpPr/>
                <p:nvPr/>
              </p:nvSpPr>
              <p:spPr>
                <a:xfrm>
                  <a:off x="0" y="48765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" name="Line 82"/>
                <p:cNvSpPr/>
                <p:nvPr/>
              </p:nvSpPr>
              <p:spPr>
                <a:xfrm>
                  <a:off x="0" y="51814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" name="Line 83"/>
                <p:cNvSpPr/>
                <p:nvPr/>
              </p:nvSpPr>
              <p:spPr>
                <a:xfrm>
                  <a:off x="0" y="54864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" name="Line 84"/>
                <p:cNvSpPr/>
                <p:nvPr/>
              </p:nvSpPr>
              <p:spPr>
                <a:xfrm>
                  <a:off x="0" y="57909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" name="Line 85"/>
                <p:cNvSpPr/>
                <p:nvPr/>
              </p:nvSpPr>
              <p:spPr>
                <a:xfrm>
                  <a:off x="0" y="60958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5" name="Line 86"/>
                <p:cNvSpPr/>
                <p:nvPr/>
              </p:nvSpPr>
              <p:spPr>
                <a:xfrm>
                  <a:off x="0" y="64008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6" name="Line 87"/>
                <p:cNvSpPr/>
                <p:nvPr/>
              </p:nvSpPr>
              <p:spPr>
                <a:xfrm>
                  <a:off x="0" y="67053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7" name="Line 88"/>
                <p:cNvSpPr/>
                <p:nvPr/>
              </p:nvSpPr>
              <p:spPr>
                <a:xfrm>
                  <a:off x="3045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" name="Line 89"/>
                <p:cNvSpPr/>
                <p:nvPr/>
              </p:nvSpPr>
              <p:spPr>
                <a:xfrm>
                  <a:off x="6094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" name="Line 90"/>
                <p:cNvSpPr/>
                <p:nvPr/>
              </p:nvSpPr>
              <p:spPr>
                <a:xfrm>
                  <a:off x="9144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" name="Line 91"/>
                <p:cNvSpPr/>
                <p:nvPr/>
              </p:nvSpPr>
              <p:spPr>
                <a:xfrm>
                  <a:off x="12189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" name="Line 92"/>
                <p:cNvSpPr/>
                <p:nvPr/>
              </p:nvSpPr>
              <p:spPr>
                <a:xfrm>
                  <a:off x="15238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" name="Line 93"/>
                <p:cNvSpPr/>
                <p:nvPr/>
              </p:nvSpPr>
              <p:spPr>
                <a:xfrm>
                  <a:off x="18288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3" name="Line 94"/>
                <p:cNvSpPr/>
                <p:nvPr/>
              </p:nvSpPr>
              <p:spPr>
                <a:xfrm>
                  <a:off x="21333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4" name="Line 95"/>
                <p:cNvSpPr/>
                <p:nvPr/>
              </p:nvSpPr>
              <p:spPr>
                <a:xfrm>
                  <a:off x="24382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5" name="Line 96"/>
                <p:cNvSpPr/>
                <p:nvPr/>
              </p:nvSpPr>
              <p:spPr>
                <a:xfrm>
                  <a:off x="27432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6" name="Line 97"/>
                <p:cNvSpPr/>
                <p:nvPr/>
              </p:nvSpPr>
              <p:spPr>
                <a:xfrm>
                  <a:off x="30477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" name="Line 98"/>
                <p:cNvSpPr/>
                <p:nvPr/>
              </p:nvSpPr>
              <p:spPr>
                <a:xfrm>
                  <a:off x="33526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" name="Line 99"/>
                <p:cNvSpPr/>
                <p:nvPr/>
              </p:nvSpPr>
              <p:spPr>
                <a:xfrm>
                  <a:off x="36576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" name="Line 100"/>
                <p:cNvSpPr/>
                <p:nvPr/>
              </p:nvSpPr>
              <p:spPr>
                <a:xfrm>
                  <a:off x="39621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" name="Line 101"/>
                <p:cNvSpPr/>
                <p:nvPr/>
              </p:nvSpPr>
              <p:spPr>
                <a:xfrm>
                  <a:off x="42670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" name="Line 102"/>
                <p:cNvSpPr/>
                <p:nvPr/>
              </p:nvSpPr>
              <p:spPr>
                <a:xfrm>
                  <a:off x="45720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" name="Line 103"/>
                <p:cNvSpPr/>
                <p:nvPr/>
              </p:nvSpPr>
              <p:spPr>
                <a:xfrm>
                  <a:off x="48765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" name="Line 104"/>
                <p:cNvSpPr/>
                <p:nvPr/>
              </p:nvSpPr>
              <p:spPr>
                <a:xfrm>
                  <a:off x="51814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" name="Line 105"/>
                <p:cNvSpPr/>
                <p:nvPr/>
              </p:nvSpPr>
              <p:spPr>
                <a:xfrm>
                  <a:off x="54864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5" name="Line 106"/>
                <p:cNvSpPr/>
                <p:nvPr/>
              </p:nvSpPr>
              <p:spPr>
                <a:xfrm>
                  <a:off x="57909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" name="Line 107"/>
                <p:cNvSpPr/>
                <p:nvPr/>
              </p:nvSpPr>
              <p:spPr>
                <a:xfrm>
                  <a:off x="60958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" name="Line 108"/>
                <p:cNvSpPr/>
                <p:nvPr/>
              </p:nvSpPr>
              <p:spPr>
                <a:xfrm>
                  <a:off x="64008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" name="Line 109"/>
                <p:cNvSpPr/>
                <p:nvPr/>
              </p:nvSpPr>
              <p:spPr>
                <a:xfrm>
                  <a:off x="67053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9" name="Line 110"/>
                <p:cNvSpPr/>
                <p:nvPr/>
              </p:nvSpPr>
              <p:spPr>
                <a:xfrm>
                  <a:off x="70102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0" name="Line 111"/>
                <p:cNvSpPr/>
                <p:nvPr/>
              </p:nvSpPr>
              <p:spPr>
                <a:xfrm>
                  <a:off x="73152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1" name="Line 112"/>
                <p:cNvSpPr/>
                <p:nvPr/>
              </p:nvSpPr>
              <p:spPr>
                <a:xfrm>
                  <a:off x="76197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2" name="Line 113"/>
                <p:cNvSpPr/>
                <p:nvPr/>
              </p:nvSpPr>
              <p:spPr>
                <a:xfrm>
                  <a:off x="79246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3" name="Line 114"/>
                <p:cNvSpPr/>
                <p:nvPr/>
              </p:nvSpPr>
              <p:spPr>
                <a:xfrm>
                  <a:off x="82296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4" name="Line 115"/>
                <p:cNvSpPr/>
                <p:nvPr/>
              </p:nvSpPr>
              <p:spPr>
                <a:xfrm>
                  <a:off x="85341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5" name="Line 116"/>
                <p:cNvSpPr/>
                <p:nvPr/>
              </p:nvSpPr>
              <p:spPr>
                <a:xfrm>
                  <a:off x="88390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116" name="Line 117"/>
              <p:cNvSpPr/>
              <p:nvPr/>
            </p:nvSpPr>
            <p:spPr>
              <a:xfrm>
                <a:off x="8839080" y="0"/>
                <a:ext cx="360" cy="236196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7" name="Group 118"/>
            <p:cNvGrpSpPr/>
            <p:nvPr/>
          </p:nvGrpSpPr>
          <p:grpSpPr>
            <a:xfrm>
              <a:off x="4680" y="887400"/>
              <a:ext cx="6654600" cy="2850840"/>
              <a:chOff x="4680" y="887400"/>
              <a:chExt cx="6654600" cy="2850840"/>
            </a:xfrm>
          </p:grpSpPr>
          <p:sp>
            <p:nvSpPr>
              <p:cNvPr id="118" name="Line 119"/>
              <p:cNvSpPr/>
              <p:nvPr/>
            </p:nvSpPr>
            <p:spPr>
              <a:xfrm>
                <a:off x="803160" y="887400"/>
                <a:ext cx="360" cy="285084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9" name="Line 120"/>
              <p:cNvSpPr/>
              <p:nvPr/>
            </p:nvSpPr>
            <p:spPr>
              <a:xfrm flipH="1" flipV="1">
                <a:off x="4680" y="3054240"/>
                <a:ext cx="5097240" cy="144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0" name="Line 121"/>
              <p:cNvSpPr/>
              <p:nvPr/>
            </p:nvSpPr>
            <p:spPr>
              <a:xfrm flipH="1" flipV="1">
                <a:off x="609480" y="1488960"/>
                <a:ext cx="6049800" cy="144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CustomShape 122"/>
              <p:cNvSpPr/>
              <p:nvPr/>
            </p:nvSpPr>
            <p:spPr>
              <a:xfrm rot="16200000" flipH="1">
                <a:off x="676080" y="1365480"/>
                <a:ext cx="24732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2" name="Group 123"/>
            <p:cNvGrpSpPr/>
            <p:nvPr/>
          </p:nvGrpSpPr>
          <p:grpSpPr>
            <a:xfrm>
              <a:off x="2349360" y="3098520"/>
              <a:ext cx="6045120" cy="2876760"/>
              <a:chOff x="2349360" y="3098520"/>
              <a:chExt cx="6045120" cy="2876760"/>
            </a:xfrm>
          </p:grpSpPr>
          <p:sp>
            <p:nvSpPr>
              <p:cNvPr id="123" name="Line 124"/>
              <p:cNvSpPr/>
              <p:nvPr/>
            </p:nvSpPr>
            <p:spPr>
              <a:xfrm>
                <a:off x="2349360" y="5465520"/>
                <a:ext cx="6045120" cy="36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Line 125"/>
              <p:cNvSpPr/>
              <p:nvPr/>
            </p:nvSpPr>
            <p:spPr>
              <a:xfrm>
                <a:off x="8211960" y="3098520"/>
                <a:ext cx="360" cy="287676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5" name="CustomShape 126"/>
              <p:cNvSpPr/>
              <p:nvPr/>
            </p:nvSpPr>
            <p:spPr>
              <a:xfrm rot="5400000">
                <a:off x="8091720" y="5313600"/>
                <a:ext cx="24732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126" name="PlaceHolder 127"/>
          <p:cNvSpPr>
            <a:spLocks noGrp="1"/>
          </p:cNvSpPr>
          <p:nvPr>
            <p:ph type="title"/>
          </p:nvPr>
        </p:nvSpPr>
        <p:spPr>
          <a:xfrm>
            <a:off x="990720" y="1752480"/>
            <a:ext cx="7772040" cy="11426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Clique para editar o estilo do título mestre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127" name="PlaceHolder 128"/>
          <p:cNvSpPr>
            <a:spLocks noGrp="1"/>
          </p:cNvSpPr>
          <p:nvPr>
            <p:ph type="dt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</p:spPr>
        <p:txBody>
          <a:bodyPr anchor="b"/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28" name="PlaceHolder 129"/>
          <p:cNvSpPr>
            <a:spLocks noGrp="1"/>
          </p:cNvSpPr>
          <p:nvPr>
            <p:ph type="ftr"/>
          </p:nvPr>
        </p:nvSpPr>
        <p:spPr>
          <a:xfrm>
            <a:off x="3124080" y="6248520"/>
            <a:ext cx="2895120" cy="456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129" name="PlaceHolder 130"/>
          <p:cNvSpPr>
            <a:spLocks noGrp="1"/>
          </p:cNvSpPr>
          <p:nvPr>
            <p:ph type="sldNum"/>
          </p:nvPr>
        </p:nvSpPr>
        <p:spPr>
          <a:xfrm>
            <a:off x="6553080" y="6248520"/>
            <a:ext cx="190476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A0173013-8D82-4BDA-9749-C915C1039F87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130" name="PlaceHolder 13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68" name="Group 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69" name="Group 3"/>
              <p:cNvGrpSpPr/>
              <p:nvPr/>
            </p:nvGrpSpPr>
            <p:grpSpPr>
              <a:xfrm>
                <a:off x="0" y="304560"/>
                <a:ext cx="9144000" cy="6401160"/>
                <a:chOff x="0" y="304560"/>
                <a:chExt cx="9144000" cy="6401160"/>
              </a:xfrm>
            </p:grpSpPr>
            <p:sp>
              <p:nvSpPr>
                <p:cNvPr id="170" name="Line 4"/>
                <p:cNvSpPr/>
                <p:nvPr/>
              </p:nvSpPr>
              <p:spPr>
                <a:xfrm>
                  <a:off x="0" y="3045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1" name="Line 5"/>
                <p:cNvSpPr/>
                <p:nvPr/>
              </p:nvSpPr>
              <p:spPr>
                <a:xfrm>
                  <a:off x="0" y="6094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2" name="Line 6"/>
                <p:cNvSpPr/>
                <p:nvPr/>
              </p:nvSpPr>
              <p:spPr>
                <a:xfrm>
                  <a:off x="0" y="9144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3" name="Line 7"/>
                <p:cNvSpPr/>
                <p:nvPr/>
              </p:nvSpPr>
              <p:spPr>
                <a:xfrm>
                  <a:off x="0" y="12189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4" name="Line 8"/>
                <p:cNvSpPr/>
                <p:nvPr/>
              </p:nvSpPr>
              <p:spPr>
                <a:xfrm>
                  <a:off x="0" y="15238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5" name="Line 9"/>
                <p:cNvSpPr/>
                <p:nvPr/>
              </p:nvSpPr>
              <p:spPr>
                <a:xfrm>
                  <a:off x="0" y="18288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6" name="Line 10"/>
                <p:cNvSpPr/>
                <p:nvPr/>
              </p:nvSpPr>
              <p:spPr>
                <a:xfrm>
                  <a:off x="0" y="21333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7" name="Line 11"/>
                <p:cNvSpPr/>
                <p:nvPr/>
              </p:nvSpPr>
              <p:spPr>
                <a:xfrm>
                  <a:off x="0" y="24382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8" name="Line 12"/>
                <p:cNvSpPr/>
                <p:nvPr/>
              </p:nvSpPr>
              <p:spPr>
                <a:xfrm>
                  <a:off x="0" y="27432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9" name="Line 13"/>
                <p:cNvSpPr/>
                <p:nvPr/>
              </p:nvSpPr>
              <p:spPr>
                <a:xfrm>
                  <a:off x="0" y="30477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0" name="Line 14"/>
                <p:cNvSpPr/>
                <p:nvPr/>
              </p:nvSpPr>
              <p:spPr>
                <a:xfrm>
                  <a:off x="0" y="33526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1" name="Line 15"/>
                <p:cNvSpPr/>
                <p:nvPr/>
              </p:nvSpPr>
              <p:spPr>
                <a:xfrm>
                  <a:off x="0" y="36576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2" name="Line 16"/>
                <p:cNvSpPr/>
                <p:nvPr/>
              </p:nvSpPr>
              <p:spPr>
                <a:xfrm>
                  <a:off x="0" y="39621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3" name="Line 17"/>
                <p:cNvSpPr/>
                <p:nvPr/>
              </p:nvSpPr>
              <p:spPr>
                <a:xfrm>
                  <a:off x="0" y="42670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4" name="Line 18"/>
                <p:cNvSpPr/>
                <p:nvPr/>
              </p:nvSpPr>
              <p:spPr>
                <a:xfrm>
                  <a:off x="0" y="45720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5" name="Line 19"/>
                <p:cNvSpPr/>
                <p:nvPr/>
              </p:nvSpPr>
              <p:spPr>
                <a:xfrm>
                  <a:off x="0" y="48765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6" name="Line 20"/>
                <p:cNvSpPr/>
                <p:nvPr/>
              </p:nvSpPr>
              <p:spPr>
                <a:xfrm>
                  <a:off x="0" y="51814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Line 21"/>
                <p:cNvSpPr/>
                <p:nvPr/>
              </p:nvSpPr>
              <p:spPr>
                <a:xfrm>
                  <a:off x="0" y="54864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8" name="Line 22"/>
                <p:cNvSpPr/>
                <p:nvPr/>
              </p:nvSpPr>
              <p:spPr>
                <a:xfrm>
                  <a:off x="0" y="57909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9" name="Line 23"/>
                <p:cNvSpPr/>
                <p:nvPr/>
              </p:nvSpPr>
              <p:spPr>
                <a:xfrm>
                  <a:off x="0" y="609588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0" name="Line 24"/>
                <p:cNvSpPr/>
                <p:nvPr/>
              </p:nvSpPr>
              <p:spPr>
                <a:xfrm>
                  <a:off x="0" y="640080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1" name="Line 25"/>
                <p:cNvSpPr/>
                <p:nvPr/>
              </p:nvSpPr>
              <p:spPr>
                <a:xfrm>
                  <a:off x="0" y="6705360"/>
                  <a:ext cx="9144000" cy="36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92" name="Group 26"/>
              <p:cNvGrpSpPr/>
              <p:nvPr/>
            </p:nvGrpSpPr>
            <p:grpSpPr>
              <a:xfrm>
                <a:off x="304560" y="0"/>
                <a:ext cx="8534880" cy="6858000"/>
                <a:chOff x="304560" y="0"/>
                <a:chExt cx="8534880" cy="6858000"/>
              </a:xfrm>
            </p:grpSpPr>
            <p:sp>
              <p:nvSpPr>
                <p:cNvPr id="193" name="Line 27"/>
                <p:cNvSpPr/>
                <p:nvPr/>
              </p:nvSpPr>
              <p:spPr>
                <a:xfrm>
                  <a:off x="3045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4" name="Line 28"/>
                <p:cNvSpPr/>
                <p:nvPr/>
              </p:nvSpPr>
              <p:spPr>
                <a:xfrm>
                  <a:off x="6094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5" name="Line 29"/>
                <p:cNvSpPr/>
                <p:nvPr/>
              </p:nvSpPr>
              <p:spPr>
                <a:xfrm>
                  <a:off x="9144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6" name="Line 30"/>
                <p:cNvSpPr/>
                <p:nvPr/>
              </p:nvSpPr>
              <p:spPr>
                <a:xfrm>
                  <a:off x="12189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7" name="Line 31"/>
                <p:cNvSpPr/>
                <p:nvPr/>
              </p:nvSpPr>
              <p:spPr>
                <a:xfrm>
                  <a:off x="15238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8" name="Line 32"/>
                <p:cNvSpPr/>
                <p:nvPr/>
              </p:nvSpPr>
              <p:spPr>
                <a:xfrm>
                  <a:off x="18288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9" name="Line 33"/>
                <p:cNvSpPr/>
                <p:nvPr/>
              </p:nvSpPr>
              <p:spPr>
                <a:xfrm>
                  <a:off x="21333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0" name="Line 34"/>
                <p:cNvSpPr/>
                <p:nvPr/>
              </p:nvSpPr>
              <p:spPr>
                <a:xfrm>
                  <a:off x="24382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1" name="Line 35"/>
                <p:cNvSpPr/>
                <p:nvPr/>
              </p:nvSpPr>
              <p:spPr>
                <a:xfrm>
                  <a:off x="27432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2" name="Line 36"/>
                <p:cNvSpPr/>
                <p:nvPr/>
              </p:nvSpPr>
              <p:spPr>
                <a:xfrm>
                  <a:off x="30477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3" name="Line 37"/>
                <p:cNvSpPr/>
                <p:nvPr/>
              </p:nvSpPr>
              <p:spPr>
                <a:xfrm>
                  <a:off x="33526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4" name="Line 38"/>
                <p:cNvSpPr/>
                <p:nvPr/>
              </p:nvSpPr>
              <p:spPr>
                <a:xfrm>
                  <a:off x="36576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5" name="Line 39"/>
                <p:cNvSpPr/>
                <p:nvPr/>
              </p:nvSpPr>
              <p:spPr>
                <a:xfrm>
                  <a:off x="39621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6" name="Line 40"/>
                <p:cNvSpPr/>
                <p:nvPr/>
              </p:nvSpPr>
              <p:spPr>
                <a:xfrm>
                  <a:off x="42670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7" name="Line 41"/>
                <p:cNvSpPr/>
                <p:nvPr/>
              </p:nvSpPr>
              <p:spPr>
                <a:xfrm>
                  <a:off x="45720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8" name="Line 42"/>
                <p:cNvSpPr/>
                <p:nvPr/>
              </p:nvSpPr>
              <p:spPr>
                <a:xfrm>
                  <a:off x="48765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9" name="Line 43"/>
                <p:cNvSpPr/>
                <p:nvPr/>
              </p:nvSpPr>
              <p:spPr>
                <a:xfrm>
                  <a:off x="51814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0" name="Line 44"/>
                <p:cNvSpPr/>
                <p:nvPr/>
              </p:nvSpPr>
              <p:spPr>
                <a:xfrm>
                  <a:off x="54864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1" name="Line 45"/>
                <p:cNvSpPr/>
                <p:nvPr/>
              </p:nvSpPr>
              <p:spPr>
                <a:xfrm>
                  <a:off x="57909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2" name="Line 46"/>
                <p:cNvSpPr/>
                <p:nvPr/>
              </p:nvSpPr>
              <p:spPr>
                <a:xfrm>
                  <a:off x="60958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3" name="Line 47"/>
                <p:cNvSpPr/>
                <p:nvPr/>
              </p:nvSpPr>
              <p:spPr>
                <a:xfrm>
                  <a:off x="64008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4" name="Line 48"/>
                <p:cNvSpPr/>
                <p:nvPr/>
              </p:nvSpPr>
              <p:spPr>
                <a:xfrm>
                  <a:off x="67053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5" name="Line 49"/>
                <p:cNvSpPr/>
                <p:nvPr/>
              </p:nvSpPr>
              <p:spPr>
                <a:xfrm>
                  <a:off x="70102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6" name="Line 50"/>
                <p:cNvSpPr/>
                <p:nvPr/>
              </p:nvSpPr>
              <p:spPr>
                <a:xfrm>
                  <a:off x="73152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7" name="Line 51"/>
                <p:cNvSpPr/>
                <p:nvPr/>
              </p:nvSpPr>
              <p:spPr>
                <a:xfrm>
                  <a:off x="76197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8" name="Line 52"/>
                <p:cNvSpPr/>
                <p:nvPr/>
              </p:nvSpPr>
              <p:spPr>
                <a:xfrm>
                  <a:off x="79246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9" name="Line 53"/>
                <p:cNvSpPr/>
                <p:nvPr/>
              </p:nvSpPr>
              <p:spPr>
                <a:xfrm>
                  <a:off x="822960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0" name="Line 54"/>
                <p:cNvSpPr/>
                <p:nvPr/>
              </p:nvSpPr>
              <p:spPr>
                <a:xfrm>
                  <a:off x="853416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1" name="Line 55"/>
                <p:cNvSpPr/>
                <p:nvPr/>
              </p:nvSpPr>
              <p:spPr>
                <a:xfrm>
                  <a:off x="8839080" y="0"/>
                  <a:ext cx="360" cy="6858000"/>
                </a:xfrm>
                <a:prstGeom prst="line">
                  <a:avLst/>
                </a:prstGeom>
                <a:ln w="9360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sp>
          <p:nvSpPr>
            <p:cNvPr id="222" name="CustomShape 56"/>
            <p:cNvSpPr/>
            <p:nvPr/>
          </p:nvSpPr>
          <p:spPr>
            <a:xfrm>
              <a:off x="3352680" y="0"/>
              <a:ext cx="5790960" cy="151920"/>
            </a:xfrm>
            <a:prstGeom prst="rect">
              <a:avLst/>
            </a:prstGeom>
            <a:pattFill prst="openDmnd">
              <a:fgClr>
                <a:srgbClr val="CFDBFD"/>
              </a:fgClr>
              <a:bgClr>
                <a:srgbClr val="FFFFFF"/>
              </a:bgClr>
            </a:patt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7"/>
            <p:cNvSpPr/>
            <p:nvPr/>
          </p:nvSpPr>
          <p:spPr>
            <a:xfrm>
              <a:off x="8839080" y="0"/>
              <a:ext cx="360" cy="2361960"/>
            </a:xfrm>
            <a:prstGeom prst="line">
              <a:avLst/>
            </a:prstGeom>
            <a:ln w="9360">
              <a:solidFill>
                <a:schemeClr val="hlink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24" name="Group 58"/>
            <p:cNvGrpSpPr/>
            <p:nvPr/>
          </p:nvGrpSpPr>
          <p:grpSpPr>
            <a:xfrm>
              <a:off x="414000" y="1415880"/>
              <a:ext cx="1784520" cy="2324160"/>
              <a:chOff x="414000" y="1415880"/>
              <a:chExt cx="1784520" cy="2324160"/>
            </a:xfrm>
          </p:grpSpPr>
          <p:sp>
            <p:nvSpPr>
              <p:cNvPr id="225" name="Line 59"/>
              <p:cNvSpPr/>
              <p:nvPr/>
            </p:nvSpPr>
            <p:spPr>
              <a:xfrm flipH="1">
                <a:off x="414000" y="1514520"/>
                <a:ext cx="1784520" cy="36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6" name="Line 60"/>
              <p:cNvSpPr/>
              <p:nvPr/>
            </p:nvSpPr>
            <p:spPr>
              <a:xfrm>
                <a:off x="608040" y="1419120"/>
                <a:ext cx="360" cy="2320920"/>
              </a:xfrm>
              <a:prstGeom prst="line">
                <a:avLst/>
              </a:prstGeom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7" name="CustomShape 61"/>
              <p:cNvSpPr/>
              <p:nvPr/>
            </p:nvSpPr>
            <p:spPr>
              <a:xfrm flipH="1">
                <a:off x="512280" y="1415880"/>
                <a:ext cx="191880" cy="19368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360">
                <a:solidFill>
                  <a:schemeClr val="hlink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228" name="PlaceHolder 62"/>
          <p:cNvSpPr>
            <a:spLocks noGrp="1"/>
          </p:cNvSpPr>
          <p:nvPr>
            <p:ph type="title"/>
          </p:nvPr>
        </p:nvSpPr>
        <p:spPr>
          <a:xfrm>
            <a:off x="609480" y="343080"/>
            <a:ext cx="7772040" cy="11426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Clique para editar o estilo do título mestre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29" name="PlaceHolder 63"/>
          <p:cNvSpPr>
            <a:spLocks noGrp="1"/>
          </p:cNvSpPr>
          <p:nvPr>
            <p:ph type="body"/>
          </p:nvPr>
        </p:nvSpPr>
        <p:spPr>
          <a:xfrm>
            <a:off x="838080" y="1514520"/>
            <a:ext cx="7772040" cy="411444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14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Clique para editar os estilos do texto mestre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Segundo nível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Terceiro nível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40458C"/>
              </a:buClr>
              <a:buSzPct val="65000"/>
              <a:buFont typeface="Wingdings" charset="2"/>
              <a:buChar char=""/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Quarto nível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6F89F7"/>
              </a:buClr>
              <a:buSzPct val="60000"/>
              <a:buFont typeface="Wingdings" charset="2"/>
              <a:buChar char=""/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Quinto nível</a:t>
            </a:r>
          </a:p>
        </p:txBody>
      </p:sp>
      <p:sp>
        <p:nvSpPr>
          <p:cNvPr id="230" name="PlaceHolder 64"/>
          <p:cNvSpPr>
            <a:spLocks noGrp="1"/>
          </p:cNvSpPr>
          <p:nvPr>
            <p:ph type="ftr"/>
          </p:nvPr>
        </p:nvSpPr>
        <p:spPr>
          <a:xfrm>
            <a:off x="7620120" y="6248520"/>
            <a:ext cx="1447560" cy="456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231" name="PlaceHolder 65"/>
          <p:cNvSpPr>
            <a:spLocks noGrp="1"/>
          </p:cNvSpPr>
          <p:nvPr>
            <p:ph type="sldNum"/>
          </p:nvPr>
        </p:nvSpPr>
        <p:spPr>
          <a:xfrm>
            <a:off x="7010280" y="76320"/>
            <a:ext cx="190476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797C355-B152-4EB0-9936-4FAF34F6461C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t-br/services/cognitive-services/text-analytic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.ac.u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ate.ac.uk/gate/doc/plugin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net.org/gui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renatocorrea/temas-de-interesse/processamento-de-linguagem-natur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linguateca.pt/ferramentas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lc.icmc.usp.br/nilc/projects/unitex-pb/web/dicionario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ucene.apach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ate.ac.uk/gate/doc/plugin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xapia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hyperlink" Target="http://sphinxsearch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umpus-search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79C5A5D-358D-4C1B-9168-587272F7C867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1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990720" y="1752480"/>
            <a:ext cx="7772040" cy="818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br/>
            <a:r>
              <a:rPr lang="pt-BR" sz="3600" b="0" strike="noStrike" spc="-1">
                <a:solidFill>
                  <a:srgbClr val="660066"/>
                </a:solidFill>
                <a:latin typeface="Tahoma"/>
                <a:ea typeface="PMingLiU"/>
              </a:rPr>
              <a:t>Recuperação de Informação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76" name="TextShape 3"/>
          <p:cNvSpPr txBox="1"/>
          <p:nvPr/>
        </p:nvSpPr>
        <p:spPr>
          <a:xfrm>
            <a:off x="857160" y="3141000"/>
            <a:ext cx="7295760" cy="15714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120"/>
              </a:spcBef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 Ferramentas de suporte a 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 </a:t>
            </a: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Preparação/pré-processamento dos documentos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961"/>
              </a:spcBef>
              <a:buSzPct val="109929"/>
              <a:buBlip>
                <a:blip r:embed="rId3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 Ferramentas de RI</a:t>
            </a:r>
            <a:endParaRPr lang="pt-BR" sz="24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120"/>
              </a:spcBef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277" name="TextShape 4"/>
          <p:cNvSpPr txBox="1"/>
          <p:nvPr/>
        </p:nvSpPr>
        <p:spPr>
          <a:xfrm>
            <a:off x="3124080" y="5643720"/>
            <a:ext cx="2895120" cy="1061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Flávia Barros</a:t>
            </a:r>
            <a:endParaRPr lang="pt-BR" sz="24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lang="pt-BR" sz="2400" b="0" strike="noStrike" spc="-1"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8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Azure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https://azure.microsoft.com/pt-br/services/cognitive-services/text-analytics/</a:t>
            </a: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Análise de sentimento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Analisa texto no idioma inglês para classificar o sentimento geral contido nele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Extração de expressão chave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Extraia automaticamente expressões chave de textos no idioma inglês para identificar seus aspectos principais</a:t>
            </a:r>
          </a:p>
          <a:p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08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FDAADE-1ED4-4BB3-A26D-9BCF7250F8C5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10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GATE</a:t>
            </a:r>
            <a:br/>
            <a:r>
              <a:rPr lang="pt-BR" sz="2800" b="0" strike="noStrike" spc="-1">
                <a:solidFill>
                  <a:srgbClr val="660066"/>
                </a:solidFill>
                <a:latin typeface="Tahoma"/>
              </a:rPr>
              <a:t>General Architecture for Text Engineering</a:t>
            </a: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https://gate.ac.uk/</a:t>
            </a: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Software open source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Diversos componentes para tarefas simples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É tanta coisa...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u="sng" strike="noStrike" spc="-1">
                <a:solidFill>
                  <a:srgbClr val="6F89F7"/>
                </a:solidFill>
                <a:uFillTx/>
                <a:latin typeface="Tahoma"/>
                <a:hlinkClick r:id="rId4"/>
              </a:rPr>
              <a:t>https://gate.ac.uk/gate/doc/plugins.html</a:t>
            </a: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Vejamos mais detalhes a seguir</a:t>
            </a:r>
          </a:p>
        </p:txBody>
      </p:sp>
      <p:sp>
        <p:nvSpPr>
          <p:cNvPr id="315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16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484077-A708-437A-A7BC-FC61F22C3B7A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11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838080" y="19170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Open Source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Bastante robusta em atividades de processamento de textos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 “Lucene” da extração de informação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 “Eclipse” do processamento de linguagem natural</a:t>
            </a:r>
          </a:p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pic>
        <p:nvPicPr>
          <p:cNvPr id="318" name="Picture 2"/>
          <p:cNvPicPr/>
          <p:nvPr/>
        </p:nvPicPr>
        <p:blipFill>
          <a:blip r:embed="rId3"/>
          <a:stretch/>
        </p:blipFill>
        <p:spPr>
          <a:xfrm>
            <a:off x="323640" y="548640"/>
            <a:ext cx="4896360" cy="94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Funcionalidades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755640" y="1690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Tem um escopo muito grande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Processamento de texto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Análise de sentimentos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Mineração da web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Anotações semânticas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Extração de informação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Processamento de linguagem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Funcionalidades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JAPE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Benchmark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Extração de instâncias de treinamento de aprendizagem de máquina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Integração com implementações de aprendizagem de máquina (Weka)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Módulos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GATE Developer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GATE Cloud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GATE Teamware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GATE Mimir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Módulo de análise de sentimentos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GATE Embedded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ANNIE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JAPE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Anotações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38080" y="1690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São comentários, explanações, informação associada a um documento ou a parte dele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São considerados metadados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Anotação != Tags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Melhora buscas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Developer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GUI do GATE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Gerenciamento do corpo de documentos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Criação manual de anotações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Gerenciamento das anotações, podendo associar tipos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Developer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Criação de conjuntos formados por grupos de anotações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procurar e editar anotações automaticamente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utilização de recursos para criação e manipulação automática de anotações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como os recursos do módulo de extração de informação ANNIE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Developer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pic>
        <p:nvPicPr>
          <p:cNvPr id="333" name="Picture 2"/>
          <p:cNvPicPr/>
          <p:nvPr/>
        </p:nvPicPr>
        <p:blipFill>
          <a:blip r:embed="rId2"/>
          <a:stretch/>
        </p:blipFill>
        <p:spPr>
          <a:xfrm>
            <a:off x="1043640" y="1609200"/>
            <a:ext cx="6480360" cy="510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9AC5A66-32F1-4704-86B5-D0FDFFC8A40F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2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609480" y="380880"/>
            <a:ext cx="7772040" cy="761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Roteiro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81" name="TextShape 4"/>
          <p:cNvSpPr txBox="1"/>
          <p:nvPr/>
        </p:nvSpPr>
        <p:spPr>
          <a:xfrm>
            <a:off x="838080" y="16002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Ferramentas para RI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Preparação (pré-processamento) dos documentos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Indexação e Consulta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Tarefa 1</a:t>
            </a:r>
          </a:p>
          <a:p>
            <a:pPr marL="743040" indent="-285480">
              <a:lnSpc>
                <a:spcPct val="100000"/>
              </a:lnSpc>
              <a:spcBef>
                <a:spcPts val="519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Developer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35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pic>
        <p:nvPicPr>
          <p:cNvPr id="336" name="Picture 3"/>
          <p:cNvPicPr/>
          <p:nvPr/>
        </p:nvPicPr>
        <p:blipFill>
          <a:blip r:embed="rId2"/>
          <a:stretch/>
        </p:blipFill>
        <p:spPr>
          <a:xfrm>
            <a:off x="1763640" y="1700640"/>
            <a:ext cx="5548680" cy="496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Developer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446760" y="1763280"/>
            <a:ext cx="8229240" cy="324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340" name="Picture 2"/>
          <p:cNvPicPr/>
          <p:nvPr/>
        </p:nvPicPr>
        <p:blipFill>
          <a:blip r:embed="rId3"/>
          <a:stretch/>
        </p:blipFill>
        <p:spPr>
          <a:xfrm>
            <a:off x="1812240" y="1556640"/>
            <a:ext cx="5498280" cy="509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GATE Cloud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Funciona como uma caixa preta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Cloud computing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Necessidade de alugar os servidores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Funcionalidades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Mineração de opinião, web e texto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Indexação e buscas (booleana, estruturada ou texto completo)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Extração de informação e anotação semântica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Análise de sentimentos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GATE Cloud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pic>
        <p:nvPicPr>
          <p:cNvPr id="345" name="Picture 2"/>
          <p:cNvPicPr/>
          <p:nvPr/>
        </p:nvPicPr>
        <p:blipFill>
          <a:blip r:embed="rId2"/>
          <a:stretch/>
        </p:blipFill>
        <p:spPr>
          <a:xfrm>
            <a:off x="1187640" y="1700640"/>
            <a:ext cx="5544360" cy="4814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GATE Teamware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pic>
        <p:nvPicPr>
          <p:cNvPr id="348" name="Picture 2"/>
          <p:cNvPicPr/>
          <p:nvPr/>
        </p:nvPicPr>
        <p:blipFill>
          <a:blip r:embed="rId3"/>
          <a:stretch/>
        </p:blipFill>
        <p:spPr>
          <a:xfrm>
            <a:off x="1541880" y="3717000"/>
            <a:ext cx="6039360" cy="2639880"/>
          </a:xfrm>
          <a:prstGeom prst="rect">
            <a:avLst/>
          </a:prstGeom>
          <a:ln>
            <a:noFill/>
          </a:ln>
        </p:spPr>
      </p:pic>
      <p:sp>
        <p:nvSpPr>
          <p:cNvPr id="349" name="CustomShape 3"/>
          <p:cNvSpPr/>
          <p:nvPr/>
        </p:nvSpPr>
        <p:spPr>
          <a:xfrm>
            <a:off x="446760" y="1763280"/>
            <a:ext cx="8229240" cy="25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Plataforma WEB</a:t>
            </a:r>
            <a:endParaRPr lang="pt-BR" sz="2800" b="0" strike="noStrike" spc="-1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Gerenciamento de anotações</a:t>
            </a:r>
            <a:endParaRPr lang="pt-BR" sz="2800" b="0" strike="noStrike" spc="-1">
              <a:latin typeface="Arial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FFFFFF"/>
              </a:buClr>
              <a:buFont typeface="Georgia"/>
              <a:buChar char="•"/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Colaborativo</a:t>
            </a:r>
            <a:endParaRPr lang="pt-BR" sz="2800" b="0" strike="noStrike" spc="-1">
              <a:latin typeface="Arial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GATE Teamware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838080" y="1618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Carregamento de corpus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Criação de templates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Inicia projetos a partir de templates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Ferramentas de gerenciamento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Relatórios do status do projeto, estatísticas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anotações automáticas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53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B5D6C3E-365E-4693-8269-1A6B87CC2F05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25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Análise de sentimentos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Usa aprendizagem supervisionado de máquina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Utiliza para o treinamento documentos manualmente anotados, técnicas de estatística e mapeamento de palavras positivas e negativas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Opiniões sensíveis ao usuário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Elemento temporal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609480" y="404640"/>
            <a:ext cx="7772040" cy="95220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Tesauros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755640" y="1618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WordNet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Já vimos na aula de processamento de texto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https://wordnet.princeton.edu/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BabelNet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http://babelnet.org/guide</a:t>
            </a: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Oferece tradução automática também...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http://babelnet.org/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59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C98AE72-2F80-4C77-B33E-9432535C4F94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27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Ferramentas para Português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755640" y="1618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Ver links gerais 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https://sites.google.com/site/renatocorrea/temas-de-interesse/processamento-de-linguagem-natural</a:t>
            </a:r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u="sng" strike="noStrike" spc="-1">
                <a:solidFill>
                  <a:srgbClr val="6F89F7"/>
                </a:solidFill>
                <a:uFillTx/>
                <a:latin typeface="Tahoma"/>
                <a:hlinkClick r:id="rId4"/>
              </a:rPr>
              <a:t>http://www.linguateca.pt/ferramentas.html</a:t>
            </a:r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Para Análise de sentimento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http://ontolp.inf.pucrs.br/Recursos/downloads-OpLexicon.php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SentiLex-PT 02 – Portugal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http://dmir.inesc-id.pt/project/SentiLex-PT_02</a:t>
            </a:r>
          </a:p>
        </p:txBody>
      </p:sp>
      <p:sp>
        <p:nvSpPr>
          <p:cNvPr id="362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63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C94FE62-DCF6-4BEF-9E83-11F16C8EE81E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28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Ferramentas para Português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65" name="TextShape 2"/>
          <p:cNvSpPr txBox="1"/>
          <p:nvPr/>
        </p:nvSpPr>
        <p:spPr>
          <a:xfrm>
            <a:off x="755640" y="1647360"/>
            <a:ext cx="7772040" cy="47336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Ferramentas para uso na Web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http://www.nilc.icmc.usp.br/nilc/projects/unitex-pb/web/webtools.html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Dicionários para donwload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http://www.nilc.icmc.usp.br/nilc/projects/unitex-pb/web/dicionarios.html</a:t>
            </a: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Gramáticas para resolução de ambiguidades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http://www.nilc.icmc.usp.br/nilc/projects/unitex-pb/web/gramaticas.html</a:t>
            </a:r>
          </a:p>
        </p:txBody>
      </p:sp>
      <p:sp>
        <p:nvSpPr>
          <p:cNvPr id="366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67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8E3810-224E-4294-9159-B0ACA2140532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29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F987F7E-6D47-4B68-8C4C-46BD4C44B2C9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3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609480" y="285840"/>
            <a:ext cx="7772040" cy="71388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Fases e Etapas de um Sistemas de RI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85" name="TextShape 4"/>
          <p:cNvSpPr txBox="1"/>
          <p:nvPr/>
        </p:nvSpPr>
        <p:spPr>
          <a:xfrm>
            <a:off x="762120" y="1600200"/>
            <a:ext cx="7772040" cy="490032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lvl="1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Etapas da Fase 1 - Criação da Base de índices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SzPct val="119845"/>
              <a:buBlip>
                <a:blip r:embed="rId2"/>
              </a:buBlip>
            </a:pP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Aquisição (seleção) dos documentos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SzPct val="119845"/>
              <a:buBlip>
                <a:blip r:embed="rId2"/>
              </a:buBlip>
            </a:pPr>
            <a:r>
              <a:rPr lang="pt-BR" sz="2200" b="0" strike="noStrike" spc="-1">
                <a:solidFill>
                  <a:srgbClr val="800080"/>
                </a:solidFill>
                <a:latin typeface="Tahoma"/>
              </a:rPr>
              <a:t>Preparação/pré-processamento dos documentos</a:t>
            </a:r>
            <a:endParaRPr lang="pt-BR" sz="2200" b="0" strike="noStrike" spc="-1">
              <a:solidFill>
                <a:srgbClr val="40458C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SzPct val="119845"/>
              <a:buBlip>
                <a:blip r:embed="rId2"/>
              </a:buBlip>
            </a:pPr>
            <a:r>
              <a:rPr lang="pt-BR" sz="2200" b="0" strike="noStrike" spc="-1">
                <a:solidFill>
                  <a:srgbClr val="800080"/>
                </a:solidFill>
                <a:latin typeface="Tahoma"/>
              </a:rPr>
              <a:t>Indexação dos documentos</a:t>
            </a:r>
            <a:endParaRPr lang="pt-BR" sz="2200" b="0" strike="noStrike" spc="-1">
              <a:solidFill>
                <a:srgbClr val="40458C"/>
              </a:solidFill>
              <a:latin typeface="Tahoma"/>
            </a:endParaRP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000" b="0" strike="noStrike" spc="-1">
                <a:solidFill>
                  <a:srgbClr val="800080"/>
                </a:solidFill>
                <a:latin typeface="Tahoma"/>
              </a:rPr>
              <a:t>Criação da base de índices invertidos</a:t>
            </a:r>
            <a:endParaRPr lang="pt-BR" sz="20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Etapas da Fase 2 - Consulta à Base de índices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SzPct val="119845"/>
              <a:buBlip>
                <a:blip r:embed="rId2"/>
              </a:buBlip>
            </a:pPr>
            <a:r>
              <a:rPr lang="pt-BR" sz="2200" b="0" strike="noStrike" spc="-1">
                <a:solidFill>
                  <a:srgbClr val="800080"/>
                </a:solidFill>
                <a:latin typeface="Tahoma"/>
              </a:rPr>
              <a:t>Construção da consulta (</a:t>
            </a:r>
            <a:r>
              <a:rPr lang="pt-BR" sz="2200" b="0" i="1" strike="noStrike" spc="-1">
                <a:solidFill>
                  <a:srgbClr val="800080"/>
                </a:solidFill>
                <a:latin typeface="Tahoma"/>
              </a:rPr>
              <a:t>query</a:t>
            </a:r>
            <a:r>
              <a:rPr lang="pt-BR" sz="2200" b="0" strike="noStrike" spc="-1">
                <a:solidFill>
                  <a:srgbClr val="800080"/>
                </a:solidFill>
                <a:latin typeface="Tahoma"/>
              </a:rPr>
              <a:t>)</a:t>
            </a:r>
            <a:endParaRPr lang="pt-BR" sz="2200" b="0" strike="noStrike" spc="-1">
              <a:solidFill>
                <a:srgbClr val="40458C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SzPct val="119845"/>
              <a:buBlip>
                <a:blip r:embed="rId2"/>
              </a:buBlip>
            </a:pPr>
            <a:r>
              <a:rPr lang="pt-BR" sz="2200" b="0" strike="noStrike" spc="-1">
                <a:solidFill>
                  <a:srgbClr val="800080"/>
                </a:solidFill>
                <a:latin typeface="Tahoma"/>
              </a:rPr>
              <a:t>Busca (casamento com a consulta do usuário)</a:t>
            </a:r>
            <a:endParaRPr lang="pt-BR" sz="2200" b="0" strike="noStrike" spc="-1">
              <a:solidFill>
                <a:srgbClr val="40458C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SzPct val="119845"/>
              <a:buBlip>
                <a:blip r:embed="rId2"/>
              </a:buBlip>
            </a:pPr>
            <a:r>
              <a:rPr lang="pt-BR" sz="2200" b="0" strike="noStrike" spc="-1">
                <a:solidFill>
                  <a:srgbClr val="800080"/>
                </a:solidFill>
                <a:latin typeface="Tahoma"/>
              </a:rPr>
              <a:t>Ordenação dos documentos recuperados</a:t>
            </a:r>
            <a:endParaRPr lang="pt-BR" sz="2200" b="0" strike="noStrike" spc="-1">
              <a:solidFill>
                <a:srgbClr val="40458C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SzPct val="119845"/>
              <a:buBlip>
                <a:blip r:embed="rId2"/>
              </a:buBlip>
            </a:pPr>
            <a:r>
              <a:rPr lang="pt-BR" sz="2200" b="0" strike="noStrike" spc="-1">
                <a:solidFill>
                  <a:srgbClr val="800080"/>
                </a:solidFill>
                <a:latin typeface="Tahoma"/>
              </a:rPr>
              <a:t>Apresentação dos resultados</a:t>
            </a:r>
            <a:endParaRPr lang="pt-BR" sz="2200" b="0" strike="noStrike" spc="-1">
              <a:solidFill>
                <a:srgbClr val="40458C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SzPct val="119845"/>
              <a:buBlip>
                <a:blip r:embed="rId2"/>
              </a:buBlip>
            </a:pPr>
            <a:r>
              <a:rPr lang="pt-BR" sz="2200" b="0" i="1" strike="noStrike" spc="-1">
                <a:solidFill>
                  <a:srgbClr val="40458C"/>
                </a:solidFill>
                <a:latin typeface="Tahoma"/>
              </a:rPr>
              <a:t>Feedback  </a:t>
            </a: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de relevância</a:t>
            </a:r>
            <a:r>
              <a:rPr lang="pt-BR" sz="2200" b="0" i="1" strike="noStrike" spc="-1">
                <a:solidFill>
                  <a:srgbClr val="40458C"/>
                </a:solidFill>
                <a:latin typeface="Tahoma"/>
              </a:rPr>
              <a:t>  </a:t>
            </a:r>
            <a:endParaRPr lang="pt-BR" sz="22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990720" y="1752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Ferramentas para criação de bases de índices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990720" y="3069000"/>
            <a:ext cx="6893280" cy="25200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Slides originais compostos pelos alunos: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Arthur Freitas Ramos (afr)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Davi Duarte Pinheiro  (ddp)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Hugo Neiva de Melo (hnm2)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pt-BR" sz="2000" b="0" strike="noStrike" spc="-1">
                <a:solidFill>
                  <a:srgbClr val="40458C"/>
                </a:solidFill>
                <a:latin typeface="Tahoma"/>
              </a:rPr>
              <a:t>Tullio José de Souza Lucena (tjsl)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961"/>
              </a:spcBef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370" name="TextShape 3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71" name="TextShape 4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0F059AD-FCCF-42B1-8B19-C58796A945CD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30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 txBox="1"/>
          <p:nvPr/>
        </p:nvSpPr>
        <p:spPr>
          <a:xfrm>
            <a:off x="609480" y="343080"/>
            <a:ext cx="7772040" cy="9255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Algumas ferramentas de RI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73" name="TextShape 2"/>
          <p:cNvSpPr txBox="1"/>
          <p:nvPr/>
        </p:nvSpPr>
        <p:spPr>
          <a:xfrm>
            <a:off x="838080" y="1700640"/>
            <a:ext cx="7772040" cy="39279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Lucene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GATE - </a:t>
            </a:r>
            <a:r>
              <a:rPr lang="pt-BR" sz="2800" b="0" strike="noStrike" spc="-1">
                <a:solidFill>
                  <a:srgbClr val="800080"/>
                </a:solidFill>
                <a:latin typeface="Tahoma"/>
              </a:rPr>
              <a:t>Mimir</a:t>
            </a: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Xapian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Sphinx (acrescentado por Flávia)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Wumpus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Azure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2"/>
          <p:cNvPicPr/>
          <p:nvPr/>
        </p:nvPicPr>
        <p:blipFill>
          <a:blip r:embed="rId2"/>
          <a:stretch/>
        </p:blipFill>
        <p:spPr>
          <a:xfrm>
            <a:off x="2339640" y="2709000"/>
            <a:ext cx="3811320" cy="583920"/>
          </a:xfrm>
          <a:prstGeom prst="rect">
            <a:avLst/>
          </a:prstGeom>
          <a:ln>
            <a:noFill/>
          </a:ln>
        </p:spPr>
      </p:pic>
      <p:pic>
        <p:nvPicPr>
          <p:cNvPr id="375" name="Picture 3"/>
          <p:cNvPicPr/>
          <p:nvPr/>
        </p:nvPicPr>
        <p:blipFill>
          <a:blip r:embed="rId3"/>
          <a:stretch/>
        </p:blipFill>
        <p:spPr>
          <a:xfrm>
            <a:off x="611640" y="3632040"/>
            <a:ext cx="7237080" cy="253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609480" y="343080"/>
            <a:ext cx="7772040" cy="7815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O que é o Lucene?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“O Apache Lucene é uma tecnologia adequada para quase todas as aplicações que necessitam de buscas em textos, especialmente as multiplataformas.”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http://lucene.apache.org</a:t>
            </a: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FF0000"/>
                </a:solidFill>
                <a:latin typeface="Tahoma"/>
              </a:rPr>
              <a:t>Melhor usar o Solr</a:t>
            </a: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FF0000"/>
                </a:solidFill>
                <a:latin typeface="Tahoma"/>
              </a:rPr>
              <a:t>http://lucene.apache.org/solr/</a:t>
            </a: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Disponibilidade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Gratuita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Open Source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Apache License, versão 2.0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Escrita em Java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Implementações em outras linguagens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C++, .Net, Python, etc.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Características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Rápida indexação (95 GB / h)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Pouca memória RAM requerida ( 1 MB)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Atualização e buscas feitas simultaneamente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Fácil distribuição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Funcionalidades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Ranqueamento das buscas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Buscas flexíveis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Buscas por campos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Ordenação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Buscas flexíveis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838080" y="1514520"/>
            <a:ext cx="7772040" cy="43624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Trechos entre aspas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“WEB Mining”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WildCards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Min*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Intervalos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[2010-2012]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Expressões booleanas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WEB OR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Buscas por campos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755640" y="1690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Buscas feitas por campos específicos do documento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Usando meta dados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Exemplo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Class: “WEB Mining”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	   AND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Teacher: “Flavia”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Arquitetura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Documentos de entrada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Texto livre, Word, metadados de músicas, Websites, etc.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Cria uma representação em XML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Índices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Termos indexam os documentos 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Indexação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Buscas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990720" y="17524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Preparação /</a:t>
            </a:r>
            <a:br/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pré-processamento dos documentos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3124080" y="6248520"/>
            <a:ext cx="289512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6553080" y="62485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66C3A52-176A-4E62-B775-FFC244D178DE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4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Indexação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755640" y="1658520"/>
            <a:ext cx="7772040" cy="42904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Possui um analisador robusto para textos em </a:t>
            </a:r>
            <a:r>
              <a:rPr lang="pt-BR" sz="2800" b="0" strike="noStrike" spc="-1">
                <a:solidFill>
                  <a:srgbClr val="800080"/>
                </a:solidFill>
                <a:latin typeface="Tahoma"/>
              </a:rPr>
              <a:t>inglês</a:t>
            </a: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Oferece algumas implementações para 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Eliminação de stopwords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Stemming</a:t>
            </a:r>
          </a:p>
          <a:p>
            <a:pPr marL="343080" lvl="1" indent="-342720">
              <a:lnSpc>
                <a:spcPct val="100000"/>
              </a:lnSpc>
              <a:spcBef>
                <a:spcPts val="1040"/>
              </a:spcBef>
              <a:buSzPct val="109986"/>
              <a:buBlip>
                <a:blip r:embed="rId2"/>
              </a:buBlip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Dá suporte à criação de novos analisadores</a:t>
            </a:r>
          </a:p>
          <a:p>
            <a:pPr marL="343080" lvl="1" indent="-342720">
              <a:lnSpc>
                <a:spcPct val="100000"/>
              </a:lnSpc>
              <a:spcBef>
                <a:spcPts val="1040"/>
              </a:spcBef>
              <a:buSzPct val="109986"/>
              <a:buBlip>
                <a:blip r:embed="rId2"/>
              </a:buBlip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Adota o modelo Espaço Vetorial</a:t>
            </a:r>
          </a:p>
          <a:p>
            <a:pPr marL="743040" lvl="2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Usa </a:t>
            </a:r>
            <a:r>
              <a:rPr lang="pt-BR" sz="2400" b="0" strike="noStrike" spc="-1">
                <a:solidFill>
                  <a:srgbClr val="800080"/>
                </a:solidFill>
                <a:latin typeface="Tahoma"/>
              </a:rPr>
              <a:t>TF-IDF </a:t>
            </a: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para cálculo dos pesos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Buscas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755640" y="1762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Processa a consulta do usuário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Utiliza o mesmo analisador da indexação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Procura os documentos com os termos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Filtra os resultados por relevância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Ordena os documentos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Retorna a lista ao usuário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GATE</a:t>
            </a:r>
            <a:br/>
            <a:r>
              <a:rPr lang="pt-BR" sz="3200" b="0" strike="noStrike" spc="-1">
                <a:solidFill>
                  <a:srgbClr val="660066"/>
                </a:solidFill>
                <a:latin typeface="Tahoma"/>
              </a:rPr>
              <a:t>General Architecture for Text Engineering</a:t>
            </a:r>
            <a:endParaRPr lang="pt-BR" sz="32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755640" y="1690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Software open source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Diversos componentes para tarefas simples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https://gate.ac.uk/gate/doc/plugins.html</a:t>
            </a: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97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616E6D-1914-4056-B398-7A34617BA3A0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42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GATE - Mimir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755640" y="1618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É um gerenciador de índices e repositório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Indexa documentos GATE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Indexa o texto de documentos e as anotações semânticas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Pode salvar metadados dos documentos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consultas na base de índices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Interface Web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Mimir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838080" y="1514520"/>
            <a:ext cx="7772040" cy="45784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consultas complexas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operadores &amp;, |, In, Over, +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Possui queries especiais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como retornar a quantidade de documentos ou o título dos documentos (metadados)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Base de conhecimento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Possui diversos algoritmos já implementados para ordenar os documentos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pode usar TF-IDF, etc.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Mimir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pic>
        <p:nvPicPr>
          <p:cNvPr id="404" name="Picture 2"/>
          <p:cNvPicPr/>
          <p:nvPr/>
        </p:nvPicPr>
        <p:blipFill>
          <a:blip r:embed="rId2"/>
          <a:stretch/>
        </p:blipFill>
        <p:spPr>
          <a:xfrm>
            <a:off x="251640" y="2072160"/>
            <a:ext cx="4321440" cy="3600000"/>
          </a:xfrm>
          <a:prstGeom prst="rect">
            <a:avLst/>
          </a:prstGeom>
          <a:ln>
            <a:noFill/>
          </a:ln>
        </p:spPr>
      </p:pic>
      <p:pic>
        <p:nvPicPr>
          <p:cNvPr id="405" name="Picture 3"/>
          <p:cNvPicPr/>
          <p:nvPr/>
        </p:nvPicPr>
        <p:blipFill>
          <a:blip r:embed="rId3"/>
          <a:stretch/>
        </p:blipFill>
        <p:spPr>
          <a:xfrm>
            <a:off x="4788000" y="2305800"/>
            <a:ext cx="3838320" cy="313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755640" y="1618560"/>
            <a:ext cx="7772040" cy="4762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buSzPct val="110001"/>
              <a:buBlip>
                <a:blip r:embed="rId2"/>
              </a:buBlip>
            </a:pPr>
            <a:r>
              <a:rPr lang="pt-BR" sz="28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http://xapian.org/</a:t>
            </a: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É uma ferramenta de busca Open Source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Utiliza o Modelo probabilista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Biblioteca escrita em C++</a:t>
            </a:r>
          </a:p>
          <a:p>
            <a:pPr marL="743040" lvl="1" indent="-285480">
              <a:lnSpc>
                <a:spcPct val="100000"/>
              </a:lnSpc>
              <a:spcBef>
                <a:spcPts val="601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Compatível com Perl, Python, PHP, Java, C#, Ruby e Lua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integrar em uma aplicação técnicas avançadas de indexação e busca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Oferece portabilidade</a:t>
            </a:r>
          </a:p>
        </p:txBody>
      </p:sp>
      <p:pic>
        <p:nvPicPr>
          <p:cNvPr id="407" name="Picture 2"/>
          <p:cNvPicPr/>
          <p:nvPr/>
        </p:nvPicPr>
        <p:blipFill>
          <a:blip r:embed="rId4"/>
          <a:stretch/>
        </p:blipFill>
        <p:spPr>
          <a:xfrm>
            <a:off x="611640" y="332640"/>
            <a:ext cx="3809520" cy="95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609480" y="18864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Características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755640" y="1658520"/>
            <a:ext cx="7772040" cy="49384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busca e atualização simultâneas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Suporta documentos grandes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&gt; 2 GB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Indexa grande quantidade e variedade de documentos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html, php, pdf, openOffice, Word, Excel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Indexa dados de qualquer SQL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Oracle, MySQL, SQLite,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609480" y="18864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Preparação dos textos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838080" y="1618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Stemming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Usa o algoritmo de Stemming “Snowball”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Suporte a sinônimos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Tesauros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Criação manual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Não suporta dicionário de palavras compostas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Oferece suporte a várias línguas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Inglês, português, alemão, espanhol, francês</a:t>
            </a: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,...</a:t>
            </a:r>
          </a:p>
          <a:p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609480" y="18864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Modelo probabilista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838080" y="1700640"/>
            <a:ext cx="7772040" cy="39279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Utiliza como esquema o “Best Match (BM)” 25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Constantes podem ser alteradas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Possui mecanismos para impedir que arquivos muito pequenos ganhem pesos muito altos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As palavras são indexadas com informação de posição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Preparação/pré-processamento dos documentos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838080" y="1618560"/>
            <a:ext cx="7772040" cy="46296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0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Análise léxica/tokenização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Eliminação de stopwords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Operação de </a:t>
            </a:r>
            <a:r>
              <a:rPr lang="pt-BR" sz="2400" b="0" i="1" strike="noStrike" spc="-1">
                <a:solidFill>
                  <a:srgbClr val="40458C"/>
                </a:solidFill>
                <a:latin typeface="Tahoma"/>
              </a:rPr>
              <a:t>stemming - </a:t>
            </a: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lematização</a:t>
            </a:r>
          </a:p>
          <a:p>
            <a:pPr marL="743040" lvl="1" indent="-285480">
              <a:lnSpc>
                <a:spcPct val="100000"/>
              </a:lnSpc>
              <a:spcBef>
                <a:spcPts val="601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Redução da palavra ao seu “radical”/stem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Uso de </a:t>
            </a:r>
            <a:r>
              <a:rPr lang="pt-BR" sz="2400" b="0" i="1" strike="noStrike" spc="-1">
                <a:solidFill>
                  <a:srgbClr val="40458C"/>
                </a:solidFill>
                <a:latin typeface="Tahoma"/>
              </a:rPr>
              <a:t>n-grams</a:t>
            </a:r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Identificação de grupos nominais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Identificação de entidades nomeadas</a:t>
            </a:r>
          </a:p>
          <a:p>
            <a:pPr marL="343080" indent="-342720">
              <a:lnSpc>
                <a:spcPct val="100000"/>
              </a:lnSpc>
              <a:spcBef>
                <a:spcPts val="60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Uso de tesauros e léxicos de domínios específicos</a:t>
            </a:r>
          </a:p>
        </p:txBody>
      </p:sp>
      <p:sp>
        <p:nvSpPr>
          <p:cNvPr id="291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292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C2F08B9-675E-43B2-ACB8-FFE0422EF1F1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5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PostingSource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755640" y="1618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Alimenta dados para o matcher do Xapian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Pode ser usado nas seguintes formas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Filtro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Aumento dos pesos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Forma alternativa de ranqueamento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extShape 1"/>
          <p:cNvSpPr txBox="1"/>
          <p:nvPr/>
        </p:nvSpPr>
        <p:spPr>
          <a:xfrm>
            <a:off x="609480" y="26064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Buscas com operadores booleanos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838080" y="1690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AND, OR, NOT, XOR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Expressões com parênteses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‘+’ e ‘-’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NEAR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ADJ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Buscas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Busca de frases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Busca com campo probabilístico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Nomes próprios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Região de buscas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Sinônimos e Wildcards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Oferece feedback de relevância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Ordenação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Relevância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Valor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Chave gerada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u="sng" strike="noStrike" spc="-1">
                <a:solidFill>
                  <a:srgbClr val="6F89F7"/>
                </a:solidFill>
                <a:uFillTx/>
                <a:latin typeface="Tahoma"/>
                <a:hlinkClick r:id="rId4"/>
              </a:rPr>
              <a:t>http://sphinxsearch.com/</a:t>
            </a: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Ferramenta de busca por texto open source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escrita em C++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funciona em Linux, Windows, MacOS, Solaris, FreeBSD, e alguns outros sistemas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indexação e buscas de arquivos armazenados em servidores SQL e NoSQL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adicionar a uma aplicação técnicas de indexação e busca</a:t>
            </a:r>
          </a:p>
        </p:txBody>
      </p:sp>
      <p:pic>
        <p:nvPicPr>
          <p:cNvPr id="423" name="Picture 2"/>
          <p:cNvPicPr/>
          <p:nvPr/>
        </p:nvPicPr>
        <p:blipFill>
          <a:blip r:embed="rId5"/>
          <a:stretch/>
        </p:blipFill>
        <p:spPr>
          <a:xfrm>
            <a:off x="971640" y="673920"/>
            <a:ext cx="1944000" cy="61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Shape 1"/>
          <p:cNvSpPr txBox="1"/>
          <p:nvPr/>
        </p:nvSpPr>
        <p:spPr>
          <a:xfrm>
            <a:off x="609480" y="343080"/>
            <a:ext cx="7772040" cy="9255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Características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25" name="TextShape 2"/>
          <p:cNvSpPr txBox="1"/>
          <p:nvPr/>
        </p:nvSpPr>
        <p:spPr>
          <a:xfrm>
            <a:off x="755640" y="1618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Preparação dos textos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Stopwords, stemming, tokenizing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Oferece índices não textuais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800080"/>
                </a:solidFill>
                <a:latin typeface="Tahoma"/>
              </a:rPr>
              <a:t>números arbitrários </a:t>
            </a: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armazenados no índice para facilitação de recuperação de documentos 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ID do produto, nome da empresa,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609480" y="343080"/>
            <a:ext cx="7772040" cy="9255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Características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27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Suporte a busca com termos complexos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operadores booleanos, frases, termos sinônimos, substrings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Ranking por relevância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Pode ser utilizado apenas como uma ferramenta de armazenamento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3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Exemplos de uso: 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Craigslist.org , Tradebit.com , vBulletin.com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Performance e Escalabilidade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838080" y="1730520"/>
            <a:ext cx="7772040" cy="45064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3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Possui cerca de 25 bilhões de documentos indexados em seus servidores 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organiza em índices cerca de 60mb/seg de dados em cada servidor dedicado para indexação</a:t>
            </a:r>
          </a:p>
          <a:p>
            <a:pPr marL="343080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3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Realiza buscas testes através de milhões de documentos 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com cerca de 500 queries/seg para garantir velocidade de entrega de resultados</a:t>
            </a:r>
          </a:p>
          <a:p>
            <a:pPr marL="343080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3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Recebe hoje mais de 300 milhões de search queries/dia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838080" y="1906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http://www.wumpus-search.org/</a:t>
            </a:r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Engenho de busca e serviço de indexação de arquivos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Open Source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Implementado em C++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Disponível para Linux</a:t>
            </a:r>
          </a:p>
        </p:txBody>
      </p:sp>
      <p:pic>
        <p:nvPicPr>
          <p:cNvPr id="431" name="Picture 2"/>
          <p:cNvPicPr/>
          <p:nvPr/>
        </p:nvPicPr>
        <p:blipFill>
          <a:blip r:embed="rId4"/>
          <a:stretch/>
        </p:blipFill>
        <p:spPr>
          <a:xfrm>
            <a:off x="467640" y="332640"/>
            <a:ext cx="3600000" cy="149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Wumpus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Escalável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Indexa centenas de GB de documentos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Suporte a vários usuários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Acesso local (terminal) e remoto (interface web)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Ferramentas que dão suporte a pré-processamento e análise de texto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755640" y="1586520"/>
            <a:ext cx="7772040" cy="45064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Stanford CoreNLP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NLTK - Natural Language Toolkit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Azure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GATE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Tesauros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WordNet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BabelNet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Algumas ferramentas para Português</a:t>
            </a:r>
          </a:p>
          <a:p>
            <a:endParaRPr lang="pt-BR" sz="28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296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7DFF52A-51CE-4C3A-8A64-B1D911686775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6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Wumpus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35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Indexa documentos em vários formatos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Txt, doc, ppt, pdf, xml, etc.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buscas com vários parâmetros de filtro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configurar o número de documentos retornados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definição de macros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Suporte a TREC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Indexação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838080" y="177264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Base de índices invertidos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Modelo probabilístico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Usa o Best Match (Okapi BM) 25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uso do modelo espaço vetorial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modificação dos parâmetros de configuração e pesos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Consultas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39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Busca por termos ou frases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Busca utilizando a linguagem GCL (Generalized Concordance Lists)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Suporta vários operadores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AND, OR, etc.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Stemming (Porter)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GCL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41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Linguagem principal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Consultas mais complexas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Pode ser usada junto com termos e frases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Usada para definir os parâmetros do BM25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Define outros atributos opcionais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Consultas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Prefixos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Definição de atributos relevantes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Menor substring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Evita repetição de resultados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Stemming e prefixos podem ser aplicados a termos, individualmente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Relevância dos documentos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45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Suporte a várias métricas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Best Match 25, espaço vetorial, qap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Suporte a feedback de relevância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Okapi e KLD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Lento</a:t>
            </a: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  <p:pic>
        <p:nvPicPr>
          <p:cNvPr id="446" name="Picture 2"/>
          <p:cNvPicPr/>
          <p:nvPr/>
        </p:nvPicPr>
        <p:blipFill>
          <a:blip r:embed="rId3"/>
          <a:stretch/>
        </p:blipFill>
        <p:spPr>
          <a:xfrm>
            <a:off x="683640" y="4725000"/>
            <a:ext cx="7667280" cy="123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Divergência de Kullback-Leibler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48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Também chamada de ganho de informação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Cria um modelo de linguagem para query e documento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A “distância” entre estes modelos é utilizada para ranquear os 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The Handyman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Ferramenta de suporte ao Wumpus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Permite extrair e alterar diversas informações sobre a base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Evita uso do Wumpus para modificar a base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Algumas funcionalidades não existem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Cria um vocabulário para uma base específica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Próxima aula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452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???</a:t>
            </a:r>
            <a:br/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 </a:t>
            </a:r>
          </a:p>
        </p:txBody>
      </p:sp>
      <p:sp>
        <p:nvSpPr>
          <p:cNvPr id="453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454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C3B4A53-BB4F-4FA3-859D-08B14A3208B3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68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Stanford CoreNLP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683640" y="161856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http://stanfordnlp.github.io/CoreNLP/</a:t>
            </a:r>
          </a:p>
          <a:p>
            <a:pPr marL="343080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Oferece ferramentas para Processamento de Linguagem Natural 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Tokenização (análise léxica)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Separação de sentenças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Stemming (lematização)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POS-tagging (etiquetagem de classe gramatical)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Parsing sintático (constituency parsing)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Análise de sentimento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Resolução de correferência (uso de pronomes)</a:t>
            </a:r>
          </a:p>
          <a:p>
            <a:pPr marL="743040" lvl="1" indent="-285480">
              <a:lnSpc>
                <a:spcPct val="100000"/>
              </a:lnSpc>
              <a:spcBef>
                <a:spcPts val="43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200" b="0" strike="noStrike" spc="-1">
                <a:solidFill>
                  <a:srgbClr val="40458C"/>
                </a:solidFill>
                <a:latin typeface="Tahoma"/>
              </a:rPr>
              <a:t>Extração de Informação</a:t>
            </a:r>
          </a:p>
        </p:txBody>
      </p:sp>
      <p:sp>
        <p:nvSpPr>
          <p:cNvPr id="299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00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B039D4E-7BFB-4A3F-8272-3C31490AFB5C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7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NLTK</a:t>
            </a:r>
            <a:br/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Natural Language Toolkit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755640" y="1586520"/>
            <a:ext cx="7772040" cy="45064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2"/>
              </a:buBlip>
            </a:pPr>
            <a:r>
              <a:rPr lang="pt-BR" sz="2400" b="0" u="sng" strike="noStrike" spc="-1">
                <a:solidFill>
                  <a:srgbClr val="6F89F7"/>
                </a:solidFill>
                <a:uFillTx/>
                <a:latin typeface="Tahoma"/>
                <a:hlinkClick r:id="rId3"/>
              </a:rPr>
              <a:t>http://www.nltk.org/</a:t>
            </a:r>
            <a:endParaRPr lang="pt-BR" sz="2400" b="0" strike="noStrike" spc="-1">
              <a:solidFill>
                <a:srgbClr val="40458C"/>
              </a:solidFill>
              <a:latin typeface="Tahoma"/>
            </a:endParaRPr>
          </a:p>
          <a:p>
            <a:pPr marL="343080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Plataforma para construção de programas em Python para Processamento de Linguagem Natural</a:t>
            </a:r>
          </a:p>
          <a:p>
            <a:pPr marL="343080" indent="-342720">
              <a:lnSpc>
                <a:spcPct val="100000"/>
              </a:lnSpc>
              <a:spcBef>
                <a:spcPts val="961"/>
              </a:spcBef>
              <a:buSzPct val="109929"/>
              <a:buBlip>
                <a:blip r:embed="rId2"/>
              </a:buBlip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Oferece bibliotecas para 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Tokenização (análise léxica)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Stemming (lematização)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POS-tagging (etiquetagem de classe gramatical)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Parsing sintático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Raciocínio semântico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Classificação de texto</a:t>
            </a:r>
          </a:p>
        </p:txBody>
      </p:sp>
      <p:sp>
        <p:nvSpPr>
          <p:cNvPr id="303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2D3809-512C-446A-8DEF-6468C27BE69A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8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609480" y="343080"/>
            <a:ext cx="7772040" cy="11426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660066"/>
                </a:solidFill>
                <a:latin typeface="Tahoma"/>
              </a:rPr>
              <a:t>Azure</a:t>
            </a:r>
            <a:endParaRPr lang="pt-BR" sz="3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38080" y="151452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Detecção de tópico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Encontra e extrai tópicos de artigos no idioma inglês 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6F89F7"/>
              </a:buClr>
              <a:buSzPct val="95000"/>
              <a:buFont typeface="Wingdings" charset="2"/>
              <a:buChar char=""/>
            </a:pPr>
            <a:r>
              <a:rPr lang="pt-BR" sz="2400" b="0" strike="noStrike" spc="-1">
                <a:solidFill>
                  <a:srgbClr val="40458C"/>
                </a:solidFill>
                <a:latin typeface="Tahoma"/>
              </a:rPr>
              <a:t>para identificar as principais questões ou sugestões que os clientes mencionam com frequência.</a:t>
            </a:r>
          </a:p>
          <a:p>
            <a:pPr marL="343080" indent="-342720">
              <a:lnSpc>
                <a:spcPct val="100000"/>
              </a:lnSpc>
              <a:spcBef>
                <a:spcPts val="1120"/>
              </a:spcBef>
              <a:buSzPct val="110001"/>
              <a:buBlip>
                <a:blip r:embed="rId2"/>
              </a:buBlip>
            </a:pPr>
            <a:r>
              <a:rPr lang="pt-BR" sz="2800" b="0" strike="noStrike" spc="-1">
                <a:solidFill>
                  <a:srgbClr val="40458C"/>
                </a:solidFill>
                <a:latin typeface="Tahoma"/>
              </a:rPr>
              <a:t>Detecção de idioma</a:t>
            </a:r>
          </a:p>
          <a:p>
            <a:pPr marL="743040" lvl="1" indent="-285480">
              <a:lnSpc>
                <a:spcPct val="100000"/>
              </a:lnSpc>
              <a:spcBef>
                <a:spcPts val="519"/>
              </a:spcBef>
              <a:buClr>
                <a:srgbClr val="40458C"/>
              </a:buClr>
              <a:buSzPct val="60000"/>
              <a:buFont typeface="Wingdings" charset="2"/>
              <a:buChar char=""/>
            </a:pPr>
            <a:r>
              <a:rPr lang="pt-BR" sz="2600" b="0" strike="noStrike" spc="-1">
                <a:solidFill>
                  <a:srgbClr val="40458C"/>
                </a:solidFill>
                <a:latin typeface="Tahoma"/>
              </a:rPr>
              <a:t>Determina em que idioma um texto está escrito entre os 120 idiomas com suporte</a:t>
            </a:r>
          </a:p>
          <a:p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lang="pt-BR" sz="2600" b="0" strike="noStrike" spc="-1">
              <a:solidFill>
                <a:srgbClr val="40458C"/>
              </a:solidFill>
              <a:latin typeface="Tahoma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7620120" y="6248520"/>
            <a:ext cx="14475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pt-BR" sz="1400" b="0" strike="noStrike" spc="-1">
                <a:solidFill>
                  <a:srgbClr val="40458C"/>
                </a:solidFill>
                <a:latin typeface="Tahoma"/>
              </a:rPr>
              <a:t>CIn-UFPE</a:t>
            </a:r>
            <a:endParaRPr lang="pt-BR" sz="1400" b="0" strike="noStrike" spc="-1">
              <a:latin typeface="Times New Roman"/>
            </a:endParaRPr>
          </a:p>
        </p:txBody>
      </p:sp>
      <p:sp>
        <p:nvSpPr>
          <p:cNvPr id="312" name="TextShape 4"/>
          <p:cNvSpPr txBox="1"/>
          <p:nvPr/>
        </p:nvSpPr>
        <p:spPr>
          <a:xfrm>
            <a:off x="7010280" y="7632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84D1186-CB77-48A8-8102-9AFECEF1717D}" type="slidenum">
              <a:rPr lang="pt-BR" sz="1400" b="0" strike="noStrike" spc="-1">
                <a:solidFill>
                  <a:srgbClr val="40458C"/>
                </a:solidFill>
                <a:latin typeface="Tahoma"/>
              </a:rPr>
              <a:t>9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apresentação\Plano grafico.pot</Template>
  <TotalTime>3614</TotalTime>
  <Words>1861</Words>
  <Application>Microsoft Office PowerPoint</Application>
  <PresentationFormat>Apresentação na tela (4:3)</PresentationFormat>
  <Paragraphs>454</Paragraphs>
  <Slides>68</Slides>
  <Notes>7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68</vt:i4>
      </vt:variant>
    </vt:vector>
  </HeadingPairs>
  <TitlesOfParts>
    <vt:vector size="70" baseType="lpstr"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UFPE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subject/>
  <dc:creator>fbf2</dc:creator>
  <dc:description/>
  <cp:lastModifiedBy>fab</cp:lastModifiedBy>
  <cp:revision>572</cp:revision>
  <cp:lastPrinted>2001-04-02T12:42:59Z</cp:lastPrinted>
  <dcterms:created xsi:type="dcterms:W3CDTF">2000-11-15T23:57:53Z</dcterms:created>
  <dcterms:modified xsi:type="dcterms:W3CDTF">2023-08-12T03:49:16Z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UFPE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7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68</vt:i4>
  </property>
</Properties>
</file>