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1" d="100"/>
          <a:sy n="71" d="100"/>
        </p:scale>
        <p:origin x="3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68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94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6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5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796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9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52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8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096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6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8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robertolima@gmail.com" TargetMode="External"/><Relationship Id="rId2" Type="http://schemas.openxmlformats.org/officeDocument/2006/relationships/hyperlink" Target="mailto:ricardo.roberto@maisunifacisa.com.b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7650" y="2249741"/>
            <a:ext cx="10176699" cy="1537252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de-DE" sz="4400" b="1" dirty="0"/>
              <a:t>Práticas de Enunciados dos problemas</a:t>
            </a:r>
            <a:br>
              <a:rPr lang="de-DE" sz="5400" b="1" dirty="0"/>
            </a:br>
            <a:r>
              <a:rPr lang="de-DE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Hackathon Machine Learning com IA Generativa</a:t>
            </a:r>
            <a:endParaRPr lang="de-DE" sz="54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81631" y="4503571"/>
            <a:ext cx="9996376" cy="9277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Exercícios práticos que devem ser resolvidos em sala de aulas.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13E274D-C4EC-7BE2-E64A-15BA3BCE2A85}"/>
              </a:ext>
            </a:extLst>
          </p:cNvPr>
          <p:cNvSpPr txBox="1"/>
          <p:nvPr/>
        </p:nvSpPr>
        <p:spPr>
          <a:xfrm>
            <a:off x="912629" y="5872789"/>
            <a:ext cx="4540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 err="1"/>
              <a:t>Profº</a:t>
            </a:r>
            <a:r>
              <a:rPr lang="pt-BR" b="1" i="1" dirty="0"/>
              <a:t> Me. Ricardo Roberto de Lima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08B328E-9D33-4B80-AE91-6792E5368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303" y="566745"/>
            <a:ext cx="4433918" cy="124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D23D-0FB2-0654-E1FC-CA212C3E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909543"/>
          </a:xfrm>
        </p:spPr>
        <p:txBody>
          <a:bodyPr/>
          <a:lstStyle/>
          <a:p>
            <a:r>
              <a:rPr lang="pt-BR" b="1" dirty="0"/>
              <a:t>Instruções iniciais e avaliação: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13E3FB-B38E-314F-1BD1-4AF6963E8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sz="2200" b="1" u="sng" dirty="0"/>
              <a:t>Instruções Finais:</a:t>
            </a:r>
          </a:p>
          <a:p>
            <a:r>
              <a:rPr lang="pt-BR" dirty="0">
                <a:ea typeface="+mn-lt"/>
                <a:cs typeface="+mn-lt"/>
              </a:rPr>
              <a:t>Tempo total para resolução: </a:t>
            </a:r>
            <a:r>
              <a:rPr lang="pt-BR" b="1" dirty="0">
                <a:ea typeface="+mn-lt"/>
                <a:cs typeface="+mn-lt"/>
              </a:rPr>
              <a:t>2 horas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Pode-se utilizar bibliotecas como </a:t>
            </a:r>
            <a:r>
              <a:rPr lang="pt-BR" b="1" dirty="0" err="1">
                <a:ea typeface="+mn-lt"/>
                <a:cs typeface="+mn-lt"/>
              </a:rPr>
              <a:t>Scikit-Learn</a:t>
            </a:r>
            <a:r>
              <a:rPr lang="pt-BR" b="1" dirty="0">
                <a:ea typeface="+mn-lt"/>
                <a:cs typeface="+mn-lt"/>
              </a:rPr>
              <a:t>, Pandas, </a:t>
            </a:r>
            <a:r>
              <a:rPr lang="pt-BR" b="1" dirty="0" err="1">
                <a:ea typeface="+mn-lt"/>
                <a:cs typeface="+mn-lt"/>
              </a:rPr>
              <a:t>Matplotlib</a:t>
            </a:r>
            <a:r>
              <a:rPr lang="pt-BR" b="1" dirty="0">
                <a:ea typeface="+mn-lt"/>
                <a:cs typeface="+mn-lt"/>
              </a:rPr>
              <a:t> e </a:t>
            </a:r>
            <a:r>
              <a:rPr lang="pt-BR" b="1" dirty="0" err="1">
                <a:ea typeface="+mn-lt"/>
                <a:cs typeface="+mn-lt"/>
              </a:rPr>
              <a:t>Seaborn</a:t>
            </a:r>
            <a:endParaRPr lang="pt-BR" dirty="0" err="1"/>
          </a:p>
          <a:p>
            <a:r>
              <a:rPr lang="pt-BR" dirty="0">
                <a:ea typeface="+mn-lt"/>
                <a:cs typeface="+mn-lt"/>
              </a:rPr>
              <a:t>O uso de IA Generativa é permitido para ajudar na implementação dos códigos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Envie os notebooks com a resolução e os insights obtidos – enviar por e-mail: </a:t>
            </a:r>
            <a:r>
              <a:rPr lang="pt-BR" dirty="0">
                <a:ea typeface="+mn-lt"/>
                <a:cs typeface="+mn-lt"/>
                <a:hlinkClick r:id="rId2"/>
              </a:rPr>
              <a:t>ricardo.roberto@maisunifacisa.com.br</a:t>
            </a:r>
            <a:r>
              <a:rPr lang="pt-BR" dirty="0">
                <a:ea typeface="+mn-lt"/>
                <a:cs typeface="+mn-lt"/>
              </a:rPr>
              <a:t>  | </a:t>
            </a:r>
            <a:r>
              <a:rPr lang="pt-BR" dirty="0">
                <a:ea typeface="+mn-lt"/>
                <a:cs typeface="+mn-lt"/>
                <a:hlinkClick r:id="rId3"/>
              </a:rPr>
              <a:t>ricardorobertolima@gmail.com</a:t>
            </a:r>
            <a:r>
              <a:rPr lang="pt-BR" dirty="0">
                <a:ea typeface="+mn-lt"/>
                <a:cs typeface="+mn-lt"/>
              </a:rPr>
              <a:t> da disciplina -&gt;</a:t>
            </a:r>
            <a:r>
              <a:rPr lang="pt-BR" sz="2400" b="1" dirty="0">
                <a:ea typeface="+mn-lt"/>
                <a:cs typeface="+mn-lt"/>
              </a:rPr>
              <a:t> Valor do Trabalho é de 2 pontos extras.</a:t>
            </a:r>
            <a:endParaRPr lang="pt-BR" dirty="0"/>
          </a:p>
          <a:p>
            <a:r>
              <a:rPr lang="pt-BR" sz="2600" b="1" dirty="0">
                <a:ea typeface="+mn-lt"/>
                <a:cs typeface="+mn-lt"/>
              </a:rPr>
              <a:t>Bom trabalho! </a:t>
            </a:r>
            <a:r>
              <a:rPr lang="pt-BR" b="1" dirty="0">
                <a:ea typeface="+mn-lt"/>
                <a:cs typeface="+mn-lt"/>
              </a:rPr>
              <a:t>🚀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6C0FF3-7BB0-2A13-0121-25D64AAE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04BF6-0A53-411A-A7E2-B3C4C867E55A}" type="datetime1">
              <a:rPr lang="pt-BR"/>
              <a:t>08/04/2025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36B280-1D21-6C99-E24A-5A0CAAB0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CEF25-FBD3-ED6A-C387-84A2DB12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94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70221A-B869-1A0A-374B-8DD413E7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>
                <a:highlight>
                  <a:srgbClr val="00FFFF"/>
                </a:highlight>
              </a:rPr>
              <a:t>Parte 1 – Modelos de Classificação: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C9FAED-3CE0-4398-69BE-62F9BC8C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610335" cy="3794549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1 (Fácil) - Classificação de Flores Íris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Utilizando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</a:t>
            </a:r>
            <a:r>
              <a:rPr lang="pt-BR" b="1" dirty="0">
                <a:ea typeface="+mn-lt"/>
                <a:cs typeface="+mn-lt"/>
              </a:rPr>
              <a:t>Íris</a:t>
            </a:r>
            <a:r>
              <a:rPr lang="pt-BR" dirty="0">
                <a:ea typeface="+mn-lt"/>
                <a:cs typeface="+mn-lt"/>
              </a:rPr>
              <a:t>, crie um modelo de classificação que diferencie as três espécies de flores (</a:t>
            </a:r>
            <a:r>
              <a:rPr lang="pt-BR" b="1" dirty="0" err="1">
                <a:ea typeface="+mn-lt"/>
                <a:cs typeface="+mn-lt"/>
              </a:rPr>
              <a:t>Setosa</a:t>
            </a:r>
            <a:r>
              <a:rPr lang="pt-BR" b="1" dirty="0">
                <a:ea typeface="+mn-lt"/>
                <a:cs typeface="+mn-lt"/>
              </a:rPr>
              <a:t>, Versicolor e </a:t>
            </a:r>
            <a:r>
              <a:rPr lang="pt-BR" b="1" dirty="0" err="1">
                <a:ea typeface="+mn-lt"/>
                <a:cs typeface="+mn-lt"/>
              </a:rPr>
              <a:t>Virginica</a:t>
            </a:r>
            <a:r>
              <a:rPr lang="pt-BR" dirty="0">
                <a:ea typeface="+mn-lt"/>
                <a:cs typeface="+mn-lt"/>
              </a:rPr>
              <a:t>) com base em suas características (comprimento e largura das pétalas e sépalas).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Carregue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do </a:t>
            </a:r>
            <a:r>
              <a:rPr lang="pt-BR" dirty="0" err="1">
                <a:ea typeface="+mn-lt"/>
                <a:cs typeface="+mn-lt"/>
              </a:rPr>
              <a:t>Scikit-Learn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Separe os dados em </a:t>
            </a:r>
            <a:r>
              <a:rPr lang="pt-BR" b="1" dirty="0">
                <a:ea typeface="+mn-lt"/>
                <a:cs typeface="+mn-lt"/>
              </a:rPr>
              <a:t>treino e teste</a:t>
            </a:r>
            <a:r>
              <a:rPr lang="pt-BR" dirty="0">
                <a:ea typeface="+mn-lt"/>
                <a:cs typeface="+mn-lt"/>
              </a:rPr>
              <a:t> (80% treino, 20% teste).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Escolha um modelo de classificação (exemplo: KNN, Random Forest ou SVM).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Treine o modelo e avalie sua </a:t>
            </a:r>
            <a:r>
              <a:rPr lang="pt-BR" b="1" dirty="0">
                <a:ea typeface="+mn-lt"/>
                <a:cs typeface="+mn-lt"/>
              </a:rPr>
              <a:t>acurácia</a:t>
            </a:r>
            <a:r>
              <a:rPr lang="pt-BR" dirty="0">
                <a:ea typeface="+mn-lt"/>
                <a:cs typeface="+mn-lt"/>
              </a:rPr>
              <a:t> sobre os dados de teste.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Qual foi a acurácia do seu modelo? Você tentaria outra abordagem para melhorá-lo?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63C55-F235-D49A-2C75-2FE45B91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08/04/2025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BAA2F2-A027-64E2-F002-F0DDF21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85BBF7-C7BF-053E-0D16-772D468BE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91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0FF33-B41D-1DBD-FCDB-262232706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DD391-FC4B-A8F6-92E7-5AD1F8569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>
                <a:highlight>
                  <a:srgbClr val="00FFFF"/>
                </a:highlight>
              </a:rPr>
              <a:t>Parte 1 – Modelos de Classificação: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525972-A6F8-5723-9431-15A5F133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2 (Intermediário) - Detecção de Fraudes em Cartões de Crédito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de transações financeiras contém colunas como </a:t>
            </a:r>
            <a:r>
              <a:rPr lang="pt-BR" b="1" dirty="0">
                <a:ea typeface="+mn-lt"/>
                <a:cs typeface="+mn-lt"/>
              </a:rPr>
              <a:t>valor da transação, localização, histórico do usuário, horário da compra</a:t>
            </a:r>
            <a:r>
              <a:rPr lang="pt-BR" dirty="0">
                <a:ea typeface="+mn-lt"/>
                <a:cs typeface="+mn-lt"/>
              </a:rPr>
              <a:t>, entre outras. Seu objetivo é criar um modelo que identifique possíveis </a:t>
            </a:r>
            <a:r>
              <a:rPr lang="pt-BR" b="1" dirty="0">
                <a:ea typeface="+mn-lt"/>
                <a:cs typeface="+mn-lt"/>
              </a:rPr>
              <a:t>fraudes</a:t>
            </a:r>
            <a:r>
              <a:rPr lang="pt-BR" dirty="0">
                <a:ea typeface="+mn-lt"/>
                <a:cs typeface="+mn-lt"/>
              </a:rPr>
              <a:t> com base nesses dados.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Use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de fraudes em cartão de crédito (pode ser obtido no </a:t>
            </a:r>
            <a:r>
              <a:rPr lang="pt-BR" dirty="0" err="1">
                <a:ea typeface="+mn-lt"/>
                <a:cs typeface="+mn-lt"/>
              </a:rPr>
              <a:t>Kaggle</a:t>
            </a:r>
            <a:r>
              <a:rPr lang="pt-BR" dirty="0">
                <a:ea typeface="+mn-lt"/>
                <a:cs typeface="+mn-lt"/>
              </a:rPr>
              <a:t> ou gerado artificialmente).</a:t>
            </a:r>
          </a:p>
          <a:p>
            <a:r>
              <a:rPr lang="pt-BR" dirty="0">
                <a:ea typeface="+mn-lt"/>
                <a:cs typeface="+mn-lt"/>
              </a:rPr>
              <a:t>Faça a </a:t>
            </a:r>
            <a:r>
              <a:rPr lang="pt-BR" b="1" dirty="0">
                <a:ea typeface="+mn-lt"/>
                <a:cs typeface="+mn-lt"/>
              </a:rPr>
              <a:t>pré-processamento dos dados</a:t>
            </a:r>
            <a:r>
              <a:rPr lang="pt-BR" dirty="0">
                <a:ea typeface="+mn-lt"/>
                <a:cs typeface="+mn-lt"/>
              </a:rPr>
              <a:t>, lidando com valores nulos e normalizando as colunas numéricas.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Escolha um modelo adequado (exemplo: Árvores de Decisão, Random Forest, ou </a:t>
            </a:r>
            <a:r>
              <a:rPr lang="pt-BR" dirty="0" err="1">
                <a:ea typeface="+mn-lt"/>
                <a:cs typeface="+mn-lt"/>
              </a:rPr>
              <a:t>XGBoost</a:t>
            </a:r>
            <a:r>
              <a:rPr lang="pt-BR" dirty="0">
                <a:ea typeface="+mn-lt"/>
                <a:cs typeface="+mn-lt"/>
              </a:rPr>
              <a:t>).</a:t>
            </a:r>
          </a:p>
          <a:p>
            <a:r>
              <a:rPr lang="pt-BR" dirty="0">
                <a:ea typeface="+mn-lt"/>
                <a:cs typeface="+mn-lt"/>
              </a:rPr>
              <a:t>Treine o modelo e avalie seu desempenho com </a:t>
            </a:r>
            <a:r>
              <a:rPr lang="pt-BR" b="1" dirty="0">
                <a:ea typeface="+mn-lt"/>
                <a:cs typeface="+mn-lt"/>
              </a:rPr>
              <a:t>métricas como precisão, recall e F1-score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O modelo teve um bom desempenho na detecção de fraudes? Que técnicas poderiam ser aplicadas para melhorar a classificação?</a:t>
            </a:r>
          </a:p>
          <a:p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8935A-0378-BFFD-00B8-53CF2865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08/04/2025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78350-8569-FC5E-8B6F-827094A5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125BB5-B1BF-0682-3C0A-FE5B47AA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092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0A423-36A9-23CF-C34C-7FDFC435B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9F16B7-16DA-1BB1-771A-F7E412ADD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>
                <a:highlight>
                  <a:srgbClr val="00FF00"/>
                </a:highlight>
              </a:rPr>
              <a:t>Parte 2 – Modelos de Clusterização (Agrupamento).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6C6605-0D52-A7DF-1142-7D6C49C71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pt-BR" b="1"/>
              <a:t>Questão 3 (Fácil) - Agrupamento de Clientes de um E-commerce</a:t>
            </a:r>
            <a:endParaRPr lang="pt-BR" dirty="0">
              <a:ea typeface="+mn-lt"/>
              <a:cs typeface="+mn-lt"/>
            </a:endParaRPr>
          </a:p>
          <a:p>
            <a:r>
              <a:rPr lang="pt-BR">
                <a:ea typeface="+mn-lt"/>
                <a:cs typeface="+mn-lt"/>
              </a:rPr>
              <a:t>Imagine que você trabalha para um e-commerce e deseja segmentar os clientes em </a:t>
            </a:r>
            <a:r>
              <a:rPr lang="pt-BR" b="1">
                <a:ea typeface="+mn-lt"/>
                <a:cs typeface="+mn-lt"/>
              </a:rPr>
              <a:t>diferentes grupos de comportamento</a:t>
            </a:r>
            <a:r>
              <a:rPr lang="pt-BR">
                <a:ea typeface="+mn-lt"/>
                <a:cs typeface="+mn-lt"/>
              </a:rPr>
              <a:t> com base em dados de compras.</a:t>
            </a:r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Utilize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>
                <a:ea typeface="+mn-lt"/>
                <a:cs typeface="+mn-lt"/>
              </a:rPr>
              <a:t> que contenha informações como </a:t>
            </a:r>
            <a:r>
              <a:rPr lang="pt-BR" b="1" dirty="0">
                <a:ea typeface="+mn-lt"/>
                <a:cs typeface="+mn-lt"/>
              </a:rPr>
              <a:t>quantidade de compras, valor gasto, frequência de compra</a:t>
            </a:r>
            <a:r>
              <a:rPr lang="pt-BR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Aplique o algoritmo </a:t>
            </a:r>
            <a:r>
              <a:rPr lang="pt-BR" b="1" dirty="0">
                <a:ea typeface="+mn-lt"/>
                <a:cs typeface="+mn-lt"/>
              </a:rPr>
              <a:t>K-</a:t>
            </a:r>
            <a:r>
              <a:rPr lang="pt-BR" b="1" dirty="0" err="1">
                <a:ea typeface="+mn-lt"/>
                <a:cs typeface="+mn-lt"/>
              </a:rPr>
              <a:t>Means</a:t>
            </a:r>
            <a:r>
              <a:rPr lang="pt-BR" dirty="0">
                <a:ea typeface="+mn-lt"/>
                <a:cs typeface="+mn-lt"/>
              </a:rPr>
              <a:t> para segmentação dos clientes.</a:t>
            </a:r>
          </a:p>
          <a:p>
            <a:r>
              <a:rPr lang="pt-BR" dirty="0">
                <a:ea typeface="+mn-lt"/>
                <a:cs typeface="+mn-lt"/>
              </a:rPr>
              <a:t>Utilize o método do </a:t>
            </a:r>
            <a:r>
              <a:rPr lang="pt-BR" b="1" dirty="0">
                <a:ea typeface="+mn-lt"/>
                <a:cs typeface="+mn-lt"/>
              </a:rPr>
              <a:t>cotovelo (</a:t>
            </a:r>
            <a:r>
              <a:rPr lang="pt-BR" b="1" dirty="0" err="1">
                <a:ea typeface="+mn-lt"/>
                <a:cs typeface="+mn-lt"/>
              </a:rPr>
              <a:t>Elbow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Method</a:t>
            </a:r>
            <a:r>
              <a:rPr lang="pt-BR" b="1" dirty="0">
                <a:ea typeface="+mn-lt"/>
                <a:cs typeface="+mn-lt"/>
              </a:rPr>
              <a:t>)</a:t>
            </a:r>
            <a:r>
              <a:rPr lang="pt-BR" dirty="0">
                <a:ea typeface="+mn-lt"/>
                <a:cs typeface="+mn-lt"/>
              </a:rPr>
              <a:t> para definir o melhor número de clusters.</a:t>
            </a:r>
            <a:endParaRPr lang="pt-BR" dirty="0"/>
          </a:p>
          <a:p>
            <a:r>
              <a:rPr lang="pt-BR">
                <a:ea typeface="+mn-lt"/>
                <a:cs typeface="+mn-lt"/>
              </a:rPr>
              <a:t>Visualize os grupos de clientes em um gráfico de dispersão.</a:t>
            </a:r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Quantos clusters você definiu como ideal e quais foram os principais padrões encontrados em cada grupo?</a:t>
            </a: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13E069-D1A7-3223-0BBB-AF54CCCAD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08/04/2025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936CB-A749-05E7-663C-766425A6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DD50A8-D917-99D9-DC2F-6E6DCAD7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56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8722-B8E5-AE67-5F1B-9E39E53E6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C2284-AF33-6921-830A-EF8832B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569733"/>
          </a:xfrm>
        </p:spPr>
        <p:txBody>
          <a:bodyPr>
            <a:normAutofit/>
          </a:bodyPr>
          <a:lstStyle/>
          <a:p>
            <a:r>
              <a:rPr lang="pt-BR" sz="2800" b="1" dirty="0">
                <a:highlight>
                  <a:srgbClr val="00FF00"/>
                </a:highlight>
              </a:rPr>
              <a:t>Parte 2 – Modelos de Clusterização (Agrupamento).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D724F-35C5-84A9-78CC-B3ED3CDA9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147279"/>
            <a:ext cx="10857469" cy="4216738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BR" b="1" dirty="0"/>
              <a:t>Questão 4 (Intermediário) - Análise de Clusterização de Dados de Saúde</a:t>
            </a:r>
            <a:endParaRPr lang="pt-BR" b="1" dirty="0">
              <a:ea typeface="+mn-lt"/>
              <a:cs typeface="+mn-lt"/>
            </a:endParaRPr>
          </a:p>
          <a:p>
            <a:r>
              <a:rPr lang="pt-BR" dirty="0">
                <a:ea typeface="+mn-lt"/>
                <a:cs typeface="+mn-lt"/>
              </a:rPr>
              <a:t>Você recebeu um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 dirty="0">
                <a:ea typeface="+mn-lt"/>
                <a:cs typeface="+mn-lt"/>
              </a:rPr>
              <a:t> contendo informações sobre pacientes, incluindo </a:t>
            </a:r>
            <a:r>
              <a:rPr lang="pt-BR" b="1" dirty="0">
                <a:ea typeface="+mn-lt"/>
                <a:cs typeface="+mn-lt"/>
              </a:rPr>
              <a:t>idade, IMC, pressão arterial, níveis de glicose e colesterol</a:t>
            </a:r>
            <a:r>
              <a:rPr lang="pt-BR" dirty="0">
                <a:ea typeface="+mn-lt"/>
                <a:cs typeface="+mn-lt"/>
              </a:rPr>
              <a:t>. Seu objetivo é realizar uma clusterização para identificar </a:t>
            </a:r>
            <a:r>
              <a:rPr lang="pt-BR" b="1" dirty="0">
                <a:ea typeface="+mn-lt"/>
                <a:cs typeface="+mn-lt"/>
              </a:rPr>
              <a:t>padrões de saúde</a:t>
            </a:r>
            <a:r>
              <a:rPr lang="pt-BR" dirty="0">
                <a:ea typeface="+mn-lt"/>
                <a:cs typeface="+mn-lt"/>
              </a:rPr>
              <a:t> entre os pacientes.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Tarefas: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Carregue o </a:t>
            </a:r>
            <a:r>
              <a:rPr lang="pt-BR" dirty="0" err="1">
                <a:ea typeface="+mn-lt"/>
                <a:cs typeface="+mn-lt"/>
              </a:rPr>
              <a:t>dataset</a:t>
            </a:r>
            <a:r>
              <a:rPr lang="pt-BR">
                <a:ea typeface="+mn-lt"/>
                <a:cs typeface="+mn-lt"/>
              </a:rPr>
              <a:t> e faça uma análise exploratória inicial.</a:t>
            </a:r>
            <a:endParaRPr lang="pt-BR"/>
          </a:p>
          <a:p>
            <a:r>
              <a:rPr lang="pt-BR" dirty="0">
                <a:ea typeface="+mn-lt"/>
                <a:cs typeface="+mn-lt"/>
              </a:rPr>
              <a:t>Aplique uma técnica de redução de dimensionalidade (exemplo: </a:t>
            </a:r>
            <a:r>
              <a:rPr lang="pt-BR" b="1" dirty="0">
                <a:ea typeface="+mn-lt"/>
                <a:cs typeface="+mn-lt"/>
              </a:rPr>
              <a:t>PCA</a:t>
            </a:r>
            <a:r>
              <a:rPr lang="pt-BR" dirty="0">
                <a:ea typeface="+mn-lt"/>
                <a:cs typeface="+mn-lt"/>
              </a:rPr>
              <a:t>) para facilitar a visualização dos dados.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Utilize o algoritmo </a:t>
            </a:r>
            <a:r>
              <a:rPr lang="pt-BR" b="1" dirty="0">
                <a:ea typeface="+mn-lt"/>
                <a:cs typeface="+mn-lt"/>
              </a:rPr>
              <a:t>DBSCAN ou K-</a:t>
            </a:r>
            <a:r>
              <a:rPr lang="pt-BR" b="1" dirty="0" err="1">
                <a:ea typeface="+mn-lt"/>
                <a:cs typeface="+mn-lt"/>
              </a:rPr>
              <a:t>Means</a:t>
            </a:r>
            <a:r>
              <a:rPr lang="pt-BR" dirty="0">
                <a:ea typeface="+mn-lt"/>
                <a:cs typeface="+mn-lt"/>
              </a:rPr>
              <a:t> para realizar a clusterização.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Analise os grupos gerados e interprete as diferenças entre eles.</a:t>
            </a:r>
            <a:endParaRPr lang="pt-BR" dirty="0"/>
          </a:p>
          <a:p>
            <a:r>
              <a:rPr lang="pt-BR" b="1" dirty="0">
                <a:ea typeface="+mn-lt"/>
                <a:cs typeface="+mn-lt"/>
              </a:rPr>
              <a:t>Pergunta:</a:t>
            </a:r>
            <a:r>
              <a:rPr lang="pt-BR" dirty="0">
                <a:ea typeface="+mn-lt"/>
                <a:cs typeface="+mn-lt"/>
              </a:rPr>
              <a:t> Quantos grupos foram identificados? Como você interpretaria os padrões de cada cluster em termos de saúde dos pacientes?</a:t>
            </a:r>
            <a:endParaRPr lang="pt-BR" dirty="0"/>
          </a:p>
          <a:p>
            <a:endParaRPr lang="pt-BR" b="1" dirty="0">
              <a:ea typeface="+mn-lt"/>
              <a:cs typeface="+mn-lt"/>
            </a:endParaRPr>
          </a:p>
          <a:p>
            <a:endParaRPr lang="pt-BR" b="1" dirty="0">
              <a:ea typeface="+mn-lt"/>
              <a:cs typeface="+mn-lt"/>
            </a:endParaRPr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13AEC-0508-CEF0-8A6F-67EA4498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94CEC-BBA8-426F-AF83-2008B68FB188}" type="datetime1">
              <a:rPr lang="pt-BR"/>
              <a:t>08/04/2025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D6B0A9-E142-DC70-3307-8D3FD83A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3357F6-3E47-D0DC-7735-3806329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24680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668</Words>
  <Application>Microsoft Office PowerPoint</Application>
  <PresentationFormat>Widescreen</PresentationFormat>
  <Paragraphs>62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ADLaM Display</vt:lpstr>
      <vt:lpstr>Arial</vt:lpstr>
      <vt:lpstr>Grandview Display</vt:lpstr>
      <vt:lpstr>DashVTI</vt:lpstr>
      <vt:lpstr>Práticas de Enunciados dos problemas Hackathon Machine Learning com IA Generativa</vt:lpstr>
      <vt:lpstr>Instruções iniciais e avaliação:</vt:lpstr>
      <vt:lpstr>Parte 1 – Modelos de Classificação:</vt:lpstr>
      <vt:lpstr>Parte 1 – Modelos de Classificação:</vt:lpstr>
      <vt:lpstr>Parte 2 – Modelos de Clusterização (Agrupamento).</vt:lpstr>
      <vt:lpstr>Parte 2 – Modelos de Clusterização (Agrupamento).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Práticas de Projeto Integrador Hackathon Machine Learning com IA Generativa</dc:title>
  <dc:creator>Ricardo Roberto de Lima</dc:creator>
  <cp:lastModifiedBy>Ricardo Roberto de Lima Professor e Engenheiro de Dados</cp:lastModifiedBy>
  <cp:revision>66</cp:revision>
  <dcterms:created xsi:type="dcterms:W3CDTF">2025-03-26T17:10:35Z</dcterms:created>
  <dcterms:modified xsi:type="dcterms:W3CDTF">2025-04-08T18:34:12Z</dcterms:modified>
</cp:coreProperties>
</file>