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8" d="100"/>
          <a:sy n="78" d="100"/>
        </p:scale>
        <p:origin x="13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D83F1-BF6E-4A98-8153-BAC9ABDE7CE3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7681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E5A2-57A1-4629-B29D-D386573AF9F3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694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2485-1B57-41B4-A998-97848CC136C2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264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6E92-E5C8-4FF8-B2BE-A516F6A1724E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53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B232-C681-46A2-B21F-2BD21E9CA134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796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BE26E-66F9-4E5F-9E07-CA7CDB200281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85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1A01C-F286-49E7-998E-3D5BB613F99A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598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2C0A-F771-42D9-AAB0-90C3A2B0FEAD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522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2A270-409D-4410-9649-B7481576446C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783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00AA3-798A-4433-8927-6E115914B6EF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096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2871-0F85-43DC-99D7-CA8E7437E2EC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61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E857DF4D-D974-434D-9D64-40B7405DF5F0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287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3840">
          <p15:clr>
            <a:srgbClr val="F26B43"/>
          </p15:clr>
        </p15:guide>
        <p15:guide id="5" pos="576">
          <p15:clr>
            <a:srgbClr val="F26B43"/>
          </p15:clr>
        </p15:guide>
        <p15:guide id="6" orient="horz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ricardorobertolima@gmail.com" TargetMode="External"/><Relationship Id="rId2" Type="http://schemas.openxmlformats.org/officeDocument/2006/relationships/hyperlink" Target="mailto:ricardo.roberto@maisunifacisa.com.b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35493" y="1942869"/>
            <a:ext cx="9242514" cy="1739249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de-DE" sz="5400" b="1" dirty="0"/>
              <a:t>Práticas de Projeto Integrador</a:t>
            </a:r>
            <a:br>
              <a:rPr lang="de-DE" sz="5400" b="1" dirty="0"/>
            </a:br>
            <a:r>
              <a:rPr lang="de-DE" sz="32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Hackathon Machine Learning com IA Generativa</a:t>
            </a:r>
            <a:endParaRPr lang="de-DE" sz="5400" b="1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81631" y="4503571"/>
            <a:ext cx="9996376" cy="9277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Exercícios práticos que devem ser resolvidos em sala de aulas até as 21h00.</a:t>
            </a:r>
          </a:p>
        </p:txBody>
      </p:sp>
      <p:pic>
        <p:nvPicPr>
          <p:cNvPr id="5" name="Imagem 4" descr="Logotipo&#10;&#10;O conteúdo gerado por IA pode estar incorreto.">
            <a:extLst>
              <a:ext uri="{FF2B5EF4-FFF2-40B4-BE49-F238E27FC236}">
                <a16:creationId xmlns:a16="http://schemas.microsoft.com/office/drawing/2014/main" id="{127E0A89-D37A-0BC7-534B-F704942272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559" y="800545"/>
            <a:ext cx="3194882" cy="71948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13E274D-C4EC-7BE2-E64A-15BA3BCE2A85}"/>
              </a:ext>
            </a:extLst>
          </p:cNvPr>
          <p:cNvSpPr txBox="1"/>
          <p:nvPr/>
        </p:nvSpPr>
        <p:spPr>
          <a:xfrm>
            <a:off x="912629" y="5872789"/>
            <a:ext cx="4540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dirty="0" err="1"/>
              <a:t>Profº</a:t>
            </a:r>
            <a:r>
              <a:rPr lang="pt-BR" b="1" i="1" dirty="0"/>
              <a:t> Me. Ricardo Roberto de Lima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2CD23D-0FB2-0654-E1FC-CA212C3E3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909543"/>
          </a:xfrm>
        </p:spPr>
        <p:txBody>
          <a:bodyPr/>
          <a:lstStyle/>
          <a:p>
            <a:r>
              <a:rPr lang="pt-BR" b="1" dirty="0"/>
              <a:t>Instruções iniciais e avaliação: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13E3FB-B38E-314F-1BD1-4AF6963E8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pt-BR" sz="2200" b="1" u="sng" dirty="0"/>
              <a:t>Instruções Finais:</a:t>
            </a:r>
          </a:p>
          <a:p>
            <a:r>
              <a:rPr lang="pt-BR" dirty="0">
                <a:ea typeface="+mn-lt"/>
                <a:cs typeface="+mn-lt"/>
              </a:rPr>
              <a:t>Tempo total para resolução: </a:t>
            </a:r>
            <a:r>
              <a:rPr lang="pt-BR" b="1" dirty="0">
                <a:ea typeface="+mn-lt"/>
                <a:cs typeface="+mn-lt"/>
              </a:rPr>
              <a:t>2 horas</a:t>
            </a:r>
            <a:endParaRPr lang="pt-BR" dirty="0"/>
          </a:p>
          <a:p>
            <a:r>
              <a:rPr lang="pt-BR" dirty="0">
                <a:ea typeface="+mn-lt"/>
                <a:cs typeface="+mn-lt"/>
              </a:rPr>
              <a:t>Pode-se utilizar bibliotecas como </a:t>
            </a:r>
            <a:r>
              <a:rPr lang="pt-BR" b="1" dirty="0" err="1">
                <a:ea typeface="+mn-lt"/>
                <a:cs typeface="+mn-lt"/>
              </a:rPr>
              <a:t>Scikit-Learn</a:t>
            </a:r>
            <a:r>
              <a:rPr lang="pt-BR" b="1" dirty="0">
                <a:ea typeface="+mn-lt"/>
                <a:cs typeface="+mn-lt"/>
              </a:rPr>
              <a:t>, Pandas, </a:t>
            </a:r>
            <a:r>
              <a:rPr lang="pt-BR" b="1" dirty="0" err="1">
                <a:ea typeface="+mn-lt"/>
                <a:cs typeface="+mn-lt"/>
              </a:rPr>
              <a:t>Matplotlib</a:t>
            </a:r>
            <a:r>
              <a:rPr lang="pt-BR" b="1" dirty="0">
                <a:ea typeface="+mn-lt"/>
                <a:cs typeface="+mn-lt"/>
              </a:rPr>
              <a:t> e </a:t>
            </a:r>
            <a:r>
              <a:rPr lang="pt-BR" b="1" dirty="0" err="1">
                <a:ea typeface="+mn-lt"/>
                <a:cs typeface="+mn-lt"/>
              </a:rPr>
              <a:t>Seaborn</a:t>
            </a:r>
            <a:endParaRPr lang="pt-BR" dirty="0" err="1"/>
          </a:p>
          <a:p>
            <a:r>
              <a:rPr lang="pt-BR" dirty="0">
                <a:ea typeface="+mn-lt"/>
                <a:cs typeface="+mn-lt"/>
              </a:rPr>
              <a:t>O uso de IA Generativa é permitido para ajudar na implementação dos códigos</a:t>
            </a:r>
            <a:endParaRPr lang="pt-BR" dirty="0"/>
          </a:p>
          <a:p>
            <a:r>
              <a:rPr lang="pt-BR" dirty="0">
                <a:ea typeface="+mn-lt"/>
                <a:cs typeface="+mn-lt"/>
              </a:rPr>
              <a:t>Envie os notebooks com a resolução e os insights obtidos – enviar por e-mail: </a:t>
            </a:r>
            <a:r>
              <a:rPr lang="pt-BR" dirty="0">
                <a:ea typeface="+mn-lt"/>
                <a:cs typeface="+mn-lt"/>
                <a:hlinkClick r:id="rId2"/>
              </a:rPr>
              <a:t>ricardo.roberto@maisunifacisa.com.br</a:t>
            </a:r>
            <a:r>
              <a:rPr lang="pt-BR" dirty="0">
                <a:ea typeface="+mn-lt"/>
                <a:cs typeface="+mn-lt"/>
              </a:rPr>
              <a:t>  | </a:t>
            </a:r>
            <a:r>
              <a:rPr lang="pt-BR" dirty="0">
                <a:ea typeface="+mn-lt"/>
                <a:cs typeface="+mn-lt"/>
                <a:hlinkClick r:id="rId3"/>
              </a:rPr>
              <a:t>ricardorobertolima@gmail.com</a:t>
            </a:r>
            <a:r>
              <a:rPr lang="pt-BR" dirty="0">
                <a:ea typeface="+mn-lt"/>
                <a:cs typeface="+mn-lt"/>
              </a:rPr>
              <a:t> da disciplina -&gt;</a:t>
            </a:r>
            <a:r>
              <a:rPr lang="pt-BR" sz="2400" b="1" dirty="0">
                <a:ea typeface="+mn-lt"/>
                <a:cs typeface="+mn-lt"/>
              </a:rPr>
              <a:t> Valor do Trabalho é de 2 pontos extras.</a:t>
            </a:r>
            <a:endParaRPr lang="pt-BR" dirty="0"/>
          </a:p>
          <a:p>
            <a:r>
              <a:rPr lang="pt-BR" sz="2600" b="1" dirty="0">
                <a:ea typeface="+mn-lt"/>
                <a:cs typeface="+mn-lt"/>
              </a:rPr>
              <a:t>Bom trabalho! </a:t>
            </a:r>
            <a:r>
              <a:rPr lang="pt-BR" b="1" dirty="0">
                <a:ea typeface="+mn-lt"/>
                <a:cs typeface="+mn-lt"/>
              </a:rPr>
              <a:t>🚀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6C0FF3-7BB0-2A13-0121-25D64AAE3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04BF6-0A53-411A-A7E2-B3C4C867E55A}" type="datetime1">
              <a:rPr lang="pt-BR"/>
              <a:t>27/03/2025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36B280-1D21-6C99-E24A-5A0CAAB0A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8CEF25-FBD3-ED6A-C387-84A2DB12D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2</a:t>
            </a:fld>
            <a:endParaRPr lang="en-US" dirty="0"/>
          </a:p>
        </p:txBody>
      </p:sp>
      <p:pic>
        <p:nvPicPr>
          <p:cNvPr id="7" name="Imagem 6" descr="Logotipo&#10;&#10;O conteúdo gerado por IA pode estar incorreto.">
            <a:extLst>
              <a:ext uri="{FF2B5EF4-FFF2-40B4-BE49-F238E27FC236}">
                <a16:creationId xmlns:a16="http://schemas.microsoft.com/office/drawing/2014/main" id="{1031E439-C8A1-ADC4-E27C-E8A6D946C17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1653" y="394210"/>
            <a:ext cx="2051531" cy="46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947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70221A-B869-1A0A-374B-8DD413E75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569733"/>
          </a:xfrm>
        </p:spPr>
        <p:txBody>
          <a:bodyPr>
            <a:normAutofit/>
          </a:bodyPr>
          <a:lstStyle/>
          <a:p>
            <a:r>
              <a:rPr lang="pt-BR" sz="2800" b="1" dirty="0"/>
              <a:t>Parte 1 – Modelos de Classificação: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C9FAED-3CE0-4398-69BE-62F9BC8CE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147279"/>
            <a:ext cx="10610335" cy="3794549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pt-BR" b="1" dirty="0"/>
              <a:t>Questão 1 (Fácil) - Classificação de Flores Íris</a:t>
            </a:r>
            <a:endParaRPr lang="pt-BR" dirty="0"/>
          </a:p>
          <a:p>
            <a:r>
              <a:rPr lang="pt-BR" dirty="0">
                <a:ea typeface="+mn-lt"/>
                <a:cs typeface="+mn-lt"/>
              </a:rPr>
              <a:t>Utilizando o </a:t>
            </a:r>
            <a:r>
              <a:rPr lang="pt-BR" dirty="0" err="1">
                <a:ea typeface="+mn-lt"/>
                <a:cs typeface="+mn-lt"/>
              </a:rPr>
              <a:t>dataset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b="1" dirty="0">
                <a:ea typeface="+mn-lt"/>
                <a:cs typeface="+mn-lt"/>
              </a:rPr>
              <a:t>Íris</a:t>
            </a:r>
            <a:r>
              <a:rPr lang="pt-BR" dirty="0">
                <a:ea typeface="+mn-lt"/>
                <a:cs typeface="+mn-lt"/>
              </a:rPr>
              <a:t>, crie um modelo de classificação que diferencie as três espécies de flores (</a:t>
            </a:r>
            <a:r>
              <a:rPr lang="pt-BR" b="1" dirty="0" err="1">
                <a:ea typeface="+mn-lt"/>
                <a:cs typeface="+mn-lt"/>
              </a:rPr>
              <a:t>Setosa</a:t>
            </a:r>
            <a:r>
              <a:rPr lang="pt-BR" b="1" dirty="0">
                <a:ea typeface="+mn-lt"/>
                <a:cs typeface="+mn-lt"/>
              </a:rPr>
              <a:t>, Versicolor e </a:t>
            </a:r>
            <a:r>
              <a:rPr lang="pt-BR" b="1" dirty="0" err="1">
                <a:ea typeface="+mn-lt"/>
                <a:cs typeface="+mn-lt"/>
              </a:rPr>
              <a:t>Virginica</a:t>
            </a:r>
            <a:r>
              <a:rPr lang="pt-BR" dirty="0">
                <a:ea typeface="+mn-lt"/>
                <a:cs typeface="+mn-lt"/>
              </a:rPr>
              <a:t>) com base em suas características (comprimento e largura das pétalas e sépalas).</a:t>
            </a:r>
            <a:endParaRPr lang="pt-BR" dirty="0"/>
          </a:p>
          <a:p>
            <a:r>
              <a:rPr lang="pt-BR" b="1" dirty="0">
                <a:ea typeface="+mn-lt"/>
                <a:cs typeface="+mn-lt"/>
              </a:rPr>
              <a:t>Tarefas:</a:t>
            </a:r>
            <a:endParaRPr lang="pt-BR" dirty="0"/>
          </a:p>
          <a:p>
            <a:r>
              <a:rPr lang="pt-BR" dirty="0">
                <a:ea typeface="+mn-lt"/>
                <a:cs typeface="+mn-lt"/>
              </a:rPr>
              <a:t>Carregue o </a:t>
            </a:r>
            <a:r>
              <a:rPr lang="pt-BR" dirty="0" err="1">
                <a:ea typeface="+mn-lt"/>
                <a:cs typeface="+mn-lt"/>
              </a:rPr>
              <a:t>dataset</a:t>
            </a:r>
            <a:r>
              <a:rPr lang="pt-BR" dirty="0">
                <a:ea typeface="+mn-lt"/>
                <a:cs typeface="+mn-lt"/>
              </a:rPr>
              <a:t> do </a:t>
            </a:r>
            <a:r>
              <a:rPr lang="pt-BR" dirty="0" err="1">
                <a:ea typeface="+mn-lt"/>
                <a:cs typeface="+mn-lt"/>
              </a:rPr>
              <a:t>Scikit-Learn</a:t>
            </a:r>
            <a:r>
              <a:rPr lang="pt-BR" dirty="0">
                <a:ea typeface="+mn-lt"/>
                <a:cs typeface="+mn-lt"/>
              </a:rPr>
              <a:t>.</a:t>
            </a:r>
            <a:endParaRPr lang="pt-BR" dirty="0"/>
          </a:p>
          <a:p>
            <a:r>
              <a:rPr lang="pt-BR" dirty="0">
                <a:ea typeface="+mn-lt"/>
                <a:cs typeface="+mn-lt"/>
              </a:rPr>
              <a:t>Separe os dados em </a:t>
            </a:r>
            <a:r>
              <a:rPr lang="pt-BR" b="1" dirty="0">
                <a:ea typeface="+mn-lt"/>
                <a:cs typeface="+mn-lt"/>
              </a:rPr>
              <a:t>treino e teste</a:t>
            </a:r>
            <a:r>
              <a:rPr lang="pt-BR" dirty="0">
                <a:ea typeface="+mn-lt"/>
                <a:cs typeface="+mn-lt"/>
              </a:rPr>
              <a:t> (80% treino, 20% teste).</a:t>
            </a:r>
            <a:endParaRPr lang="pt-BR" dirty="0"/>
          </a:p>
          <a:p>
            <a:r>
              <a:rPr lang="pt-BR" dirty="0">
                <a:ea typeface="+mn-lt"/>
                <a:cs typeface="+mn-lt"/>
              </a:rPr>
              <a:t>Escolha um modelo de classificação (exemplo: KNN, Random Forest ou SVM).</a:t>
            </a:r>
            <a:endParaRPr lang="pt-BR" dirty="0"/>
          </a:p>
          <a:p>
            <a:r>
              <a:rPr lang="pt-BR" dirty="0">
                <a:ea typeface="+mn-lt"/>
                <a:cs typeface="+mn-lt"/>
              </a:rPr>
              <a:t>Treine o modelo e avalie sua </a:t>
            </a:r>
            <a:r>
              <a:rPr lang="pt-BR" b="1" dirty="0">
                <a:ea typeface="+mn-lt"/>
                <a:cs typeface="+mn-lt"/>
              </a:rPr>
              <a:t>acurácia</a:t>
            </a:r>
            <a:r>
              <a:rPr lang="pt-BR" dirty="0">
                <a:ea typeface="+mn-lt"/>
                <a:cs typeface="+mn-lt"/>
              </a:rPr>
              <a:t> sobre os dados de teste.</a:t>
            </a:r>
            <a:endParaRPr lang="pt-BR" dirty="0"/>
          </a:p>
          <a:p>
            <a:r>
              <a:rPr lang="pt-BR" b="1" dirty="0">
                <a:ea typeface="+mn-lt"/>
                <a:cs typeface="+mn-lt"/>
              </a:rPr>
              <a:t>Pergunta:</a:t>
            </a:r>
            <a:r>
              <a:rPr lang="pt-BR" dirty="0">
                <a:ea typeface="+mn-lt"/>
                <a:cs typeface="+mn-lt"/>
              </a:rPr>
              <a:t> Qual foi a acurácia do seu modelo? Você tentaria outra abordagem para melhorá-lo?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863C55-F235-D49A-2C75-2FE45B913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94CEC-BBA8-426F-AF83-2008B68FB188}" type="datetime1">
              <a:rPr lang="pt-BR"/>
              <a:t>27/03/2025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BAA2F2-A027-64E2-F002-F0DDF216B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85BBF7-C7BF-053E-0D16-772D468BE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3</a:t>
            </a:fld>
            <a:endParaRPr lang="en-US" dirty="0"/>
          </a:p>
        </p:txBody>
      </p:sp>
      <p:pic>
        <p:nvPicPr>
          <p:cNvPr id="7" name="Imagem 6" descr="Logotipo&#10;&#10;O conteúdo gerado por IA pode estar incorreto.">
            <a:extLst>
              <a:ext uri="{FF2B5EF4-FFF2-40B4-BE49-F238E27FC236}">
                <a16:creationId xmlns:a16="http://schemas.microsoft.com/office/drawing/2014/main" id="{1434F819-26D8-0E52-4591-FEA4CCF26A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1653" y="394210"/>
            <a:ext cx="2051531" cy="46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914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80FF33-B41D-1DBD-FCDB-262232706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DD391-FC4B-A8F6-92E7-5AD1F8569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569733"/>
          </a:xfrm>
        </p:spPr>
        <p:txBody>
          <a:bodyPr>
            <a:normAutofit/>
          </a:bodyPr>
          <a:lstStyle/>
          <a:p>
            <a:r>
              <a:rPr lang="pt-BR" sz="2800" b="1" dirty="0"/>
              <a:t>Parte 1 – Modelos de Classificação: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525972-A6F8-5723-9431-15A5F1339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147279"/>
            <a:ext cx="10857469" cy="4216738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pt-BR" b="1" dirty="0"/>
              <a:t>Questão 2 (Intermediário) - Detecção de Fraudes em Cartões de Crédito</a:t>
            </a:r>
            <a:endParaRPr lang="pt-BR" dirty="0"/>
          </a:p>
          <a:p>
            <a:r>
              <a:rPr lang="pt-BR" dirty="0">
                <a:ea typeface="+mn-lt"/>
                <a:cs typeface="+mn-lt"/>
              </a:rPr>
              <a:t>O </a:t>
            </a:r>
            <a:r>
              <a:rPr lang="pt-BR" dirty="0" err="1">
                <a:ea typeface="+mn-lt"/>
                <a:cs typeface="+mn-lt"/>
              </a:rPr>
              <a:t>dataset</a:t>
            </a:r>
            <a:r>
              <a:rPr lang="pt-BR" dirty="0">
                <a:ea typeface="+mn-lt"/>
                <a:cs typeface="+mn-lt"/>
              </a:rPr>
              <a:t> de transações financeiras contém colunas como </a:t>
            </a:r>
            <a:r>
              <a:rPr lang="pt-BR" b="1" dirty="0">
                <a:ea typeface="+mn-lt"/>
                <a:cs typeface="+mn-lt"/>
              </a:rPr>
              <a:t>valor da transação, localização, histórico do usuário, horário da compra</a:t>
            </a:r>
            <a:r>
              <a:rPr lang="pt-BR" dirty="0">
                <a:ea typeface="+mn-lt"/>
                <a:cs typeface="+mn-lt"/>
              </a:rPr>
              <a:t>, entre outras. Seu objetivo é criar um modelo que identifique possíveis </a:t>
            </a:r>
            <a:r>
              <a:rPr lang="pt-BR" b="1" dirty="0">
                <a:ea typeface="+mn-lt"/>
                <a:cs typeface="+mn-lt"/>
              </a:rPr>
              <a:t>fraudes</a:t>
            </a:r>
            <a:r>
              <a:rPr lang="pt-BR" dirty="0">
                <a:ea typeface="+mn-lt"/>
                <a:cs typeface="+mn-lt"/>
              </a:rPr>
              <a:t> com base nesses dados.</a:t>
            </a:r>
            <a:endParaRPr lang="pt-BR" dirty="0"/>
          </a:p>
          <a:p>
            <a:r>
              <a:rPr lang="pt-BR" b="1" dirty="0">
                <a:ea typeface="+mn-lt"/>
                <a:cs typeface="+mn-lt"/>
              </a:rPr>
              <a:t>Tarefas:</a:t>
            </a:r>
            <a:endParaRPr lang="pt-BR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Use um </a:t>
            </a:r>
            <a:r>
              <a:rPr lang="pt-BR" dirty="0" err="1">
                <a:ea typeface="+mn-lt"/>
                <a:cs typeface="+mn-lt"/>
              </a:rPr>
              <a:t>dataset</a:t>
            </a:r>
            <a:r>
              <a:rPr lang="pt-BR" dirty="0">
                <a:ea typeface="+mn-lt"/>
                <a:cs typeface="+mn-lt"/>
              </a:rPr>
              <a:t> de fraudes em cartão de crédito (pode ser obtido no </a:t>
            </a:r>
            <a:r>
              <a:rPr lang="pt-BR" dirty="0" err="1">
                <a:ea typeface="+mn-lt"/>
                <a:cs typeface="+mn-lt"/>
              </a:rPr>
              <a:t>Kaggle</a:t>
            </a:r>
            <a:r>
              <a:rPr lang="pt-BR" dirty="0">
                <a:ea typeface="+mn-lt"/>
                <a:cs typeface="+mn-lt"/>
              </a:rPr>
              <a:t> ou gerado artificialmente).</a:t>
            </a:r>
          </a:p>
          <a:p>
            <a:r>
              <a:rPr lang="pt-BR" dirty="0">
                <a:ea typeface="+mn-lt"/>
                <a:cs typeface="+mn-lt"/>
              </a:rPr>
              <a:t>Faça a </a:t>
            </a:r>
            <a:r>
              <a:rPr lang="pt-BR" b="1" dirty="0">
                <a:ea typeface="+mn-lt"/>
                <a:cs typeface="+mn-lt"/>
              </a:rPr>
              <a:t>pré-processamento dos dados</a:t>
            </a:r>
            <a:r>
              <a:rPr lang="pt-BR" dirty="0">
                <a:ea typeface="+mn-lt"/>
                <a:cs typeface="+mn-lt"/>
              </a:rPr>
              <a:t>, lidando com valores nulos e normalizando as colunas numéricas.</a:t>
            </a:r>
            <a:endParaRPr lang="pt-BR" dirty="0"/>
          </a:p>
          <a:p>
            <a:r>
              <a:rPr lang="pt-BR" dirty="0">
                <a:ea typeface="+mn-lt"/>
                <a:cs typeface="+mn-lt"/>
              </a:rPr>
              <a:t>Escolha um modelo adequado (exemplo: Árvores de Decisão, Random Forest, ou </a:t>
            </a:r>
            <a:r>
              <a:rPr lang="pt-BR" dirty="0" err="1">
                <a:ea typeface="+mn-lt"/>
                <a:cs typeface="+mn-lt"/>
              </a:rPr>
              <a:t>XGBoost</a:t>
            </a:r>
            <a:r>
              <a:rPr lang="pt-BR" dirty="0">
                <a:ea typeface="+mn-lt"/>
                <a:cs typeface="+mn-lt"/>
              </a:rPr>
              <a:t>).</a:t>
            </a:r>
          </a:p>
          <a:p>
            <a:r>
              <a:rPr lang="pt-BR" dirty="0">
                <a:ea typeface="+mn-lt"/>
                <a:cs typeface="+mn-lt"/>
              </a:rPr>
              <a:t>Treine o modelo e avalie seu desempenho com </a:t>
            </a:r>
            <a:r>
              <a:rPr lang="pt-BR" b="1" dirty="0">
                <a:ea typeface="+mn-lt"/>
                <a:cs typeface="+mn-lt"/>
              </a:rPr>
              <a:t>métricas como precisão, recall e F1-score</a:t>
            </a:r>
            <a:r>
              <a:rPr lang="pt-BR" dirty="0">
                <a:ea typeface="+mn-lt"/>
                <a:cs typeface="+mn-lt"/>
              </a:rPr>
              <a:t>.</a:t>
            </a:r>
          </a:p>
          <a:p>
            <a:r>
              <a:rPr lang="pt-BR" b="1" dirty="0">
                <a:ea typeface="+mn-lt"/>
                <a:cs typeface="+mn-lt"/>
              </a:rPr>
              <a:t>Pergunta:</a:t>
            </a:r>
            <a:r>
              <a:rPr lang="pt-BR" dirty="0">
                <a:ea typeface="+mn-lt"/>
                <a:cs typeface="+mn-lt"/>
              </a:rPr>
              <a:t> O modelo teve um bom desempenho na detecção de fraudes? Que técnicas poderiam ser aplicadas para melhorar a classificação?</a:t>
            </a:r>
          </a:p>
          <a:p>
            <a:endParaRPr lang="pt-BR" b="1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F8935A-0378-BFFD-00B8-53CF28659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94CEC-BBA8-426F-AF83-2008B68FB188}" type="datetime1">
              <a:rPr lang="pt-BR"/>
              <a:t>27/03/2025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F78350-8569-FC5E-8B6F-827094A57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125BB5-B1BF-0682-3C0A-FE5B47AAB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4</a:t>
            </a:fld>
            <a:endParaRPr lang="en-US" dirty="0"/>
          </a:p>
        </p:txBody>
      </p:sp>
      <p:pic>
        <p:nvPicPr>
          <p:cNvPr id="7" name="Imagem 6" descr="Logotipo&#10;&#10;O conteúdo gerado por IA pode estar incorreto.">
            <a:extLst>
              <a:ext uri="{FF2B5EF4-FFF2-40B4-BE49-F238E27FC236}">
                <a16:creationId xmlns:a16="http://schemas.microsoft.com/office/drawing/2014/main" id="{7F3E945A-9D19-1BE5-791B-2F65567375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1653" y="394210"/>
            <a:ext cx="2051531" cy="46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092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C0A423-36A9-23CF-C34C-7FDFC435B2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9F16B7-16DA-1BB1-771A-F7E412ADD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569733"/>
          </a:xfrm>
        </p:spPr>
        <p:txBody>
          <a:bodyPr>
            <a:normAutofit/>
          </a:bodyPr>
          <a:lstStyle/>
          <a:p>
            <a:r>
              <a:rPr lang="pt-BR" sz="2800" b="1" dirty="0"/>
              <a:t>Parte 2 – Modelos de Clusterização (Agrupamento).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6C6605-0D52-A7DF-1142-7D6C49C71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147279"/>
            <a:ext cx="10857469" cy="421673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pt-BR" b="1"/>
              <a:t>Questão 3 (Fácil) - Agrupamento de Clientes de um E-commerce</a:t>
            </a:r>
            <a:endParaRPr lang="pt-BR" dirty="0">
              <a:ea typeface="+mn-lt"/>
              <a:cs typeface="+mn-lt"/>
            </a:endParaRPr>
          </a:p>
          <a:p>
            <a:r>
              <a:rPr lang="pt-BR">
                <a:ea typeface="+mn-lt"/>
                <a:cs typeface="+mn-lt"/>
              </a:rPr>
              <a:t>Imagine que você trabalha para um e-commerce e deseja segmentar os clientes em </a:t>
            </a:r>
            <a:r>
              <a:rPr lang="pt-BR" b="1">
                <a:ea typeface="+mn-lt"/>
                <a:cs typeface="+mn-lt"/>
              </a:rPr>
              <a:t>diferentes grupos de comportamento</a:t>
            </a:r>
            <a:r>
              <a:rPr lang="pt-BR">
                <a:ea typeface="+mn-lt"/>
                <a:cs typeface="+mn-lt"/>
              </a:rPr>
              <a:t> com base em dados de compras.</a:t>
            </a:r>
          </a:p>
          <a:p>
            <a:r>
              <a:rPr lang="pt-BR" b="1" dirty="0">
                <a:ea typeface="+mn-lt"/>
                <a:cs typeface="+mn-lt"/>
              </a:rPr>
              <a:t>Tarefas:</a:t>
            </a:r>
            <a:endParaRPr lang="pt-BR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Utilize um </a:t>
            </a:r>
            <a:r>
              <a:rPr lang="pt-BR" dirty="0" err="1">
                <a:ea typeface="+mn-lt"/>
                <a:cs typeface="+mn-lt"/>
              </a:rPr>
              <a:t>dataset</a:t>
            </a:r>
            <a:r>
              <a:rPr lang="pt-BR">
                <a:ea typeface="+mn-lt"/>
                <a:cs typeface="+mn-lt"/>
              </a:rPr>
              <a:t> que contenha informações como </a:t>
            </a:r>
            <a:r>
              <a:rPr lang="pt-BR" b="1" dirty="0">
                <a:ea typeface="+mn-lt"/>
                <a:cs typeface="+mn-lt"/>
              </a:rPr>
              <a:t>quantidade de compras, valor gasto, frequência de compra</a:t>
            </a:r>
            <a:r>
              <a:rPr lang="pt-BR" dirty="0">
                <a:ea typeface="+mn-lt"/>
                <a:cs typeface="+mn-lt"/>
              </a:rPr>
              <a:t>.</a:t>
            </a:r>
            <a:endParaRPr lang="pt-BR" dirty="0"/>
          </a:p>
          <a:p>
            <a:r>
              <a:rPr lang="pt-BR" dirty="0">
                <a:ea typeface="+mn-lt"/>
                <a:cs typeface="+mn-lt"/>
              </a:rPr>
              <a:t>Aplique o algoritmo </a:t>
            </a:r>
            <a:r>
              <a:rPr lang="pt-BR" b="1" dirty="0">
                <a:ea typeface="+mn-lt"/>
                <a:cs typeface="+mn-lt"/>
              </a:rPr>
              <a:t>K-</a:t>
            </a:r>
            <a:r>
              <a:rPr lang="pt-BR" b="1" dirty="0" err="1">
                <a:ea typeface="+mn-lt"/>
                <a:cs typeface="+mn-lt"/>
              </a:rPr>
              <a:t>Means</a:t>
            </a:r>
            <a:r>
              <a:rPr lang="pt-BR" dirty="0">
                <a:ea typeface="+mn-lt"/>
                <a:cs typeface="+mn-lt"/>
              </a:rPr>
              <a:t> para segmentação dos clientes.</a:t>
            </a:r>
          </a:p>
          <a:p>
            <a:r>
              <a:rPr lang="pt-BR" dirty="0">
                <a:ea typeface="+mn-lt"/>
                <a:cs typeface="+mn-lt"/>
              </a:rPr>
              <a:t>Utilize o método do </a:t>
            </a:r>
            <a:r>
              <a:rPr lang="pt-BR" b="1" dirty="0">
                <a:ea typeface="+mn-lt"/>
                <a:cs typeface="+mn-lt"/>
              </a:rPr>
              <a:t>cotovelo (</a:t>
            </a:r>
            <a:r>
              <a:rPr lang="pt-BR" b="1" dirty="0" err="1">
                <a:ea typeface="+mn-lt"/>
                <a:cs typeface="+mn-lt"/>
              </a:rPr>
              <a:t>Elbow</a:t>
            </a:r>
            <a:r>
              <a:rPr lang="pt-BR" b="1" dirty="0">
                <a:ea typeface="+mn-lt"/>
                <a:cs typeface="+mn-lt"/>
              </a:rPr>
              <a:t> </a:t>
            </a:r>
            <a:r>
              <a:rPr lang="pt-BR" b="1" dirty="0" err="1">
                <a:ea typeface="+mn-lt"/>
                <a:cs typeface="+mn-lt"/>
              </a:rPr>
              <a:t>Method</a:t>
            </a:r>
            <a:r>
              <a:rPr lang="pt-BR" b="1" dirty="0">
                <a:ea typeface="+mn-lt"/>
                <a:cs typeface="+mn-lt"/>
              </a:rPr>
              <a:t>)</a:t>
            </a:r>
            <a:r>
              <a:rPr lang="pt-BR" dirty="0">
                <a:ea typeface="+mn-lt"/>
                <a:cs typeface="+mn-lt"/>
              </a:rPr>
              <a:t> para definir o melhor número de clusters.</a:t>
            </a:r>
            <a:endParaRPr lang="pt-BR" dirty="0"/>
          </a:p>
          <a:p>
            <a:r>
              <a:rPr lang="pt-BR">
                <a:ea typeface="+mn-lt"/>
                <a:cs typeface="+mn-lt"/>
              </a:rPr>
              <a:t>Visualize os grupos de clientes em um gráfico de dispersão.</a:t>
            </a:r>
          </a:p>
          <a:p>
            <a:r>
              <a:rPr lang="pt-BR" b="1" dirty="0">
                <a:ea typeface="+mn-lt"/>
                <a:cs typeface="+mn-lt"/>
              </a:rPr>
              <a:t>Pergunta:</a:t>
            </a:r>
            <a:r>
              <a:rPr lang="pt-BR" dirty="0">
                <a:ea typeface="+mn-lt"/>
                <a:cs typeface="+mn-lt"/>
              </a:rPr>
              <a:t> Quantos clusters você definiu como ideal e quais foram os principais padrões encontrados em cada grupo?</a:t>
            </a:r>
          </a:p>
          <a:p>
            <a:endParaRPr lang="pt-BR" b="1" dirty="0">
              <a:ea typeface="+mn-lt"/>
              <a:cs typeface="+mn-lt"/>
            </a:endParaRP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13E069-D1A7-3223-0BBB-AF54CCCAD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94CEC-BBA8-426F-AF83-2008B68FB188}" type="datetime1">
              <a:rPr lang="pt-BR"/>
              <a:t>27/03/2025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5936CB-A749-05E7-663C-766425A61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DD50A8-D917-99D9-DC2F-6E6DCAD70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5</a:t>
            </a:fld>
            <a:endParaRPr lang="en-US" dirty="0"/>
          </a:p>
        </p:txBody>
      </p:sp>
      <p:pic>
        <p:nvPicPr>
          <p:cNvPr id="7" name="Imagem 6" descr="Logotipo&#10;&#10;O conteúdo gerado por IA pode estar incorreto.">
            <a:extLst>
              <a:ext uri="{FF2B5EF4-FFF2-40B4-BE49-F238E27FC236}">
                <a16:creationId xmlns:a16="http://schemas.microsoft.com/office/drawing/2014/main" id="{05B3A6D9-1B1A-B418-78C8-0F19501B21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1653" y="394210"/>
            <a:ext cx="2051531" cy="46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756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3C8722-B8E5-AE67-5F1B-9E39E53E6D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6C2284-AF33-6921-830A-EF8832BC4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569733"/>
          </a:xfrm>
        </p:spPr>
        <p:txBody>
          <a:bodyPr>
            <a:normAutofit/>
          </a:bodyPr>
          <a:lstStyle/>
          <a:p>
            <a:r>
              <a:rPr lang="pt-BR" sz="2800" b="1" dirty="0"/>
              <a:t>Parte 2 – Modelos de Clusterização (Agrupamento).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0D724F-35C5-84A9-78CC-B3ED3CDA9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147279"/>
            <a:ext cx="10857469" cy="4216738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pt-BR" b="1" dirty="0"/>
              <a:t>Questão 4 (Intermediário) - Análise de Clusterização de Dados de Saúde</a:t>
            </a:r>
            <a:endParaRPr lang="pt-BR" b="1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Você recebeu um </a:t>
            </a:r>
            <a:r>
              <a:rPr lang="pt-BR" dirty="0" err="1">
                <a:ea typeface="+mn-lt"/>
                <a:cs typeface="+mn-lt"/>
              </a:rPr>
              <a:t>dataset</a:t>
            </a:r>
            <a:r>
              <a:rPr lang="pt-BR" dirty="0">
                <a:ea typeface="+mn-lt"/>
                <a:cs typeface="+mn-lt"/>
              </a:rPr>
              <a:t> contendo informações sobre pacientes, incluindo </a:t>
            </a:r>
            <a:r>
              <a:rPr lang="pt-BR" b="1" dirty="0">
                <a:ea typeface="+mn-lt"/>
                <a:cs typeface="+mn-lt"/>
              </a:rPr>
              <a:t>idade, IMC, pressão arterial, níveis de glicose e colesterol</a:t>
            </a:r>
            <a:r>
              <a:rPr lang="pt-BR" dirty="0">
                <a:ea typeface="+mn-lt"/>
                <a:cs typeface="+mn-lt"/>
              </a:rPr>
              <a:t>. Seu objetivo é realizar uma clusterização para identificar </a:t>
            </a:r>
            <a:r>
              <a:rPr lang="pt-BR" b="1" dirty="0">
                <a:ea typeface="+mn-lt"/>
                <a:cs typeface="+mn-lt"/>
              </a:rPr>
              <a:t>padrões de saúde</a:t>
            </a:r>
            <a:r>
              <a:rPr lang="pt-BR" dirty="0">
                <a:ea typeface="+mn-lt"/>
                <a:cs typeface="+mn-lt"/>
              </a:rPr>
              <a:t> entre os pacientes.</a:t>
            </a:r>
            <a:endParaRPr lang="pt-BR" dirty="0"/>
          </a:p>
          <a:p>
            <a:r>
              <a:rPr lang="pt-BR" b="1" dirty="0">
                <a:ea typeface="+mn-lt"/>
                <a:cs typeface="+mn-lt"/>
              </a:rPr>
              <a:t>Tarefas:</a:t>
            </a:r>
            <a:endParaRPr lang="pt-BR" dirty="0"/>
          </a:p>
          <a:p>
            <a:r>
              <a:rPr lang="pt-BR" dirty="0">
                <a:ea typeface="+mn-lt"/>
                <a:cs typeface="+mn-lt"/>
              </a:rPr>
              <a:t>Carregue o </a:t>
            </a:r>
            <a:r>
              <a:rPr lang="pt-BR" dirty="0" err="1">
                <a:ea typeface="+mn-lt"/>
                <a:cs typeface="+mn-lt"/>
              </a:rPr>
              <a:t>dataset</a:t>
            </a:r>
            <a:r>
              <a:rPr lang="pt-BR">
                <a:ea typeface="+mn-lt"/>
                <a:cs typeface="+mn-lt"/>
              </a:rPr>
              <a:t> e faça uma análise exploratória inicial.</a:t>
            </a:r>
            <a:endParaRPr lang="pt-BR"/>
          </a:p>
          <a:p>
            <a:r>
              <a:rPr lang="pt-BR" dirty="0">
                <a:ea typeface="+mn-lt"/>
                <a:cs typeface="+mn-lt"/>
              </a:rPr>
              <a:t>Aplique uma técnica de redução de dimensionalidade (exemplo: </a:t>
            </a:r>
            <a:r>
              <a:rPr lang="pt-BR" b="1" dirty="0">
                <a:ea typeface="+mn-lt"/>
                <a:cs typeface="+mn-lt"/>
              </a:rPr>
              <a:t>PCA</a:t>
            </a:r>
            <a:r>
              <a:rPr lang="pt-BR" dirty="0">
                <a:ea typeface="+mn-lt"/>
                <a:cs typeface="+mn-lt"/>
              </a:rPr>
              <a:t>) para facilitar a visualização dos dados.</a:t>
            </a:r>
            <a:endParaRPr lang="pt-BR" dirty="0"/>
          </a:p>
          <a:p>
            <a:r>
              <a:rPr lang="pt-BR" dirty="0">
                <a:ea typeface="+mn-lt"/>
                <a:cs typeface="+mn-lt"/>
              </a:rPr>
              <a:t>Utilize o algoritmo </a:t>
            </a:r>
            <a:r>
              <a:rPr lang="pt-BR" b="1" dirty="0">
                <a:ea typeface="+mn-lt"/>
                <a:cs typeface="+mn-lt"/>
              </a:rPr>
              <a:t>DBSCAN ou K-</a:t>
            </a:r>
            <a:r>
              <a:rPr lang="pt-BR" b="1" dirty="0" err="1">
                <a:ea typeface="+mn-lt"/>
                <a:cs typeface="+mn-lt"/>
              </a:rPr>
              <a:t>Means</a:t>
            </a:r>
            <a:r>
              <a:rPr lang="pt-BR" dirty="0">
                <a:ea typeface="+mn-lt"/>
                <a:cs typeface="+mn-lt"/>
              </a:rPr>
              <a:t> para realizar a clusterização.</a:t>
            </a:r>
            <a:endParaRPr lang="pt-BR" dirty="0"/>
          </a:p>
          <a:p>
            <a:r>
              <a:rPr lang="pt-BR" dirty="0">
                <a:ea typeface="+mn-lt"/>
                <a:cs typeface="+mn-lt"/>
              </a:rPr>
              <a:t>Analise os grupos gerados e interprete as diferenças entre eles.</a:t>
            </a:r>
            <a:endParaRPr lang="pt-BR" dirty="0"/>
          </a:p>
          <a:p>
            <a:r>
              <a:rPr lang="pt-BR" b="1" dirty="0">
                <a:ea typeface="+mn-lt"/>
                <a:cs typeface="+mn-lt"/>
              </a:rPr>
              <a:t>Pergunta:</a:t>
            </a:r>
            <a:r>
              <a:rPr lang="pt-BR" dirty="0">
                <a:ea typeface="+mn-lt"/>
                <a:cs typeface="+mn-lt"/>
              </a:rPr>
              <a:t> Quantos grupos foram identificados? Como você interpretaria os padrões de cada cluster em termos de saúde dos pacientes?</a:t>
            </a:r>
            <a:endParaRPr lang="pt-BR" dirty="0"/>
          </a:p>
          <a:p>
            <a:endParaRPr lang="pt-BR" b="1" dirty="0">
              <a:ea typeface="+mn-lt"/>
              <a:cs typeface="+mn-lt"/>
            </a:endParaRPr>
          </a:p>
          <a:p>
            <a:endParaRPr lang="pt-BR" b="1" dirty="0">
              <a:ea typeface="+mn-lt"/>
              <a:cs typeface="+mn-lt"/>
            </a:endParaRP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413AEC-0508-CEF0-8A6F-67EA44983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94CEC-BBA8-426F-AF83-2008B68FB188}" type="datetime1">
              <a:rPr lang="pt-BR"/>
              <a:t>27/03/2025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D6B0A9-E142-DC70-3307-8D3FD83AE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3357F6-3E47-D0DC-7735-380632976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6</a:t>
            </a:fld>
            <a:endParaRPr lang="en-US" dirty="0"/>
          </a:p>
        </p:txBody>
      </p:sp>
      <p:pic>
        <p:nvPicPr>
          <p:cNvPr id="7" name="Imagem 6" descr="Logotipo&#10;&#10;O conteúdo gerado por IA pode estar incorreto.">
            <a:extLst>
              <a:ext uri="{FF2B5EF4-FFF2-40B4-BE49-F238E27FC236}">
                <a16:creationId xmlns:a16="http://schemas.microsoft.com/office/drawing/2014/main" id="{52FE3579-841C-4464-C0DD-01686AFC27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1653" y="394210"/>
            <a:ext cx="2051531" cy="46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246800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DashVTI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DashVTI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Dash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E0E31462-65AE-4087-9B94-B3347EE711B2}" vid="{CA8B31CB-369F-4872-A917-A9EAAF91827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670</Words>
  <Application>Microsoft Office PowerPoint</Application>
  <PresentationFormat>Widescreen</PresentationFormat>
  <Paragraphs>62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ADLaM Display</vt:lpstr>
      <vt:lpstr>Arial</vt:lpstr>
      <vt:lpstr>Grandview Display</vt:lpstr>
      <vt:lpstr>DashVTI</vt:lpstr>
      <vt:lpstr>Práticas de Projeto Integrador Hackathon Machine Learning com IA Generativa</vt:lpstr>
      <vt:lpstr>Instruções iniciais e avaliação:</vt:lpstr>
      <vt:lpstr>Parte 1 – Modelos de Classificação:</vt:lpstr>
      <vt:lpstr>Parte 1 – Modelos de Classificação:</vt:lpstr>
      <vt:lpstr>Parte 2 – Modelos de Clusterização (Agrupamento).</vt:lpstr>
      <vt:lpstr>Parte 2 – Modelos de Clusterização (Agrupamento).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Práticas de Projeto Integrador Hackathon Machine Learning com IA Generativa</dc:title>
  <dc:creator>Ricardo Roberto de Lima</dc:creator>
  <cp:lastModifiedBy>Ricardo Roberto de Lima Professor e Engenheiro de Dados</cp:lastModifiedBy>
  <cp:revision>62</cp:revision>
  <dcterms:created xsi:type="dcterms:W3CDTF">2025-03-26T17:10:35Z</dcterms:created>
  <dcterms:modified xsi:type="dcterms:W3CDTF">2025-03-27T17:02:22Z</dcterms:modified>
</cp:coreProperties>
</file>