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301" r:id="rId11"/>
    <p:sldId id="266" r:id="rId12"/>
    <p:sldId id="267" r:id="rId13"/>
    <p:sldId id="269" r:id="rId14"/>
    <p:sldId id="270" r:id="rId15"/>
    <p:sldId id="273" r:id="rId16"/>
    <p:sldId id="274" r:id="rId17"/>
    <p:sldId id="302" r:id="rId18"/>
    <p:sldId id="303" r:id="rId19"/>
    <p:sldId id="30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embeddedFontLst>
    <p:embeddedFont>
      <p:font typeface="Abril Fatface" panose="02000503000000020003" pitchFamily="2" charset="0"/>
      <p:regular r:id="rId48"/>
    </p:embeddedFont>
    <p:embeddedFont>
      <p:font typeface="Barlow Condensed" panose="00000506000000000000" pitchFamily="2" charset="0"/>
      <p:regular r:id="rId49"/>
      <p:bold r:id="rId50"/>
      <p:italic r:id="rId51"/>
      <p:boldItalic r:id="rId52"/>
    </p:embeddedFont>
    <p:embeddedFont>
      <p:font typeface="Barlow Semi Condensed Black" panose="00000A06000000000000" pitchFamily="2" charset="0"/>
      <p:bold r:id="rId53"/>
      <p:boldItalic r:id="rId54"/>
    </p:embeddedFont>
    <p:embeddedFont>
      <p:font typeface="Century Gothic" panose="020B0502020202020204" pitchFamily="34" charset="0"/>
      <p:regular r:id="rId55"/>
      <p:bold r:id="rId56"/>
      <p:italic r:id="rId57"/>
      <p:boldItalic r:id="rId58"/>
    </p:embeddedFont>
    <p:embeddedFont>
      <p:font typeface="Homemade Apple"/>
      <p:regular r:id="rId59"/>
    </p:embeddedFont>
    <p:embeddedFont>
      <p:font typeface="Poppins" panose="00000500000000000000" pitchFamily="2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5FFB877F-D3DB-BE23-7388-190717C5A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422312b2_0_278:notes">
            <a:extLst>
              <a:ext uri="{FF2B5EF4-FFF2-40B4-BE49-F238E27FC236}">
                <a16:creationId xmlns:a16="http://schemas.microsoft.com/office/drawing/2014/main" id="{A53C4CFE-457C-6D46-7D77-EF914873CE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422312b2_0_278:notes">
            <a:extLst>
              <a:ext uri="{FF2B5EF4-FFF2-40B4-BE49-F238E27FC236}">
                <a16:creationId xmlns:a16="http://schemas.microsoft.com/office/drawing/2014/main" id="{F065E94D-B499-7882-5142-627AD3686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422312b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422312b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b422312b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b422312b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b422312b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b422312b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b422312b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b422312b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b422312b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b422312b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b422312b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b422312b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E004588B-79F1-28FC-1C47-089977A9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E7BD7F8D-0173-F22B-5E21-13CABDA45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651FD68A-6939-ABA9-E887-8FD084B39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070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D851BDE2-BB61-6630-574E-F4C2DD98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3996594E-F777-85D2-2258-C78B1AEA84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0F672D0B-648B-9BEB-F5D0-4A29509B3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69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0FA0673C-C5C8-4FEE-E499-F8D4F8AA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EE1F5C60-829E-BCBE-8146-2955A074E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8896B3A1-4473-298A-107D-826E05417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5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b422312b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b422312b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b422312b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b422312b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b422312b2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b422312b2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b422312b2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b422312b2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b422312b2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b422312b2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b422312b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b422312b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b422312b2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b422312b2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b422312b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b422312b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b422312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bb422312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422312b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422312b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b422312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b422312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b422312b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b422312b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bb422312b2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bb422312b2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b422312b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b422312b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b422312b2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b422312b2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b422312b2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b422312b2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bb422312b2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bb422312b2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b422312b2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b422312b2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b422312b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b422312b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b422312b2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b422312b2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422312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422312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bb422312b2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bb422312b2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b422312b2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b422312b2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422312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422312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b422312b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b422312b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b422312b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b422312b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422312b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b422312b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b422312b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b422312b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19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9" name="Google Shape;139;p4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41" name="Google Shape;141;p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2" name="Google Shape;142;p4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4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1.xml"/><Relationship Id="rId4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2068650" y="1789512"/>
            <a:ext cx="8054700" cy="26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Aplicativo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SETEC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1800" y="4151360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Start!</a:t>
            </a:r>
            <a:endParaRPr dirty="0"/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409" y="4514633"/>
            <a:ext cx="925825" cy="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081036-7B18-AB1C-773E-F45EB1478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" y="5645357"/>
            <a:ext cx="169889" cy="11615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2E15D6-2167-181B-1805-B282B595D37F}"/>
              </a:ext>
            </a:extLst>
          </p:cNvPr>
          <p:cNvSpPr/>
          <p:nvPr/>
        </p:nvSpPr>
        <p:spPr>
          <a:xfrm>
            <a:off x="0" y="0"/>
            <a:ext cx="12192000" cy="167919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DE35666C-FA7F-5C14-7D99-FB19FE114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737" y="243919"/>
            <a:ext cx="3794328" cy="1306244"/>
          </a:xfrm>
          <a:prstGeom prst="rect">
            <a:avLst/>
          </a:prstGeom>
        </p:spPr>
      </p:pic>
      <p:pic>
        <p:nvPicPr>
          <p:cNvPr id="16" name="Imagem 15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3F116536-CC3B-8535-EFB1-3A986E86D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118" y="243919"/>
            <a:ext cx="2045023" cy="1306245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FDA3B6FB-3874-5C66-DAE6-884B1B47B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176" y="243919"/>
            <a:ext cx="1560518" cy="118422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5D93DC1-5EFA-DDBD-A6FA-8FD1684E5FC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79882" y="243919"/>
            <a:ext cx="2141678" cy="118422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AB9493-5F70-04D3-AEC6-8A090C1EF1FB}"/>
              </a:ext>
            </a:extLst>
          </p:cNvPr>
          <p:cNvSpPr txBox="1"/>
          <p:nvPr/>
        </p:nvSpPr>
        <p:spPr>
          <a:xfrm>
            <a:off x="8560200" y="5181957"/>
            <a:ext cx="3522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 Catarinne de Alencar,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 Paula Soares Corrêa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Erick de Faria Inácio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Gustavo Henrique Bedendo Costa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Pedro Napoleão Teixeira de Sousa</a:t>
            </a:r>
          </a:p>
          <a:p>
            <a:pPr algn="r"/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Orientadora : </a:t>
            </a:r>
            <a:r>
              <a:rPr lang="pt-B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Profª</a:t>
            </a: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Mª.  </a:t>
            </a:r>
            <a:r>
              <a:rPr lang="pt-B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Denilce</a:t>
            </a: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Veloso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5CB419EF-917C-7573-A833-1D08086A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>
            <a:extLst>
              <a:ext uri="{FF2B5EF4-FFF2-40B4-BE49-F238E27FC236}">
                <a16:creationId xmlns:a16="http://schemas.microsoft.com/office/drawing/2014/main" id="{B2D049C6-E53D-F6F0-4D85-8B1334A72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Professores Responsáveis pela SETEC</a:t>
            </a:r>
            <a:endParaRPr dirty="0"/>
          </a:p>
        </p:txBody>
      </p:sp>
      <p:sp>
        <p:nvSpPr>
          <p:cNvPr id="288" name="Google Shape;288;p17">
            <a:extLst>
              <a:ext uri="{FF2B5EF4-FFF2-40B4-BE49-F238E27FC236}">
                <a16:creationId xmlns:a16="http://schemas.microsoft.com/office/drawing/2014/main" id="{620EC89F-464A-26E9-B51A-FD91DD144EB3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>
            <a:extLst>
              <a:ext uri="{FF2B5EF4-FFF2-40B4-BE49-F238E27FC236}">
                <a16:creationId xmlns:a16="http://schemas.microsoft.com/office/drawing/2014/main" id="{24ED816F-D844-DA7E-09B0-A3DDA0B706A2}"/>
              </a:ext>
            </a:extLst>
          </p:cNvPr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>
            <a:hlinkClick r:id="rId3" action="ppaction://hlinksldjump"/>
            <a:extLst>
              <a:ext uri="{FF2B5EF4-FFF2-40B4-BE49-F238E27FC236}">
                <a16:creationId xmlns:a16="http://schemas.microsoft.com/office/drawing/2014/main" id="{E1668CBA-0499-D35A-0CB1-8611B0D219D5}"/>
              </a:ext>
            </a:extLst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91" name="Google Shape;291;p17">
            <a:hlinkClick r:id="rId4" action="ppaction://hlinksldjump"/>
            <a:extLst>
              <a:ext uri="{FF2B5EF4-FFF2-40B4-BE49-F238E27FC236}">
                <a16:creationId xmlns:a16="http://schemas.microsoft.com/office/drawing/2014/main" id="{67693BC9-D2DA-9545-7AD5-B3DB26AFA22E}"/>
              </a:ext>
            </a:extLst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F30AD2-BB60-6936-FF41-395B75289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6" name="Google Shape;271;p16">
            <a:extLst>
              <a:ext uri="{FF2B5EF4-FFF2-40B4-BE49-F238E27FC236}">
                <a16:creationId xmlns:a16="http://schemas.microsoft.com/office/drawing/2014/main" id="{51F0CE04-D71D-6AAB-6ADA-A2F5ECF785FB}"/>
              </a:ext>
            </a:extLst>
          </p:cNvPr>
          <p:cNvSpPr txBox="1">
            <a:spLocks/>
          </p:cNvSpPr>
          <p:nvPr/>
        </p:nvSpPr>
        <p:spPr>
          <a:xfrm>
            <a:off x="1474029" y="2613500"/>
            <a:ext cx="9422700" cy="2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Levantamento de dados sobre: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Organização e logística do evento.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Desafios no gerenciamento de atividades.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Controle de presença e certificados</a:t>
            </a:r>
          </a:p>
        </p:txBody>
      </p:sp>
      <p:sp>
        <p:nvSpPr>
          <p:cNvPr id="3" name="Google Shape;273;p16">
            <a:extLst>
              <a:ext uri="{FF2B5EF4-FFF2-40B4-BE49-F238E27FC236}">
                <a16:creationId xmlns:a16="http://schemas.microsoft.com/office/drawing/2014/main" id="{8D2D75AD-A2F7-6767-72B7-F09217CFF299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8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Alunos Participantes:</a:t>
            </a:r>
            <a:endParaRPr dirty="0"/>
          </a:p>
        </p:txBody>
      </p:sp>
      <p:sp>
        <p:nvSpPr>
          <p:cNvPr id="288" name="Google Shape;288;p1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91" name="Google Shape;291;p1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390384-3711-1C82-BD59-6E2420AE8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6" name="Google Shape;271;p16">
            <a:extLst>
              <a:ext uri="{FF2B5EF4-FFF2-40B4-BE49-F238E27FC236}">
                <a16:creationId xmlns:a16="http://schemas.microsoft.com/office/drawing/2014/main" id="{6B7D676A-A415-E539-E3DD-E9F0ED2AFAB7}"/>
              </a:ext>
            </a:extLst>
          </p:cNvPr>
          <p:cNvSpPr txBox="1">
            <a:spLocks/>
          </p:cNvSpPr>
          <p:nvPr/>
        </p:nvSpPr>
        <p:spPr>
          <a:xfrm>
            <a:off x="1474029" y="2613500"/>
            <a:ext cx="9422700" cy="2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Identificação de expectativas e dificuldades: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Acesso às informações do evento.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Processo de inscrição em oficinas e palestras.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Experiência no registro de presença.</a:t>
            </a:r>
          </a:p>
        </p:txBody>
      </p:sp>
      <p:sp>
        <p:nvSpPr>
          <p:cNvPr id="8" name="Google Shape;273;p16">
            <a:extLst>
              <a:ext uri="{FF2B5EF4-FFF2-40B4-BE49-F238E27FC236}">
                <a16:creationId xmlns:a16="http://schemas.microsoft.com/office/drawing/2014/main" id="{12887016-F85E-A865-04BE-C69555210AE9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Outros pontos</a:t>
            </a:r>
            <a:endParaRPr dirty="0"/>
          </a:p>
        </p:txBody>
      </p:sp>
      <p:sp>
        <p:nvSpPr>
          <p:cNvPr id="299" name="Google Shape;299;p1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02" name="Google Shape;302;p18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7A8BC2-A7EA-ECA7-5E8C-0B610705A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5" name="Google Shape;235;p13">
            <a:extLst>
              <a:ext uri="{FF2B5EF4-FFF2-40B4-BE49-F238E27FC236}">
                <a16:creationId xmlns:a16="http://schemas.microsoft.com/office/drawing/2014/main" id="{DB452605-44D4-4600-70AB-54AD43DC3C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4029" y="2463882"/>
            <a:ext cx="4172042" cy="2695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Engajamento e Satisfação: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Fatores que motivam a participação no evento.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Avaliação da interação entre palestrantes e participantes.</a:t>
            </a:r>
            <a:endParaRPr sz="1800" dirty="0"/>
          </a:p>
        </p:txBody>
      </p:sp>
      <p:sp>
        <p:nvSpPr>
          <p:cNvPr id="6" name="Google Shape;235;p13">
            <a:extLst>
              <a:ext uri="{FF2B5EF4-FFF2-40B4-BE49-F238E27FC236}">
                <a16:creationId xmlns:a16="http://schemas.microsoft.com/office/drawing/2014/main" id="{D4382831-8874-2C53-9F37-09AB51137743}"/>
              </a:ext>
            </a:extLst>
          </p:cNvPr>
          <p:cNvSpPr txBox="1">
            <a:spLocks/>
          </p:cNvSpPr>
          <p:nvPr/>
        </p:nvSpPr>
        <p:spPr>
          <a:xfrm>
            <a:off x="6274639" y="2463883"/>
            <a:ext cx="4172042" cy="269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Tecnologia e Acessibilidade: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3F3F3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Preferências por dispositivos e plataformas para acesso.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Barreiras tecnológicas enfrentadas por professores e alunos.</a:t>
            </a:r>
            <a:endParaRPr lang="pt-BR" dirty="0"/>
          </a:p>
        </p:txBody>
      </p:sp>
      <p:sp>
        <p:nvSpPr>
          <p:cNvPr id="7" name="Google Shape;273;p16">
            <a:extLst>
              <a:ext uri="{FF2B5EF4-FFF2-40B4-BE49-F238E27FC236}">
                <a16:creationId xmlns:a16="http://schemas.microsoft.com/office/drawing/2014/main" id="{99AD6B1C-0B3A-A8EA-65CE-27D303B713ED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330307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Linguagem: C#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Robustez e amplo uso na indústria.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Suporte a frameworks consolidados como ASP.NET e .NET.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Alta escalabilidade e desempenho.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ORM: Entity Framework (EF):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Permite trabalhar com objetos C# em vez de 		      consultas SQL diretas.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Suporte a LINQ (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Query).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Modos Code-First e </a:t>
            </a:r>
            <a:r>
              <a:rPr lang="pt-BR" dirty="0" err="1"/>
              <a:t>Database-First</a:t>
            </a:r>
            <a:r>
              <a:rPr lang="pt-BR" dirty="0"/>
              <a:t> para flexibilidade no desenvolvimento.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Banco de Dados: MySQL: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Sistema relacional robusto e escalável.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Fácil integração com frameworks .NET.</a:t>
            </a:r>
            <a:endParaRPr dirty="0"/>
          </a:p>
        </p:txBody>
      </p:sp>
      <p:sp>
        <p:nvSpPr>
          <p:cNvPr id="324" name="Google Shape;324;p20"/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4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Tecnologias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EB8196-DD41-271C-B065-18720EF7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1474015" y="2549424"/>
            <a:ext cx="9422700" cy="24899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Linguagem: </a:t>
            </a:r>
            <a:r>
              <a:rPr lang="pt-BR" sz="1800" dirty="0" err="1"/>
              <a:t>JavaScript</a:t>
            </a:r>
            <a:r>
              <a:rPr lang="pt-BR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Amplamente utilizada para desenvolvimento web.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Compatível com a criação de </a:t>
            </a:r>
            <a:r>
              <a:rPr lang="pt-BR" sz="1800" dirty="0" err="1"/>
              <a:t>PWAs</a:t>
            </a:r>
            <a:r>
              <a:rPr lang="pt-BR" sz="1800" dirty="0"/>
              <a:t> (</a:t>
            </a:r>
            <a:r>
              <a:rPr lang="pt-BR" sz="1800" dirty="0" err="1"/>
              <a:t>Progressive</a:t>
            </a:r>
            <a:r>
              <a:rPr lang="pt-BR" sz="1800" dirty="0"/>
              <a:t> Web </a:t>
            </a:r>
            <a:r>
              <a:rPr lang="pt-BR" sz="1800" dirty="0" err="1"/>
              <a:t>Applications</a:t>
            </a:r>
            <a:r>
              <a:rPr lang="pt-BR" sz="18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Suporte a frameworks populares como </a:t>
            </a:r>
            <a:r>
              <a:rPr lang="pt-BR" sz="1800" dirty="0" err="1"/>
              <a:t>React</a:t>
            </a:r>
            <a:r>
              <a:rPr lang="pt-BR" sz="1800" dirty="0"/>
              <a:t>, Angular e Vue.js.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Destaques do </a:t>
            </a:r>
            <a:r>
              <a:rPr lang="pt-BR" sz="1800" dirty="0" err="1"/>
              <a:t>JavaScript</a:t>
            </a:r>
            <a:r>
              <a:rPr lang="pt-BR" sz="1800" dirty="0"/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Permite desenvolvimento ágil e interativo.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Alta performance e integração com APIs modernas.</a:t>
            </a:r>
            <a:endParaRPr sz="1800" dirty="0"/>
          </a:p>
        </p:txBody>
      </p:sp>
      <p:sp>
        <p:nvSpPr>
          <p:cNvPr id="339" name="Google Shape;339;p2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42" name="Google Shape;342;p2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E290FA-6B67-F218-D657-510BEAD8D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8E5C4688-A48E-73C8-C26E-A70237A591AF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4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Tecnologias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Situação Atual:</a:t>
            </a:r>
            <a:endParaRPr dirty="0"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1397829" y="2405220"/>
            <a:ext cx="9422700" cy="37009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Processos Manuais: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Uso de planilhas eletrônicas e sistemas prontos para tarefas específicas.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Falta de integração, resultando em baixa otimização.</a:t>
            </a:r>
          </a:p>
          <a:p>
            <a:pPr marL="285750" lvl="1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Necessidade Identificada: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Pesquisa com usuários-alvo (participantes e organizadores) para entender as demandas.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Desenvolvimento de uma aplicação integrada e eficaz para a SETEC.</a:t>
            </a:r>
            <a:endParaRPr sz="1800" dirty="0"/>
          </a:p>
        </p:txBody>
      </p:sp>
      <p:sp>
        <p:nvSpPr>
          <p:cNvPr id="381" name="Google Shape;381;p2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844D56-6899-806F-9A2E-CEFB8C48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EE455EAC-F067-BADB-82B8-020454220101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Even3</a:t>
            </a:r>
            <a:endParaRPr dirty="0"/>
          </a:p>
        </p:txBody>
      </p:sp>
      <p:sp>
        <p:nvSpPr>
          <p:cNvPr id="388" name="Google Shape;388;p25"/>
          <p:cNvSpPr txBox="1">
            <a:spLocks noGrp="1"/>
          </p:cNvSpPr>
          <p:nvPr>
            <p:ph type="body" idx="1"/>
          </p:nvPr>
        </p:nvSpPr>
        <p:spPr>
          <a:xfrm>
            <a:off x="1474029" y="2351390"/>
            <a:ext cx="9422700" cy="3210021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Pontos Positivos: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Plataforma gratuita para eventos variados (acadêmicos, corporativos, religiosos,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Inscrição de participantes disponível.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Limitações: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Não suporta múltiplas listas de presença em um único evento.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Apenas dois tipos de usuários configuráveis.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Eventos divulgados publicamente, dificultando a localização de eventos específicos.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Modelo de Preço: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Gratuito para eventos sem custos.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Taxa de 10% por ingresso vendido.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Personalização disponível com valores a serem consultados.</a:t>
            </a:r>
            <a:endParaRPr sz="1800" dirty="0"/>
          </a:p>
        </p:txBody>
      </p:sp>
      <p:sp>
        <p:nvSpPr>
          <p:cNvPr id="392" name="Google Shape;392;p25">
            <a:hlinkClick r:id="rId3" action="ppaction://hlinksldjump"/>
          </p:cNvPr>
          <p:cNvSpPr/>
          <p:nvPr/>
        </p:nvSpPr>
        <p:spPr>
          <a:xfrm>
            <a:off x="964771" y="552288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93" name="Google Shape;393;p25">
            <a:hlinkClick r:id="rId4" action="ppaction://hlinksldjump"/>
          </p:cNvPr>
          <p:cNvSpPr/>
          <p:nvPr/>
        </p:nvSpPr>
        <p:spPr>
          <a:xfrm>
            <a:off x="6298830" y="551030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381;p24">
            <a:extLst>
              <a:ext uri="{FF2B5EF4-FFF2-40B4-BE49-F238E27FC236}">
                <a16:creationId xmlns:a16="http://schemas.microsoft.com/office/drawing/2014/main" id="{F2419C19-9C83-D529-AFFD-D25CC9CF51B6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2;p24">
            <a:extLst>
              <a:ext uri="{FF2B5EF4-FFF2-40B4-BE49-F238E27FC236}">
                <a16:creationId xmlns:a16="http://schemas.microsoft.com/office/drawing/2014/main" id="{9557ED03-639B-81B6-8A7E-67399B4A81A5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6F540127-5B8E-5A5E-D92B-DC588C1619F0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99EA73C1-31D0-2C00-1C28-B8B818C9F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C84EA82E-985B-FFFF-4046-692E743EB98A}"/>
              </a:ext>
            </a:extLst>
          </p:cNvPr>
          <p:cNvSpPr/>
          <p:nvPr/>
        </p:nvSpPr>
        <p:spPr>
          <a:xfrm>
            <a:off x="1483360" y="1945099"/>
            <a:ext cx="9194800" cy="4085801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A6A1E2-0461-877D-7CC8-67453C96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E0F7449B-4C9C-2E4A-3281-8F8F61FAF299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0AEA6DFC-C475-8732-70DE-FB2D53CCEC75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AFE5139C-7AE4-CF78-EC42-A94B396C73FB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8" name="Imagem 1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784BD8C-DA94-5D56-BA2F-9A59A44CF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27" y="2019393"/>
            <a:ext cx="8859203" cy="3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B4398F4C-268F-A8A3-4A42-55C2657C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35294ADF-6A4B-688A-D91F-7C269882F469}"/>
              </a:ext>
            </a:extLst>
          </p:cNvPr>
          <p:cNvSpPr/>
          <p:nvPr/>
        </p:nvSpPr>
        <p:spPr>
          <a:xfrm>
            <a:off x="928528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7D4648-86B6-52D4-4283-BCAFB3BA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B5CB135B-4B66-3420-AC0E-EE74AD97CDE0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5D02AA7F-465D-1BAF-56C7-8FA517B491C4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6BCCD1E7-7B90-10C9-1493-4ECF84A98BF3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7" name="Google Shape;422;p28">
            <a:extLst>
              <a:ext uri="{FF2B5EF4-FFF2-40B4-BE49-F238E27FC236}">
                <a16:creationId xmlns:a16="http://schemas.microsoft.com/office/drawing/2014/main" id="{09F0DC46-F742-999C-9BBB-3DC21F01E77B}"/>
              </a:ext>
            </a:extLst>
          </p:cNvPr>
          <p:cNvSpPr/>
          <p:nvPr/>
        </p:nvSpPr>
        <p:spPr>
          <a:xfrm>
            <a:off x="6410960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074E1B5-CB8C-D810-010A-378891939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3102787"/>
            <a:ext cx="4404815" cy="1956893"/>
          </a:xfrm>
          <a:prstGeom prst="rect">
            <a:avLst/>
          </a:prstGeo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AF1F1F6-4D13-9748-F5EC-6554A2B98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3102786"/>
            <a:ext cx="4816270" cy="19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9C449663-D6DC-F64B-1807-F39C7FA2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DC2394CF-F958-870E-9F34-FCDE766083E3}"/>
              </a:ext>
            </a:extLst>
          </p:cNvPr>
          <p:cNvSpPr/>
          <p:nvPr/>
        </p:nvSpPr>
        <p:spPr>
          <a:xfrm>
            <a:off x="928528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B4D9B8-BC26-1FF9-FE6E-975120A5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4A181C77-D00E-A934-FDBB-E928FA3143BB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55600870-9AD9-63FB-5231-88D8D2352D80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95D79146-DCC8-E899-F7A5-9A8D274DA11E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7" name="Google Shape;422;p28">
            <a:extLst>
              <a:ext uri="{FF2B5EF4-FFF2-40B4-BE49-F238E27FC236}">
                <a16:creationId xmlns:a16="http://schemas.microsoft.com/office/drawing/2014/main" id="{F5003F7E-4C4E-32BD-0335-73D1C18F5BDB}"/>
              </a:ext>
            </a:extLst>
          </p:cNvPr>
          <p:cNvSpPr/>
          <p:nvPr/>
        </p:nvSpPr>
        <p:spPr>
          <a:xfrm>
            <a:off x="6410960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1F58F36-9838-B9D0-CE63-190137DE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8" y="2899531"/>
            <a:ext cx="4816270" cy="2529952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FE6122E-565C-8747-C06E-5E8DFECE2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3214864"/>
            <a:ext cx="4816270" cy="18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8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sp>
        <p:nvSpPr>
          <p:cNvPr id="172" name="Google Shape;172;p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64D099-122D-F9BA-392C-AAC7F54C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DD73A02E-9501-B876-CDD5-A395E900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29" y="1945100"/>
            <a:ext cx="10298700" cy="592200"/>
          </a:xfrm>
        </p:spPr>
        <p:txBody>
          <a:bodyPr/>
          <a:lstStyle/>
          <a:p>
            <a:r>
              <a:rPr lang="pt-BR" dirty="0"/>
              <a:t>Faculdade de Tecnologia José Crespo Gonzales (FATEC Sorocaba)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4005E19-0FD1-45AE-D989-17665A721CCE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28529" y="2653100"/>
            <a:ext cx="102985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Ensino superior gratuito e de qualidade.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Foco em preparar alunos para o mercado de trabalho.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Atividades complementares: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Treinamentos, minicursos, workshops e palestras.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Eventos anuais: Semana de Iniciação Científica e Semana de Tecnologia.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400" name="Google Shape;400;p26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04" name="Google Shape;404;p26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A8AA9F-2F67-4ED7-3E7B-B42A7BEE0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410" name="Google Shape;410;p27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2" name="Google Shape;412;p2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13" name="Google Shape;413;p2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AABE3B3-9E10-BD5B-936A-A9AD98ECC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8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6.</a:t>
            </a:r>
            <a:endParaRPr/>
          </a:p>
        </p:txBody>
      </p:sp>
      <p:sp>
        <p:nvSpPr>
          <p:cNvPr id="424" name="Google Shape;424;p28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425" name="Google Shape;425;p28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428" name="Google Shape;428;p28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429" name="Google Shape;429;p28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0" name="Google Shape;430;p28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1" name="Google Shape;431;p28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928529" y="827099"/>
            <a:ext cx="6177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5279D1-D598-70F1-F7F9-497023777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1D118BD6-1F19-F140-5C24-037C1A9C4EF5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6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REQUISITOS FUNCIONAIS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439" name="Google Shape;439;p29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/>
          <p:nvPr/>
        </p:nvSpPr>
        <p:spPr>
          <a:xfrm>
            <a:off x="928529" y="827099"/>
            <a:ext cx="6177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44" name="Google Shape;444;p29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C18A9C-D13E-AD4A-2180-91A40256B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450" name="Google Shape;450;p30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0"/>
          <p:cNvSpPr/>
          <p:nvPr/>
        </p:nvSpPr>
        <p:spPr>
          <a:xfrm>
            <a:off x="928529" y="827099"/>
            <a:ext cx="6177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55" name="Google Shape;455;p30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277DA9-BD38-1FF5-AA30-157958F7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461" name="Google Shape;461;p3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3" name="Google Shape;463;p3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64" name="Google Shape;464;p3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928529" y="827099"/>
            <a:ext cx="6177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03DFCE3-7C0E-52A7-DBD5-CB50163FA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statement number 7.</a:t>
            </a:r>
            <a:endParaRPr dirty="0"/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478" name="Google Shape;478;p32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479" name="Google Shape;479;p32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480" name="Google Shape;480;p32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1" name="Google Shape;481;p32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2" name="Google Shape;482;p32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49CD20-CF21-93E3-D96B-8C5C3C3B2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81D01F47-CE9C-C392-4B7D-29CC97C66B8D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7.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DIAGRAMA DE CASO DE USO</a:t>
            </a: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95" name="Google Shape;495;p3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67D613-D71F-979E-F826-3EFC98FF4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501" name="Google Shape;501;p34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502" name="Google Shape;502;p34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03" name="Google Shape;503;p3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4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06" name="Google Shape;506;p34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17559C-965A-7F5A-4097-1A8A6530B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513" name="Google Shape;513;p35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4" name="Google Shape;514;p35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15" name="Google Shape;515;p35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C854D2-02A3-88F7-6598-91128077B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444079" y="2066339"/>
            <a:ext cx="8229985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Eventos e Certificação</a:t>
            </a:r>
            <a:endParaRPr dirty="0"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928529" y="2549425"/>
            <a:ext cx="1027451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Oferece diversas atividades durante os eventos.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Participantes com presença mínima recebem certificados.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Problemas atuais: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Processos manuais e não integrados (Excel, Forms, etc.).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9;p10">
            <a:hlinkClick r:id="rId3" action="ppaction://hlinksldjump"/>
            <a:extLst>
              <a:ext uri="{FF2B5EF4-FFF2-40B4-BE49-F238E27FC236}">
                <a16:creationId xmlns:a16="http://schemas.microsoft.com/office/drawing/2014/main" id="{D9B44BF1-A445-A287-B70C-C7B3F00D113E}"/>
              </a:ext>
            </a:extLst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" name="Google Shape;200;p10">
            <a:hlinkClick r:id="rId4" action="ppaction://hlinksldjump"/>
            <a:extLst>
              <a:ext uri="{FF2B5EF4-FFF2-40B4-BE49-F238E27FC236}">
                <a16:creationId xmlns:a16="http://schemas.microsoft.com/office/drawing/2014/main" id="{1B1C0487-98B7-F463-8F8B-C4D4D43E1EE8}"/>
              </a:ext>
            </a:extLst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" name="Google Shape;171;p8">
            <a:extLst>
              <a:ext uri="{FF2B5EF4-FFF2-40B4-BE49-F238E27FC236}">
                <a16:creationId xmlns:a16="http://schemas.microsoft.com/office/drawing/2014/main" id="{23D02988-AC66-7BA8-2523-56782A2A8904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A1DB55-CDB0-5EE7-CD9E-D1E04BFBE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6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8.</a:t>
            </a:r>
            <a:endParaRPr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Here goes more information about that statement.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531" name="Google Shape;531;p36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32" name="Google Shape;532;p36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33" name="Google Shape;533;p36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1F1AC3-592F-E02C-BFBB-0EE2777A8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7" name="Google Shape;324;p20">
            <a:extLst>
              <a:ext uri="{FF2B5EF4-FFF2-40B4-BE49-F238E27FC236}">
                <a16:creationId xmlns:a16="http://schemas.microsoft.com/office/drawing/2014/main" id="{95AF1B24-B377-681A-0C6F-D2A9BC984CAF}"/>
              </a:ext>
            </a:extLst>
          </p:cNvPr>
          <p:cNvSpPr txBox="1"/>
          <p:nvPr/>
        </p:nvSpPr>
        <p:spPr>
          <a:xfrm>
            <a:off x="928529" y="1059599"/>
            <a:ext cx="10298701" cy="88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ctr" rtl="0" eaLnBrk="1" fontAlgn="auto" latinLnBrk="0" hangingPunct="1">
              <a:lnSpc>
                <a:spcPts val="7000"/>
              </a:lnSpc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8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 DIAGRAMA DE CLASSES</a:t>
            </a:r>
            <a:endParaRPr lang="pt-BR" sz="4800" dirty="0">
              <a:effectLst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7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46" name="Google Shape;546;p3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A14F41-285F-7CB4-D6FC-37F83073B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552" name="Google Shape;552;p38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553" name="Google Shape;553;p38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57" name="Google Shape;557;p38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E29C624-6B74-05E1-DF73-EA9A4E11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564" name="Google Shape;564;p39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65" name="Google Shape;565;p39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66" name="Google Shape;566;p39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567" name="Google Shape;567;p3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D66056-3542-6741-26B5-4F80243F4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0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0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0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9.</a:t>
            </a:r>
            <a:endParaRPr/>
          </a:p>
        </p:txBody>
      </p:sp>
      <p:sp>
        <p:nvSpPr>
          <p:cNvPr id="577" name="Google Shape;577;p40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578" name="Google Shape;578;p40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580" name="Google Shape;580;p40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581" name="Google Shape;581;p40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582" name="Google Shape;582;p40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3" name="Google Shape;583;p40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4" name="Google Shape;584;p40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0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16300C-822E-DF49-258B-75A5E13B7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9C976E6B-71D9-2718-608A-00318765AB01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9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PROTÓTIPOS DE INTERFACES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1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97" name="Google Shape;597;p4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603" name="Google Shape;603;p42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604" name="Google Shape;604;p42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5" name="Google Shape;605;p4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2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2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608" name="Google Shape;608;p42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614" name="Google Shape;614;p43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615" name="Google Shape;615;p43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16" name="Google Shape;616;p4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617" name="Google Shape;617;p4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18" name="Google Shape;618;p4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4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4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10.</a:t>
            </a:r>
            <a:endParaRPr/>
          </a:p>
        </p:txBody>
      </p:sp>
      <p:sp>
        <p:nvSpPr>
          <p:cNvPr id="628" name="Google Shape;628;p44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629" name="Google Shape;629;p44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631" name="Google Shape;631;p44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632" name="Google Shape;632;p44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633" name="Google Shape;633;p44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4" name="Google Shape;634;p44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5" name="Google Shape;635;p44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6" name="Google Shape;636;p4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4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4;p20">
            <a:extLst>
              <a:ext uri="{FF2B5EF4-FFF2-40B4-BE49-F238E27FC236}">
                <a16:creationId xmlns:a16="http://schemas.microsoft.com/office/drawing/2014/main" id="{8080CD6B-4D63-AC66-A67D-1DF9AEC292F0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10.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CONCLUSÃO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5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45" name="Google Shape;645;p45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5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5">
            <a:hlinkClick r:id="rId3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48" name="Google Shape;648;p45">
            <a:hlinkClick r:id="rId4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de Organização</a:t>
            </a:r>
            <a:endParaRPr dirty="0"/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1"/>
          </p:nvPr>
        </p:nvSpPr>
        <p:spPr>
          <a:xfrm>
            <a:off x="1474015" y="2549424"/>
            <a:ext cx="9422700" cy="26099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Voluntariado: Organizadores e palestrantes participam sem remuneração.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Controle de presença: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Feito manualmente, causando filas e falta de padronização.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Participação incentivada por bonificações acadêmicas.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Inscrições em oficinas: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Demandam controle rigoroso devido à limitação de vagas.</a:t>
            </a:r>
            <a:endParaRPr lang="pt-BR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00" name="Google Shape;200;p10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278EB32A-C26C-AF34-5D81-6BA5DA63FD23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345160-0D7C-020A-3ADC-909B77178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6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654" name="Google Shape;654;p46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655" name="Google Shape;655;p46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56" name="Google Shape;656;p4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6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6">
            <a:hlinkClick r:id="rId3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59" name="Google Shape;659;p46">
            <a:hlinkClick r:id="rId4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665" name="Google Shape;665;p47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666" name="Google Shape;666;p47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67" name="Google Shape;667;p4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668" name="Google Shape;668;p4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69" name="Google Shape;669;p4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1904425" y="28793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Very Good!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1123750" y="2117375"/>
            <a:ext cx="10435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2"/>
                </a:solidFill>
              </a:rPr>
              <a:t>Credits.</a:t>
            </a:r>
            <a:endParaRPr sz="5100">
              <a:solidFill>
                <a:schemeClr val="accent2"/>
              </a:solidFill>
            </a:endParaRPr>
          </a:p>
        </p:txBody>
      </p:sp>
      <p:sp>
        <p:nvSpPr>
          <p:cNvPr id="681" name="Google Shape;681;p49"/>
          <p:cNvSpPr txBox="1">
            <a:spLocks noGrp="1"/>
          </p:cNvSpPr>
          <p:nvPr>
            <p:ph type="body" idx="1"/>
          </p:nvPr>
        </p:nvSpPr>
        <p:spPr>
          <a:xfrm>
            <a:off x="1123925" y="3194225"/>
            <a:ext cx="10435800" cy="174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Presentation Template: </a:t>
            </a:r>
            <a:r>
              <a:rPr lang="en" sz="2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SlidesMania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Fonts used in this presentation: Roboto and </a:t>
            </a: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Century Gothic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"/>
          <p:cNvSpPr txBox="1">
            <a:spLocks noGrp="1"/>
          </p:cNvSpPr>
          <p:nvPr>
            <p:ph type="title"/>
          </p:nvPr>
        </p:nvSpPr>
        <p:spPr>
          <a:xfrm>
            <a:off x="415650" y="573502"/>
            <a:ext cx="11360700" cy="86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Editable Icons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687" name="Google Shape;687;p50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688" name="Google Shape;688;p50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50"/>
          <p:cNvSpPr/>
          <p:nvPr/>
        </p:nvSpPr>
        <p:spPr>
          <a:xfrm>
            <a:off x="3013572" y="1789650"/>
            <a:ext cx="351487" cy="308322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50"/>
          <p:cNvSpPr/>
          <p:nvPr/>
        </p:nvSpPr>
        <p:spPr>
          <a:xfrm>
            <a:off x="2598483" y="1706244"/>
            <a:ext cx="211156" cy="398327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0"/>
          <p:cNvSpPr/>
          <p:nvPr/>
        </p:nvSpPr>
        <p:spPr>
          <a:xfrm>
            <a:off x="4125519" y="1774124"/>
            <a:ext cx="352082" cy="253589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0"/>
          <p:cNvSpPr/>
          <p:nvPr/>
        </p:nvSpPr>
        <p:spPr>
          <a:xfrm>
            <a:off x="4629024" y="1731262"/>
            <a:ext cx="333805" cy="33933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0"/>
          <p:cNvSpPr/>
          <p:nvPr/>
        </p:nvSpPr>
        <p:spPr>
          <a:xfrm>
            <a:off x="5618340" y="1764938"/>
            <a:ext cx="299003" cy="280956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50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696" name="Google Shape;696;p50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50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699" name="Google Shape;699;p50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50"/>
          <p:cNvSpPr/>
          <p:nvPr/>
        </p:nvSpPr>
        <p:spPr>
          <a:xfrm>
            <a:off x="7235378" y="1745476"/>
            <a:ext cx="340878" cy="320045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0"/>
          <p:cNvSpPr/>
          <p:nvPr/>
        </p:nvSpPr>
        <p:spPr>
          <a:xfrm>
            <a:off x="7758873" y="1778333"/>
            <a:ext cx="352082" cy="254203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50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705" name="Google Shape;705;p50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50"/>
          <p:cNvSpPr/>
          <p:nvPr/>
        </p:nvSpPr>
        <p:spPr>
          <a:xfrm>
            <a:off x="8894278" y="1737892"/>
            <a:ext cx="352677" cy="335654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50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709" name="Google Shape;709;p50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50"/>
          <p:cNvSpPr/>
          <p:nvPr/>
        </p:nvSpPr>
        <p:spPr>
          <a:xfrm>
            <a:off x="2620588" y="2368871"/>
            <a:ext cx="166936" cy="380674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713" name="Google Shape;713;p50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50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718" name="Google Shape;718;p50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0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728" name="Google Shape;728;p50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0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734" name="Google Shape;734;p50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50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737" name="Google Shape;737;p50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50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740" name="Google Shape;740;p50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50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744" name="Google Shape;744;p50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50"/>
          <p:cNvSpPr/>
          <p:nvPr/>
        </p:nvSpPr>
        <p:spPr>
          <a:xfrm>
            <a:off x="7023159" y="2368888"/>
            <a:ext cx="245958" cy="363054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50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749" name="Google Shape;749;p50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50"/>
          <p:cNvSpPr/>
          <p:nvPr/>
        </p:nvSpPr>
        <p:spPr>
          <a:xfrm>
            <a:off x="8075550" y="2396514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50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757" name="Google Shape;757;p50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50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760" name="Google Shape;760;p50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50"/>
          <p:cNvSpPr/>
          <p:nvPr/>
        </p:nvSpPr>
        <p:spPr>
          <a:xfrm>
            <a:off x="9465599" y="2371870"/>
            <a:ext cx="350330" cy="358181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50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766" name="Google Shape;766;p50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50"/>
          <p:cNvSpPr/>
          <p:nvPr/>
        </p:nvSpPr>
        <p:spPr>
          <a:xfrm>
            <a:off x="3055153" y="3020420"/>
            <a:ext cx="246520" cy="36247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0"/>
          <p:cNvSpPr/>
          <p:nvPr/>
        </p:nvSpPr>
        <p:spPr>
          <a:xfrm>
            <a:off x="3477015" y="3047825"/>
            <a:ext cx="396303" cy="39928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50"/>
          <p:cNvSpPr/>
          <p:nvPr/>
        </p:nvSpPr>
        <p:spPr>
          <a:xfrm>
            <a:off x="4048633" y="3047893"/>
            <a:ext cx="360939" cy="301063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0"/>
          <p:cNvSpPr/>
          <p:nvPr/>
        </p:nvSpPr>
        <p:spPr>
          <a:xfrm>
            <a:off x="4658000" y="3086034"/>
            <a:ext cx="311397" cy="336915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50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774" name="Google Shape;774;p50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0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779" name="Google Shape;779;p50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50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785" name="Google Shape;785;p50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50"/>
          <p:cNvSpPr/>
          <p:nvPr/>
        </p:nvSpPr>
        <p:spPr>
          <a:xfrm>
            <a:off x="6779633" y="3050756"/>
            <a:ext cx="394518" cy="407460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0"/>
          <p:cNvSpPr/>
          <p:nvPr/>
        </p:nvSpPr>
        <p:spPr>
          <a:xfrm>
            <a:off x="7334021" y="3035213"/>
            <a:ext cx="352082" cy="363191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50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790" name="Google Shape;790;p50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50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797" name="Google Shape;797;p50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50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803" name="Google Shape;803;p50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50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809" name="Google Shape;809;p50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50"/>
          <p:cNvSpPr/>
          <p:nvPr/>
        </p:nvSpPr>
        <p:spPr>
          <a:xfrm>
            <a:off x="9383691" y="3050995"/>
            <a:ext cx="387478" cy="335143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50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815" name="Google Shape;815;p50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50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818" name="Google Shape;818;p50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0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50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822" name="Google Shape;822;p50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50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825" name="Google Shape;825;p50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50"/>
          <p:cNvSpPr/>
          <p:nvPr/>
        </p:nvSpPr>
        <p:spPr>
          <a:xfrm>
            <a:off x="5213990" y="3717422"/>
            <a:ext cx="360939" cy="37215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0"/>
          <p:cNvSpPr/>
          <p:nvPr/>
        </p:nvSpPr>
        <p:spPr>
          <a:xfrm>
            <a:off x="5717809" y="3749343"/>
            <a:ext cx="334367" cy="308322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50"/>
          <p:cNvSpPr/>
          <p:nvPr/>
        </p:nvSpPr>
        <p:spPr>
          <a:xfrm>
            <a:off x="6195030" y="3738589"/>
            <a:ext cx="318470" cy="329826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0"/>
          <p:cNvSpPr/>
          <p:nvPr/>
        </p:nvSpPr>
        <p:spPr>
          <a:xfrm>
            <a:off x="6776032" y="3664863"/>
            <a:ext cx="351487" cy="36247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0"/>
          <p:cNvSpPr/>
          <p:nvPr/>
        </p:nvSpPr>
        <p:spPr>
          <a:xfrm>
            <a:off x="7285385" y="3664574"/>
            <a:ext cx="351487" cy="363054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0"/>
          <p:cNvSpPr/>
          <p:nvPr/>
        </p:nvSpPr>
        <p:spPr>
          <a:xfrm>
            <a:off x="7794738" y="3657024"/>
            <a:ext cx="340283" cy="420206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0"/>
          <p:cNvSpPr/>
          <p:nvPr/>
        </p:nvSpPr>
        <p:spPr>
          <a:xfrm>
            <a:off x="8408731" y="3713485"/>
            <a:ext cx="298441" cy="344344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50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838" name="Google Shape;838;p50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50"/>
          <p:cNvSpPr/>
          <p:nvPr/>
        </p:nvSpPr>
        <p:spPr>
          <a:xfrm>
            <a:off x="9483441" y="3650888"/>
            <a:ext cx="283106" cy="390420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0"/>
          <p:cNvSpPr/>
          <p:nvPr/>
        </p:nvSpPr>
        <p:spPr>
          <a:xfrm>
            <a:off x="2519500" y="4449599"/>
            <a:ext cx="369169" cy="25362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0"/>
          <p:cNvSpPr/>
          <p:nvPr/>
        </p:nvSpPr>
        <p:spPr>
          <a:xfrm>
            <a:off x="3039790" y="4430444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" name="Google Shape;844;p50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845" name="Google Shape;845;p50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50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848" name="Google Shape;848;p50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0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50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853" name="Google Shape;853;p50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50"/>
          <p:cNvGrpSpPr/>
          <p:nvPr/>
        </p:nvGrpSpPr>
        <p:grpSpPr>
          <a:xfrm>
            <a:off x="4031217" y="4449226"/>
            <a:ext cx="334400" cy="344821"/>
            <a:chOff x="689975" y="1737200"/>
            <a:chExt cx="252950" cy="252950"/>
          </a:xfrm>
        </p:grpSpPr>
        <p:sp>
          <p:nvSpPr>
            <p:cNvPr id="858" name="Google Shape;858;p50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0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0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50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865" name="Google Shape;865;p50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50"/>
          <p:cNvSpPr/>
          <p:nvPr/>
        </p:nvSpPr>
        <p:spPr>
          <a:xfrm>
            <a:off x="6169754" y="4468227"/>
            <a:ext cx="333026" cy="343577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872" name="Google Shape;872;p50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873" name="Google Shape;873;p50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50"/>
          <p:cNvSpPr/>
          <p:nvPr/>
        </p:nvSpPr>
        <p:spPr>
          <a:xfrm>
            <a:off x="7189931" y="4453383"/>
            <a:ext cx="319032" cy="363054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50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881" name="Google Shape;881;p50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50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884" name="Google Shape;884;p50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50"/>
          <p:cNvSpPr/>
          <p:nvPr/>
        </p:nvSpPr>
        <p:spPr>
          <a:xfrm>
            <a:off x="8307296" y="4473715"/>
            <a:ext cx="317875" cy="322363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50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888" name="Google Shape;888;p50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50"/>
          <p:cNvSpPr/>
          <p:nvPr/>
        </p:nvSpPr>
        <p:spPr>
          <a:xfrm>
            <a:off x="2607371" y="5072569"/>
            <a:ext cx="193442" cy="308322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50"/>
          <p:cNvGrpSpPr/>
          <p:nvPr/>
        </p:nvGrpSpPr>
        <p:grpSpPr>
          <a:xfrm>
            <a:off x="3015743" y="5051331"/>
            <a:ext cx="334400" cy="344208"/>
            <a:chOff x="5745250" y="4378350"/>
            <a:chExt cx="252950" cy="252500"/>
          </a:xfrm>
        </p:grpSpPr>
        <p:sp>
          <p:nvSpPr>
            <p:cNvPr id="895" name="Google Shape;895;p50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50"/>
          <p:cNvGrpSpPr/>
          <p:nvPr/>
        </p:nvGrpSpPr>
        <p:grpSpPr>
          <a:xfrm>
            <a:off x="3525242" y="5055591"/>
            <a:ext cx="334400" cy="344821"/>
            <a:chOff x="6130650" y="4381475"/>
            <a:chExt cx="252950" cy="252950"/>
          </a:xfrm>
        </p:grpSpPr>
        <p:sp>
          <p:nvSpPr>
            <p:cNvPr id="898" name="Google Shape;898;p50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0"/>
          <p:cNvSpPr/>
          <p:nvPr/>
        </p:nvSpPr>
        <p:spPr>
          <a:xfrm>
            <a:off x="4032278" y="5070490"/>
            <a:ext cx="323196" cy="316740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50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902" name="Google Shape;902;p50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50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905" name="Google Shape;905;p50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0"/>
          <p:cNvGrpSpPr/>
          <p:nvPr/>
        </p:nvGrpSpPr>
        <p:grpSpPr>
          <a:xfrm>
            <a:off x="5600528" y="5038090"/>
            <a:ext cx="372738" cy="343186"/>
            <a:chOff x="3357900" y="1057675"/>
            <a:chExt cx="281950" cy="251750"/>
          </a:xfrm>
        </p:grpSpPr>
        <p:sp>
          <p:nvSpPr>
            <p:cNvPr id="911" name="Google Shape;911;p50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50"/>
          <p:cNvGrpSpPr/>
          <p:nvPr/>
        </p:nvGrpSpPr>
        <p:grpSpPr>
          <a:xfrm>
            <a:off x="6163700" y="5023095"/>
            <a:ext cx="191095" cy="401974"/>
            <a:chOff x="3783900" y="1046675"/>
            <a:chExt cx="144550" cy="294875"/>
          </a:xfrm>
        </p:grpSpPr>
        <p:sp>
          <p:nvSpPr>
            <p:cNvPr id="915" name="Google Shape;915;p50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50"/>
          <p:cNvSpPr/>
          <p:nvPr/>
        </p:nvSpPr>
        <p:spPr>
          <a:xfrm>
            <a:off x="6688739" y="5047329"/>
            <a:ext cx="257162" cy="363054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0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919" name="Google Shape;919;p50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50"/>
          <p:cNvSpPr/>
          <p:nvPr/>
        </p:nvSpPr>
        <p:spPr>
          <a:xfrm>
            <a:off x="7732374" y="5181214"/>
            <a:ext cx="374490" cy="217396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0"/>
          <p:cNvSpPr/>
          <p:nvPr/>
        </p:nvSpPr>
        <p:spPr>
          <a:xfrm>
            <a:off x="8223836" y="5091980"/>
            <a:ext cx="352082" cy="376448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0"/>
          <p:cNvGrpSpPr/>
          <p:nvPr/>
        </p:nvGrpSpPr>
        <p:grpSpPr>
          <a:xfrm>
            <a:off x="8815358" y="5107237"/>
            <a:ext cx="364707" cy="363804"/>
            <a:chOff x="6010925" y="3998175"/>
            <a:chExt cx="275875" cy="266875"/>
          </a:xfrm>
        </p:grpSpPr>
        <p:sp>
          <p:nvSpPr>
            <p:cNvPr id="931" name="Google Shape;931;p50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50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937" name="Google Shape;937;p50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50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941" name="Google Shape;941;p50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50"/>
          <p:cNvSpPr/>
          <p:nvPr/>
        </p:nvSpPr>
        <p:spPr>
          <a:xfrm>
            <a:off x="2519516" y="5702423"/>
            <a:ext cx="281917" cy="398327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50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949" name="Google Shape;949;p50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50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953" name="Google Shape;953;p50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5" name="Google Shape;955;p50"/>
          <p:cNvSpPr/>
          <p:nvPr/>
        </p:nvSpPr>
        <p:spPr>
          <a:xfrm>
            <a:off x="4138834" y="5830310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50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957" name="Google Shape;957;p50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50"/>
          <p:cNvSpPr/>
          <p:nvPr/>
        </p:nvSpPr>
        <p:spPr>
          <a:xfrm>
            <a:off x="5306157" y="5738979"/>
            <a:ext cx="246520" cy="331428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50"/>
          <p:cNvSpPr/>
          <p:nvPr/>
        </p:nvSpPr>
        <p:spPr>
          <a:xfrm>
            <a:off x="5766907" y="5710672"/>
            <a:ext cx="312554" cy="308935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50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963" name="Google Shape;963;p50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50"/>
          <p:cNvSpPr/>
          <p:nvPr/>
        </p:nvSpPr>
        <p:spPr>
          <a:xfrm>
            <a:off x="6754423" y="5843143"/>
            <a:ext cx="386883" cy="126846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50"/>
          <p:cNvSpPr/>
          <p:nvPr/>
        </p:nvSpPr>
        <p:spPr>
          <a:xfrm>
            <a:off x="7751141" y="5797503"/>
            <a:ext cx="307266" cy="358181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50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973" name="Google Shape;973;p50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8" name="Google Shape;978;p50"/>
          <p:cNvSpPr/>
          <p:nvPr/>
        </p:nvSpPr>
        <p:spPr>
          <a:xfrm>
            <a:off x="8257587" y="5764356"/>
            <a:ext cx="356775" cy="308356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0"/>
          <p:cNvSpPr/>
          <p:nvPr/>
        </p:nvSpPr>
        <p:spPr>
          <a:xfrm>
            <a:off x="8859393" y="5763094"/>
            <a:ext cx="306671" cy="362134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50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981" name="Google Shape;981;p50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Oportunidade de Solução</a:t>
            </a:r>
            <a:endParaRPr dirty="0"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Necessidade de um sistema integrado para: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Cadastro e divulgação de palestras e oficinas.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Controle de presença eficiente.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Gerenciamento de inscrições com transparência e agilidade.</a:t>
            </a:r>
          </a:p>
        </p:txBody>
      </p:sp>
      <p:sp>
        <p:nvSpPr>
          <p:cNvPr id="207" name="Google Shape;207;p1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11" name="Google Shape;211;p1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005FE64D-C46A-4FE4-638E-B8CEE0B73AD0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85B5DC-1818-16F9-1ADF-0C89DC45D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Solução</a:t>
            </a:r>
            <a:endParaRPr dirty="0"/>
          </a:p>
        </p:txBody>
      </p:sp>
      <p:sp>
        <p:nvSpPr>
          <p:cNvPr id="220" name="Google Shape;220;p12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0671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pt-BR" sz="1800" dirty="0"/>
              <a:t>Desenvolvimento de Aplicação Multiplataforma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Objetivo: Facilitar a organização, divulgação e controle da Semana de Tecnologia da FATEC Sorocaba.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Acesso: Disponível para comissão organizadora, palestrantes, instrutores, professores e alunos.</a:t>
            </a:r>
            <a:endParaRPr sz="1800" dirty="0"/>
          </a:p>
        </p:txBody>
      </p:sp>
      <p:sp>
        <p:nvSpPr>
          <p:cNvPr id="222" name="Google Shape;222;p12"/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099C80-CCED-F45D-7453-44C2C6CB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 da Aplicação</a:t>
            </a:r>
            <a:endParaRPr dirty="0"/>
          </a:p>
        </p:txBody>
      </p:sp>
      <p:sp>
        <p:nvSpPr>
          <p:cNvPr id="235" name="Google Shape;235;p13"/>
          <p:cNvSpPr txBox="1">
            <a:spLocks noGrp="1"/>
          </p:cNvSpPr>
          <p:nvPr>
            <p:ph type="body" idx="1"/>
          </p:nvPr>
        </p:nvSpPr>
        <p:spPr>
          <a:xfrm>
            <a:off x="1474029" y="2463882"/>
            <a:ext cx="4172042" cy="2695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Divulgação de Atividades: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Palestras, oficinas e workshops (com Detalhes e horários).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0" lvl="1" indent="261938">
              <a:buFont typeface="Arial" panose="020B0604020202020204" pitchFamily="34" charset="0"/>
              <a:buChar char="•"/>
            </a:pPr>
            <a:r>
              <a:rPr lang="pt-BR" sz="1800" dirty="0"/>
              <a:t>Inscrição e Gerenciamento:</a:t>
            </a:r>
          </a:p>
          <a:p>
            <a:pPr marL="457200" lvl="2" indent="261938">
              <a:buFont typeface="Arial" panose="020B0604020202020204" pitchFamily="34" charset="0"/>
              <a:buChar char="•"/>
            </a:pPr>
            <a:r>
              <a:rPr lang="pt-BR" sz="1800" dirty="0"/>
              <a:t>Cadastro de participantes.</a:t>
            </a:r>
          </a:p>
          <a:p>
            <a:pPr marL="457200" lvl="2" indent="261938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Controle de vagas limitadas.</a:t>
            </a:r>
            <a:endParaRPr sz="1800" dirty="0"/>
          </a:p>
        </p:txBody>
      </p:sp>
      <p:sp>
        <p:nvSpPr>
          <p:cNvPr id="237" name="Google Shape;237;p1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38" name="Google Shape;238;p1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8C2995-3075-8E95-6510-9C91BA9CE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222;p12">
            <a:extLst>
              <a:ext uri="{FF2B5EF4-FFF2-40B4-BE49-F238E27FC236}">
                <a16:creationId xmlns:a16="http://schemas.microsoft.com/office/drawing/2014/main" id="{9EBE9288-A51B-5D5F-4E26-0C4C081C5849}"/>
              </a:ext>
            </a:extLst>
          </p:cNvPr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Google Shape;235;p13">
            <a:extLst>
              <a:ext uri="{FF2B5EF4-FFF2-40B4-BE49-F238E27FC236}">
                <a16:creationId xmlns:a16="http://schemas.microsoft.com/office/drawing/2014/main" id="{D2985D9A-5BD3-68F0-A888-1D4A8E7AFCBF}"/>
              </a:ext>
            </a:extLst>
          </p:cNvPr>
          <p:cNvSpPr txBox="1">
            <a:spLocks/>
          </p:cNvSpPr>
          <p:nvPr/>
        </p:nvSpPr>
        <p:spPr>
          <a:xfrm>
            <a:off x="6274639" y="2463883"/>
            <a:ext cx="4172042" cy="269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Controle de Presença: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Registro digital integrado.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Agilidade e redução de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3F3F3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Certificados Automatizados: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Geração automática para participantes elegíveis.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Esperados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4725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Organização Eficiente: Redução de processos manuais e erros.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Acessibilidade: Centralização das informações em uma única plataforma.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Transparência: Melhor controle de inscrições e participação.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Experiência Melhorada: Para todos os envolvidos no evento.</a:t>
            </a:r>
            <a:endParaRPr sz="1800" dirty="0"/>
          </a:p>
        </p:txBody>
      </p:sp>
      <p:sp>
        <p:nvSpPr>
          <p:cNvPr id="248" name="Google Shape;248;p1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51" name="Google Shape;251;p14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EEB6F9-9967-363B-E7C0-EC219DB40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222;p12">
            <a:extLst>
              <a:ext uri="{FF2B5EF4-FFF2-40B4-BE49-F238E27FC236}">
                <a16:creationId xmlns:a16="http://schemas.microsoft.com/office/drawing/2014/main" id="{407A8306-16B6-5E18-2944-1A2B22522CBC}"/>
              </a:ext>
            </a:extLst>
          </p:cNvPr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Coleta de Informações</a:t>
            </a:r>
            <a:endParaRPr dirty="0"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608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Estrutura da Pesquisa: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Duas pesquisas separadas para entender as necessidades e desafios: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Professores organizadores com a visão de “supervisão” de todo o andamento das atividades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Alunos como os principais interessados nesse tipo de evento.</a:t>
            </a:r>
          </a:p>
        </p:txBody>
      </p:sp>
      <p:sp>
        <p:nvSpPr>
          <p:cNvPr id="273" name="Google Shape;273;p16"/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D737-07CA-DF79-74E7-C5D0243A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2162</Words>
  <Application>Microsoft Office PowerPoint</Application>
  <PresentationFormat>Widescreen</PresentationFormat>
  <Paragraphs>340</Paragraphs>
  <Slides>45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6" baseType="lpstr">
      <vt:lpstr>Abril Fatface</vt:lpstr>
      <vt:lpstr>Roboto</vt:lpstr>
      <vt:lpstr>Homemade Apple</vt:lpstr>
      <vt:lpstr>Poppins</vt:lpstr>
      <vt:lpstr>Century Gothic</vt:lpstr>
      <vt:lpstr>Aldrich</vt:lpstr>
      <vt:lpstr>Barlow Condensed</vt:lpstr>
      <vt:lpstr>Arial</vt:lpstr>
      <vt:lpstr>Calibri</vt:lpstr>
      <vt:lpstr>Barlow Semi Condensed Black</vt:lpstr>
      <vt:lpstr>SlidesMania</vt:lpstr>
      <vt:lpstr>Aplicativo SETEC</vt:lpstr>
      <vt:lpstr>Faculdade de Tecnologia José Crespo Gonzales (FATEC Sorocaba)</vt:lpstr>
      <vt:lpstr>Eventos e Certificação</vt:lpstr>
      <vt:lpstr>Desafios de Organização</vt:lpstr>
      <vt:lpstr>Oportunidade de Solução</vt:lpstr>
      <vt:lpstr>Proposta de Solução</vt:lpstr>
      <vt:lpstr>Funcionalidades da Aplicação</vt:lpstr>
      <vt:lpstr>Benefícios Esperados</vt:lpstr>
      <vt:lpstr>Coleta de Informações</vt:lpstr>
      <vt:lpstr>Professores Responsáveis pela SETEC</vt:lpstr>
      <vt:lpstr>Alunos Participantes:</vt:lpstr>
      <vt:lpstr>Outros pontos</vt:lpstr>
      <vt:lpstr>Backend</vt:lpstr>
      <vt:lpstr>Frontend</vt:lpstr>
      <vt:lpstr>Situação Atual:</vt:lpstr>
      <vt:lpstr>Even3</vt:lpstr>
      <vt:lpstr>Apresentação do PowerPoint</vt:lpstr>
      <vt:lpstr>Apresentação do PowerPoint</vt:lpstr>
      <vt:lpstr>Apresentação do PowerPoint</vt:lpstr>
      <vt:lpstr>This is the title for opcion b.</vt:lpstr>
      <vt:lpstr>This is the title for opcion c.</vt:lpstr>
      <vt:lpstr>This is statement number 6.</vt:lpstr>
      <vt:lpstr>This is the title for opcion a.</vt:lpstr>
      <vt:lpstr>This is the title for opcion b.</vt:lpstr>
      <vt:lpstr>This is the title for opcion c.</vt:lpstr>
      <vt:lpstr>This is statement number 7.</vt:lpstr>
      <vt:lpstr>This is the title for opcion a.</vt:lpstr>
      <vt:lpstr>This is the title for opcion b.</vt:lpstr>
      <vt:lpstr>This is the title for opcion c.</vt:lpstr>
      <vt:lpstr>This is statement number 8.</vt:lpstr>
      <vt:lpstr>This is the title for opcion a.</vt:lpstr>
      <vt:lpstr>This is the title for opcion b.</vt:lpstr>
      <vt:lpstr>This is the title for opcion c.</vt:lpstr>
      <vt:lpstr>This is statement number 9.</vt:lpstr>
      <vt:lpstr>This is the title for opcion a.</vt:lpstr>
      <vt:lpstr>This is the title for opcion b.</vt:lpstr>
      <vt:lpstr>This is the title for opcion c.</vt:lpstr>
      <vt:lpstr>This is statement number 10.</vt:lpstr>
      <vt:lpstr>This is the title for opcion a.</vt:lpstr>
      <vt:lpstr>This is the title for opcion b.</vt:lpstr>
      <vt:lpstr>This is the title for opcion c.</vt:lpstr>
      <vt:lpstr>Very Good!</vt:lpstr>
      <vt:lpstr>Credits.</vt:lpstr>
      <vt:lpstr>Editable Icons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Erick de Faria Inácio</cp:lastModifiedBy>
  <cp:revision>2</cp:revision>
  <dcterms:modified xsi:type="dcterms:W3CDTF">2024-11-14T01:11:25Z</dcterms:modified>
</cp:coreProperties>
</file>