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301" r:id="rId11"/>
    <p:sldId id="266" r:id="rId12"/>
    <p:sldId id="267" r:id="rId13"/>
    <p:sldId id="269" r:id="rId14"/>
    <p:sldId id="270" r:id="rId15"/>
    <p:sldId id="273" r:id="rId16"/>
    <p:sldId id="274" r:id="rId17"/>
    <p:sldId id="302" r:id="rId18"/>
    <p:sldId id="303" r:id="rId19"/>
    <p:sldId id="304" r:id="rId20"/>
    <p:sldId id="281" r:id="rId21"/>
    <p:sldId id="285" r:id="rId22"/>
    <p:sldId id="286" r:id="rId23"/>
    <p:sldId id="289" r:id="rId24"/>
    <p:sldId id="293" r:id="rId25"/>
    <p:sldId id="294" r:id="rId26"/>
    <p:sldId id="297" r:id="rId27"/>
    <p:sldId id="298" r:id="rId28"/>
  </p:sldIdLst>
  <p:sldSz cx="12192000" cy="6858000"/>
  <p:notesSz cx="6858000" cy="9144000"/>
  <p:embeddedFontLst>
    <p:embeddedFont>
      <p:font typeface="Abril Fatface" panose="02000503000000020003" pitchFamily="2" charset="0"/>
      <p:regular r:id="rId30"/>
    </p:embeddedFont>
    <p:embeddedFont>
      <p:font typeface="Barlow Condensed" panose="00000506000000000000" pitchFamily="2" charset="0"/>
      <p:regular r:id="rId31"/>
      <p:bold r:id="rId32"/>
      <p:italic r:id="rId33"/>
      <p:boldItalic r:id="rId34"/>
    </p:embeddedFont>
    <p:embeddedFont>
      <p:font typeface="Barlow Semi Condensed Black" panose="00000A06000000000000" pitchFamily="2" charset="0"/>
      <p:bold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5FFB877F-D3DB-BE23-7388-190717C5A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422312b2_0_278:notes">
            <a:extLst>
              <a:ext uri="{FF2B5EF4-FFF2-40B4-BE49-F238E27FC236}">
                <a16:creationId xmlns:a16="http://schemas.microsoft.com/office/drawing/2014/main" id="{A53C4CFE-457C-6D46-7D77-EF914873CE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422312b2_0_278:notes">
            <a:extLst>
              <a:ext uri="{FF2B5EF4-FFF2-40B4-BE49-F238E27FC236}">
                <a16:creationId xmlns:a16="http://schemas.microsoft.com/office/drawing/2014/main" id="{F065E94D-B499-7882-5142-627AD3686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422312b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422312b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b422312b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b422312b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b422312b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b422312b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b422312b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b422312b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b422312b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b422312b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b422312b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b422312b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E004588B-79F1-28FC-1C47-089977A9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>
            <a:extLst>
              <a:ext uri="{FF2B5EF4-FFF2-40B4-BE49-F238E27FC236}">
                <a16:creationId xmlns:a16="http://schemas.microsoft.com/office/drawing/2014/main" id="{E7BD7F8D-0173-F22B-5E21-13CABDA45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>
            <a:extLst>
              <a:ext uri="{FF2B5EF4-FFF2-40B4-BE49-F238E27FC236}">
                <a16:creationId xmlns:a16="http://schemas.microsoft.com/office/drawing/2014/main" id="{651FD68A-6939-ABA9-E887-8FD084B39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070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D851BDE2-BB61-6630-574E-F4C2DD98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>
            <a:extLst>
              <a:ext uri="{FF2B5EF4-FFF2-40B4-BE49-F238E27FC236}">
                <a16:creationId xmlns:a16="http://schemas.microsoft.com/office/drawing/2014/main" id="{3996594E-F777-85D2-2258-C78B1AEA84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>
            <a:extLst>
              <a:ext uri="{FF2B5EF4-FFF2-40B4-BE49-F238E27FC236}">
                <a16:creationId xmlns:a16="http://schemas.microsoft.com/office/drawing/2014/main" id="{0F672D0B-648B-9BEB-F5D0-4A29509B3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692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0FA0673C-C5C8-4FEE-E499-F8D4F8AA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>
            <a:extLst>
              <a:ext uri="{FF2B5EF4-FFF2-40B4-BE49-F238E27FC236}">
                <a16:creationId xmlns:a16="http://schemas.microsoft.com/office/drawing/2014/main" id="{EE1F5C60-829E-BCBE-8146-2955A074E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>
            <a:extLst>
              <a:ext uri="{FF2B5EF4-FFF2-40B4-BE49-F238E27FC236}">
                <a16:creationId xmlns:a16="http://schemas.microsoft.com/office/drawing/2014/main" id="{8896B3A1-4473-298A-107D-826E05417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5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b422312b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b422312b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b422312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b422312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b422312b2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b422312b2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b422312b2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b422312b2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b422312b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b422312b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b422312b2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b422312b2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422312b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422312b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422312b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422312b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422312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422312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b422312b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b422312b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b422312b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b422312b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422312b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b422312b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b422312b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b422312b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904425" y="25745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1605275" y="5968600"/>
            <a:ext cx="8726700" cy="717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Questions">
  <p:cSld name="CUSTOM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4262" y="21569"/>
            <a:ext cx="12190197" cy="6762525"/>
            <a:chOff x="-61938" y="-54631"/>
            <a:chExt cx="12190197" cy="6762525"/>
          </a:xfrm>
        </p:grpSpPr>
        <p:sp>
          <p:nvSpPr>
            <p:cNvPr id="11" name="Google Shape;11;p1"/>
            <p:cNvSpPr/>
            <p:nvPr/>
          </p:nvSpPr>
          <p:spPr>
            <a:xfrm>
              <a:off x="7454713" y="3360655"/>
              <a:ext cx="104180" cy="112133"/>
            </a:xfrm>
            <a:custGeom>
              <a:avLst/>
              <a:gdLst/>
              <a:ahLst/>
              <a:cxnLst/>
              <a:rect l="l" t="t" r="r" b="b"/>
              <a:pathLst>
                <a:path w="107680" h="115900" extrusionOk="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893342" y="1365537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60217" y="4213916"/>
              <a:ext cx="104156" cy="103402"/>
            </a:xfrm>
            <a:custGeom>
              <a:avLst/>
              <a:gdLst/>
              <a:ahLst/>
              <a:cxnLst/>
              <a:rect l="l" t="t" r="r" b="b"/>
              <a:pathLst>
                <a:path w="107655" h="106875" extrusionOk="0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055341" y="419220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3516" y="3815082"/>
              <a:ext cx="114569" cy="110318"/>
            </a:xfrm>
            <a:custGeom>
              <a:avLst/>
              <a:gdLst/>
              <a:ahLst/>
              <a:cxnLst/>
              <a:rect l="l" t="t" r="r" b="b"/>
              <a:pathLst>
                <a:path w="118418" h="114024" extrusionOk="0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858" y="5722809"/>
              <a:ext cx="106114" cy="101405"/>
            </a:xfrm>
            <a:custGeom>
              <a:avLst/>
              <a:gdLst/>
              <a:ahLst/>
              <a:cxnLst/>
              <a:rect l="l" t="t" r="r" b="b"/>
              <a:pathLst>
                <a:path w="109679" h="104811" extrusionOk="0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22815" y="5832046"/>
              <a:ext cx="117962" cy="108221"/>
            </a:xfrm>
            <a:custGeom>
              <a:avLst/>
              <a:gdLst/>
              <a:ahLst/>
              <a:cxnLst/>
              <a:rect l="l" t="t" r="r" b="b"/>
              <a:pathLst>
                <a:path w="121925" h="111856" extrusionOk="0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23462" y="17826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70648" y="3994950"/>
              <a:ext cx="98468" cy="109149"/>
            </a:xfrm>
            <a:custGeom>
              <a:avLst/>
              <a:gdLst/>
              <a:ahLst/>
              <a:cxnLst/>
              <a:rect l="l" t="t" r="r" b="b"/>
              <a:pathLst>
                <a:path w="101776" h="112815" extrusionOk="0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75898" y="2474827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56703" y="4297470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618702" y="3351153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39259" y="5406760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7562" y="954764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1011" y="2421236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8818898" y="1123567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00098" y="3207713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716329" y="49285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177566" y="6376826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35561" y="6377835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gif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tec.gushbc.dev/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2068650" y="1789512"/>
            <a:ext cx="8054700" cy="26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Aplicativo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SETEC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9" name="Google Shape;159;p7">
            <a:hlinkClick r:id="rId3" action="ppaction://hlinksldjump"/>
          </p:cNvPr>
          <p:cNvSpPr/>
          <p:nvPr/>
        </p:nvSpPr>
        <p:spPr>
          <a:xfrm>
            <a:off x="3631800" y="4151360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Start!</a:t>
            </a:r>
            <a:endParaRPr dirty="0"/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409" y="4514633"/>
            <a:ext cx="925825" cy="9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081036-7B18-AB1C-773E-F45EB1478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" y="5645357"/>
            <a:ext cx="169889" cy="11615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2E15D6-2167-181B-1805-B282B595D37F}"/>
              </a:ext>
            </a:extLst>
          </p:cNvPr>
          <p:cNvSpPr/>
          <p:nvPr/>
        </p:nvSpPr>
        <p:spPr>
          <a:xfrm>
            <a:off x="0" y="0"/>
            <a:ext cx="12192000" cy="1679191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DE35666C-FA7F-5C14-7D99-FB19FE114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737" y="243919"/>
            <a:ext cx="3794328" cy="1306244"/>
          </a:xfrm>
          <a:prstGeom prst="rect">
            <a:avLst/>
          </a:prstGeom>
        </p:spPr>
      </p:pic>
      <p:pic>
        <p:nvPicPr>
          <p:cNvPr id="16" name="Imagem 15" descr="Fundo preto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3F116536-CC3B-8535-EFB1-3A986E86D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118" y="243919"/>
            <a:ext cx="2045023" cy="1306245"/>
          </a:xfrm>
          <a:prstGeom prst="rect">
            <a:avLst/>
          </a:prstGeom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FDA3B6FB-3874-5C66-DAE6-884B1B47B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176" y="243919"/>
            <a:ext cx="1560518" cy="118422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5D93DC1-5EFA-DDBD-A6FA-8FD1684E5FC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79882" y="243919"/>
            <a:ext cx="2141678" cy="118422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AB9493-5F70-04D3-AEC6-8A090C1EF1FB}"/>
              </a:ext>
            </a:extLst>
          </p:cNvPr>
          <p:cNvSpPr txBox="1"/>
          <p:nvPr/>
        </p:nvSpPr>
        <p:spPr>
          <a:xfrm>
            <a:off x="8560200" y="5181957"/>
            <a:ext cx="3522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 Catarinne de Alencar,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 Paula Soares Corrêa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Erick de Faria Inácio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Gustavo Henrique Bedendo Costa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Pedro Napoleão Teixeira de Sousa</a:t>
            </a:r>
          </a:p>
          <a:p>
            <a:pPr algn="r"/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Orientadora : </a:t>
            </a:r>
            <a:r>
              <a:rPr lang="pt-B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Profª</a:t>
            </a: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Mª.  </a:t>
            </a:r>
            <a:r>
              <a:rPr lang="pt-B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Denilce</a:t>
            </a: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Veloso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5CB419EF-917C-7573-A833-1D08086A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>
            <a:extLst>
              <a:ext uri="{FF2B5EF4-FFF2-40B4-BE49-F238E27FC236}">
                <a16:creationId xmlns:a16="http://schemas.microsoft.com/office/drawing/2014/main" id="{B2D049C6-E53D-F6F0-4D85-8B1334A72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Professores Responsáveis pela SETEC</a:t>
            </a:r>
            <a:endParaRPr dirty="0"/>
          </a:p>
        </p:txBody>
      </p:sp>
      <p:sp>
        <p:nvSpPr>
          <p:cNvPr id="288" name="Google Shape;288;p17">
            <a:extLst>
              <a:ext uri="{FF2B5EF4-FFF2-40B4-BE49-F238E27FC236}">
                <a16:creationId xmlns:a16="http://schemas.microsoft.com/office/drawing/2014/main" id="{620EC89F-464A-26E9-B51A-FD91DD144EB3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>
            <a:extLst>
              <a:ext uri="{FF2B5EF4-FFF2-40B4-BE49-F238E27FC236}">
                <a16:creationId xmlns:a16="http://schemas.microsoft.com/office/drawing/2014/main" id="{24ED816F-D844-DA7E-09B0-A3DDA0B706A2}"/>
              </a:ext>
            </a:extLst>
          </p:cNvPr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>
            <a:hlinkClick r:id="rId3" action="ppaction://hlinksldjump"/>
            <a:extLst>
              <a:ext uri="{FF2B5EF4-FFF2-40B4-BE49-F238E27FC236}">
                <a16:creationId xmlns:a16="http://schemas.microsoft.com/office/drawing/2014/main" id="{E1668CBA-0499-D35A-0CB1-8611B0D219D5}"/>
              </a:ext>
            </a:extLst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91" name="Google Shape;291;p17">
            <a:hlinkClick r:id="rId4" action="ppaction://hlinksldjump"/>
            <a:extLst>
              <a:ext uri="{FF2B5EF4-FFF2-40B4-BE49-F238E27FC236}">
                <a16:creationId xmlns:a16="http://schemas.microsoft.com/office/drawing/2014/main" id="{67693BC9-D2DA-9545-7AD5-B3DB26AFA22E}"/>
              </a:ext>
            </a:extLst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F30AD2-BB60-6936-FF41-395B75289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6" name="Google Shape;271;p16">
            <a:extLst>
              <a:ext uri="{FF2B5EF4-FFF2-40B4-BE49-F238E27FC236}">
                <a16:creationId xmlns:a16="http://schemas.microsoft.com/office/drawing/2014/main" id="{51F0CE04-D71D-6AAB-6ADA-A2F5ECF785FB}"/>
              </a:ext>
            </a:extLst>
          </p:cNvPr>
          <p:cNvSpPr txBox="1">
            <a:spLocks/>
          </p:cNvSpPr>
          <p:nvPr/>
        </p:nvSpPr>
        <p:spPr>
          <a:xfrm>
            <a:off x="1474029" y="2613500"/>
            <a:ext cx="9422700" cy="2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Levantamento de dados sobre: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Organização e logística do evento.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Desafios no gerenciamento de atividades.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Controle de presença e certificados</a:t>
            </a:r>
          </a:p>
        </p:txBody>
      </p:sp>
      <p:sp>
        <p:nvSpPr>
          <p:cNvPr id="3" name="Google Shape;273;p16">
            <a:extLst>
              <a:ext uri="{FF2B5EF4-FFF2-40B4-BE49-F238E27FC236}">
                <a16:creationId xmlns:a16="http://schemas.microsoft.com/office/drawing/2014/main" id="{8D2D75AD-A2F7-6767-72B7-F09217CFF299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8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Alunos Participantes:</a:t>
            </a:r>
            <a:endParaRPr dirty="0"/>
          </a:p>
        </p:txBody>
      </p:sp>
      <p:sp>
        <p:nvSpPr>
          <p:cNvPr id="288" name="Google Shape;288;p1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91" name="Google Shape;291;p1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390384-3711-1C82-BD59-6E2420AE8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6" name="Google Shape;271;p16">
            <a:extLst>
              <a:ext uri="{FF2B5EF4-FFF2-40B4-BE49-F238E27FC236}">
                <a16:creationId xmlns:a16="http://schemas.microsoft.com/office/drawing/2014/main" id="{6B7D676A-A415-E539-E3DD-E9F0ED2AFAB7}"/>
              </a:ext>
            </a:extLst>
          </p:cNvPr>
          <p:cNvSpPr txBox="1">
            <a:spLocks/>
          </p:cNvSpPr>
          <p:nvPr/>
        </p:nvSpPr>
        <p:spPr>
          <a:xfrm>
            <a:off x="1474029" y="2613500"/>
            <a:ext cx="9422700" cy="2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Identificação de expectativas e dificuldades: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Acesso às informações do evento.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Processo de inscrição em oficinas e palestras.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Experiência no registro de presença.</a:t>
            </a:r>
          </a:p>
        </p:txBody>
      </p:sp>
      <p:sp>
        <p:nvSpPr>
          <p:cNvPr id="8" name="Google Shape;273;p16">
            <a:extLst>
              <a:ext uri="{FF2B5EF4-FFF2-40B4-BE49-F238E27FC236}">
                <a16:creationId xmlns:a16="http://schemas.microsoft.com/office/drawing/2014/main" id="{12887016-F85E-A865-04BE-C69555210AE9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Outros pontos</a:t>
            </a:r>
            <a:endParaRPr dirty="0"/>
          </a:p>
        </p:txBody>
      </p:sp>
      <p:sp>
        <p:nvSpPr>
          <p:cNvPr id="299" name="Google Shape;299;p1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02" name="Google Shape;302;p18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7A8BC2-A7EA-ECA7-5E8C-0B610705A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5" name="Google Shape;235;p13">
            <a:extLst>
              <a:ext uri="{FF2B5EF4-FFF2-40B4-BE49-F238E27FC236}">
                <a16:creationId xmlns:a16="http://schemas.microsoft.com/office/drawing/2014/main" id="{DB452605-44D4-4600-70AB-54AD43DC3C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4029" y="2463882"/>
            <a:ext cx="4172042" cy="2695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Engajamento e Satisfação: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Fatores que motivam a participação no evento.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Avaliação da interação entre palestrantes e participantes.</a:t>
            </a:r>
            <a:endParaRPr sz="1800" dirty="0"/>
          </a:p>
        </p:txBody>
      </p:sp>
      <p:sp>
        <p:nvSpPr>
          <p:cNvPr id="6" name="Google Shape;235;p13">
            <a:extLst>
              <a:ext uri="{FF2B5EF4-FFF2-40B4-BE49-F238E27FC236}">
                <a16:creationId xmlns:a16="http://schemas.microsoft.com/office/drawing/2014/main" id="{D4382831-8874-2C53-9F37-09AB51137743}"/>
              </a:ext>
            </a:extLst>
          </p:cNvPr>
          <p:cNvSpPr txBox="1">
            <a:spLocks/>
          </p:cNvSpPr>
          <p:nvPr/>
        </p:nvSpPr>
        <p:spPr>
          <a:xfrm>
            <a:off x="6274639" y="2463883"/>
            <a:ext cx="4172042" cy="269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Tecnologia e Acessibilidade: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rgbClr val="3F3F3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Preferências por dispositivos e plataformas para acesso.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Barreiras tecnológicas enfrentadas por professores e alunos.</a:t>
            </a:r>
            <a:endParaRPr lang="pt-BR" dirty="0"/>
          </a:p>
        </p:txBody>
      </p:sp>
      <p:sp>
        <p:nvSpPr>
          <p:cNvPr id="7" name="Google Shape;273;p16">
            <a:extLst>
              <a:ext uri="{FF2B5EF4-FFF2-40B4-BE49-F238E27FC236}">
                <a16:creationId xmlns:a16="http://schemas.microsoft.com/office/drawing/2014/main" id="{99AD6B1C-0B3A-A8EA-65CE-27D303B713ED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330307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Linguagem: C#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Robustez e amplo uso na indústria.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Suporte a frameworks consolidados como ASP.NET e .NET.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Alta escalabilidade e desempenho.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ORM: Entity Framework (EF):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Permite trabalhar com objetos C# em vez de 		      consultas SQL diretas.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Suporte a LINQ (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Query).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Modos Code-First e </a:t>
            </a:r>
            <a:r>
              <a:rPr lang="pt-BR" dirty="0" err="1"/>
              <a:t>Database-First</a:t>
            </a:r>
            <a:r>
              <a:rPr lang="pt-BR" dirty="0"/>
              <a:t> para flexibilidade no desenvolvimento.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Banco de Dados: MySQL: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Sistema relacional robusto e escalável.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Fácil integração com frameworks .NET.</a:t>
            </a:r>
            <a:endParaRPr dirty="0"/>
          </a:p>
        </p:txBody>
      </p:sp>
      <p:sp>
        <p:nvSpPr>
          <p:cNvPr id="324" name="Google Shape;324;p20"/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4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Tecnologias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EB8196-DD41-271C-B065-18720EF7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1"/>
          </p:nvPr>
        </p:nvSpPr>
        <p:spPr>
          <a:xfrm>
            <a:off x="1474015" y="2549424"/>
            <a:ext cx="9422700" cy="24899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Linguagem: </a:t>
            </a:r>
            <a:r>
              <a:rPr lang="pt-BR" sz="1800" dirty="0" err="1"/>
              <a:t>JavaScript</a:t>
            </a:r>
            <a:r>
              <a:rPr lang="pt-BR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Amplamente utilizada para desenvolvimento web.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Compatível com a criação de </a:t>
            </a:r>
            <a:r>
              <a:rPr lang="pt-BR" sz="1800" dirty="0" err="1"/>
              <a:t>PWAs</a:t>
            </a:r>
            <a:r>
              <a:rPr lang="pt-BR" sz="1800" dirty="0"/>
              <a:t> (</a:t>
            </a:r>
            <a:r>
              <a:rPr lang="pt-BR" sz="1800" dirty="0" err="1"/>
              <a:t>Progressive</a:t>
            </a:r>
            <a:r>
              <a:rPr lang="pt-BR" sz="1800" dirty="0"/>
              <a:t> Web </a:t>
            </a:r>
            <a:r>
              <a:rPr lang="pt-BR" sz="1800" dirty="0" err="1"/>
              <a:t>Applications</a:t>
            </a:r>
            <a:r>
              <a:rPr lang="pt-BR" sz="18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Suporte a frameworks populares como </a:t>
            </a:r>
            <a:r>
              <a:rPr lang="pt-BR" sz="1800" dirty="0" err="1"/>
              <a:t>React</a:t>
            </a:r>
            <a:r>
              <a:rPr lang="pt-BR" sz="1800" dirty="0"/>
              <a:t>, Angular e Vue.js.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Destaques do </a:t>
            </a:r>
            <a:r>
              <a:rPr lang="pt-BR" sz="1800" dirty="0" err="1"/>
              <a:t>JavaScript</a:t>
            </a:r>
            <a:r>
              <a:rPr lang="pt-BR" sz="1800" dirty="0"/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Permite desenvolvimento ágil e interativo.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Alta performance e integração com APIs modernas.</a:t>
            </a:r>
            <a:endParaRPr sz="1800" dirty="0"/>
          </a:p>
        </p:txBody>
      </p:sp>
      <p:sp>
        <p:nvSpPr>
          <p:cNvPr id="339" name="Google Shape;339;p2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42" name="Google Shape;342;p2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E290FA-6B67-F218-D657-510BEAD8D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8E5C4688-A48E-73C8-C26E-A70237A591AF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4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Tecnologias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Situação Atual:</a:t>
            </a:r>
            <a:endParaRPr dirty="0"/>
          </a:p>
        </p:txBody>
      </p: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1397829" y="2405220"/>
            <a:ext cx="9422700" cy="37009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Processos Manuais: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Uso de planilhas eletrônicas e sistemas prontos para tarefas específicas.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Falta de integração, resultando em baixa otimização.</a:t>
            </a:r>
          </a:p>
          <a:p>
            <a:pPr marL="285750" lvl="1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Necessidade Identificada: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Pesquisa com usuários-alvo (participantes e organizadores) para entender as demandas.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Desenvolvimento de uma aplicação integrada e eficaz para a SETEC.</a:t>
            </a:r>
            <a:endParaRPr sz="1800" dirty="0"/>
          </a:p>
        </p:txBody>
      </p:sp>
      <p:sp>
        <p:nvSpPr>
          <p:cNvPr id="381" name="Google Shape;381;p2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844D56-6899-806F-9A2E-CEFB8C48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EE455EAC-F067-BADB-82B8-020454220101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Even3</a:t>
            </a:r>
            <a:endParaRPr dirty="0"/>
          </a:p>
        </p:txBody>
      </p:sp>
      <p:sp>
        <p:nvSpPr>
          <p:cNvPr id="388" name="Google Shape;388;p25"/>
          <p:cNvSpPr txBox="1">
            <a:spLocks noGrp="1"/>
          </p:cNvSpPr>
          <p:nvPr>
            <p:ph type="body" idx="1"/>
          </p:nvPr>
        </p:nvSpPr>
        <p:spPr>
          <a:xfrm>
            <a:off x="1474029" y="2351390"/>
            <a:ext cx="9422700" cy="3210021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Pontos Positivos: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Plataforma gratuita para eventos variados (acadêmicos, corporativos, religiosos,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Inscrição de participantes disponível.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Limitações: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Não suporta múltiplas listas de presença em um único evento.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Apenas dois tipos de usuários configuráveis.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Eventos divulgados publicamente, dificultando a localização de eventos específicos.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Modelo de Preço:</a:t>
            </a:r>
          </a:p>
          <a:p>
            <a:pPr marL="720725" lvl="3" indent="-285750" defTabSz="803275">
              <a:buFont typeface="Arial" panose="020B0604020202020204" pitchFamily="34" charset="0"/>
              <a:buChar char="•"/>
            </a:pPr>
            <a:r>
              <a:rPr lang="pt-BR" sz="1800" dirty="0"/>
              <a:t>Gratuito para eventos sem custos.</a:t>
            </a:r>
          </a:p>
          <a:p>
            <a:pPr marL="720725" lvl="3" indent="-285750" defTabSz="803275">
              <a:buFont typeface="Arial" panose="020B0604020202020204" pitchFamily="34" charset="0"/>
              <a:buChar char="•"/>
            </a:pPr>
            <a:r>
              <a:rPr lang="pt-BR" sz="1800" dirty="0"/>
              <a:t>Taxa de 10% por ingresso vendido.</a:t>
            </a:r>
          </a:p>
          <a:p>
            <a:pPr marL="720725" lvl="3" indent="-285750" defTabSz="803275">
              <a:buFont typeface="Arial" panose="020B0604020202020204" pitchFamily="34" charset="0"/>
              <a:buChar char="•"/>
            </a:pPr>
            <a:r>
              <a:rPr lang="pt-BR" sz="1800" dirty="0"/>
              <a:t>Personalização disponível com valores a serem consultados.</a:t>
            </a:r>
            <a:endParaRPr sz="1800" dirty="0"/>
          </a:p>
        </p:txBody>
      </p:sp>
      <p:sp>
        <p:nvSpPr>
          <p:cNvPr id="392" name="Google Shape;392;p25">
            <a:hlinkClick r:id="rId3" action="ppaction://hlinksldjump"/>
          </p:cNvPr>
          <p:cNvSpPr/>
          <p:nvPr/>
        </p:nvSpPr>
        <p:spPr>
          <a:xfrm>
            <a:off x="964771" y="552288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93" name="Google Shape;393;p25">
            <a:hlinkClick r:id="rId4" action="ppaction://hlinksldjump"/>
          </p:cNvPr>
          <p:cNvSpPr/>
          <p:nvPr/>
        </p:nvSpPr>
        <p:spPr>
          <a:xfrm>
            <a:off x="6298830" y="551030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381;p24">
            <a:extLst>
              <a:ext uri="{FF2B5EF4-FFF2-40B4-BE49-F238E27FC236}">
                <a16:creationId xmlns:a16="http://schemas.microsoft.com/office/drawing/2014/main" id="{F2419C19-9C83-D529-AFFD-D25CC9CF51B6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2;p24">
            <a:extLst>
              <a:ext uri="{FF2B5EF4-FFF2-40B4-BE49-F238E27FC236}">
                <a16:creationId xmlns:a16="http://schemas.microsoft.com/office/drawing/2014/main" id="{9557ED03-639B-81B6-8A7E-67399B4A81A5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6F540127-5B8E-5A5E-D92B-DC588C1619F0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99EA73C1-31D0-2C00-1C28-B8B818C9F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C84EA82E-985B-FFFF-4046-692E743EB98A}"/>
              </a:ext>
            </a:extLst>
          </p:cNvPr>
          <p:cNvSpPr/>
          <p:nvPr/>
        </p:nvSpPr>
        <p:spPr>
          <a:xfrm>
            <a:off x="1483360" y="1945099"/>
            <a:ext cx="9194800" cy="4085801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A6A1E2-0461-877D-7CC8-67453C96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81;p24">
            <a:extLst>
              <a:ext uri="{FF2B5EF4-FFF2-40B4-BE49-F238E27FC236}">
                <a16:creationId xmlns:a16="http://schemas.microsoft.com/office/drawing/2014/main" id="{E0F7449B-4C9C-2E4A-3281-8F8F61FAF299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2;p24">
            <a:extLst>
              <a:ext uri="{FF2B5EF4-FFF2-40B4-BE49-F238E27FC236}">
                <a16:creationId xmlns:a16="http://schemas.microsoft.com/office/drawing/2014/main" id="{0AEA6DFC-C475-8732-70DE-FB2D53CCEC75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24;p20">
            <a:extLst>
              <a:ext uri="{FF2B5EF4-FFF2-40B4-BE49-F238E27FC236}">
                <a16:creationId xmlns:a16="http://schemas.microsoft.com/office/drawing/2014/main" id="{AFE5139C-7AE4-CF78-EC42-A94B396C73FB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8" name="Imagem 1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784BD8C-DA94-5D56-BA2F-9A59A44CF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27" y="2019393"/>
            <a:ext cx="8859203" cy="3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B4398F4C-268F-A8A3-4A42-55C2657C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35294ADF-6A4B-688A-D91F-7C269882F469}"/>
              </a:ext>
            </a:extLst>
          </p:cNvPr>
          <p:cNvSpPr/>
          <p:nvPr/>
        </p:nvSpPr>
        <p:spPr>
          <a:xfrm>
            <a:off x="928528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F7D4648-86B6-52D4-4283-BCAFB3BA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81;p24">
            <a:extLst>
              <a:ext uri="{FF2B5EF4-FFF2-40B4-BE49-F238E27FC236}">
                <a16:creationId xmlns:a16="http://schemas.microsoft.com/office/drawing/2014/main" id="{B5CB135B-4B66-3420-AC0E-EE74AD97CDE0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2;p24">
            <a:extLst>
              <a:ext uri="{FF2B5EF4-FFF2-40B4-BE49-F238E27FC236}">
                <a16:creationId xmlns:a16="http://schemas.microsoft.com/office/drawing/2014/main" id="{5D02AA7F-465D-1BAF-56C7-8FA517B491C4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24;p20">
            <a:extLst>
              <a:ext uri="{FF2B5EF4-FFF2-40B4-BE49-F238E27FC236}">
                <a16:creationId xmlns:a16="http://schemas.microsoft.com/office/drawing/2014/main" id="{6BCCD1E7-7B90-10C9-1493-4ECF84A98BF3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7" name="Google Shape;422;p28">
            <a:extLst>
              <a:ext uri="{FF2B5EF4-FFF2-40B4-BE49-F238E27FC236}">
                <a16:creationId xmlns:a16="http://schemas.microsoft.com/office/drawing/2014/main" id="{09F0DC46-F742-999C-9BBB-3DC21F01E77B}"/>
              </a:ext>
            </a:extLst>
          </p:cNvPr>
          <p:cNvSpPr/>
          <p:nvPr/>
        </p:nvSpPr>
        <p:spPr>
          <a:xfrm>
            <a:off x="6410960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074E1B5-CB8C-D810-010A-378891939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3102787"/>
            <a:ext cx="4404815" cy="1956893"/>
          </a:xfrm>
          <a:prstGeom prst="rect">
            <a:avLst/>
          </a:prstGeom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AF1F1F6-4D13-9748-F5EC-6554A2B98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3102786"/>
            <a:ext cx="4816270" cy="19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9C449663-D6DC-F64B-1807-F39C7FA2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DC2394CF-F958-870E-9F34-FCDE766083E3}"/>
              </a:ext>
            </a:extLst>
          </p:cNvPr>
          <p:cNvSpPr/>
          <p:nvPr/>
        </p:nvSpPr>
        <p:spPr>
          <a:xfrm>
            <a:off x="928528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B4D9B8-BC26-1FF9-FE6E-975120A5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81;p24">
            <a:extLst>
              <a:ext uri="{FF2B5EF4-FFF2-40B4-BE49-F238E27FC236}">
                <a16:creationId xmlns:a16="http://schemas.microsoft.com/office/drawing/2014/main" id="{4A181C77-D00E-A934-FDBB-E928FA3143BB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2;p24">
            <a:extLst>
              <a:ext uri="{FF2B5EF4-FFF2-40B4-BE49-F238E27FC236}">
                <a16:creationId xmlns:a16="http://schemas.microsoft.com/office/drawing/2014/main" id="{55600870-9AD9-63FB-5231-88D8D2352D80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24;p20">
            <a:extLst>
              <a:ext uri="{FF2B5EF4-FFF2-40B4-BE49-F238E27FC236}">
                <a16:creationId xmlns:a16="http://schemas.microsoft.com/office/drawing/2014/main" id="{95D79146-DCC8-E899-F7A5-9A8D274DA11E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7" name="Google Shape;422;p28">
            <a:extLst>
              <a:ext uri="{FF2B5EF4-FFF2-40B4-BE49-F238E27FC236}">
                <a16:creationId xmlns:a16="http://schemas.microsoft.com/office/drawing/2014/main" id="{F5003F7E-4C4E-32BD-0335-73D1C18F5BDB}"/>
              </a:ext>
            </a:extLst>
          </p:cNvPr>
          <p:cNvSpPr/>
          <p:nvPr/>
        </p:nvSpPr>
        <p:spPr>
          <a:xfrm>
            <a:off x="6410960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1F58F36-9838-B9D0-CE63-190137DE7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8" y="2899531"/>
            <a:ext cx="4816270" cy="2529952"/>
          </a:xfrm>
          <a:prstGeom prst="rect">
            <a:avLst/>
          </a:prstGeom>
        </p:spPr>
      </p:pic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FE6122E-565C-8747-C06E-5E8DFECE2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3214864"/>
            <a:ext cx="4816270" cy="18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8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sp>
        <p:nvSpPr>
          <p:cNvPr id="172" name="Google Shape;172;p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64D099-122D-F9BA-392C-AAC7F54C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DD73A02E-9501-B876-CDD5-A395E900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29" y="1945100"/>
            <a:ext cx="10298700" cy="592200"/>
          </a:xfrm>
        </p:spPr>
        <p:txBody>
          <a:bodyPr/>
          <a:lstStyle/>
          <a:p>
            <a:r>
              <a:rPr lang="pt-BR" dirty="0"/>
              <a:t>Faculdade de Tecnologia José Crespo Gonzales (FATEC Sorocaba)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4005E19-0FD1-45AE-D989-17665A721CCE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928529" y="2653100"/>
            <a:ext cx="102985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Ensino superior gratuito e de qualidade.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Foco em preparar alunos para o mercado de trabalho.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Atividades complementares: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Treinamentos, minicursos, workshops e palestras.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Eventos anuais: Semana de Iniciação Científica e Semana de Tecnologia.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/>
          <p:nvPr/>
        </p:nvSpPr>
        <p:spPr>
          <a:xfrm>
            <a:off x="2935705" y="1945100"/>
            <a:ext cx="6304548" cy="3993814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49CD20-CF21-93E3-D96B-8C5C3C3B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81D01F47-CE9C-C392-4B7D-29CC97C66B8D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6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DIAGRAMA DE CASO DE USO</a:t>
            </a: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9C75701-E2A3-CD42-75A8-B7628953F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062" y="1988069"/>
            <a:ext cx="5913633" cy="3907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1F1AC3-592F-E02C-BFBB-0EE2777A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7" name="Google Shape;324;p20">
            <a:extLst>
              <a:ext uri="{FF2B5EF4-FFF2-40B4-BE49-F238E27FC236}">
                <a16:creationId xmlns:a16="http://schemas.microsoft.com/office/drawing/2014/main" id="{95AF1B24-B377-681A-0C6F-D2A9BC984CAF}"/>
              </a:ext>
            </a:extLst>
          </p:cNvPr>
          <p:cNvSpPr txBox="1"/>
          <p:nvPr/>
        </p:nvSpPr>
        <p:spPr>
          <a:xfrm>
            <a:off x="928529" y="1059599"/>
            <a:ext cx="10298701" cy="88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ctr" rtl="0" eaLnBrk="1" fontAlgn="auto" latinLnBrk="0" hangingPunct="1">
              <a:lnSpc>
                <a:spcPts val="7000"/>
              </a:lnSpc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7.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 DIAGRAMA DE CLASSES</a:t>
            </a:r>
            <a:endParaRPr lang="pt-BR" sz="4800" dirty="0">
              <a:effectLst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4" name="Google Shape;472;p32">
            <a:extLst>
              <a:ext uri="{FF2B5EF4-FFF2-40B4-BE49-F238E27FC236}">
                <a16:creationId xmlns:a16="http://schemas.microsoft.com/office/drawing/2014/main" id="{F2326A07-A6F7-555A-3032-F488A8F3621B}"/>
              </a:ext>
            </a:extLst>
          </p:cNvPr>
          <p:cNvSpPr/>
          <p:nvPr/>
        </p:nvSpPr>
        <p:spPr>
          <a:xfrm>
            <a:off x="2711669" y="1921451"/>
            <a:ext cx="6747641" cy="4109449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663804D-49E5-31CA-804D-8663C62F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547" y="1991744"/>
            <a:ext cx="6370906" cy="39688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46" name="Google Shape;546;p3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A14F41-285F-7CB4-D6FC-37F83073B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80EDEF93-C4CA-2F60-B61F-096F46D2CACB}"/>
              </a:ext>
            </a:extLst>
          </p:cNvPr>
          <p:cNvSpPr txBox="1"/>
          <p:nvPr/>
        </p:nvSpPr>
        <p:spPr>
          <a:xfrm>
            <a:off x="928529" y="1059599"/>
            <a:ext cx="10298701" cy="88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ctr" rtl="0" eaLnBrk="1" fontAlgn="auto" latinLnBrk="0" hangingPunct="1">
              <a:lnSpc>
                <a:spcPts val="7000"/>
              </a:lnSpc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7.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 DIAGRAMA DE CLASSES</a:t>
            </a:r>
            <a:endParaRPr lang="pt-BR" sz="4800" dirty="0">
              <a:effectLst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8" name="Google Shape;472;p32">
            <a:extLst>
              <a:ext uri="{FF2B5EF4-FFF2-40B4-BE49-F238E27FC236}">
                <a16:creationId xmlns:a16="http://schemas.microsoft.com/office/drawing/2014/main" id="{D2FFCA8A-7C27-9B79-5EDB-C48C0FA75818}"/>
              </a:ext>
            </a:extLst>
          </p:cNvPr>
          <p:cNvSpPr/>
          <p:nvPr/>
        </p:nvSpPr>
        <p:spPr>
          <a:xfrm>
            <a:off x="1639615" y="1921452"/>
            <a:ext cx="8434552" cy="299145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616807-2DC7-8848-3FA3-36F92DDB7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058" y="1921452"/>
            <a:ext cx="8069816" cy="29268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/>
          <p:nvPr/>
        </p:nvSpPr>
        <p:spPr>
          <a:xfrm>
            <a:off x="1394250" y="2468399"/>
            <a:ext cx="9283650" cy="275111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0">
            <a:hlinkClick r:id="rId3" action="ppaction://hlinksldjump"/>
          </p:cNvPr>
          <p:cNvSpPr txBox="1"/>
          <p:nvPr/>
        </p:nvSpPr>
        <p:spPr>
          <a:xfrm>
            <a:off x="1514100" y="2421847"/>
            <a:ext cx="9007939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do Site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0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16300C-822E-DF49-258B-75A5E13B7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9C976E6B-71D9-2718-608A-00318765AB01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8.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PROTÓTIPOS DE INTERFACES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7CD1D0-0F74-4415-5A65-359B5353B39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35661" y="3537346"/>
            <a:ext cx="6084435" cy="828087"/>
          </a:xfrm>
        </p:spPr>
        <p:txBody>
          <a:bodyPr/>
          <a:lstStyle/>
          <a:p>
            <a:r>
              <a:rPr lang="pt-BR" sz="3600" dirty="0">
                <a:hlinkClick r:id="rId5"/>
              </a:rPr>
              <a:t>http://fatec.gushbc.dev</a:t>
            </a:r>
            <a:endParaRPr lang="pt-BR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4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4;p20">
            <a:extLst>
              <a:ext uri="{FF2B5EF4-FFF2-40B4-BE49-F238E27FC236}">
                <a16:creationId xmlns:a16="http://schemas.microsoft.com/office/drawing/2014/main" id="{8080CD6B-4D63-AC66-A67D-1DF9AEC292F0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9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CONCLUSÃO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3DE58F61-277C-A5B1-C720-A39D2317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825" y="2321424"/>
            <a:ext cx="9422700" cy="3602857"/>
          </a:xfrm>
        </p:spPr>
        <p:txBody>
          <a:bodyPr/>
          <a:lstStyle/>
          <a:p>
            <a:pPr marL="90488" indent="17463"/>
            <a:r>
              <a:rPr lang="pt-BR" sz="1800" dirty="0"/>
              <a:t>A análise do contexto atual e das ferramentas disponíveis revelou que os processos da SETEC enfrentam limitações significativas devido à falta de integração e automação. As soluções existentes no mercado, como a Even3, apresentam funcionalidades úteis, mas não atendem plenamente às necessidades específicas do evento, como:</a:t>
            </a:r>
          </a:p>
          <a:p>
            <a:pPr marL="90488" indent="17463"/>
            <a:endParaRPr lang="pt-BR" sz="1800" dirty="0"/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pt-BR" sz="1800" dirty="0"/>
              <a:t>Gerenciamento de múltiplas listas de presenças.</a:t>
            </a:r>
          </a:p>
          <a:p>
            <a:pPr marL="376238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pt-BR" sz="1800" dirty="0"/>
              <a:t>Controle personalizado de usuários.</a:t>
            </a:r>
          </a:p>
          <a:p>
            <a:pPr marL="376238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pt-BR" sz="1800" dirty="0"/>
              <a:t>Divulgação adequada e segmentada.</a:t>
            </a:r>
          </a:p>
          <a:p>
            <a:pPr marL="90488" indent="17463"/>
            <a:endParaRPr lang="pt-BR" sz="18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50A188-696A-24AE-31E6-AD3131F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múltiplas listas de presença.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 personalizado de usuários.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Divulgação adequada e segmentada.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FE2A38-2225-5634-095D-4D296257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Proposta Final</a:t>
            </a:r>
            <a:endParaRPr dirty="0"/>
          </a:p>
        </p:txBody>
      </p:sp>
      <p:sp>
        <p:nvSpPr>
          <p:cNvPr id="643" name="Google Shape;643;p4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desenvolvimento de uma aplicação multiplataforma própria surge como a solução ideal, permitindo: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Otimização dos processos organizacionais.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Melhor experiência para participantes e realizadores.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Criação de uma ferramenta indispensável, que agrega qualidade e eficiência ao evento.</a:t>
            </a:r>
            <a:endParaRPr dirty="0"/>
          </a:p>
        </p:txBody>
      </p:sp>
      <p:sp>
        <p:nvSpPr>
          <p:cNvPr id="645" name="Google Shape;645;p45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5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5">
            <a:hlinkClick r:id="rId3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48" name="Google Shape;648;p45">
            <a:hlinkClick r:id="rId4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" name="Google Shape;324;p20">
            <a:extLst>
              <a:ext uri="{FF2B5EF4-FFF2-40B4-BE49-F238E27FC236}">
                <a16:creationId xmlns:a16="http://schemas.microsoft.com/office/drawing/2014/main" id="{2D9D55CF-FA2F-6E0C-942A-F877397A8F0B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9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CONCLUSÃO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011749-F180-E57B-7670-96C15A144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2068650" y="2813700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Perguntas ??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2CE181-DFA4-4C26-8B2E-C38D3D4B4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878100" y="2613811"/>
            <a:ext cx="10435800" cy="16303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accent2"/>
                </a:solidFill>
              </a:rPr>
              <a:t>Muito Thank you a todos vocês &lt;3</a:t>
            </a:r>
            <a:endParaRPr sz="5100" dirty="0">
              <a:solidFill>
                <a:schemeClr val="accent2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5033ED-2B72-18B1-EFF7-AC33E54E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444079" y="2066339"/>
            <a:ext cx="8229985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Eventos e Certificação</a:t>
            </a:r>
            <a:endParaRPr dirty="0"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928529" y="2549425"/>
            <a:ext cx="1027451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Oferece diversas atividades durante os eventos.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Participantes com presença mínima recebem certificados.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Problemas atuais: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Processos manuais e não integrados (Excel, Forms, etc.).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9;p10">
            <a:hlinkClick r:id="rId3" action="ppaction://hlinksldjump"/>
            <a:extLst>
              <a:ext uri="{FF2B5EF4-FFF2-40B4-BE49-F238E27FC236}">
                <a16:creationId xmlns:a16="http://schemas.microsoft.com/office/drawing/2014/main" id="{D9B44BF1-A445-A287-B70C-C7B3F00D113E}"/>
              </a:ext>
            </a:extLst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" name="Google Shape;200;p10">
            <a:hlinkClick r:id="rId4" action="ppaction://hlinksldjump"/>
            <a:extLst>
              <a:ext uri="{FF2B5EF4-FFF2-40B4-BE49-F238E27FC236}">
                <a16:creationId xmlns:a16="http://schemas.microsoft.com/office/drawing/2014/main" id="{1B1C0487-98B7-F463-8F8B-C4D4D43E1EE8}"/>
              </a:ext>
            </a:extLst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" name="Google Shape;171;p8">
            <a:extLst>
              <a:ext uri="{FF2B5EF4-FFF2-40B4-BE49-F238E27FC236}">
                <a16:creationId xmlns:a16="http://schemas.microsoft.com/office/drawing/2014/main" id="{23D02988-AC66-7BA8-2523-56782A2A8904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A1DB55-CDB0-5EE7-CD9E-D1E04BFBE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de Organização</a:t>
            </a:r>
            <a:endParaRPr dirty="0"/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1"/>
          </p:nvPr>
        </p:nvSpPr>
        <p:spPr>
          <a:xfrm>
            <a:off x="1474015" y="2549424"/>
            <a:ext cx="9422700" cy="26099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Voluntariado: Organizadores e palestrantes participam sem remuneração.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Controle de presença: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Feito manualmente, causando filas e falta de padronização.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Participação incentivada por bonificações acadêmicas.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Inscrições em oficinas: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Demandam controle rigoroso devido à limitação de vagas.</a:t>
            </a:r>
            <a:endParaRPr lang="pt-BR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00" name="Google Shape;200;p10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171;p8">
            <a:extLst>
              <a:ext uri="{FF2B5EF4-FFF2-40B4-BE49-F238E27FC236}">
                <a16:creationId xmlns:a16="http://schemas.microsoft.com/office/drawing/2014/main" id="{278EB32A-C26C-AF34-5D81-6BA5DA63FD23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345160-0D7C-020A-3ADC-909B77178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Oportunidade de Solução</a:t>
            </a:r>
            <a:endParaRPr dirty="0"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Necessidade de um sistema integrado para: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Cadastro e divulgação de palestras e oficinas.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Controle de presença eficiente.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Gerenciamento de inscrições com transparência e agilidade.</a:t>
            </a:r>
          </a:p>
        </p:txBody>
      </p:sp>
      <p:sp>
        <p:nvSpPr>
          <p:cNvPr id="207" name="Google Shape;207;p1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11" name="Google Shape;211;p1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171;p8">
            <a:extLst>
              <a:ext uri="{FF2B5EF4-FFF2-40B4-BE49-F238E27FC236}">
                <a16:creationId xmlns:a16="http://schemas.microsoft.com/office/drawing/2014/main" id="{005FE64D-C46A-4FE4-638E-B8CEE0B73AD0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85B5DC-1818-16F9-1ADF-0C89DC45D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Solução</a:t>
            </a:r>
            <a:endParaRPr dirty="0"/>
          </a:p>
        </p:txBody>
      </p:sp>
      <p:sp>
        <p:nvSpPr>
          <p:cNvPr id="220" name="Google Shape;220;p12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0671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pt-BR" sz="1800" dirty="0"/>
              <a:t>Desenvolvimento de Aplicação Multiplataforma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Objetivo: Facilitar a organização, divulgação e controle da Semana de Tecnologia da FATEC Sorocaba.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Acesso: Disponível para comissão organizadora, palestrantes, instrutores, professores e alunos.</a:t>
            </a:r>
            <a:endParaRPr sz="1800" dirty="0"/>
          </a:p>
        </p:txBody>
      </p:sp>
      <p:sp>
        <p:nvSpPr>
          <p:cNvPr id="222" name="Google Shape;222;p12"/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099C80-CCED-F45D-7453-44C2C6CB1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Funcionalidades da Aplicação</a:t>
            </a:r>
            <a:endParaRPr dirty="0"/>
          </a:p>
        </p:txBody>
      </p:sp>
      <p:sp>
        <p:nvSpPr>
          <p:cNvPr id="235" name="Google Shape;235;p13"/>
          <p:cNvSpPr txBox="1">
            <a:spLocks noGrp="1"/>
          </p:cNvSpPr>
          <p:nvPr>
            <p:ph type="body" idx="1"/>
          </p:nvPr>
        </p:nvSpPr>
        <p:spPr>
          <a:xfrm>
            <a:off x="1474029" y="2463882"/>
            <a:ext cx="4172042" cy="2695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Divulgação de Atividades: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Palestras, oficinas e workshops (com Detalhes e horários).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0" lvl="1" indent="261938">
              <a:buFont typeface="Arial" panose="020B0604020202020204" pitchFamily="34" charset="0"/>
              <a:buChar char="•"/>
            </a:pPr>
            <a:r>
              <a:rPr lang="pt-BR" sz="1800" dirty="0"/>
              <a:t>Inscrição e Gerenciamento:</a:t>
            </a:r>
          </a:p>
          <a:p>
            <a:pPr marL="457200" lvl="2" indent="261938">
              <a:buFont typeface="Arial" panose="020B0604020202020204" pitchFamily="34" charset="0"/>
              <a:buChar char="•"/>
            </a:pPr>
            <a:r>
              <a:rPr lang="pt-BR" sz="1800" dirty="0"/>
              <a:t>Cadastro de participantes.</a:t>
            </a:r>
          </a:p>
          <a:p>
            <a:pPr marL="457200" lvl="2" indent="261938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Controle de vagas limitadas.</a:t>
            </a:r>
            <a:endParaRPr sz="1800" dirty="0"/>
          </a:p>
        </p:txBody>
      </p:sp>
      <p:sp>
        <p:nvSpPr>
          <p:cNvPr id="237" name="Google Shape;237;p13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38" name="Google Shape;238;p13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8C2995-3075-8E95-6510-9C91BA9CE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222;p12">
            <a:extLst>
              <a:ext uri="{FF2B5EF4-FFF2-40B4-BE49-F238E27FC236}">
                <a16:creationId xmlns:a16="http://schemas.microsoft.com/office/drawing/2014/main" id="{9EBE9288-A51B-5D5F-4E26-0C4C081C5849}"/>
              </a:ext>
            </a:extLst>
          </p:cNvPr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Google Shape;235;p13">
            <a:extLst>
              <a:ext uri="{FF2B5EF4-FFF2-40B4-BE49-F238E27FC236}">
                <a16:creationId xmlns:a16="http://schemas.microsoft.com/office/drawing/2014/main" id="{D2985D9A-5BD3-68F0-A888-1D4A8E7AFCBF}"/>
              </a:ext>
            </a:extLst>
          </p:cNvPr>
          <p:cNvSpPr txBox="1">
            <a:spLocks/>
          </p:cNvSpPr>
          <p:nvPr/>
        </p:nvSpPr>
        <p:spPr>
          <a:xfrm>
            <a:off x="6274639" y="2463883"/>
            <a:ext cx="4172042" cy="269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Controle de Presença: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Registro digital integrado.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Agilidade e redução de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rgbClr val="3F3F3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Certificados Automatizados: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Geração automática para participantes elegíveis.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Esperados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4725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Organização Eficiente: Redução de processos manuais e erros.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Acessibilidade: Centralização das informações em uma única plataforma.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Transparência: Melhor controle de inscrições e participação.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Experiência Melhorada: Para todos os envolvidos no evento.</a:t>
            </a:r>
            <a:endParaRPr sz="1800" dirty="0"/>
          </a:p>
        </p:txBody>
      </p:sp>
      <p:sp>
        <p:nvSpPr>
          <p:cNvPr id="248" name="Google Shape;248;p1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51" name="Google Shape;251;p14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EEB6F9-9967-363B-E7C0-EC219DB40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222;p12">
            <a:extLst>
              <a:ext uri="{FF2B5EF4-FFF2-40B4-BE49-F238E27FC236}">
                <a16:creationId xmlns:a16="http://schemas.microsoft.com/office/drawing/2014/main" id="{407A8306-16B6-5E18-2944-1A2B22522CBC}"/>
              </a:ext>
            </a:extLst>
          </p:cNvPr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Coleta de Informações</a:t>
            </a:r>
            <a:endParaRPr dirty="0"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608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Estrutura da Pesquisa: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Duas pesquisas separadas para entender as necessidades e desafios: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Professores organizadores com a visão de “supervisão” de todo o andamento das atividades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Alunos como os principais interessados nesse tipo de evento.</a:t>
            </a:r>
          </a:p>
        </p:txBody>
      </p:sp>
      <p:sp>
        <p:nvSpPr>
          <p:cNvPr id="273" name="Google Shape;273;p16"/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1D737-07CA-DF79-74E7-C5D0243A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F3F3F"/>
      </a:dk1>
      <a:lt1>
        <a:srgbClr val="F2F2F2"/>
      </a:lt1>
      <a:dk2>
        <a:srgbClr val="3F3F3F"/>
      </a:dk2>
      <a:lt2>
        <a:srgbClr val="F2F2F2"/>
      </a:lt2>
      <a:accent1>
        <a:srgbClr val="FFFFFF"/>
      </a:accent1>
      <a:accent2>
        <a:srgbClr val="FF00FF"/>
      </a:accent2>
      <a:accent3>
        <a:srgbClr val="EAD1DC"/>
      </a:accent3>
      <a:accent4>
        <a:srgbClr val="662E77"/>
      </a:accent4>
      <a:accent5>
        <a:srgbClr val="920092"/>
      </a:accent5>
      <a:accent6>
        <a:srgbClr val="4500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1033</Words>
  <Application>Microsoft Office PowerPoint</Application>
  <PresentationFormat>Widescreen</PresentationFormat>
  <Paragraphs>204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Barlow Semi Condensed Black</vt:lpstr>
      <vt:lpstr>Abril Fatface</vt:lpstr>
      <vt:lpstr>Century Gothic</vt:lpstr>
      <vt:lpstr>Barlow Condensed</vt:lpstr>
      <vt:lpstr>Arial</vt:lpstr>
      <vt:lpstr>Calibri</vt:lpstr>
      <vt:lpstr>Roboto</vt:lpstr>
      <vt:lpstr>Aldrich</vt:lpstr>
      <vt:lpstr>SlidesMania</vt:lpstr>
      <vt:lpstr>Aplicativo SETEC</vt:lpstr>
      <vt:lpstr>Faculdade de Tecnologia José Crespo Gonzales (FATEC Sorocaba)</vt:lpstr>
      <vt:lpstr>Eventos e Certificação</vt:lpstr>
      <vt:lpstr>Desafios de Organização</vt:lpstr>
      <vt:lpstr>Oportunidade de Solução</vt:lpstr>
      <vt:lpstr>Proposta de Solução</vt:lpstr>
      <vt:lpstr>Funcionalidades da Aplicação</vt:lpstr>
      <vt:lpstr>Benefícios Esperados</vt:lpstr>
      <vt:lpstr>Coleta de Informações</vt:lpstr>
      <vt:lpstr>Professores Responsáveis pela SETEC</vt:lpstr>
      <vt:lpstr>Alunos Participantes:</vt:lpstr>
      <vt:lpstr>Outros pontos</vt:lpstr>
      <vt:lpstr>Backend</vt:lpstr>
      <vt:lpstr>Frontend</vt:lpstr>
      <vt:lpstr>Situação Atual:</vt:lpstr>
      <vt:lpstr>Even3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Proposta Final</vt:lpstr>
      <vt:lpstr>Perguntas ??</vt:lpstr>
      <vt:lpstr>Muito Thank you a todos vocês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Erick de Faria Inácio</cp:lastModifiedBy>
  <cp:revision>6</cp:revision>
  <dcterms:modified xsi:type="dcterms:W3CDTF">2024-11-21T14:20:04Z</dcterms:modified>
</cp:coreProperties>
</file>