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Montserrat Bold" panose="00000800000000000000" charset="0"/>
      <p:regular r:id="rId21"/>
    </p:embeddedFont>
    <p:embeddedFont>
      <p:font typeface="TT Norms" panose="020B0604020202020204" charset="0"/>
      <p:regular r:id="rId22"/>
    </p:embeddedFont>
    <p:embeddedFont>
      <p:font typeface="TT Norms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40417" y="2491022"/>
            <a:ext cx="13317461" cy="5304957"/>
            <a:chOff x="0" y="0"/>
            <a:chExt cx="3507480" cy="13971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507479" cy="1397190"/>
            </a:xfrm>
            <a:custGeom>
              <a:avLst/>
              <a:gdLst/>
              <a:ahLst/>
              <a:cxnLst/>
              <a:rect l="l" t="t" r="r" b="b"/>
              <a:pathLst>
                <a:path w="3507479" h="1397190">
                  <a:moveTo>
                    <a:pt x="29648" y="0"/>
                  </a:moveTo>
                  <a:lnTo>
                    <a:pt x="3477831" y="0"/>
                  </a:lnTo>
                  <a:cubicBezTo>
                    <a:pt x="3485694" y="0"/>
                    <a:pt x="3493236" y="3124"/>
                    <a:pt x="3498796" y="8684"/>
                  </a:cubicBezTo>
                  <a:cubicBezTo>
                    <a:pt x="3504356" y="14244"/>
                    <a:pt x="3507479" y="21785"/>
                    <a:pt x="3507479" y="29648"/>
                  </a:cubicBezTo>
                  <a:lnTo>
                    <a:pt x="3507479" y="1367542"/>
                  </a:lnTo>
                  <a:cubicBezTo>
                    <a:pt x="3507479" y="1375405"/>
                    <a:pt x="3504356" y="1382946"/>
                    <a:pt x="3498796" y="1388507"/>
                  </a:cubicBezTo>
                  <a:cubicBezTo>
                    <a:pt x="3493236" y="1394067"/>
                    <a:pt x="3485694" y="1397190"/>
                    <a:pt x="3477831" y="1397190"/>
                  </a:cubicBezTo>
                  <a:lnTo>
                    <a:pt x="29648" y="1397190"/>
                  </a:lnTo>
                  <a:cubicBezTo>
                    <a:pt x="21785" y="1397190"/>
                    <a:pt x="14244" y="1394067"/>
                    <a:pt x="8684" y="1388507"/>
                  </a:cubicBezTo>
                  <a:cubicBezTo>
                    <a:pt x="3124" y="1382946"/>
                    <a:pt x="0" y="1375405"/>
                    <a:pt x="0" y="1367542"/>
                  </a:cubicBezTo>
                  <a:lnTo>
                    <a:pt x="0" y="29648"/>
                  </a:lnTo>
                  <a:cubicBezTo>
                    <a:pt x="0" y="21785"/>
                    <a:pt x="3124" y="14244"/>
                    <a:pt x="8684" y="8684"/>
                  </a:cubicBezTo>
                  <a:cubicBezTo>
                    <a:pt x="14244" y="3124"/>
                    <a:pt x="21785" y="0"/>
                    <a:pt x="2964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3507480" cy="1444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95188" y="5345022"/>
            <a:ext cx="6096000" cy="1611630"/>
            <a:chOff x="0" y="0"/>
            <a:chExt cx="8128000" cy="2148840"/>
          </a:xfrm>
        </p:grpSpPr>
        <p:sp>
          <p:nvSpPr>
            <p:cNvPr id="6" name="Freeform 6"/>
            <p:cNvSpPr/>
            <p:nvPr/>
          </p:nvSpPr>
          <p:spPr>
            <a:xfrm>
              <a:off x="44450" y="40640"/>
              <a:ext cx="8035290" cy="2057400"/>
            </a:xfrm>
            <a:custGeom>
              <a:avLst/>
              <a:gdLst/>
              <a:ahLst/>
              <a:cxnLst/>
              <a:rect l="l" t="t" r="r" b="b"/>
              <a:pathLst>
                <a:path w="8035290" h="2057400">
                  <a:moveTo>
                    <a:pt x="8003540" y="120650"/>
                  </a:moveTo>
                  <a:cubicBezTo>
                    <a:pt x="7631430" y="72390"/>
                    <a:pt x="7578090" y="71120"/>
                    <a:pt x="7435850" y="67310"/>
                  </a:cubicBezTo>
                  <a:cubicBezTo>
                    <a:pt x="7048500" y="57150"/>
                    <a:pt x="5781040" y="55880"/>
                    <a:pt x="5267960" y="60960"/>
                  </a:cubicBezTo>
                  <a:cubicBezTo>
                    <a:pt x="4986020" y="63500"/>
                    <a:pt x="4829810" y="68580"/>
                    <a:pt x="4611370" y="77470"/>
                  </a:cubicBezTo>
                  <a:cubicBezTo>
                    <a:pt x="4395470" y="86360"/>
                    <a:pt x="4180840" y="96520"/>
                    <a:pt x="3964940" y="114300"/>
                  </a:cubicBezTo>
                  <a:cubicBezTo>
                    <a:pt x="3746500" y="132080"/>
                    <a:pt x="3524250" y="156210"/>
                    <a:pt x="3309620" y="182880"/>
                  </a:cubicBezTo>
                  <a:cubicBezTo>
                    <a:pt x="3101340" y="209550"/>
                    <a:pt x="2898140" y="240030"/>
                    <a:pt x="2696210" y="274320"/>
                  </a:cubicBezTo>
                  <a:cubicBezTo>
                    <a:pt x="2499360" y="307340"/>
                    <a:pt x="2306320" y="344170"/>
                    <a:pt x="2113280" y="384810"/>
                  </a:cubicBezTo>
                  <a:cubicBezTo>
                    <a:pt x="1922780" y="425450"/>
                    <a:pt x="1727200" y="469900"/>
                    <a:pt x="1546860" y="518160"/>
                  </a:cubicBezTo>
                  <a:cubicBezTo>
                    <a:pt x="1377950" y="563880"/>
                    <a:pt x="1212850" y="610870"/>
                    <a:pt x="1060450" y="665480"/>
                  </a:cubicBezTo>
                  <a:cubicBezTo>
                    <a:pt x="919480" y="716280"/>
                    <a:pt x="782320" y="769620"/>
                    <a:pt x="660400" y="830580"/>
                  </a:cubicBezTo>
                  <a:cubicBezTo>
                    <a:pt x="549910" y="885190"/>
                    <a:pt x="441960" y="946150"/>
                    <a:pt x="354330" y="1010920"/>
                  </a:cubicBezTo>
                  <a:cubicBezTo>
                    <a:pt x="279400" y="1066800"/>
                    <a:pt x="209550" y="1127760"/>
                    <a:pt x="161290" y="1191260"/>
                  </a:cubicBezTo>
                  <a:cubicBezTo>
                    <a:pt x="119380" y="1245870"/>
                    <a:pt x="86360" y="1305560"/>
                    <a:pt x="69850" y="1363980"/>
                  </a:cubicBezTo>
                  <a:cubicBezTo>
                    <a:pt x="54610" y="1416050"/>
                    <a:pt x="48260" y="1470660"/>
                    <a:pt x="55880" y="1520190"/>
                  </a:cubicBezTo>
                  <a:cubicBezTo>
                    <a:pt x="62230" y="1567180"/>
                    <a:pt x="80010" y="1615440"/>
                    <a:pt x="109220" y="1654810"/>
                  </a:cubicBezTo>
                  <a:cubicBezTo>
                    <a:pt x="140970" y="1699260"/>
                    <a:pt x="190500" y="1737360"/>
                    <a:pt x="247650" y="1769110"/>
                  </a:cubicBezTo>
                  <a:cubicBezTo>
                    <a:pt x="320040" y="1809750"/>
                    <a:pt x="416560" y="1837690"/>
                    <a:pt x="516890" y="1864360"/>
                  </a:cubicBezTo>
                  <a:cubicBezTo>
                    <a:pt x="638810" y="1897380"/>
                    <a:pt x="782320" y="1920240"/>
                    <a:pt x="930910" y="1940560"/>
                  </a:cubicBezTo>
                  <a:cubicBezTo>
                    <a:pt x="1099820" y="1963420"/>
                    <a:pt x="1285240" y="1978660"/>
                    <a:pt x="1479550" y="1990090"/>
                  </a:cubicBezTo>
                  <a:cubicBezTo>
                    <a:pt x="1699260" y="2002790"/>
                    <a:pt x="1938020" y="2006600"/>
                    <a:pt x="2184400" y="2006600"/>
                  </a:cubicBezTo>
                  <a:cubicBezTo>
                    <a:pt x="2457450" y="2006600"/>
                    <a:pt x="2754630" y="1996440"/>
                    <a:pt x="3046730" y="1986280"/>
                  </a:cubicBezTo>
                  <a:cubicBezTo>
                    <a:pt x="3348990" y="1974850"/>
                    <a:pt x="3663950" y="1959610"/>
                    <a:pt x="3970020" y="1941830"/>
                  </a:cubicBezTo>
                  <a:cubicBezTo>
                    <a:pt x="4272280" y="1924050"/>
                    <a:pt x="4575810" y="1906270"/>
                    <a:pt x="4872990" y="1878330"/>
                  </a:cubicBezTo>
                  <a:cubicBezTo>
                    <a:pt x="5162550" y="1851660"/>
                    <a:pt x="5458460" y="1821180"/>
                    <a:pt x="5730240" y="1779270"/>
                  </a:cubicBezTo>
                  <a:cubicBezTo>
                    <a:pt x="5980430" y="1741170"/>
                    <a:pt x="6225540" y="1697990"/>
                    <a:pt x="6446520" y="1643380"/>
                  </a:cubicBezTo>
                  <a:cubicBezTo>
                    <a:pt x="6640830" y="1595120"/>
                    <a:pt x="6822440" y="1540510"/>
                    <a:pt x="6985000" y="1478280"/>
                  </a:cubicBezTo>
                  <a:cubicBezTo>
                    <a:pt x="7125970" y="1423670"/>
                    <a:pt x="7261860" y="1362710"/>
                    <a:pt x="7371080" y="1297940"/>
                  </a:cubicBezTo>
                  <a:cubicBezTo>
                    <a:pt x="7459980" y="1245870"/>
                    <a:pt x="7539990" y="1189990"/>
                    <a:pt x="7598410" y="1132840"/>
                  </a:cubicBezTo>
                  <a:cubicBezTo>
                    <a:pt x="7645400" y="1087120"/>
                    <a:pt x="7684770" y="1038860"/>
                    <a:pt x="7705090" y="989330"/>
                  </a:cubicBezTo>
                  <a:cubicBezTo>
                    <a:pt x="7722870" y="947420"/>
                    <a:pt x="7729220" y="902970"/>
                    <a:pt x="7724140" y="861060"/>
                  </a:cubicBezTo>
                  <a:cubicBezTo>
                    <a:pt x="7719060" y="817880"/>
                    <a:pt x="7698740" y="772160"/>
                    <a:pt x="7672070" y="732790"/>
                  </a:cubicBezTo>
                  <a:cubicBezTo>
                    <a:pt x="7642860" y="688340"/>
                    <a:pt x="7599680" y="647700"/>
                    <a:pt x="7551420" y="612140"/>
                  </a:cubicBezTo>
                  <a:cubicBezTo>
                    <a:pt x="7495540" y="571500"/>
                    <a:pt x="7424420" y="538480"/>
                    <a:pt x="7350760" y="511810"/>
                  </a:cubicBezTo>
                  <a:cubicBezTo>
                    <a:pt x="7266940" y="481330"/>
                    <a:pt x="7169150" y="462280"/>
                    <a:pt x="7070090" y="445770"/>
                  </a:cubicBezTo>
                  <a:cubicBezTo>
                    <a:pt x="6959600" y="427990"/>
                    <a:pt x="6838950" y="419100"/>
                    <a:pt x="6717030" y="414020"/>
                  </a:cubicBezTo>
                  <a:cubicBezTo>
                    <a:pt x="6584950" y="407670"/>
                    <a:pt x="6441440" y="408940"/>
                    <a:pt x="6306820" y="412750"/>
                  </a:cubicBezTo>
                  <a:cubicBezTo>
                    <a:pt x="6176010" y="416560"/>
                    <a:pt x="6041390" y="425450"/>
                    <a:pt x="5920740" y="435610"/>
                  </a:cubicBezTo>
                  <a:cubicBezTo>
                    <a:pt x="5815330" y="444500"/>
                    <a:pt x="5727700" y="453390"/>
                    <a:pt x="5622290" y="471170"/>
                  </a:cubicBezTo>
                  <a:cubicBezTo>
                    <a:pt x="5504180" y="490220"/>
                    <a:pt x="5299710" y="557530"/>
                    <a:pt x="5246370" y="551180"/>
                  </a:cubicBezTo>
                  <a:cubicBezTo>
                    <a:pt x="5231130" y="549910"/>
                    <a:pt x="5222240" y="546100"/>
                    <a:pt x="5218430" y="538480"/>
                  </a:cubicBezTo>
                  <a:cubicBezTo>
                    <a:pt x="5214620" y="530860"/>
                    <a:pt x="5220970" y="506730"/>
                    <a:pt x="5228590" y="502920"/>
                  </a:cubicBezTo>
                  <a:cubicBezTo>
                    <a:pt x="5236210" y="499110"/>
                    <a:pt x="5259070" y="508000"/>
                    <a:pt x="5264150" y="515620"/>
                  </a:cubicBezTo>
                  <a:cubicBezTo>
                    <a:pt x="5267960" y="521970"/>
                    <a:pt x="5265420" y="533400"/>
                    <a:pt x="5261610" y="539750"/>
                  </a:cubicBezTo>
                  <a:cubicBezTo>
                    <a:pt x="5257800" y="546100"/>
                    <a:pt x="5248910" y="551180"/>
                    <a:pt x="5241290" y="551180"/>
                  </a:cubicBezTo>
                  <a:cubicBezTo>
                    <a:pt x="5233670" y="551180"/>
                    <a:pt x="5218430" y="541020"/>
                    <a:pt x="5215890" y="533400"/>
                  </a:cubicBezTo>
                  <a:cubicBezTo>
                    <a:pt x="5213350" y="525780"/>
                    <a:pt x="5215890" y="513080"/>
                    <a:pt x="5227320" y="504190"/>
                  </a:cubicBezTo>
                  <a:cubicBezTo>
                    <a:pt x="5266690" y="471170"/>
                    <a:pt x="5494020" y="440690"/>
                    <a:pt x="5615940" y="420370"/>
                  </a:cubicBezTo>
                  <a:cubicBezTo>
                    <a:pt x="5722620" y="402590"/>
                    <a:pt x="5811520" y="393700"/>
                    <a:pt x="5918200" y="384810"/>
                  </a:cubicBezTo>
                  <a:cubicBezTo>
                    <a:pt x="6040120" y="374650"/>
                    <a:pt x="6176010" y="365760"/>
                    <a:pt x="6308090" y="361950"/>
                  </a:cubicBezTo>
                  <a:cubicBezTo>
                    <a:pt x="6443980" y="358140"/>
                    <a:pt x="6587490" y="358140"/>
                    <a:pt x="6720840" y="364490"/>
                  </a:cubicBezTo>
                  <a:cubicBezTo>
                    <a:pt x="6845300" y="370840"/>
                    <a:pt x="6969760" y="377190"/>
                    <a:pt x="7082790" y="396240"/>
                  </a:cubicBezTo>
                  <a:cubicBezTo>
                    <a:pt x="7185660" y="412750"/>
                    <a:pt x="7285990" y="433070"/>
                    <a:pt x="7373620" y="466090"/>
                  </a:cubicBezTo>
                  <a:cubicBezTo>
                    <a:pt x="7452360" y="495300"/>
                    <a:pt x="7527290" y="530860"/>
                    <a:pt x="7586980" y="575310"/>
                  </a:cubicBezTo>
                  <a:cubicBezTo>
                    <a:pt x="7640320" y="614680"/>
                    <a:pt x="7686040" y="662940"/>
                    <a:pt x="7717790" y="713740"/>
                  </a:cubicBezTo>
                  <a:cubicBezTo>
                    <a:pt x="7747000" y="760730"/>
                    <a:pt x="7769860" y="814070"/>
                    <a:pt x="7773670" y="864870"/>
                  </a:cubicBezTo>
                  <a:cubicBezTo>
                    <a:pt x="7777480" y="914400"/>
                    <a:pt x="7767320" y="969010"/>
                    <a:pt x="7745730" y="1017270"/>
                  </a:cubicBezTo>
                  <a:cubicBezTo>
                    <a:pt x="7721600" y="1071880"/>
                    <a:pt x="7679690" y="1123950"/>
                    <a:pt x="7628890" y="1173480"/>
                  </a:cubicBezTo>
                  <a:cubicBezTo>
                    <a:pt x="7566660" y="1234440"/>
                    <a:pt x="7484110" y="1290320"/>
                    <a:pt x="7392670" y="1343660"/>
                  </a:cubicBezTo>
                  <a:cubicBezTo>
                    <a:pt x="7280910" y="1409700"/>
                    <a:pt x="7143750" y="1471930"/>
                    <a:pt x="7000240" y="1526540"/>
                  </a:cubicBezTo>
                  <a:cubicBezTo>
                    <a:pt x="6835140" y="1590040"/>
                    <a:pt x="6650990" y="1644650"/>
                    <a:pt x="6455410" y="1692910"/>
                  </a:cubicBezTo>
                  <a:cubicBezTo>
                    <a:pt x="6233160" y="1747520"/>
                    <a:pt x="5988050" y="1791970"/>
                    <a:pt x="5736590" y="1830070"/>
                  </a:cubicBezTo>
                  <a:cubicBezTo>
                    <a:pt x="5463540" y="1871980"/>
                    <a:pt x="5167630" y="1902460"/>
                    <a:pt x="4876800" y="1929130"/>
                  </a:cubicBezTo>
                  <a:cubicBezTo>
                    <a:pt x="4579620" y="1957070"/>
                    <a:pt x="4276090" y="1974850"/>
                    <a:pt x="3972560" y="1992630"/>
                  </a:cubicBezTo>
                  <a:cubicBezTo>
                    <a:pt x="3666490" y="2010410"/>
                    <a:pt x="3351530" y="2025650"/>
                    <a:pt x="3048000" y="2037080"/>
                  </a:cubicBezTo>
                  <a:cubicBezTo>
                    <a:pt x="2754630" y="2047240"/>
                    <a:pt x="2457450" y="2057400"/>
                    <a:pt x="2183130" y="2057400"/>
                  </a:cubicBezTo>
                  <a:cubicBezTo>
                    <a:pt x="1935480" y="2057400"/>
                    <a:pt x="1695450" y="2053590"/>
                    <a:pt x="1474470" y="2040890"/>
                  </a:cubicBezTo>
                  <a:cubicBezTo>
                    <a:pt x="1278890" y="2029460"/>
                    <a:pt x="1093470" y="2014220"/>
                    <a:pt x="922020" y="1990090"/>
                  </a:cubicBezTo>
                  <a:cubicBezTo>
                    <a:pt x="770890" y="1969770"/>
                    <a:pt x="624840" y="1946910"/>
                    <a:pt x="499110" y="1912620"/>
                  </a:cubicBezTo>
                  <a:cubicBezTo>
                    <a:pt x="393700" y="1883410"/>
                    <a:pt x="292100" y="1854200"/>
                    <a:pt x="215900" y="1808480"/>
                  </a:cubicBezTo>
                  <a:cubicBezTo>
                    <a:pt x="153670" y="1771650"/>
                    <a:pt x="99060" y="1725930"/>
                    <a:pt x="63500" y="1675130"/>
                  </a:cubicBezTo>
                  <a:cubicBezTo>
                    <a:pt x="31750" y="1628140"/>
                    <a:pt x="12700" y="1572260"/>
                    <a:pt x="6350" y="1517650"/>
                  </a:cubicBezTo>
                  <a:cubicBezTo>
                    <a:pt x="0" y="1461770"/>
                    <a:pt x="7620" y="1399540"/>
                    <a:pt x="25400" y="1341120"/>
                  </a:cubicBezTo>
                  <a:cubicBezTo>
                    <a:pt x="45720" y="1277620"/>
                    <a:pt x="81280" y="1214120"/>
                    <a:pt x="127000" y="1155700"/>
                  </a:cubicBezTo>
                  <a:cubicBezTo>
                    <a:pt x="179070" y="1088390"/>
                    <a:pt x="248920" y="1024890"/>
                    <a:pt x="327660" y="966470"/>
                  </a:cubicBezTo>
                  <a:cubicBezTo>
                    <a:pt x="417830" y="899160"/>
                    <a:pt x="528320" y="839470"/>
                    <a:pt x="641350" y="783590"/>
                  </a:cubicBezTo>
                  <a:cubicBezTo>
                    <a:pt x="765810" y="722630"/>
                    <a:pt x="904240" y="668020"/>
                    <a:pt x="1046480" y="617220"/>
                  </a:cubicBezTo>
                  <a:cubicBezTo>
                    <a:pt x="1200150" y="562610"/>
                    <a:pt x="1365250" y="514350"/>
                    <a:pt x="1535430" y="468630"/>
                  </a:cubicBezTo>
                  <a:cubicBezTo>
                    <a:pt x="1717040" y="420370"/>
                    <a:pt x="1912620" y="375920"/>
                    <a:pt x="2103120" y="335280"/>
                  </a:cubicBezTo>
                  <a:cubicBezTo>
                    <a:pt x="2296160" y="294640"/>
                    <a:pt x="2490470" y="256540"/>
                    <a:pt x="2688590" y="223520"/>
                  </a:cubicBezTo>
                  <a:cubicBezTo>
                    <a:pt x="2890520" y="189230"/>
                    <a:pt x="3094990" y="158750"/>
                    <a:pt x="3304540" y="132080"/>
                  </a:cubicBezTo>
                  <a:cubicBezTo>
                    <a:pt x="3520440" y="105410"/>
                    <a:pt x="3743960" y="81280"/>
                    <a:pt x="3962400" y="63500"/>
                  </a:cubicBezTo>
                  <a:cubicBezTo>
                    <a:pt x="4178300" y="45720"/>
                    <a:pt x="4392930" y="35560"/>
                    <a:pt x="4610100" y="26670"/>
                  </a:cubicBezTo>
                  <a:cubicBezTo>
                    <a:pt x="4828540" y="17780"/>
                    <a:pt x="4984750" y="12700"/>
                    <a:pt x="5267960" y="10160"/>
                  </a:cubicBezTo>
                  <a:cubicBezTo>
                    <a:pt x="5782310" y="5080"/>
                    <a:pt x="6977380" y="0"/>
                    <a:pt x="7438390" y="16510"/>
                  </a:cubicBezTo>
                  <a:cubicBezTo>
                    <a:pt x="7654290" y="24130"/>
                    <a:pt x="7810500" y="34290"/>
                    <a:pt x="7913370" y="49530"/>
                  </a:cubicBezTo>
                  <a:cubicBezTo>
                    <a:pt x="7964170" y="57150"/>
                    <a:pt x="8009890" y="60960"/>
                    <a:pt x="8025130" y="76200"/>
                  </a:cubicBezTo>
                  <a:cubicBezTo>
                    <a:pt x="8032750" y="83820"/>
                    <a:pt x="8035290" y="96520"/>
                    <a:pt x="8032750" y="104140"/>
                  </a:cubicBezTo>
                  <a:cubicBezTo>
                    <a:pt x="8028940" y="111760"/>
                    <a:pt x="8003540" y="120650"/>
                    <a:pt x="8003540" y="120650"/>
                  </a:cubicBezTo>
                </a:path>
              </a:pathLst>
            </a:custGeom>
            <a:solidFill>
              <a:srgbClr val="45D1F2"/>
            </a:solidFill>
            <a:ln cap="sq">
              <a:noFill/>
              <a:prstDash val="solid"/>
              <a:miter/>
            </a:ln>
          </p:spPr>
        </p:sp>
      </p:grpSp>
      <p:sp>
        <p:nvSpPr>
          <p:cNvPr id="7" name="Freeform 7"/>
          <p:cNvSpPr/>
          <p:nvPr/>
        </p:nvSpPr>
        <p:spPr>
          <a:xfrm>
            <a:off x="2219271" y="1028700"/>
            <a:ext cx="540275" cy="632236"/>
          </a:xfrm>
          <a:custGeom>
            <a:avLst/>
            <a:gdLst/>
            <a:ahLst/>
            <a:cxnLst/>
            <a:rect l="l" t="t" r="r" b="b"/>
            <a:pathLst>
              <a:path w="540275" h="632236">
                <a:moveTo>
                  <a:pt x="0" y="0"/>
                </a:moveTo>
                <a:lnTo>
                  <a:pt x="540275" y="0"/>
                </a:lnTo>
                <a:lnTo>
                  <a:pt x="540275" y="632236"/>
                </a:lnTo>
                <a:lnTo>
                  <a:pt x="0" y="6322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8" name="Group 8"/>
          <p:cNvGrpSpPr/>
          <p:nvPr/>
        </p:nvGrpSpPr>
        <p:grpSpPr>
          <a:xfrm>
            <a:off x="11111508" y="1796681"/>
            <a:ext cx="4463399" cy="6565591"/>
            <a:chOff x="0" y="0"/>
            <a:chExt cx="1175545" cy="172920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75545" cy="1729209"/>
            </a:xfrm>
            <a:custGeom>
              <a:avLst/>
              <a:gdLst/>
              <a:ahLst/>
              <a:cxnLst/>
              <a:rect l="l" t="t" r="r" b="b"/>
              <a:pathLst>
                <a:path w="1175545" h="1729209">
                  <a:moveTo>
                    <a:pt x="88461" y="0"/>
                  </a:moveTo>
                  <a:lnTo>
                    <a:pt x="1087084" y="0"/>
                  </a:lnTo>
                  <a:cubicBezTo>
                    <a:pt x="1110545" y="0"/>
                    <a:pt x="1133046" y="9320"/>
                    <a:pt x="1149636" y="25910"/>
                  </a:cubicBezTo>
                  <a:cubicBezTo>
                    <a:pt x="1166225" y="42499"/>
                    <a:pt x="1175545" y="65000"/>
                    <a:pt x="1175545" y="88461"/>
                  </a:cubicBezTo>
                  <a:lnTo>
                    <a:pt x="1175545" y="1640748"/>
                  </a:lnTo>
                  <a:cubicBezTo>
                    <a:pt x="1175545" y="1664209"/>
                    <a:pt x="1166225" y="1686710"/>
                    <a:pt x="1149636" y="1703300"/>
                  </a:cubicBezTo>
                  <a:cubicBezTo>
                    <a:pt x="1133046" y="1719889"/>
                    <a:pt x="1110545" y="1729209"/>
                    <a:pt x="1087084" y="1729209"/>
                  </a:cubicBezTo>
                  <a:lnTo>
                    <a:pt x="88461" y="1729209"/>
                  </a:lnTo>
                  <a:cubicBezTo>
                    <a:pt x="65000" y="1729209"/>
                    <a:pt x="42499" y="1719889"/>
                    <a:pt x="25910" y="1703300"/>
                  </a:cubicBezTo>
                  <a:cubicBezTo>
                    <a:pt x="9320" y="1686710"/>
                    <a:pt x="0" y="1664209"/>
                    <a:pt x="0" y="1640748"/>
                  </a:cubicBezTo>
                  <a:lnTo>
                    <a:pt x="0" y="88461"/>
                  </a:lnTo>
                  <a:cubicBezTo>
                    <a:pt x="0" y="65000"/>
                    <a:pt x="9320" y="42499"/>
                    <a:pt x="25910" y="25910"/>
                  </a:cubicBezTo>
                  <a:cubicBezTo>
                    <a:pt x="42499" y="9320"/>
                    <a:pt x="65000" y="0"/>
                    <a:pt x="88461" y="0"/>
                  </a:cubicBezTo>
                  <a:close/>
                </a:path>
              </a:pathLst>
            </a:custGeom>
            <a:solidFill>
              <a:srgbClr val="00E6D8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1175545" cy="17768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641009" y="863214"/>
            <a:ext cx="3086100" cy="308610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C6FFF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1618995" y="7300759"/>
            <a:ext cx="2216227" cy="2123027"/>
            <a:chOff x="0" y="0"/>
            <a:chExt cx="812800" cy="77861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778619"/>
            </a:xfrm>
            <a:custGeom>
              <a:avLst/>
              <a:gdLst/>
              <a:ahLst/>
              <a:cxnLst/>
              <a:rect l="l" t="t" r="r" b="b"/>
              <a:pathLst>
                <a:path w="812800" h="778619">
                  <a:moveTo>
                    <a:pt x="150211" y="0"/>
                  </a:moveTo>
                  <a:lnTo>
                    <a:pt x="662589" y="0"/>
                  </a:lnTo>
                  <a:cubicBezTo>
                    <a:pt x="702427" y="0"/>
                    <a:pt x="740634" y="15826"/>
                    <a:pt x="768804" y="43996"/>
                  </a:cubicBezTo>
                  <a:cubicBezTo>
                    <a:pt x="796974" y="72166"/>
                    <a:pt x="812800" y="110373"/>
                    <a:pt x="812800" y="150211"/>
                  </a:cubicBezTo>
                  <a:lnTo>
                    <a:pt x="812800" y="628407"/>
                  </a:lnTo>
                  <a:cubicBezTo>
                    <a:pt x="812800" y="668246"/>
                    <a:pt x="796974" y="706453"/>
                    <a:pt x="768804" y="734623"/>
                  </a:cubicBezTo>
                  <a:cubicBezTo>
                    <a:pt x="740634" y="762793"/>
                    <a:pt x="702427" y="778619"/>
                    <a:pt x="662589" y="778619"/>
                  </a:cubicBezTo>
                  <a:lnTo>
                    <a:pt x="150211" y="778619"/>
                  </a:lnTo>
                  <a:cubicBezTo>
                    <a:pt x="67252" y="778619"/>
                    <a:pt x="0" y="711367"/>
                    <a:pt x="0" y="628407"/>
                  </a:cubicBezTo>
                  <a:lnTo>
                    <a:pt x="0" y="150211"/>
                  </a:lnTo>
                  <a:cubicBezTo>
                    <a:pt x="0" y="110373"/>
                    <a:pt x="15826" y="72166"/>
                    <a:pt x="43996" y="43996"/>
                  </a:cubicBezTo>
                  <a:cubicBezTo>
                    <a:pt x="72166" y="15826"/>
                    <a:pt x="110373" y="0"/>
                    <a:pt x="150211" y="0"/>
                  </a:cubicBezTo>
                  <a:close/>
                </a:path>
              </a:pathLst>
            </a:custGeom>
            <a:solidFill>
              <a:srgbClr val="C6FFFC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262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3234412" y="2614776"/>
            <a:ext cx="4024888" cy="3086100"/>
            <a:chOff x="0" y="0"/>
            <a:chExt cx="1060053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60053" cy="812800"/>
            </a:xfrm>
            <a:custGeom>
              <a:avLst/>
              <a:gdLst/>
              <a:ahLst/>
              <a:cxnLst/>
              <a:rect l="l" t="t" r="r" b="b"/>
              <a:pathLst>
                <a:path w="1060053" h="812800">
                  <a:moveTo>
                    <a:pt x="98099" y="0"/>
                  </a:moveTo>
                  <a:lnTo>
                    <a:pt x="961954" y="0"/>
                  </a:lnTo>
                  <a:cubicBezTo>
                    <a:pt x="1016132" y="0"/>
                    <a:pt x="1060053" y="43920"/>
                    <a:pt x="1060053" y="98099"/>
                  </a:cubicBezTo>
                  <a:lnTo>
                    <a:pt x="1060053" y="714701"/>
                  </a:lnTo>
                  <a:cubicBezTo>
                    <a:pt x="1060053" y="768880"/>
                    <a:pt x="1016132" y="812800"/>
                    <a:pt x="961954" y="812800"/>
                  </a:cubicBezTo>
                  <a:lnTo>
                    <a:pt x="98099" y="812800"/>
                  </a:lnTo>
                  <a:cubicBezTo>
                    <a:pt x="43920" y="812800"/>
                    <a:pt x="0" y="768880"/>
                    <a:pt x="0" y="714701"/>
                  </a:cubicBezTo>
                  <a:lnTo>
                    <a:pt x="0" y="98099"/>
                  </a:lnTo>
                  <a:cubicBezTo>
                    <a:pt x="0" y="43920"/>
                    <a:pt x="43920" y="0"/>
                    <a:pt x="98099" y="0"/>
                  </a:cubicBezTo>
                  <a:close/>
                </a:path>
              </a:pathLst>
            </a:custGeom>
            <a:solidFill>
              <a:srgbClr val="45D1F2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47625"/>
              <a:ext cx="1060053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0035180" y="1368096"/>
            <a:ext cx="2297758" cy="2076337"/>
          </a:xfrm>
          <a:custGeom>
            <a:avLst/>
            <a:gdLst/>
            <a:ahLst/>
            <a:cxnLst/>
            <a:rect l="l" t="t" r="r" b="b"/>
            <a:pathLst>
              <a:path w="2297758" h="2076337">
                <a:moveTo>
                  <a:pt x="0" y="0"/>
                </a:moveTo>
                <a:lnTo>
                  <a:pt x="2297758" y="0"/>
                </a:lnTo>
                <a:lnTo>
                  <a:pt x="2297758" y="2076337"/>
                </a:lnTo>
                <a:lnTo>
                  <a:pt x="0" y="20763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2908271" y="3194752"/>
            <a:ext cx="3665913" cy="4114800"/>
          </a:xfrm>
          <a:custGeom>
            <a:avLst/>
            <a:gdLst/>
            <a:ahLst/>
            <a:cxnLst/>
            <a:rect l="l" t="t" r="r" b="b"/>
            <a:pathLst>
              <a:path w="3665913" h="4114800">
                <a:moveTo>
                  <a:pt x="0" y="0"/>
                </a:moveTo>
                <a:lnTo>
                  <a:pt x="3665913" y="0"/>
                </a:lnTo>
                <a:lnTo>
                  <a:pt x="36659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1704720" y="7501262"/>
            <a:ext cx="1804689" cy="1702970"/>
          </a:xfrm>
          <a:custGeom>
            <a:avLst/>
            <a:gdLst/>
            <a:ahLst/>
            <a:cxnLst/>
            <a:rect l="l" t="t" r="r" b="b"/>
            <a:pathLst>
              <a:path w="1804689" h="1702970">
                <a:moveTo>
                  <a:pt x="0" y="0"/>
                </a:moveTo>
                <a:lnTo>
                  <a:pt x="1804689" y="0"/>
                </a:lnTo>
                <a:lnTo>
                  <a:pt x="1804689" y="1702970"/>
                </a:lnTo>
                <a:lnTo>
                  <a:pt x="0" y="17029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858824" y="8157928"/>
            <a:ext cx="1577722" cy="1577722"/>
          </a:xfrm>
          <a:custGeom>
            <a:avLst/>
            <a:gdLst/>
            <a:ahLst/>
            <a:cxnLst/>
            <a:rect l="l" t="t" r="r" b="b"/>
            <a:pathLst>
              <a:path w="1577722" h="1577722">
                <a:moveTo>
                  <a:pt x="0" y="0"/>
                </a:moveTo>
                <a:lnTo>
                  <a:pt x="1577722" y="0"/>
                </a:lnTo>
                <a:lnTo>
                  <a:pt x="1577722" y="1577723"/>
                </a:lnTo>
                <a:lnTo>
                  <a:pt x="0" y="157772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1028700" y="3161164"/>
            <a:ext cx="8937583" cy="2098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93"/>
              </a:lnSpc>
            </a:pPr>
            <a:r>
              <a:rPr lang="en-US" sz="7657" b="1" spc="-344">
                <a:solidFill>
                  <a:srgbClr val="272B4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PROYECTO FINAL BASE DE DATOS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21052" y="1701431"/>
            <a:ext cx="2536713" cy="430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543" b="1">
                <a:solidFill>
                  <a:srgbClr val="495CD9"/>
                </a:solidFill>
                <a:latin typeface="TT Norms Bold"/>
                <a:ea typeface="TT Norms Bold"/>
                <a:cs typeface="TT Norms Bold"/>
                <a:sym typeface="TT Norms Bold"/>
              </a:rPr>
              <a:t>My SQL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644661" y="8366680"/>
            <a:ext cx="5499339" cy="1712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41"/>
              </a:lnSpc>
            </a:pPr>
            <a:r>
              <a:rPr lang="en-US" sz="2210" b="1">
                <a:solidFill>
                  <a:srgbClr val="272B4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INTEGRANTES:</a:t>
            </a:r>
          </a:p>
          <a:p>
            <a:pPr marL="477282" lvl="1" indent="-238641" algn="l">
              <a:lnSpc>
                <a:spcPts val="2741"/>
              </a:lnSpc>
              <a:buFont typeface="Arial"/>
              <a:buChar char="•"/>
            </a:pPr>
            <a:r>
              <a:rPr lang="en-US" sz="2210">
                <a:solidFill>
                  <a:srgbClr val="272B47"/>
                </a:solidFill>
                <a:latin typeface="Montserrat"/>
                <a:ea typeface="Montserrat"/>
                <a:cs typeface="Montserrat"/>
                <a:sym typeface="Montserrat"/>
              </a:rPr>
              <a:t>Adrian Caiza</a:t>
            </a:r>
          </a:p>
          <a:p>
            <a:pPr marL="477282" lvl="1" indent="-238641" algn="l">
              <a:lnSpc>
                <a:spcPts val="2741"/>
              </a:lnSpc>
              <a:buFont typeface="Arial"/>
              <a:buChar char="•"/>
            </a:pPr>
            <a:r>
              <a:rPr lang="en-US" sz="2210">
                <a:solidFill>
                  <a:srgbClr val="272B47"/>
                </a:solidFill>
                <a:latin typeface="Montserrat"/>
                <a:ea typeface="Montserrat"/>
                <a:cs typeface="Montserrat"/>
                <a:sym typeface="Montserrat"/>
              </a:rPr>
              <a:t>Erick Nuñez</a:t>
            </a:r>
          </a:p>
          <a:p>
            <a:pPr marL="477282" lvl="1" indent="-238641" algn="l">
              <a:lnSpc>
                <a:spcPts val="2741"/>
              </a:lnSpc>
              <a:buFont typeface="Arial"/>
              <a:buChar char="•"/>
            </a:pPr>
            <a:r>
              <a:rPr lang="en-US" sz="2210">
                <a:solidFill>
                  <a:srgbClr val="272B47"/>
                </a:solidFill>
                <a:latin typeface="Montserrat"/>
                <a:ea typeface="Montserrat"/>
                <a:cs typeface="Montserrat"/>
                <a:sym typeface="Montserrat"/>
              </a:rPr>
              <a:t>Paul Sandoval</a:t>
            </a:r>
          </a:p>
          <a:p>
            <a:pPr marL="477282" lvl="1" indent="-238641" algn="l">
              <a:lnSpc>
                <a:spcPts val="2741"/>
              </a:lnSpc>
              <a:buFont typeface="Arial"/>
              <a:buChar char="•"/>
            </a:pPr>
            <a:r>
              <a:rPr lang="en-US" sz="2210">
                <a:solidFill>
                  <a:srgbClr val="272B47"/>
                </a:solidFill>
                <a:latin typeface="Montserrat"/>
                <a:ea typeface="Montserrat"/>
                <a:cs typeface="Montserrat"/>
                <a:sym typeface="Montserrat"/>
              </a:rPr>
              <a:t>Jhonny Villanueva M.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40417" y="5711488"/>
            <a:ext cx="8242511" cy="10598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93"/>
              </a:lnSpc>
            </a:pPr>
            <a:r>
              <a:rPr lang="en-US" sz="7657" spc="-344">
                <a:solidFill>
                  <a:srgbClr val="272B47"/>
                </a:solidFill>
                <a:latin typeface="Montserrat"/>
                <a:ea typeface="Montserrat"/>
                <a:cs typeface="Montserrat"/>
                <a:sym typeface="Montserrat"/>
              </a:rPr>
              <a:t>FERRETERIA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40417" y="2491022"/>
            <a:ext cx="13317461" cy="5304957"/>
            <a:chOff x="0" y="0"/>
            <a:chExt cx="3507480" cy="13971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507479" cy="1397190"/>
            </a:xfrm>
            <a:custGeom>
              <a:avLst/>
              <a:gdLst/>
              <a:ahLst/>
              <a:cxnLst/>
              <a:rect l="l" t="t" r="r" b="b"/>
              <a:pathLst>
                <a:path w="3507479" h="1397190">
                  <a:moveTo>
                    <a:pt x="29648" y="0"/>
                  </a:moveTo>
                  <a:lnTo>
                    <a:pt x="3477831" y="0"/>
                  </a:lnTo>
                  <a:cubicBezTo>
                    <a:pt x="3485694" y="0"/>
                    <a:pt x="3493236" y="3124"/>
                    <a:pt x="3498796" y="8684"/>
                  </a:cubicBezTo>
                  <a:cubicBezTo>
                    <a:pt x="3504356" y="14244"/>
                    <a:pt x="3507479" y="21785"/>
                    <a:pt x="3507479" y="29648"/>
                  </a:cubicBezTo>
                  <a:lnTo>
                    <a:pt x="3507479" y="1367542"/>
                  </a:lnTo>
                  <a:cubicBezTo>
                    <a:pt x="3507479" y="1375405"/>
                    <a:pt x="3504356" y="1382946"/>
                    <a:pt x="3498796" y="1388507"/>
                  </a:cubicBezTo>
                  <a:cubicBezTo>
                    <a:pt x="3493236" y="1394067"/>
                    <a:pt x="3485694" y="1397190"/>
                    <a:pt x="3477831" y="1397190"/>
                  </a:cubicBezTo>
                  <a:lnTo>
                    <a:pt x="29648" y="1397190"/>
                  </a:lnTo>
                  <a:cubicBezTo>
                    <a:pt x="21785" y="1397190"/>
                    <a:pt x="14244" y="1394067"/>
                    <a:pt x="8684" y="1388507"/>
                  </a:cubicBezTo>
                  <a:cubicBezTo>
                    <a:pt x="3124" y="1382946"/>
                    <a:pt x="0" y="1375405"/>
                    <a:pt x="0" y="1367542"/>
                  </a:cubicBezTo>
                  <a:lnTo>
                    <a:pt x="0" y="29648"/>
                  </a:lnTo>
                  <a:cubicBezTo>
                    <a:pt x="0" y="21785"/>
                    <a:pt x="3124" y="14244"/>
                    <a:pt x="8684" y="8684"/>
                  </a:cubicBezTo>
                  <a:cubicBezTo>
                    <a:pt x="14244" y="3124"/>
                    <a:pt x="21785" y="0"/>
                    <a:pt x="2964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3507480" cy="1444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219271" y="1028700"/>
            <a:ext cx="540275" cy="632236"/>
          </a:xfrm>
          <a:custGeom>
            <a:avLst/>
            <a:gdLst/>
            <a:ahLst/>
            <a:cxnLst/>
            <a:rect l="l" t="t" r="r" b="b"/>
            <a:pathLst>
              <a:path w="540275" h="632236">
                <a:moveTo>
                  <a:pt x="0" y="0"/>
                </a:moveTo>
                <a:lnTo>
                  <a:pt x="540275" y="0"/>
                </a:lnTo>
                <a:lnTo>
                  <a:pt x="540275" y="632236"/>
                </a:lnTo>
                <a:lnTo>
                  <a:pt x="0" y="6322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6" name="Group 6"/>
          <p:cNvGrpSpPr/>
          <p:nvPr/>
        </p:nvGrpSpPr>
        <p:grpSpPr>
          <a:xfrm>
            <a:off x="11111508" y="1796681"/>
            <a:ext cx="4463399" cy="6565591"/>
            <a:chOff x="0" y="0"/>
            <a:chExt cx="1175545" cy="172920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75545" cy="1729209"/>
            </a:xfrm>
            <a:custGeom>
              <a:avLst/>
              <a:gdLst/>
              <a:ahLst/>
              <a:cxnLst/>
              <a:rect l="l" t="t" r="r" b="b"/>
              <a:pathLst>
                <a:path w="1175545" h="1729209">
                  <a:moveTo>
                    <a:pt x="88461" y="0"/>
                  </a:moveTo>
                  <a:lnTo>
                    <a:pt x="1087084" y="0"/>
                  </a:lnTo>
                  <a:cubicBezTo>
                    <a:pt x="1110545" y="0"/>
                    <a:pt x="1133046" y="9320"/>
                    <a:pt x="1149636" y="25910"/>
                  </a:cubicBezTo>
                  <a:cubicBezTo>
                    <a:pt x="1166225" y="42499"/>
                    <a:pt x="1175545" y="65000"/>
                    <a:pt x="1175545" y="88461"/>
                  </a:cubicBezTo>
                  <a:lnTo>
                    <a:pt x="1175545" y="1640748"/>
                  </a:lnTo>
                  <a:cubicBezTo>
                    <a:pt x="1175545" y="1664209"/>
                    <a:pt x="1166225" y="1686710"/>
                    <a:pt x="1149636" y="1703300"/>
                  </a:cubicBezTo>
                  <a:cubicBezTo>
                    <a:pt x="1133046" y="1719889"/>
                    <a:pt x="1110545" y="1729209"/>
                    <a:pt x="1087084" y="1729209"/>
                  </a:cubicBezTo>
                  <a:lnTo>
                    <a:pt x="88461" y="1729209"/>
                  </a:lnTo>
                  <a:cubicBezTo>
                    <a:pt x="65000" y="1729209"/>
                    <a:pt x="42499" y="1719889"/>
                    <a:pt x="25910" y="1703300"/>
                  </a:cubicBezTo>
                  <a:cubicBezTo>
                    <a:pt x="9320" y="1686710"/>
                    <a:pt x="0" y="1664209"/>
                    <a:pt x="0" y="1640748"/>
                  </a:cubicBezTo>
                  <a:lnTo>
                    <a:pt x="0" y="88461"/>
                  </a:lnTo>
                  <a:cubicBezTo>
                    <a:pt x="0" y="65000"/>
                    <a:pt x="9320" y="42499"/>
                    <a:pt x="25910" y="25910"/>
                  </a:cubicBezTo>
                  <a:cubicBezTo>
                    <a:pt x="42499" y="9320"/>
                    <a:pt x="65000" y="0"/>
                    <a:pt x="88461" y="0"/>
                  </a:cubicBezTo>
                  <a:close/>
                </a:path>
              </a:pathLst>
            </a:custGeom>
            <a:solidFill>
              <a:srgbClr val="00E6D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175545" cy="17768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641009" y="863214"/>
            <a:ext cx="3086100" cy="308610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C6FFFC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1618995" y="7300759"/>
            <a:ext cx="2216227" cy="2123027"/>
            <a:chOff x="0" y="0"/>
            <a:chExt cx="812800" cy="77861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778619"/>
            </a:xfrm>
            <a:custGeom>
              <a:avLst/>
              <a:gdLst/>
              <a:ahLst/>
              <a:cxnLst/>
              <a:rect l="l" t="t" r="r" b="b"/>
              <a:pathLst>
                <a:path w="812800" h="778619">
                  <a:moveTo>
                    <a:pt x="150211" y="0"/>
                  </a:moveTo>
                  <a:lnTo>
                    <a:pt x="662589" y="0"/>
                  </a:lnTo>
                  <a:cubicBezTo>
                    <a:pt x="702427" y="0"/>
                    <a:pt x="740634" y="15826"/>
                    <a:pt x="768804" y="43996"/>
                  </a:cubicBezTo>
                  <a:cubicBezTo>
                    <a:pt x="796974" y="72166"/>
                    <a:pt x="812800" y="110373"/>
                    <a:pt x="812800" y="150211"/>
                  </a:cubicBezTo>
                  <a:lnTo>
                    <a:pt x="812800" y="628407"/>
                  </a:lnTo>
                  <a:cubicBezTo>
                    <a:pt x="812800" y="668246"/>
                    <a:pt x="796974" y="706453"/>
                    <a:pt x="768804" y="734623"/>
                  </a:cubicBezTo>
                  <a:cubicBezTo>
                    <a:pt x="740634" y="762793"/>
                    <a:pt x="702427" y="778619"/>
                    <a:pt x="662589" y="778619"/>
                  </a:cubicBezTo>
                  <a:lnTo>
                    <a:pt x="150211" y="778619"/>
                  </a:lnTo>
                  <a:cubicBezTo>
                    <a:pt x="67252" y="778619"/>
                    <a:pt x="0" y="711367"/>
                    <a:pt x="0" y="628407"/>
                  </a:cubicBezTo>
                  <a:lnTo>
                    <a:pt x="0" y="150211"/>
                  </a:lnTo>
                  <a:cubicBezTo>
                    <a:pt x="0" y="110373"/>
                    <a:pt x="15826" y="72166"/>
                    <a:pt x="43996" y="43996"/>
                  </a:cubicBezTo>
                  <a:cubicBezTo>
                    <a:pt x="72166" y="15826"/>
                    <a:pt x="110373" y="0"/>
                    <a:pt x="150211" y="0"/>
                  </a:cubicBezTo>
                  <a:close/>
                </a:path>
              </a:pathLst>
            </a:custGeom>
            <a:solidFill>
              <a:srgbClr val="C6FFF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812800" cy="8262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3234412" y="2614776"/>
            <a:ext cx="4024888" cy="3086100"/>
            <a:chOff x="0" y="0"/>
            <a:chExt cx="1060053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60053" cy="812800"/>
            </a:xfrm>
            <a:custGeom>
              <a:avLst/>
              <a:gdLst/>
              <a:ahLst/>
              <a:cxnLst/>
              <a:rect l="l" t="t" r="r" b="b"/>
              <a:pathLst>
                <a:path w="1060053" h="812800">
                  <a:moveTo>
                    <a:pt x="98099" y="0"/>
                  </a:moveTo>
                  <a:lnTo>
                    <a:pt x="961954" y="0"/>
                  </a:lnTo>
                  <a:cubicBezTo>
                    <a:pt x="1016132" y="0"/>
                    <a:pt x="1060053" y="43920"/>
                    <a:pt x="1060053" y="98099"/>
                  </a:cubicBezTo>
                  <a:lnTo>
                    <a:pt x="1060053" y="714701"/>
                  </a:lnTo>
                  <a:cubicBezTo>
                    <a:pt x="1060053" y="768880"/>
                    <a:pt x="1016132" y="812800"/>
                    <a:pt x="961954" y="812800"/>
                  </a:cubicBezTo>
                  <a:lnTo>
                    <a:pt x="98099" y="812800"/>
                  </a:lnTo>
                  <a:cubicBezTo>
                    <a:pt x="43920" y="812800"/>
                    <a:pt x="0" y="768880"/>
                    <a:pt x="0" y="714701"/>
                  </a:cubicBezTo>
                  <a:lnTo>
                    <a:pt x="0" y="98099"/>
                  </a:lnTo>
                  <a:cubicBezTo>
                    <a:pt x="0" y="43920"/>
                    <a:pt x="43920" y="0"/>
                    <a:pt x="98099" y="0"/>
                  </a:cubicBezTo>
                  <a:close/>
                </a:path>
              </a:pathLst>
            </a:custGeom>
            <a:solidFill>
              <a:srgbClr val="45D1F2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1060053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10035180" y="1368096"/>
            <a:ext cx="2297758" cy="2076337"/>
          </a:xfrm>
          <a:custGeom>
            <a:avLst/>
            <a:gdLst/>
            <a:ahLst/>
            <a:cxnLst/>
            <a:rect l="l" t="t" r="r" b="b"/>
            <a:pathLst>
              <a:path w="2297758" h="2076337">
                <a:moveTo>
                  <a:pt x="0" y="0"/>
                </a:moveTo>
                <a:lnTo>
                  <a:pt x="2297758" y="0"/>
                </a:lnTo>
                <a:lnTo>
                  <a:pt x="2297758" y="2076337"/>
                </a:lnTo>
                <a:lnTo>
                  <a:pt x="0" y="20763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2908271" y="3194752"/>
            <a:ext cx="3665913" cy="4114800"/>
          </a:xfrm>
          <a:custGeom>
            <a:avLst/>
            <a:gdLst/>
            <a:ahLst/>
            <a:cxnLst/>
            <a:rect l="l" t="t" r="r" b="b"/>
            <a:pathLst>
              <a:path w="3665913" h="4114800">
                <a:moveTo>
                  <a:pt x="0" y="0"/>
                </a:moveTo>
                <a:lnTo>
                  <a:pt x="3665913" y="0"/>
                </a:lnTo>
                <a:lnTo>
                  <a:pt x="36659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1704720" y="7501262"/>
            <a:ext cx="1804689" cy="1702970"/>
          </a:xfrm>
          <a:custGeom>
            <a:avLst/>
            <a:gdLst/>
            <a:ahLst/>
            <a:cxnLst/>
            <a:rect l="l" t="t" r="r" b="b"/>
            <a:pathLst>
              <a:path w="1804689" h="1702970">
                <a:moveTo>
                  <a:pt x="0" y="0"/>
                </a:moveTo>
                <a:lnTo>
                  <a:pt x="1804689" y="0"/>
                </a:lnTo>
                <a:lnTo>
                  <a:pt x="1804689" y="1702970"/>
                </a:lnTo>
                <a:lnTo>
                  <a:pt x="0" y="17029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874396" y="2719551"/>
            <a:ext cx="8937583" cy="10598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93"/>
              </a:lnSpc>
            </a:pPr>
            <a:r>
              <a:rPr lang="en-US" sz="7657" b="1" spc="-344">
                <a:solidFill>
                  <a:srgbClr val="272B4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CONCLUSION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21052" y="1701431"/>
            <a:ext cx="2536713" cy="430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543" b="1">
                <a:solidFill>
                  <a:srgbClr val="495CD9"/>
                </a:solidFill>
                <a:latin typeface="TT Norms Bold"/>
                <a:ea typeface="TT Norms Bold"/>
                <a:cs typeface="TT Norms Bold"/>
                <a:sym typeface="TT Norms Bold"/>
              </a:rPr>
              <a:t>My SQL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98498" y="4146430"/>
            <a:ext cx="8920207" cy="28487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2"/>
              </a:lnSpc>
            </a:pPr>
            <a:r>
              <a:rPr lang="en-US" sz="2357" spc="-106">
                <a:solidFill>
                  <a:srgbClr val="272B47"/>
                </a:solidFill>
                <a:latin typeface="Montserrat"/>
                <a:ea typeface="Montserrat"/>
                <a:cs typeface="Montserrat"/>
                <a:sym typeface="Montserrat"/>
              </a:rPr>
              <a:t>En conclusión, el proyecto ha logrado diseñar e implementar un sistema de base de datos eficiente y escalable para una ferretería, optimizando la gestión de ventas, inventarios y pedidos. Gracias a un esquema bien estructurado y el uso de restricciones de integridad, se asegura la coherencia de los datos, lo que mejora la trazabilidad de las transacciones y facilita la automatización de procesos clave en el negocio. Este sistema no solo mejora la operatividad actual, sino que también ofrece flexibilidad para futuros crecimientos.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206910" y="3480238"/>
            <a:ext cx="5778062" cy="5778062"/>
          </a:xfrm>
          <a:custGeom>
            <a:avLst/>
            <a:gdLst/>
            <a:ahLst/>
            <a:cxnLst/>
            <a:rect l="l" t="t" r="r" b="b"/>
            <a:pathLst>
              <a:path w="5778062" h="5778062">
                <a:moveTo>
                  <a:pt x="0" y="0"/>
                </a:moveTo>
                <a:lnTo>
                  <a:pt x="5778063" y="0"/>
                </a:lnTo>
                <a:lnTo>
                  <a:pt x="5778063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963205" y="1028700"/>
            <a:ext cx="10361590" cy="1486462"/>
            <a:chOff x="0" y="0"/>
            <a:chExt cx="2728979" cy="3914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728979" cy="391496"/>
            </a:xfrm>
            <a:custGeom>
              <a:avLst/>
              <a:gdLst/>
              <a:ahLst/>
              <a:cxnLst/>
              <a:rect l="l" t="t" r="r" b="b"/>
              <a:pathLst>
                <a:path w="2728979" h="391496">
                  <a:moveTo>
                    <a:pt x="13449" y="0"/>
                  </a:moveTo>
                  <a:lnTo>
                    <a:pt x="2715529" y="0"/>
                  </a:lnTo>
                  <a:cubicBezTo>
                    <a:pt x="2719096" y="0"/>
                    <a:pt x="2722517" y="1417"/>
                    <a:pt x="2725039" y="3939"/>
                  </a:cubicBezTo>
                  <a:cubicBezTo>
                    <a:pt x="2727562" y="6461"/>
                    <a:pt x="2728979" y="9882"/>
                    <a:pt x="2728979" y="13449"/>
                  </a:cubicBezTo>
                  <a:lnTo>
                    <a:pt x="2728979" y="378047"/>
                  </a:lnTo>
                  <a:cubicBezTo>
                    <a:pt x="2728979" y="385475"/>
                    <a:pt x="2722957" y="391496"/>
                    <a:pt x="2715529" y="391496"/>
                  </a:cubicBezTo>
                  <a:lnTo>
                    <a:pt x="13449" y="391496"/>
                  </a:lnTo>
                  <a:cubicBezTo>
                    <a:pt x="9882" y="391496"/>
                    <a:pt x="6461" y="390079"/>
                    <a:pt x="3939" y="387557"/>
                  </a:cubicBezTo>
                  <a:cubicBezTo>
                    <a:pt x="1417" y="385035"/>
                    <a:pt x="0" y="381614"/>
                    <a:pt x="0" y="378047"/>
                  </a:cubicBezTo>
                  <a:lnTo>
                    <a:pt x="0" y="13449"/>
                  </a:lnTo>
                  <a:cubicBezTo>
                    <a:pt x="0" y="9882"/>
                    <a:pt x="1417" y="6461"/>
                    <a:pt x="3939" y="3939"/>
                  </a:cubicBezTo>
                  <a:cubicBezTo>
                    <a:pt x="6461" y="1417"/>
                    <a:pt x="9882" y="0"/>
                    <a:pt x="13449" y="0"/>
                  </a:cubicBezTo>
                  <a:close/>
                </a:path>
              </a:pathLst>
            </a:custGeom>
            <a:solidFill>
              <a:srgbClr val="495CD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2728979" cy="4391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357737" y="1122429"/>
            <a:ext cx="7476408" cy="1392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60"/>
              </a:lnSpc>
              <a:spcBef>
                <a:spcPct val="0"/>
              </a:spcBef>
            </a:pPr>
            <a:r>
              <a:rPr lang="en-US" sz="4042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MUCHAS GRACIAS POR SU ATENCION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334783" y="1028700"/>
            <a:ext cx="3540035" cy="3269984"/>
            <a:chOff x="0" y="0"/>
            <a:chExt cx="854962" cy="78974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54962" cy="789742"/>
            </a:xfrm>
            <a:custGeom>
              <a:avLst/>
              <a:gdLst/>
              <a:ahLst/>
              <a:cxnLst/>
              <a:rect l="l" t="t" r="r" b="b"/>
              <a:pathLst>
                <a:path w="854962" h="789742">
                  <a:moveTo>
                    <a:pt x="111535" y="0"/>
                  </a:moveTo>
                  <a:lnTo>
                    <a:pt x="743427" y="0"/>
                  </a:lnTo>
                  <a:cubicBezTo>
                    <a:pt x="805026" y="0"/>
                    <a:pt x="854962" y="49936"/>
                    <a:pt x="854962" y="111535"/>
                  </a:cubicBezTo>
                  <a:lnTo>
                    <a:pt x="854962" y="678207"/>
                  </a:lnTo>
                  <a:cubicBezTo>
                    <a:pt x="854962" y="739806"/>
                    <a:pt x="805026" y="789742"/>
                    <a:pt x="743427" y="789742"/>
                  </a:cubicBezTo>
                  <a:lnTo>
                    <a:pt x="111535" y="789742"/>
                  </a:lnTo>
                  <a:cubicBezTo>
                    <a:pt x="49936" y="789742"/>
                    <a:pt x="0" y="739806"/>
                    <a:pt x="0" y="678207"/>
                  </a:cubicBezTo>
                  <a:lnTo>
                    <a:pt x="0" y="111535"/>
                  </a:lnTo>
                  <a:cubicBezTo>
                    <a:pt x="0" y="49936"/>
                    <a:pt x="49936" y="0"/>
                    <a:pt x="111535" y="0"/>
                  </a:cubicBezTo>
                  <a:close/>
                </a:path>
              </a:pathLst>
            </a:custGeom>
            <a:solidFill>
              <a:srgbClr val="45D1F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54962" cy="8373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49231" y="1555139"/>
            <a:ext cx="13069239" cy="7601642"/>
            <a:chOff x="0" y="0"/>
            <a:chExt cx="3156384" cy="18358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156384" cy="1835891"/>
            </a:xfrm>
            <a:custGeom>
              <a:avLst/>
              <a:gdLst/>
              <a:ahLst/>
              <a:cxnLst/>
              <a:rect l="l" t="t" r="r" b="b"/>
              <a:pathLst>
                <a:path w="3156384" h="1835891">
                  <a:moveTo>
                    <a:pt x="30211" y="0"/>
                  </a:moveTo>
                  <a:lnTo>
                    <a:pt x="3126173" y="0"/>
                  </a:lnTo>
                  <a:cubicBezTo>
                    <a:pt x="3134185" y="0"/>
                    <a:pt x="3141869" y="3183"/>
                    <a:pt x="3147535" y="8849"/>
                  </a:cubicBezTo>
                  <a:cubicBezTo>
                    <a:pt x="3153201" y="14514"/>
                    <a:pt x="3156384" y="22199"/>
                    <a:pt x="3156384" y="30211"/>
                  </a:cubicBezTo>
                  <a:lnTo>
                    <a:pt x="3156384" y="1805680"/>
                  </a:lnTo>
                  <a:cubicBezTo>
                    <a:pt x="3156384" y="1813692"/>
                    <a:pt x="3153201" y="1821377"/>
                    <a:pt x="3147535" y="1827042"/>
                  </a:cubicBezTo>
                  <a:cubicBezTo>
                    <a:pt x="3141869" y="1832708"/>
                    <a:pt x="3134185" y="1835891"/>
                    <a:pt x="3126173" y="1835891"/>
                  </a:cubicBezTo>
                  <a:lnTo>
                    <a:pt x="30211" y="1835891"/>
                  </a:lnTo>
                  <a:cubicBezTo>
                    <a:pt x="22199" y="1835891"/>
                    <a:pt x="14514" y="1832708"/>
                    <a:pt x="8849" y="1827042"/>
                  </a:cubicBezTo>
                  <a:cubicBezTo>
                    <a:pt x="3183" y="1821377"/>
                    <a:pt x="0" y="1813692"/>
                    <a:pt x="0" y="1805680"/>
                  </a:cubicBezTo>
                  <a:lnTo>
                    <a:pt x="0" y="30211"/>
                  </a:lnTo>
                  <a:cubicBezTo>
                    <a:pt x="0" y="22199"/>
                    <a:pt x="3183" y="14514"/>
                    <a:pt x="8849" y="8849"/>
                  </a:cubicBezTo>
                  <a:cubicBezTo>
                    <a:pt x="14514" y="3183"/>
                    <a:pt x="22199" y="0"/>
                    <a:pt x="3021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3156384" cy="18835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310577" y="2663692"/>
            <a:ext cx="3515105" cy="2908509"/>
            <a:chOff x="0" y="0"/>
            <a:chExt cx="848942" cy="70244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48942" cy="702441"/>
            </a:xfrm>
            <a:custGeom>
              <a:avLst/>
              <a:gdLst/>
              <a:ahLst/>
              <a:cxnLst/>
              <a:rect l="l" t="t" r="r" b="b"/>
              <a:pathLst>
                <a:path w="848942" h="702441">
                  <a:moveTo>
                    <a:pt x="112326" y="0"/>
                  </a:moveTo>
                  <a:lnTo>
                    <a:pt x="736616" y="0"/>
                  </a:lnTo>
                  <a:cubicBezTo>
                    <a:pt x="798652" y="0"/>
                    <a:pt x="848942" y="50290"/>
                    <a:pt x="848942" y="112326"/>
                  </a:cubicBezTo>
                  <a:lnTo>
                    <a:pt x="848942" y="590115"/>
                  </a:lnTo>
                  <a:cubicBezTo>
                    <a:pt x="848942" y="652151"/>
                    <a:pt x="798652" y="702441"/>
                    <a:pt x="736616" y="702441"/>
                  </a:cubicBezTo>
                  <a:lnTo>
                    <a:pt x="112326" y="702441"/>
                  </a:lnTo>
                  <a:cubicBezTo>
                    <a:pt x="50290" y="702441"/>
                    <a:pt x="0" y="652151"/>
                    <a:pt x="0" y="590115"/>
                  </a:cubicBezTo>
                  <a:lnTo>
                    <a:pt x="0" y="112326"/>
                  </a:lnTo>
                  <a:cubicBezTo>
                    <a:pt x="0" y="50290"/>
                    <a:pt x="50290" y="0"/>
                    <a:pt x="112326" y="0"/>
                  </a:cubicBezTo>
                  <a:close/>
                </a:path>
              </a:pathLst>
            </a:custGeom>
            <a:solidFill>
              <a:srgbClr val="495CD9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48942" cy="7500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092967" y="5056710"/>
            <a:ext cx="3365458" cy="3365458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17321" y="0"/>
                  </a:moveTo>
                  <a:lnTo>
                    <a:pt x="695479" y="0"/>
                  </a:lnTo>
                  <a:cubicBezTo>
                    <a:pt x="726595" y="0"/>
                    <a:pt x="756436" y="12361"/>
                    <a:pt x="778438" y="34362"/>
                  </a:cubicBezTo>
                  <a:cubicBezTo>
                    <a:pt x="800439" y="56364"/>
                    <a:pt x="812800" y="86205"/>
                    <a:pt x="812800" y="117321"/>
                  </a:cubicBezTo>
                  <a:lnTo>
                    <a:pt x="812800" y="695479"/>
                  </a:lnTo>
                  <a:cubicBezTo>
                    <a:pt x="812800" y="726595"/>
                    <a:pt x="800439" y="756436"/>
                    <a:pt x="778438" y="778438"/>
                  </a:cubicBezTo>
                  <a:cubicBezTo>
                    <a:pt x="756436" y="800439"/>
                    <a:pt x="726595" y="812800"/>
                    <a:pt x="695479" y="812800"/>
                  </a:cubicBezTo>
                  <a:lnTo>
                    <a:pt x="117321" y="812800"/>
                  </a:lnTo>
                  <a:cubicBezTo>
                    <a:pt x="86205" y="812800"/>
                    <a:pt x="56364" y="800439"/>
                    <a:pt x="34362" y="778438"/>
                  </a:cubicBezTo>
                  <a:cubicBezTo>
                    <a:pt x="12361" y="756436"/>
                    <a:pt x="0" y="726595"/>
                    <a:pt x="0" y="695479"/>
                  </a:cubicBezTo>
                  <a:lnTo>
                    <a:pt x="0" y="117321"/>
                  </a:lnTo>
                  <a:cubicBezTo>
                    <a:pt x="0" y="86205"/>
                    <a:pt x="12361" y="56364"/>
                    <a:pt x="34362" y="34362"/>
                  </a:cubicBezTo>
                  <a:cubicBezTo>
                    <a:pt x="56364" y="12361"/>
                    <a:pt x="86205" y="0"/>
                    <a:pt x="117321" y="0"/>
                  </a:cubicBezTo>
                  <a:close/>
                </a:path>
              </a:pathLst>
            </a:custGeom>
            <a:solidFill>
              <a:srgbClr val="C6FFF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4104800" y="2961287"/>
            <a:ext cx="2095423" cy="2095423"/>
          </a:xfrm>
          <a:custGeom>
            <a:avLst/>
            <a:gdLst/>
            <a:ahLst/>
            <a:cxnLst/>
            <a:rect l="l" t="t" r="r" b="b"/>
            <a:pathLst>
              <a:path w="2095423" h="2095423">
                <a:moveTo>
                  <a:pt x="0" y="0"/>
                </a:moveTo>
                <a:lnTo>
                  <a:pt x="2095423" y="0"/>
                </a:lnTo>
                <a:lnTo>
                  <a:pt x="2095423" y="2095423"/>
                </a:lnTo>
                <a:lnTo>
                  <a:pt x="0" y="20954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2698063" y="5572201"/>
            <a:ext cx="2155267" cy="2155267"/>
          </a:xfrm>
          <a:custGeom>
            <a:avLst/>
            <a:gdLst/>
            <a:ahLst/>
            <a:cxnLst/>
            <a:rect l="l" t="t" r="r" b="b"/>
            <a:pathLst>
              <a:path w="2155267" h="2155267">
                <a:moveTo>
                  <a:pt x="0" y="0"/>
                </a:moveTo>
                <a:lnTo>
                  <a:pt x="2155267" y="0"/>
                </a:lnTo>
                <a:lnTo>
                  <a:pt x="2155267" y="2155267"/>
                </a:lnTo>
                <a:lnTo>
                  <a:pt x="0" y="21552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137832" y="4070321"/>
            <a:ext cx="9576283" cy="3843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20"/>
              </a:lnSpc>
              <a:spcBef>
                <a:spcPct val="0"/>
              </a:spcBef>
            </a:pPr>
            <a:r>
              <a:rPr lang="en-US" sz="2443">
                <a:solidFill>
                  <a:srgbClr val="272B47"/>
                </a:solidFill>
                <a:latin typeface="Montserrat"/>
                <a:ea typeface="Montserrat"/>
                <a:cs typeface="Montserrat"/>
                <a:sym typeface="Montserrat"/>
              </a:rPr>
              <a:t>Este proyecto consiste en el diseño y desarrollo de un sistema de base de datos relacional para una ferretería, desarrollado para gestionar eficazmente la información de clientes, empleados, proveedores, productos, ventas, y pedidos. Este sistema se implementa utilizando MySQL y está diseñado para cumplir con las necesidades de una ferretería moderna, permitiendo la automatización de procesos clave, el seguimiento de inventarios, y la organización de datos relacionados con las operaciones diarias del negocio.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388961" y="2682742"/>
            <a:ext cx="7074023" cy="1045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95"/>
              </a:lnSpc>
            </a:pPr>
            <a:r>
              <a:rPr lang="en-US" sz="7029" b="1" spc="-274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INTRODUCCION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197774" y="804873"/>
            <a:ext cx="3214372" cy="3007535"/>
            <a:chOff x="0" y="0"/>
            <a:chExt cx="1269004" cy="118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69004" cy="1187346"/>
            </a:xfrm>
            <a:custGeom>
              <a:avLst/>
              <a:gdLst/>
              <a:ahLst/>
              <a:cxnLst/>
              <a:rect l="l" t="t" r="r" b="b"/>
              <a:pathLst>
                <a:path w="1269004" h="1187346">
                  <a:moveTo>
                    <a:pt x="122835" y="0"/>
                  </a:moveTo>
                  <a:lnTo>
                    <a:pt x="1146169" y="0"/>
                  </a:lnTo>
                  <a:cubicBezTo>
                    <a:pt x="1178746" y="0"/>
                    <a:pt x="1209990" y="12942"/>
                    <a:pt x="1233026" y="35978"/>
                  </a:cubicBezTo>
                  <a:cubicBezTo>
                    <a:pt x="1256062" y="59014"/>
                    <a:pt x="1269004" y="90257"/>
                    <a:pt x="1269004" y="122835"/>
                  </a:cubicBezTo>
                  <a:lnTo>
                    <a:pt x="1269004" y="1064511"/>
                  </a:lnTo>
                  <a:cubicBezTo>
                    <a:pt x="1269004" y="1132351"/>
                    <a:pt x="1214009" y="1187346"/>
                    <a:pt x="1146169" y="1187346"/>
                  </a:cubicBezTo>
                  <a:lnTo>
                    <a:pt x="122835" y="1187346"/>
                  </a:lnTo>
                  <a:cubicBezTo>
                    <a:pt x="54995" y="1187346"/>
                    <a:pt x="0" y="1132351"/>
                    <a:pt x="0" y="1064511"/>
                  </a:cubicBezTo>
                  <a:lnTo>
                    <a:pt x="0" y="122835"/>
                  </a:lnTo>
                  <a:cubicBezTo>
                    <a:pt x="0" y="54995"/>
                    <a:pt x="54995" y="0"/>
                    <a:pt x="122835" y="0"/>
                  </a:cubicBezTo>
                  <a:close/>
                </a:path>
              </a:pathLst>
            </a:custGeom>
            <a:solidFill>
              <a:srgbClr val="00E6D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269004" cy="12349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461997"/>
            <a:ext cx="3679006" cy="846643"/>
            <a:chOff x="0" y="0"/>
            <a:chExt cx="968956" cy="22298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68956" cy="222984"/>
            </a:xfrm>
            <a:custGeom>
              <a:avLst/>
              <a:gdLst/>
              <a:ahLst/>
              <a:cxnLst/>
              <a:rect l="l" t="t" r="r" b="b"/>
              <a:pathLst>
                <a:path w="968956" h="222984">
                  <a:moveTo>
                    <a:pt x="37878" y="0"/>
                  </a:moveTo>
                  <a:lnTo>
                    <a:pt x="931078" y="0"/>
                  </a:lnTo>
                  <a:cubicBezTo>
                    <a:pt x="951998" y="0"/>
                    <a:pt x="968956" y="16959"/>
                    <a:pt x="968956" y="37878"/>
                  </a:cubicBezTo>
                  <a:lnTo>
                    <a:pt x="968956" y="185106"/>
                  </a:lnTo>
                  <a:cubicBezTo>
                    <a:pt x="968956" y="206026"/>
                    <a:pt x="951998" y="222984"/>
                    <a:pt x="931078" y="222984"/>
                  </a:cubicBezTo>
                  <a:lnTo>
                    <a:pt x="37878" y="222984"/>
                  </a:lnTo>
                  <a:cubicBezTo>
                    <a:pt x="16959" y="222984"/>
                    <a:pt x="0" y="206026"/>
                    <a:pt x="0" y="185106"/>
                  </a:cubicBezTo>
                  <a:lnTo>
                    <a:pt x="0" y="37878"/>
                  </a:lnTo>
                  <a:cubicBezTo>
                    <a:pt x="0" y="16959"/>
                    <a:pt x="16959" y="0"/>
                    <a:pt x="37878" y="0"/>
                  </a:cubicBezTo>
                  <a:close/>
                </a:path>
              </a:pathLst>
            </a:custGeom>
            <a:solidFill>
              <a:srgbClr val="6CE5E8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968956" cy="270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r>
                <a:rPr lang="en-US" sz="2543" b="1">
                  <a:solidFill>
                    <a:srgbClr val="272B47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OBJETIVO GENERAL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261971" y="4296857"/>
            <a:ext cx="4582600" cy="846643"/>
            <a:chOff x="0" y="0"/>
            <a:chExt cx="1206940" cy="22298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06940" cy="222984"/>
            </a:xfrm>
            <a:custGeom>
              <a:avLst/>
              <a:gdLst/>
              <a:ahLst/>
              <a:cxnLst/>
              <a:rect l="l" t="t" r="r" b="b"/>
              <a:pathLst>
                <a:path w="1206940" h="222984">
                  <a:moveTo>
                    <a:pt x="30409" y="0"/>
                  </a:moveTo>
                  <a:lnTo>
                    <a:pt x="1176530" y="0"/>
                  </a:lnTo>
                  <a:cubicBezTo>
                    <a:pt x="1184596" y="0"/>
                    <a:pt x="1192330" y="3204"/>
                    <a:pt x="1198033" y="8907"/>
                  </a:cubicBezTo>
                  <a:cubicBezTo>
                    <a:pt x="1203736" y="14610"/>
                    <a:pt x="1206940" y="22344"/>
                    <a:pt x="1206940" y="30409"/>
                  </a:cubicBezTo>
                  <a:lnTo>
                    <a:pt x="1206940" y="192575"/>
                  </a:lnTo>
                  <a:cubicBezTo>
                    <a:pt x="1206940" y="200640"/>
                    <a:pt x="1203736" y="208375"/>
                    <a:pt x="1198033" y="214078"/>
                  </a:cubicBezTo>
                  <a:cubicBezTo>
                    <a:pt x="1192330" y="219780"/>
                    <a:pt x="1184596" y="222984"/>
                    <a:pt x="1176530" y="222984"/>
                  </a:cubicBezTo>
                  <a:lnTo>
                    <a:pt x="30409" y="222984"/>
                  </a:lnTo>
                  <a:cubicBezTo>
                    <a:pt x="22344" y="222984"/>
                    <a:pt x="14610" y="219780"/>
                    <a:pt x="8907" y="214078"/>
                  </a:cubicBezTo>
                  <a:cubicBezTo>
                    <a:pt x="3204" y="208375"/>
                    <a:pt x="0" y="200640"/>
                    <a:pt x="0" y="192575"/>
                  </a:cubicBezTo>
                  <a:lnTo>
                    <a:pt x="0" y="30409"/>
                  </a:lnTo>
                  <a:cubicBezTo>
                    <a:pt x="0" y="22344"/>
                    <a:pt x="3204" y="14610"/>
                    <a:pt x="8907" y="8907"/>
                  </a:cubicBezTo>
                  <a:cubicBezTo>
                    <a:pt x="14610" y="3204"/>
                    <a:pt x="22344" y="0"/>
                    <a:pt x="30409" y="0"/>
                  </a:cubicBezTo>
                  <a:close/>
                </a:path>
              </a:pathLst>
            </a:custGeom>
            <a:solidFill>
              <a:srgbClr val="6CE5E8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1206940" cy="270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r>
                <a:rPr lang="en-US" sz="2543" b="1">
                  <a:solidFill>
                    <a:srgbClr val="272B47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OBJETIVOS ESPECIFICOS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12906376" y="2330736"/>
            <a:ext cx="3212932" cy="3031839"/>
          </a:xfrm>
          <a:custGeom>
            <a:avLst/>
            <a:gdLst/>
            <a:ahLst/>
            <a:cxnLst/>
            <a:rect l="l" t="t" r="r" b="b"/>
            <a:pathLst>
              <a:path w="3212932" h="3031839">
                <a:moveTo>
                  <a:pt x="0" y="0"/>
                </a:moveTo>
                <a:lnTo>
                  <a:pt x="3212932" y="0"/>
                </a:lnTo>
                <a:lnTo>
                  <a:pt x="3212932" y="3031839"/>
                </a:lnTo>
                <a:lnTo>
                  <a:pt x="0" y="30318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294497" y="311658"/>
            <a:ext cx="12576454" cy="717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64"/>
              </a:lnSpc>
            </a:pPr>
            <a:r>
              <a:rPr lang="en-US" sz="4800" b="1" spc="-187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OBJETIVOS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5707632" y="-313535"/>
            <a:ext cx="3214372" cy="3007535"/>
            <a:chOff x="0" y="0"/>
            <a:chExt cx="1269004" cy="118734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269004" cy="1187346"/>
            </a:xfrm>
            <a:custGeom>
              <a:avLst/>
              <a:gdLst/>
              <a:ahLst/>
              <a:cxnLst/>
              <a:rect l="l" t="t" r="r" b="b"/>
              <a:pathLst>
                <a:path w="1269004" h="1187346">
                  <a:moveTo>
                    <a:pt x="122835" y="0"/>
                  </a:moveTo>
                  <a:lnTo>
                    <a:pt x="1146169" y="0"/>
                  </a:lnTo>
                  <a:cubicBezTo>
                    <a:pt x="1178746" y="0"/>
                    <a:pt x="1209990" y="12942"/>
                    <a:pt x="1233026" y="35978"/>
                  </a:cubicBezTo>
                  <a:cubicBezTo>
                    <a:pt x="1256062" y="59014"/>
                    <a:pt x="1269004" y="90257"/>
                    <a:pt x="1269004" y="122835"/>
                  </a:cubicBezTo>
                  <a:lnTo>
                    <a:pt x="1269004" y="1064511"/>
                  </a:lnTo>
                  <a:cubicBezTo>
                    <a:pt x="1269004" y="1132351"/>
                    <a:pt x="1214009" y="1187346"/>
                    <a:pt x="1146169" y="1187346"/>
                  </a:cubicBezTo>
                  <a:lnTo>
                    <a:pt x="122835" y="1187346"/>
                  </a:lnTo>
                  <a:cubicBezTo>
                    <a:pt x="54995" y="1187346"/>
                    <a:pt x="0" y="1132351"/>
                    <a:pt x="0" y="1064511"/>
                  </a:cubicBezTo>
                  <a:lnTo>
                    <a:pt x="0" y="122835"/>
                  </a:lnTo>
                  <a:cubicBezTo>
                    <a:pt x="0" y="54995"/>
                    <a:pt x="54995" y="0"/>
                    <a:pt x="122835" y="0"/>
                  </a:cubicBezTo>
                  <a:close/>
                </a:path>
              </a:pathLst>
            </a:custGeom>
            <a:solidFill>
              <a:srgbClr val="C6FFFC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1269004" cy="12349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797474" y="804873"/>
            <a:ext cx="3139440" cy="557212"/>
            <a:chOff x="0" y="0"/>
            <a:chExt cx="4185920" cy="742950"/>
          </a:xfrm>
        </p:grpSpPr>
        <p:sp>
          <p:nvSpPr>
            <p:cNvPr id="17" name="Freeform 17"/>
            <p:cNvSpPr/>
            <p:nvPr/>
          </p:nvSpPr>
          <p:spPr>
            <a:xfrm>
              <a:off x="48260" y="38100"/>
              <a:ext cx="4088130" cy="654050"/>
            </a:xfrm>
            <a:custGeom>
              <a:avLst/>
              <a:gdLst/>
              <a:ahLst/>
              <a:cxnLst/>
              <a:rect l="l" t="t" r="r" b="b"/>
              <a:pathLst>
                <a:path w="4088130" h="654050">
                  <a:moveTo>
                    <a:pt x="15240" y="607060"/>
                  </a:moveTo>
                  <a:cubicBezTo>
                    <a:pt x="234950" y="494030"/>
                    <a:pt x="360680" y="441960"/>
                    <a:pt x="491490" y="392430"/>
                  </a:cubicBezTo>
                  <a:cubicBezTo>
                    <a:pt x="661670" y="328930"/>
                    <a:pt x="923290" y="243840"/>
                    <a:pt x="1085850" y="195580"/>
                  </a:cubicBezTo>
                  <a:cubicBezTo>
                    <a:pt x="1197610" y="162560"/>
                    <a:pt x="1314450" y="120650"/>
                    <a:pt x="1372870" y="120650"/>
                  </a:cubicBezTo>
                  <a:cubicBezTo>
                    <a:pt x="1398270" y="120650"/>
                    <a:pt x="1418590" y="125730"/>
                    <a:pt x="1428750" y="134620"/>
                  </a:cubicBezTo>
                  <a:cubicBezTo>
                    <a:pt x="1436370" y="140970"/>
                    <a:pt x="1437640" y="147320"/>
                    <a:pt x="1437640" y="161290"/>
                  </a:cubicBezTo>
                  <a:cubicBezTo>
                    <a:pt x="1438910" y="201930"/>
                    <a:pt x="1338580" y="374650"/>
                    <a:pt x="1367790" y="402590"/>
                  </a:cubicBezTo>
                  <a:cubicBezTo>
                    <a:pt x="1400810" y="433070"/>
                    <a:pt x="1567180" y="334010"/>
                    <a:pt x="1662430" y="295910"/>
                  </a:cubicBezTo>
                  <a:cubicBezTo>
                    <a:pt x="1755140" y="259080"/>
                    <a:pt x="1879600" y="184150"/>
                    <a:pt x="1934210" y="176530"/>
                  </a:cubicBezTo>
                  <a:cubicBezTo>
                    <a:pt x="1957070" y="172720"/>
                    <a:pt x="1971040" y="171450"/>
                    <a:pt x="1983740" y="182880"/>
                  </a:cubicBezTo>
                  <a:cubicBezTo>
                    <a:pt x="2004060" y="203200"/>
                    <a:pt x="1983740" y="298450"/>
                    <a:pt x="2007870" y="326390"/>
                  </a:cubicBezTo>
                  <a:cubicBezTo>
                    <a:pt x="2026920" y="347980"/>
                    <a:pt x="2063750" y="350520"/>
                    <a:pt x="2092960" y="355600"/>
                  </a:cubicBezTo>
                  <a:cubicBezTo>
                    <a:pt x="2123440" y="360680"/>
                    <a:pt x="2146300" y="360680"/>
                    <a:pt x="2188210" y="359410"/>
                  </a:cubicBezTo>
                  <a:cubicBezTo>
                    <a:pt x="2265680" y="356870"/>
                    <a:pt x="2377440" y="342900"/>
                    <a:pt x="2524760" y="318770"/>
                  </a:cubicBezTo>
                  <a:cubicBezTo>
                    <a:pt x="2811780" y="270510"/>
                    <a:pt x="3515360" y="92710"/>
                    <a:pt x="3783330" y="46990"/>
                  </a:cubicBezTo>
                  <a:cubicBezTo>
                    <a:pt x="3907790" y="25400"/>
                    <a:pt x="4015740" y="0"/>
                    <a:pt x="4058920" y="12700"/>
                  </a:cubicBezTo>
                  <a:cubicBezTo>
                    <a:pt x="4074160" y="17780"/>
                    <a:pt x="4085590" y="27940"/>
                    <a:pt x="4086860" y="36830"/>
                  </a:cubicBezTo>
                  <a:cubicBezTo>
                    <a:pt x="4088130" y="44450"/>
                    <a:pt x="4076700" y="58420"/>
                    <a:pt x="4069080" y="62230"/>
                  </a:cubicBezTo>
                  <a:cubicBezTo>
                    <a:pt x="4062730" y="64770"/>
                    <a:pt x="4050030" y="63500"/>
                    <a:pt x="4044950" y="58420"/>
                  </a:cubicBezTo>
                  <a:cubicBezTo>
                    <a:pt x="4038600" y="53340"/>
                    <a:pt x="4034790" y="35560"/>
                    <a:pt x="4037330" y="27940"/>
                  </a:cubicBezTo>
                  <a:cubicBezTo>
                    <a:pt x="4039870" y="21590"/>
                    <a:pt x="4048760" y="12700"/>
                    <a:pt x="4055110" y="12700"/>
                  </a:cubicBezTo>
                  <a:cubicBezTo>
                    <a:pt x="4064000" y="12700"/>
                    <a:pt x="4084320" y="25400"/>
                    <a:pt x="4085590" y="34290"/>
                  </a:cubicBezTo>
                  <a:cubicBezTo>
                    <a:pt x="4086860" y="43180"/>
                    <a:pt x="4079240" y="54610"/>
                    <a:pt x="4064000" y="63500"/>
                  </a:cubicBezTo>
                  <a:cubicBezTo>
                    <a:pt x="4009390" y="96520"/>
                    <a:pt x="3764280" y="100330"/>
                    <a:pt x="3583940" y="133350"/>
                  </a:cubicBezTo>
                  <a:cubicBezTo>
                    <a:pt x="3348990" y="177800"/>
                    <a:pt x="3007360" y="270510"/>
                    <a:pt x="2778760" y="317500"/>
                  </a:cubicBezTo>
                  <a:cubicBezTo>
                    <a:pt x="2609850" y="351790"/>
                    <a:pt x="2446020" y="384810"/>
                    <a:pt x="2336800" y="398780"/>
                  </a:cubicBezTo>
                  <a:cubicBezTo>
                    <a:pt x="2273300" y="406400"/>
                    <a:pt x="2232660" y="408940"/>
                    <a:pt x="2186940" y="410210"/>
                  </a:cubicBezTo>
                  <a:cubicBezTo>
                    <a:pt x="2148840" y="410210"/>
                    <a:pt x="2112010" y="410210"/>
                    <a:pt x="2080260" y="405130"/>
                  </a:cubicBezTo>
                  <a:cubicBezTo>
                    <a:pt x="2053590" y="401320"/>
                    <a:pt x="2028190" y="394970"/>
                    <a:pt x="2007870" y="384810"/>
                  </a:cubicBezTo>
                  <a:cubicBezTo>
                    <a:pt x="1990090" y="375920"/>
                    <a:pt x="1973580" y="364490"/>
                    <a:pt x="1963420" y="350520"/>
                  </a:cubicBezTo>
                  <a:cubicBezTo>
                    <a:pt x="1954530" y="339090"/>
                    <a:pt x="1949450" y="323850"/>
                    <a:pt x="1945640" y="309880"/>
                  </a:cubicBezTo>
                  <a:cubicBezTo>
                    <a:pt x="1941830" y="297180"/>
                    <a:pt x="1938020" y="284480"/>
                    <a:pt x="1939290" y="270510"/>
                  </a:cubicBezTo>
                  <a:cubicBezTo>
                    <a:pt x="1940560" y="255270"/>
                    <a:pt x="1963420" y="231140"/>
                    <a:pt x="1955800" y="223520"/>
                  </a:cubicBezTo>
                  <a:cubicBezTo>
                    <a:pt x="1929130" y="198120"/>
                    <a:pt x="1477010" y="441960"/>
                    <a:pt x="1383030" y="454660"/>
                  </a:cubicBezTo>
                  <a:cubicBezTo>
                    <a:pt x="1353820" y="458470"/>
                    <a:pt x="1334770" y="457200"/>
                    <a:pt x="1323340" y="448310"/>
                  </a:cubicBezTo>
                  <a:cubicBezTo>
                    <a:pt x="1314450" y="440690"/>
                    <a:pt x="1313180" y="430530"/>
                    <a:pt x="1313180" y="414020"/>
                  </a:cubicBezTo>
                  <a:cubicBezTo>
                    <a:pt x="1313180" y="369570"/>
                    <a:pt x="1414780" y="201930"/>
                    <a:pt x="1384300" y="170180"/>
                  </a:cubicBezTo>
                  <a:cubicBezTo>
                    <a:pt x="1351280" y="137160"/>
                    <a:pt x="1211580" y="210820"/>
                    <a:pt x="1099820" y="243840"/>
                  </a:cubicBezTo>
                  <a:cubicBezTo>
                    <a:pt x="938530" y="292100"/>
                    <a:pt x="652780" y="389890"/>
                    <a:pt x="510540" y="440690"/>
                  </a:cubicBezTo>
                  <a:cubicBezTo>
                    <a:pt x="429260" y="469900"/>
                    <a:pt x="388620" y="483870"/>
                    <a:pt x="318770" y="514350"/>
                  </a:cubicBezTo>
                  <a:cubicBezTo>
                    <a:pt x="232410" y="552450"/>
                    <a:pt x="80010" y="654050"/>
                    <a:pt x="33020" y="654050"/>
                  </a:cubicBezTo>
                  <a:cubicBezTo>
                    <a:pt x="17780" y="654050"/>
                    <a:pt x="5080" y="646430"/>
                    <a:pt x="2540" y="638810"/>
                  </a:cubicBezTo>
                  <a:cubicBezTo>
                    <a:pt x="0" y="631190"/>
                    <a:pt x="15240" y="607060"/>
                    <a:pt x="15240" y="607060"/>
                  </a:cubicBezTo>
                </a:path>
              </a:pathLst>
            </a:custGeom>
            <a:solidFill>
              <a:srgbClr val="45D1F2"/>
            </a:solidFill>
            <a:ln cap="sq">
              <a:noFill/>
              <a:prstDash val="solid"/>
              <a:miter/>
            </a:ln>
          </p:spPr>
        </p:sp>
      </p:grpSp>
      <p:sp>
        <p:nvSpPr>
          <p:cNvPr id="18" name="AutoShape 18"/>
          <p:cNvSpPr/>
          <p:nvPr/>
        </p:nvSpPr>
        <p:spPr>
          <a:xfrm>
            <a:off x="11165997" y="9651699"/>
            <a:ext cx="7229552" cy="50006"/>
          </a:xfrm>
          <a:prstGeom prst="line">
            <a:avLst/>
          </a:prstGeom>
          <a:ln w="66675" cap="rnd">
            <a:solidFill>
              <a:srgbClr val="495C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-530238" y="9635030"/>
            <a:ext cx="7589800" cy="16669"/>
          </a:xfrm>
          <a:prstGeom prst="line">
            <a:avLst/>
          </a:prstGeom>
          <a:ln w="66675" cap="rnd">
            <a:solidFill>
              <a:srgbClr val="495C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Freeform 20"/>
          <p:cNvSpPr/>
          <p:nvPr/>
        </p:nvSpPr>
        <p:spPr>
          <a:xfrm>
            <a:off x="16119308" y="434868"/>
            <a:ext cx="1623510" cy="1623510"/>
          </a:xfrm>
          <a:custGeom>
            <a:avLst/>
            <a:gdLst/>
            <a:ahLst/>
            <a:cxnLst/>
            <a:rect l="l" t="t" r="r" b="b"/>
            <a:pathLst>
              <a:path w="1623510" h="1623510">
                <a:moveTo>
                  <a:pt x="0" y="0"/>
                </a:moveTo>
                <a:lnTo>
                  <a:pt x="1623510" y="0"/>
                </a:lnTo>
                <a:lnTo>
                  <a:pt x="1623510" y="1623510"/>
                </a:lnTo>
                <a:lnTo>
                  <a:pt x="0" y="16235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1028700" y="2484286"/>
            <a:ext cx="10620110" cy="1326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9041" lvl="1" indent="-274520" algn="l">
              <a:lnSpc>
                <a:spcPts val="3560"/>
              </a:lnSpc>
              <a:buFont typeface="Arial"/>
              <a:buChar char="•"/>
            </a:pPr>
            <a:r>
              <a:rPr lang="en-US" sz="2543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Diseñar e implementar una base de datos relacional para una ferretería que permita gestionar eficientemente las operaciones del negocio, optimizando los procesos de ventas, inventarios y pedidos.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94497" y="5324475"/>
            <a:ext cx="11096569" cy="3580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0872" lvl="1" indent="-245436" algn="l">
              <a:lnSpc>
                <a:spcPts val="3183"/>
              </a:lnSpc>
              <a:buFont typeface="Arial"/>
              <a:buChar char="•"/>
            </a:pPr>
            <a:r>
              <a:rPr lang="en-US" sz="227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Diseñar un esquema de base de datos que contemple las relaciones necesarias entre clientes, empleados, proveedores, productos, sucursales y pedidos.</a:t>
            </a:r>
          </a:p>
          <a:p>
            <a:pPr marL="490872" lvl="1" indent="-245436" algn="l">
              <a:lnSpc>
                <a:spcPts val="3183"/>
              </a:lnSpc>
              <a:buFont typeface="Arial"/>
              <a:buChar char="•"/>
            </a:pPr>
            <a:r>
              <a:rPr lang="en-US" sz="227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Implementar restricciones de integridad y claves foráneas para garantizar la coherencia y la calidad de los datos almacenados.</a:t>
            </a:r>
          </a:p>
          <a:p>
            <a:pPr marL="490872" lvl="1" indent="-245436" algn="l">
              <a:lnSpc>
                <a:spcPts val="3183"/>
              </a:lnSpc>
              <a:buFont typeface="Arial"/>
              <a:buChar char="•"/>
            </a:pPr>
            <a:r>
              <a:rPr lang="en-US" sz="227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Automatizar la gestión del inventario, asegurando el control del stock de productos.</a:t>
            </a:r>
          </a:p>
          <a:p>
            <a:pPr marL="490872" lvl="1" indent="-245436" algn="l">
              <a:lnSpc>
                <a:spcPts val="3183"/>
              </a:lnSpc>
              <a:buFont typeface="Arial"/>
              <a:buChar char="•"/>
            </a:pPr>
            <a:r>
              <a:rPr lang="en-US" sz="227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Establecer mecanismos para el seguimiento de los pedidos realizados a los proveedores y su impacto en el inventario.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42768" y="2533304"/>
            <a:ext cx="12202464" cy="5220392"/>
            <a:chOff x="0" y="0"/>
            <a:chExt cx="2947047" cy="12607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47047" cy="1260790"/>
            </a:xfrm>
            <a:custGeom>
              <a:avLst/>
              <a:gdLst/>
              <a:ahLst/>
              <a:cxnLst/>
              <a:rect l="l" t="t" r="r" b="b"/>
              <a:pathLst>
                <a:path w="2947047" h="1260790">
                  <a:moveTo>
                    <a:pt x="32357" y="0"/>
                  </a:moveTo>
                  <a:lnTo>
                    <a:pt x="2914690" y="0"/>
                  </a:lnTo>
                  <a:cubicBezTo>
                    <a:pt x="2923272" y="0"/>
                    <a:pt x="2931502" y="3409"/>
                    <a:pt x="2937570" y="9477"/>
                  </a:cubicBezTo>
                  <a:cubicBezTo>
                    <a:pt x="2943638" y="15545"/>
                    <a:pt x="2947047" y="23776"/>
                    <a:pt x="2947047" y="32357"/>
                  </a:cubicBezTo>
                  <a:lnTo>
                    <a:pt x="2947047" y="1228432"/>
                  </a:lnTo>
                  <a:cubicBezTo>
                    <a:pt x="2947047" y="1237014"/>
                    <a:pt x="2943638" y="1245244"/>
                    <a:pt x="2937570" y="1251312"/>
                  </a:cubicBezTo>
                  <a:cubicBezTo>
                    <a:pt x="2931502" y="1257380"/>
                    <a:pt x="2923272" y="1260790"/>
                    <a:pt x="2914690" y="1260790"/>
                  </a:cubicBezTo>
                  <a:lnTo>
                    <a:pt x="32357" y="1260790"/>
                  </a:lnTo>
                  <a:cubicBezTo>
                    <a:pt x="23776" y="1260790"/>
                    <a:pt x="15545" y="1257380"/>
                    <a:pt x="9477" y="1251312"/>
                  </a:cubicBezTo>
                  <a:cubicBezTo>
                    <a:pt x="3409" y="1245244"/>
                    <a:pt x="0" y="1237014"/>
                    <a:pt x="0" y="1228432"/>
                  </a:cubicBezTo>
                  <a:lnTo>
                    <a:pt x="0" y="32357"/>
                  </a:lnTo>
                  <a:cubicBezTo>
                    <a:pt x="0" y="23776"/>
                    <a:pt x="3409" y="15545"/>
                    <a:pt x="9477" y="9477"/>
                  </a:cubicBezTo>
                  <a:cubicBezTo>
                    <a:pt x="15545" y="3409"/>
                    <a:pt x="23776" y="0"/>
                    <a:pt x="3235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947047" cy="13084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289262" y="4068207"/>
            <a:ext cx="6712462" cy="1541716"/>
            <a:chOff x="0" y="0"/>
            <a:chExt cx="1767891" cy="40604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67891" cy="406049"/>
            </a:xfrm>
            <a:custGeom>
              <a:avLst/>
              <a:gdLst/>
              <a:ahLst/>
              <a:cxnLst/>
              <a:rect l="l" t="t" r="r" b="b"/>
              <a:pathLst>
                <a:path w="1767891" h="406049">
                  <a:moveTo>
                    <a:pt x="20761" y="0"/>
                  </a:moveTo>
                  <a:lnTo>
                    <a:pt x="1747131" y="0"/>
                  </a:lnTo>
                  <a:cubicBezTo>
                    <a:pt x="1758596" y="0"/>
                    <a:pt x="1767891" y="9295"/>
                    <a:pt x="1767891" y="20761"/>
                  </a:cubicBezTo>
                  <a:lnTo>
                    <a:pt x="1767891" y="385288"/>
                  </a:lnTo>
                  <a:cubicBezTo>
                    <a:pt x="1767891" y="396754"/>
                    <a:pt x="1758596" y="406049"/>
                    <a:pt x="1747131" y="406049"/>
                  </a:cubicBezTo>
                  <a:lnTo>
                    <a:pt x="20761" y="406049"/>
                  </a:lnTo>
                  <a:cubicBezTo>
                    <a:pt x="9295" y="406049"/>
                    <a:pt x="0" y="396754"/>
                    <a:pt x="0" y="385288"/>
                  </a:cubicBezTo>
                  <a:lnTo>
                    <a:pt x="0" y="20761"/>
                  </a:lnTo>
                  <a:cubicBezTo>
                    <a:pt x="0" y="9295"/>
                    <a:pt x="9295" y="0"/>
                    <a:pt x="20761" y="0"/>
                  </a:cubicBezTo>
                  <a:close/>
                </a:path>
              </a:pathLst>
            </a:custGeom>
            <a:solidFill>
              <a:srgbClr val="6CE5E8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767891" cy="4536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963205" y="400664"/>
            <a:ext cx="10361590" cy="932491"/>
            <a:chOff x="0" y="0"/>
            <a:chExt cx="2728979" cy="24559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28979" cy="245594"/>
            </a:xfrm>
            <a:custGeom>
              <a:avLst/>
              <a:gdLst/>
              <a:ahLst/>
              <a:cxnLst/>
              <a:rect l="l" t="t" r="r" b="b"/>
              <a:pathLst>
                <a:path w="2728979" h="245594">
                  <a:moveTo>
                    <a:pt x="13449" y="0"/>
                  </a:moveTo>
                  <a:lnTo>
                    <a:pt x="2715529" y="0"/>
                  </a:lnTo>
                  <a:cubicBezTo>
                    <a:pt x="2719096" y="0"/>
                    <a:pt x="2722517" y="1417"/>
                    <a:pt x="2725039" y="3939"/>
                  </a:cubicBezTo>
                  <a:cubicBezTo>
                    <a:pt x="2727562" y="6461"/>
                    <a:pt x="2728979" y="9882"/>
                    <a:pt x="2728979" y="13449"/>
                  </a:cubicBezTo>
                  <a:lnTo>
                    <a:pt x="2728979" y="232145"/>
                  </a:lnTo>
                  <a:cubicBezTo>
                    <a:pt x="2728979" y="239573"/>
                    <a:pt x="2722957" y="245594"/>
                    <a:pt x="2715529" y="245594"/>
                  </a:cubicBezTo>
                  <a:lnTo>
                    <a:pt x="13449" y="245594"/>
                  </a:lnTo>
                  <a:cubicBezTo>
                    <a:pt x="9882" y="245594"/>
                    <a:pt x="6461" y="244177"/>
                    <a:pt x="3939" y="241655"/>
                  </a:cubicBezTo>
                  <a:cubicBezTo>
                    <a:pt x="1417" y="239133"/>
                    <a:pt x="0" y="235712"/>
                    <a:pt x="0" y="232145"/>
                  </a:cubicBezTo>
                  <a:lnTo>
                    <a:pt x="0" y="13449"/>
                  </a:lnTo>
                  <a:cubicBezTo>
                    <a:pt x="0" y="9882"/>
                    <a:pt x="1417" y="6461"/>
                    <a:pt x="3939" y="3939"/>
                  </a:cubicBezTo>
                  <a:cubicBezTo>
                    <a:pt x="6461" y="1417"/>
                    <a:pt x="9882" y="0"/>
                    <a:pt x="13449" y="0"/>
                  </a:cubicBezTo>
                  <a:close/>
                </a:path>
              </a:pathLst>
            </a:custGeom>
            <a:solidFill>
              <a:srgbClr val="495CD9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2728979" cy="2932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4290261" y="3366960"/>
            <a:ext cx="1900365" cy="1900365"/>
          </a:xfrm>
          <a:custGeom>
            <a:avLst/>
            <a:gdLst/>
            <a:ahLst/>
            <a:cxnLst/>
            <a:rect l="l" t="t" r="r" b="b"/>
            <a:pathLst>
              <a:path w="1900365" h="1900365">
                <a:moveTo>
                  <a:pt x="0" y="0"/>
                </a:moveTo>
                <a:lnTo>
                  <a:pt x="1900366" y="0"/>
                </a:lnTo>
                <a:lnTo>
                  <a:pt x="1900366" y="1900365"/>
                </a:lnTo>
                <a:lnTo>
                  <a:pt x="0" y="19003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426213" y="5400213"/>
            <a:ext cx="3863049" cy="98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3"/>
              </a:lnSpc>
            </a:pPr>
            <a:r>
              <a:rPr lang="en-US" sz="2774" b="1" dirty="0" err="1">
                <a:solidFill>
                  <a:srgbClr val="495CD9"/>
                </a:solidFill>
                <a:latin typeface="TT Norms Bold"/>
                <a:ea typeface="TT Norms Bold"/>
                <a:cs typeface="TT Norms Bold"/>
                <a:sym typeface="TT Norms Bold"/>
              </a:rPr>
              <a:t>Análisis</a:t>
            </a:r>
            <a:r>
              <a:rPr lang="en-US" sz="2774" b="1" dirty="0">
                <a:solidFill>
                  <a:srgbClr val="495CD9"/>
                </a:solidFill>
                <a:latin typeface="TT Norms Bold"/>
                <a:ea typeface="TT Norms Bold"/>
                <a:cs typeface="TT Norms Bold"/>
                <a:sym typeface="TT Norms Bold"/>
              </a:rPr>
              <a:t> de </a:t>
            </a:r>
          </a:p>
          <a:p>
            <a:pPr algn="ctr">
              <a:lnSpc>
                <a:spcPts val="3883"/>
              </a:lnSpc>
            </a:pPr>
            <a:r>
              <a:rPr lang="en-US" sz="2774" b="1" dirty="0" err="1">
                <a:solidFill>
                  <a:srgbClr val="495CD9"/>
                </a:solidFill>
                <a:latin typeface="TT Norms Bold"/>
                <a:ea typeface="TT Norms Bold"/>
                <a:cs typeface="TT Norms Bold"/>
                <a:sym typeface="TT Norms Bold"/>
              </a:rPr>
              <a:t>requisitos</a:t>
            </a:r>
            <a:endParaRPr lang="en-US" sz="2774" b="1" dirty="0">
              <a:solidFill>
                <a:srgbClr val="495CD9"/>
              </a:solidFill>
              <a:latin typeface="TT Norms Bold"/>
              <a:ea typeface="TT Norms Bold"/>
              <a:cs typeface="TT Norms Bold"/>
              <a:sym typeface="TT Norms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357737" y="494392"/>
            <a:ext cx="7476408" cy="678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60"/>
              </a:lnSpc>
              <a:spcBef>
                <a:spcPct val="0"/>
              </a:spcBef>
            </a:pPr>
            <a:r>
              <a:rPr lang="en-US" sz="4042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ACTIVIDADES REALIZADAS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289262" y="4152224"/>
            <a:ext cx="6369395" cy="1326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9041" lvl="1" indent="-274520" algn="just">
              <a:lnSpc>
                <a:spcPts val="3560"/>
              </a:lnSpc>
              <a:buFont typeface="Arial"/>
              <a:buChar char="•"/>
            </a:pPr>
            <a:r>
              <a:rPr lang="en-US" sz="2543" b="1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Identificación de las necesidades del negocio, como gestión de ventas, inventarios, y proveedores.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94709" y="2533304"/>
            <a:ext cx="12202464" cy="5220392"/>
            <a:chOff x="0" y="0"/>
            <a:chExt cx="2947047" cy="12607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47047" cy="1260790"/>
            </a:xfrm>
            <a:custGeom>
              <a:avLst/>
              <a:gdLst/>
              <a:ahLst/>
              <a:cxnLst/>
              <a:rect l="l" t="t" r="r" b="b"/>
              <a:pathLst>
                <a:path w="2947047" h="1260790">
                  <a:moveTo>
                    <a:pt x="32357" y="0"/>
                  </a:moveTo>
                  <a:lnTo>
                    <a:pt x="2914690" y="0"/>
                  </a:lnTo>
                  <a:cubicBezTo>
                    <a:pt x="2923272" y="0"/>
                    <a:pt x="2931502" y="3409"/>
                    <a:pt x="2937570" y="9477"/>
                  </a:cubicBezTo>
                  <a:cubicBezTo>
                    <a:pt x="2943638" y="15545"/>
                    <a:pt x="2947047" y="23776"/>
                    <a:pt x="2947047" y="32357"/>
                  </a:cubicBezTo>
                  <a:lnTo>
                    <a:pt x="2947047" y="1228432"/>
                  </a:lnTo>
                  <a:cubicBezTo>
                    <a:pt x="2947047" y="1237014"/>
                    <a:pt x="2943638" y="1245244"/>
                    <a:pt x="2937570" y="1251312"/>
                  </a:cubicBezTo>
                  <a:cubicBezTo>
                    <a:pt x="2931502" y="1257380"/>
                    <a:pt x="2923272" y="1260790"/>
                    <a:pt x="2914690" y="1260790"/>
                  </a:cubicBezTo>
                  <a:lnTo>
                    <a:pt x="32357" y="1260790"/>
                  </a:lnTo>
                  <a:cubicBezTo>
                    <a:pt x="23776" y="1260790"/>
                    <a:pt x="15545" y="1257380"/>
                    <a:pt x="9477" y="1251312"/>
                  </a:cubicBezTo>
                  <a:cubicBezTo>
                    <a:pt x="3409" y="1245244"/>
                    <a:pt x="0" y="1237014"/>
                    <a:pt x="0" y="1228432"/>
                  </a:cubicBezTo>
                  <a:lnTo>
                    <a:pt x="0" y="32357"/>
                  </a:lnTo>
                  <a:cubicBezTo>
                    <a:pt x="0" y="23776"/>
                    <a:pt x="3409" y="15545"/>
                    <a:pt x="9477" y="9477"/>
                  </a:cubicBezTo>
                  <a:cubicBezTo>
                    <a:pt x="15545" y="3409"/>
                    <a:pt x="23776" y="0"/>
                    <a:pt x="3235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947047" cy="13084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289262" y="4068207"/>
            <a:ext cx="6712462" cy="2010889"/>
            <a:chOff x="0" y="0"/>
            <a:chExt cx="1767891" cy="52961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67891" cy="529617"/>
            </a:xfrm>
            <a:custGeom>
              <a:avLst/>
              <a:gdLst/>
              <a:ahLst/>
              <a:cxnLst/>
              <a:rect l="l" t="t" r="r" b="b"/>
              <a:pathLst>
                <a:path w="1767891" h="529617">
                  <a:moveTo>
                    <a:pt x="20761" y="0"/>
                  </a:moveTo>
                  <a:lnTo>
                    <a:pt x="1747131" y="0"/>
                  </a:lnTo>
                  <a:cubicBezTo>
                    <a:pt x="1758596" y="0"/>
                    <a:pt x="1767891" y="9295"/>
                    <a:pt x="1767891" y="20761"/>
                  </a:cubicBezTo>
                  <a:lnTo>
                    <a:pt x="1767891" y="508856"/>
                  </a:lnTo>
                  <a:cubicBezTo>
                    <a:pt x="1767891" y="520322"/>
                    <a:pt x="1758596" y="529617"/>
                    <a:pt x="1747131" y="529617"/>
                  </a:cubicBezTo>
                  <a:lnTo>
                    <a:pt x="20761" y="529617"/>
                  </a:lnTo>
                  <a:cubicBezTo>
                    <a:pt x="9295" y="529617"/>
                    <a:pt x="0" y="520322"/>
                    <a:pt x="0" y="508856"/>
                  </a:cubicBezTo>
                  <a:lnTo>
                    <a:pt x="0" y="20761"/>
                  </a:lnTo>
                  <a:cubicBezTo>
                    <a:pt x="0" y="9295"/>
                    <a:pt x="9295" y="0"/>
                    <a:pt x="20761" y="0"/>
                  </a:cubicBezTo>
                  <a:close/>
                </a:path>
              </a:pathLst>
            </a:custGeom>
            <a:solidFill>
              <a:srgbClr val="6CE5E8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767891" cy="5772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963205" y="400664"/>
            <a:ext cx="10361590" cy="932491"/>
            <a:chOff x="0" y="0"/>
            <a:chExt cx="2728979" cy="24559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28979" cy="245594"/>
            </a:xfrm>
            <a:custGeom>
              <a:avLst/>
              <a:gdLst/>
              <a:ahLst/>
              <a:cxnLst/>
              <a:rect l="l" t="t" r="r" b="b"/>
              <a:pathLst>
                <a:path w="2728979" h="245594">
                  <a:moveTo>
                    <a:pt x="13449" y="0"/>
                  </a:moveTo>
                  <a:lnTo>
                    <a:pt x="2715529" y="0"/>
                  </a:lnTo>
                  <a:cubicBezTo>
                    <a:pt x="2719096" y="0"/>
                    <a:pt x="2722517" y="1417"/>
                    <a:pt x="2725039" y="3939"/>
                  </a:cubicBezTo>
                  <a:cubicBezTo>
                    <a:pt x="2727562" y="6461"/>
                    <a:pt x="2728979" y="9882"/>
                    <a:pt x="2728979" y="13449"/>
                  </a:cubicBezTo>
                  <a:lnTo>
                    <a:pt x="2728979" y="232145"/>
                  </a:lnTo>
                  <a:cubicBezTo>
                    <a:pt x="2728979" y="239573"/>
                    <a:pt x="2722957" y="245594"/>
                    <a:pt x="2715529" y="245594"/>
                  </a:cubicBezTo>
                  <a:lnTo>
                    <a:pt x="13449" y="245594"/>
                  </a:lnTo>
                  <a:cubicBezTo>
                    <a:pt x="9882" y="245594"/>
                    <a:pt x="6461" y="244177"/>
                    <a:pt x="3939" y="241655"/>
                  </a:cubicBezTo>
                  <a:cubicBezTo>
                    <a:pt x="1417" y="239133"/>
                    <a:pt x="0" y="235712"/>
                    <a:pt x="0" y="232145"/>
                  </a:cubicBezTo>
                  <a:lnTo>
                    <a:pt x="0" y="13449"/>
                  </a:lnTo>
                  <a:cubicBezTo>
                    <a:pt x="0" y="9882"/>
                    <a:pt x="1417" y="6461"/>
                    <a:pt x="3939" y="3939"/>
                  </a:cubicBezTo>
                  <a:cubicBezTo>
                    <a:pt x="6461" y="1417"/>
                    <a:pt x="9882" y="0"/>
                    <a:pt x="13449" y="0"/>
                  </a:cubicBezTo>
                  <a:close/>
                </a:path>
              </a:pathLst>
            </a:custGeom>
            <a:solidFill>
              <a:srgbClr val="495CD9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2728979" cy="2932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4412106" y="3252238"/>
            <a:ext cx="1891262" cy="1891262"/>
          </a:xfrm>
          <a:custGeom>
            <a:avLst/>
            <a:gdLst/>
            <a:ahLst/>
            <a:cxnLst/>
            <a:rect l="l" t="t" r="r" b="b"/>
            <a:pathLst>
              <a:path w="1891262" h="1891262">
                <a:moveTo>
                  <a:pt x="0" y="0"/>
                </a:moveTo>
                <a:lnTo>
                  <a:pt x="1891263" y="0"/>
                </a:lnTo>
                <a:lnTo>
                  <a:pt x="1891263" y="1891262"/>
                </a:lnTo>
                <a:lnTo>
                  <a:pt x="0" y="18912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426213" y="5400213"/>
            <a:ext cx="3863049" cy="1434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3"/>
              </a:lnSpc>
            </a:pPr>
            <a:r>
              <a:rPr lang="en-US" sz="2774" b="1">
                <a:solidFill>
                  <a:srgbClr val="495CD9"/>
                </a:solidFill>
                <a:latin typeface="TT Norms Bold"/>
                <a:ea typeface="TT Norms Bold"/>
                <a:cs typeface="TT Norms Bold"/>
                <a:sym typeface="TT Norms Bold"/>
              </a:rPr>
              <a:t>Diseño </a:t>
            </a:r>
          </a:p>
          <a:p>
            <a:pPr algn="ctr">
              <a:lnSpc>
                <a:spcPts val="3883"/>
              </a:lnSpc>
            </a:pPr>
            <a:r>
              <a:rPr lang="en-US" sz="2774" b="1">
                <a:solidFill>
                  <a:srgbClr val="495CD9"/>
                </a:solidFill>
                <a:latin typeface="TT Norms Bold"/>
                <a:ea typeface="TT Norms Bold"/>
                <a:cs typeface="TT Norms Bold"/>
                <a:sym typeface="TT Norms Bold"/>
              </a:rPr>
              <a:t>del </a:t>
            </a:r>
          </a:p>
          <a:p>
            <a:pPr algn="ctr">
              <a:lnSpc>
                <a:spcPts val="3883"/>
              </a:lnSpc>
            </a:pPr>
            <a:r>
              <a:rPr lang="en-US" sz="2774" b="1">
                <a:solidFill>
                  <a:srgbClr val="495CD9"/>
                </a:solidFill>
                <a:latin typeface="TT Norms Bold"/>
                <a:ea typeface="TT Norms Bold"/>
                <a:cs typeface="TT Norms Bold"/>
                <a:sym typeface="TT Norms Bold"/>
              </a:rPr>
              <a:t>modelo relacional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357737" y="494392"/>
            <a:ext cx="7476408" cy="678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60"/>
              </a:lnSpc>
              <a:spcBef>
                <a:spcPct val="0"/>
              </a:spcBef>
            </a:pPr>
            <a:r>
              <a:rPr lang="en-US" sz="4042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ACTIVIDADES REALIZADAS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289262" y="4152224"/>
            <a:ext cx="6369395" cy="1773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9041" lvl="1" indent="-274520" algn="just">
              <a:lnSpc>
                <a:spcPts val="3560"/>
              </a:lnSpc>
              <a:buFont typeface="Arial"/>
              <a:buChar char="•"/>
            </a:pPr>
            <a:r>
              <a:rPr lang="en-US" sz="2543" b="1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Creación de un diagrama entidad-relación (DER) para identificar las relaciones entre las entidades del negocio.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51434" y="2533304"/>
            <a:ext cx="12202464" cy="5220392"/>
            <a:chOff x="0" y="0"/>
            <a:chExt cx="2947047" cy="12607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47047" cy="1260790"/>
            </a:xfrm>
            <a:custGeom>
              <a:avLst/>
              <a:gdLst/>
              <a:ahLst/>
              <a:cxnLst/>
              <a:rect l="l" t="t" r="r" b="b"/>
              <a:pathLst>
                <a:path w="2947047" h="1260790">
                  <a:moveTo>
                    <a:pt x="32357" y="0"/>
                  </a:moveTo>
                  <a:lnTo>
                    <a:pt x="2914690" y="0"/>
                  </a:lnTo>
                  <a:cubicBezTo>
                    <a:pt x="2923272" y="0"/>
                    <a:pt x="2931502" y="3409"/>
                    <a:pt x="2937570" y="9477"/>
                  </a:cubicBezTo>
                  <a:cubicBezTo>
                    <a:pt x="2943638" y="15545"/>
                    <a:pt x="2947047" y="23776"/>
                    <a:pt x="2947047" y="32357"/>
                  </a:cubicBezTo>
                  <a:lnTo>
                    <a:pt x="2947047" y="1228432"/>
                  </a:lnTo>
                  <a:cubicBezTo>
                    <a:pt x="2947047" y="1237014"/>
                    <a:pt x="2943638" y="1245244"/>
                    <a:pt x="2937570" y="1251312"/>
                  </a:cubicBezTo>
                  <a:cubicBezTo>
                    <a:pt x="2931502" y="1257380"/>
                    <a:pt x="2923272" y="1260790"/>
                    <a:pt x="2914690" y="1260790"/>
                  </a:cubicBezTo>
                  <a:lnTo>
                    <a:pt x="32357" y="1260790"/>
                  </a:lnTo>
                  <a:cubicBezTo>
                    <a:pt x="23776" y="1260790"/>
                    <a:pt x="15545" y="1257380"/>
                    <a:pt x="9477" y="1251312"/>
                  </a:cubicBezTo>
                  <a:cubicBezTo>
                    <a:pt x="3409" y="1245244"/>
                    <a:pt x="0" y="1237014"/>
                    <a:pt x="0" y="1228432"/>
                  </a:cubicBezTo>
                  <a:lnTo>
                    <a:pt x="0" y="32357"/>
                  </a:lnTo>
                  <a:cubicBezTo>
                    <a:pt x="0" y="23776"/>
                    <a:pt x="3409" y="15545"/>
                    <a:pt x="9477" y="9477"/>
                  </a:cubicBezTo>
                  <a:cubicBezTo>
                    <a:pt x="15545" y="3409"/>
                    <a:pt x="23776" y="0"/>
                    <a:pt x="3235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947047" cy="13084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289262" y="3776527"/>
            <a:ext cx="6712462" cy="1228933"/>
            <a:chOff x="0" y="0"/>
            <a:chExt cx="1767891" cy="32367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67891" cy="323670"/>
            </a:xfrm>
            <a:custGeom>
              <a:avLst/>
              <a:gdLst/>
              <a:ahLst/>
              <a:cxnLst/>
              <a:rect l="l" t="t" r="r" b="b"/>
              <a:pathLst>
                <a:path w="1767891" h="323670">
                  <a:moveTo>
                    <a:pt x="20761" y="0"/>
                  </a:moveTo>
                  <a:lnTo>
                    <a:pt x="1747131" y="0"/>
                  </a:lnTo>
                  <a:cubicBezTo>
                    <a:pt x="1758596" y="0"/>
                    <a:pt x="1767891" y="9295"/>
                    <a:pt x="1767891" y="20761"/>
                  </a:cubicBezTo>
                  <a:lnTo>
                    <a:pt x="1767891" y="302909"/>
                  </a:lnTo>
                  <a:cubicBezTo>
                    <a:pt x="1767891" y="314375"/>
                    <a:pt x="1758596" y="323670"/>
                    <a:pt x="1747131" y="323670"/>
                  </a:cubicBezTo>
                  <a:lnTo>
                    <a:pt x="20761" y="323670"/>
                  </a:lnTo>
                  <a:cubicBezTo>
                    <a:pt x="9295" y="323670"/>
                    <a:pt x="0" y="314375"/>
                    <a:pt x="0" y="302909"/>
                  </a:cubicBezTo>
                  <a:lnTo>
                    <a:pt x="0" y="20761"/>
                  </a:lnTo>
                  <a:cubicBezTo>
                    <a:pt x="0" y="9295"/>
                    <a:pt x="9295" y="0"/>
                    <a:pt x="20761" y="0"/>
                  </a:cubicBezTo>
                  <a:close/>
                </a:path>
              </a:pathLst>
            </a:custGeom>
            <a:solidFill>
              <a:srgbClr val="6CE5E8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767891" cy="3712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963205" y="400664"/>
            <a:ext cx="10361590" cy="932491"/>
            <a:chOff x="0" y="0"/>
            <a:chExt cx="2728979" cy="24559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28979" cy="245594"/>
            </a:xfrm>
            <a:custGeom>
              <a:avLst/>
              <a:gdLst/>
              <a:ahLst/>
              <a:cxnLst/>
              <a:rect l="l" t="t" r="r" b="b"/>
              <a:pathLst>
                <a:path w="2728979" h="245594">
                  <a:moveTo>
                    <a:pt x="13449" y="0"/>
                  </a:moveTo>
                  <a:lnTo>
                    <a:pt x="2715529" y="0"/>
                  </a:lnTo>
                  <a:cubicBezTo>
                    <a:pt x="2719096" y="0"/>
                    <a:pt x="2722517" y="1417"/>
                    <a:pt x="2725039" y="3939"/>
                  </a:cubicBezTo>
                  <a:cubicBezTo>
                    <a:pt x="2727562" y="6461"/>
                    <a:pt x="2728979" y="9882"/>
                    <a:pt x="2728979" y="13449"/>
                  </a:cubicBezTo>
                  <a:lnTo>
                    <a:pt x="2728979" y="232145"/>
                  </a:lnTo>
                  <a:cubicBezTo>
                    <a:pt x="2728979" y="239573"/>
                    <a:pt x="2722957" y="245594"/>
                    <a:pt x="2715529" y="245594"/>
                  </a:cubicBezTo>
                  <a:lnTo>
                    <a:pt x="13449" y="245594"/>
                  </a:lnTo>
                  <a:cubicBezTo>
                    <a:pt x="9882" y="245594"/>
                    <a:pt x="6461" y="244177"/>
                    <a:pt x="3939" y="241655"/>
                  </a:cubicBezTo>
                  <a:cubicBezTo>
                    <a:pt x="1417" y="239133"/>
                    <a:pt x="0" y="235712"/>
                    <a:pt x="0" y="232145"/>
                  </a:cubicBezTo>
                  <a:lnTo>
                    <a:pt x="0" y="13449"/>
                  </a:lnTo>
                  <a:cubicBezTo>
                    <a:pt x="0" y="9882"/>
                    <a:pt x="1417" y="6461"/>
                    <a:pt x="3939" y="3939"/>
                  </a:cubicBezTo>
                  <a:cubicBezTo>
                    <a:pt x="6461" y="1417"/>
                    <a:pt x="9882" y="0"/>
                    <a:pt x="13449" y="0"/>
                  </a:cubicBezTo>
                  <a:close/>
                </a:path>
              </a:pathLst>
            </a:custGeom>
            <a:solidFill>
              <a:srgbClr val="495CD9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2728979" cy="2932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4358312" y="3200423"/>
            <a:ext cx="1998851" cy="1998851"/>
          </a:xfrm>
          <a:custGeom>
            <a:avLst/>
            <a:gdLst/>
            <a:ahLst/>
            <a:cxnLst/>
            <a:rect l="l" t="t" r="r" b="b"/>
            <a:pathLst>
              <a:path w="1998851" h="1998851">
                <a:moveTo>
                  <a:pt x="0" y="0"/>
                </a:moveTo>
                <a:lnTo>
                  <a:pt x="1998851" y="0"/>
                </a:lnTo>
                <a:lnTo>
                  <a:pt x="1998851" y="1998852"/>
                </a:lnTo>
                <a:lnTo>
                  <a:pt x="0" y="19988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426213" y="5400213"/>
            <a:ext cx="3863049" cy="1434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3"/>
              </a:lnSpc>
            </a:pPr>
            <a:r>
              <a:rPr lang="en-US" sz="2774" b="1">
                <a:solidFill>
                  <a:srgbClr val="495CD9"/>
                </a:solidFill>
                <a:latin typeface="TT Norms Bold"/>
                <a:ea typeface="TT Norms Bold"/>
                <a:cs typeface="TT Norms Bold"/>
                <a:sym typeface="TT Norms Bold"/>
              </a:rPr>
              <a:t>Implementación</a:t>
            </a:r>
          </a:p>
          <a:p>
            <a:pPr algn="ctr">
              <a:lnSpc>
                <a:spcPts val="3883"/>
              </a:lnSpc>
            </a:pPr>
            <a:r>
              <a:rPr lang="en-US" sz="2774" b="1">
                <a:solidFill>
                  <a:srgbClr val="495CD9"/>
                </a:solidFill>
                <a:latin typeface="TT Norms Bold"/>
                <a:ea typeface="TT Norms Bold"/>
                <a:cs typeface="TT Norms Bold"/>
                <a:sym typeface="TT Norms Bold"/>
              </a:rPr>
              <a:t> del </a:t>
            </a:r>
          </a:p>
          <a:p>
            <a:pPr algn="ctr">
              <a:lnSpc>
                <a:spcPts val="3883"/>
              </a:lnSpc>
            </a:pPr>
            <a:r>
              <a:rPr lang="en-US" sz="2774" b="1">
                <a:solidFill>
                  <a:srgbClr val="495CD9"/>
                </a:solidFill>
                <a:latin typeface="TT Norms Bold"/>
                <a:ea typeface="TT Norms Bold"/>
                <a:cs typeface="TT Norms Bold"/>
                <a:sym typeface="TT Norms Bold"/>
              </a:rPr>
              <a:t>esquema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357737" y="494392"/>
            <a:ext cx="7476408" cy="678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60"/>
              </a:lnSpc>
              <a:spcBef>
                <a:spcPct val="0"/>
              </a:spcBef>
            </a:pPr>
            <a:r>
              <a:rPr lang="en-US" sz="4042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ACTIVIDADES REALIZADAS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393523" y="3927990"/>
            <a:ext cx="6369395" cy="8783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9041" lvl="1" indent="-274520" algn="just">
              <a:lnSpc>
                <a:spcPts val="3560"/>
              </a:lnSpc>
              <a:buFont typeface="Arial"/>
              <a:buChar char="•"/>
            </a:pPr>
            <a:r>
              <a:rPr lang="en-US" sz="2543" b="1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Creación de tablas en MySQL utilizando scripts estructurados.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7289262" y="5305541"/>
            <a:ext cx="6712462" cy="1529159"/>
            <a:chOff x="0" y="0"/>
            <a:chExt cx="1767891" cy="40274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767891" cy="402741"/>
            </a:xfrm>
            <a:custGeom>
              <a:avLst/>
              <a:gdLst/>
              <a:ahLst/>
              <a:cxnLst/>
              <a:rect l="l" t="t" r="r" b="b"/>
              <a:pathLst>
                <a:path w="1767891" h="402741">
                  <a:moveTo>
                    <a:pt x="20761" y="0"/>
                  </a:moveTo>
                  <a:lnTo>
                    <a:pt x="1747131" y="0"/>
                  </a:lnTo>
                  <a:cubicBezTo>
                    <a:pt x="1758596" y="0"/>
                    <a:pt x="1767891" y="9295"/>
                    <a:pt x="1767891" y="20761"/>
                  </a:cubicBezTo>
                  <a:lnTo>
                    <a:pt x="1767891" y="381981"/>
                  </a:lnTo>
                  <a:cubicBezTo>
                    <a:pt x="1767891" y="393447"/>
                    <a:pt x="1758596" y="402741"/>
                    <a:pt x="1747131" y="402741"/>
                  </a:cubicBezTo>
                  <a:lnTo>
                    <a:pt x="20761" y="402741"/>
                  </a:lnTo>
                  <a:cubicBezTo>
                    <a:pt x="9295" y="402741"/>
                    <a:pt x="0" y="393447"/>
                    <a:pt x="0" y="381981"/>
                  </a:cubicBezTo>
                  <a:lnTo>
                    <a:pt x="0" y="20761"/>
                  </a:lnTo>
                  <a:cubicBezTo>
                    <a:pt x="0" y="9295"/>
                    <a:pt x="9295" y="0"/>
                    <a:pt x="20761" y="0"/>
                  </a:cubicBezTo>
                  <a:close/>
                </a:path>
              </a:pathLst>
            </a:custGeom>
            <a:solidFill>
              <a:srgbClr val="6CE5E8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1767891" cy="450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7393523" y="5400213"/>
            <a:ext cx="6369395" cy="1326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9041" lvl="1" indent="-274520" algn="just">
              <a:lnSpc>
                <a:spcPts val="3560"/>
              </a:lnSpc>
              <a:buFont typeface="Arial"/>
              <a:buChar char="•"/>
            </a:pPr>
            <a:r>
              <a:rPr lang="en-US" sz="2543" b="1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Configuración de claves primarias, únicas y foráneas para garantizar integridad referencial.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51434" y="2533304"/>
            <a:ext cx="12202464" cy="5220392"/>
            <a:chOff x="0" y="0"/>
            <a:chExt cx="2947047" cy="12607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47047" cy="1260790"/>
            </a:xfrm>
            <a:custGeom>
              <a:avLst/>
              <a:gdLst/>
              <a:ahLst/>
              <a:cxnLst/>
              <a:rect l="l" t="t" r="r" b="b"/>
              <a:pathLst>
                <a:path w="2947047" h="1260790">
                  <a:moveTo>
                    <a:pt x="32357" y="0"/>
                  </a:moveTo>
                  <a:lnTo>
                    <a:pt x="2914690" y="0"/>
                  </a:lnTo>
                  <a:cubicBezTo>
                    <a:pt x="2923272" y="0"/>
                    <a:pt x="2931502" y="3409"/>
                    <a:pt x="2937570" y="9477"/>
                  </a:cubicBezTo>
                  <a:cubicBezTo>
                    <a:pt x="2943638" y="15545"/>
                    <a:pt x="2947047" y="23776"/>
                    <a:pt x="2947047" y="32357"/>
                  </a:cubicBezTo>
                  <a:lnTo>
                    <a:pt x="2947047" y="1228432"/>
                  </a:lnTo>
                  <a:cubicBezTo>
                    <a:pt x="2947047" y="1237014"/>
                    <a:pt x="2943638" y="1245244"/>
                    <a:pt x="2937570" y="1251312"/>
                  </a:cubicBezTo>
                  <a:cubicBezTo>
                    <a:pt x="2931502" y="1257380"/>
                    <a:pt x="2923272" y="1260790"/>
                    <a:pt x="2914690" y="1260790"/>
                  </a:cubicBezTo>
                  <a:lnTo>
                    <a:pt x="32357" y="1260790"/>
                  </a:lnTo>
                  <a:cubicBezTo>
                    <a:pt x="23776" y="1260790"/>
                    <a:pt x="15545" y="1257380"/>
                    <a:pt x="9477" y="1251312"/>
                  </a:cubicBezTo>
                  <a:cubicBezTo>
                    <a:pt x="3409" y="1245244"/>
                    <a:pt x="0" y="1237014"/>
                    <a:pt x="0" y="1228432"/>
                  </a:cubicBezTo>
                  <a:lnTo>
                    <a:pt x="0" y="32357"/>
                  </a:lnTo>
                  <a:cubicBezTo>
                    <a:pt x="0" y="23776"/>
                    <a:pt x="3409" y="15545"/>
                    <a:pt x="9477" y="9477"/>
                  </a:cubicBezTo>
                  <a:cubicBezTo>
                    <a:pt x="15545" y="3409"/>
                    <a:pt x="23776" y="0"/>
                    <a:pt x="3235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947047" cy="13084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289262" y="3239146"/>
            <a:ext cx="6712462" cy="1904354"/>
            <a:chOff x="0" y="0"/>
            <a:chExt cx="1767891" cy="5015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67891" cy="501558"/>
            </a:xfrm>
            <a:custGeom>
              <a:avLst/>
              <a:gdLst/>
              <a:ahLst/>
              <a:cxnLst/>
              <a:rect l="l" t="t" r="r" b="b"/>
              <a:pathLst>
                <a:path w="1767891" h="501558">
                  <a:moveTo>
                    <a:pt x="20761" y="0"/>
                  </a:moveTo>
                  <a:lnTo>
                    <a:pt x="1747131" y="0"/>
                  </a:lnTo>
                  <a:cubicBezTo>
                    <a:pt x="1758596" y="0"/>
                    <a:pt x="1767891" y="9295"/>
                    <a:pt x="1767891" y="20761"/>
                  </a:cubicBezTo>
                  <a:lnTo>
                    <a:pt x="1767891" y="480798"/>
                  </a:lnTo>
                  <a:cubicBezTo>
                    <a:pt x="1767891" y="492264"/>
                    <a:pt x="1758596" y="501558"/>
                    <a:pt x="1747131" y="501558"/>
                  </a:cubicBezTo>
                  <a:lnTo>
                    <a:pt x="20761" y="501558"/>
                  </a:lnTo>
                  <a:cubicBezTo>
                    <a:pt x="9295" y="501558"/>
                    <a:pt x="0" y="492264"/>
                    <a:pt x="0" y="480798"/>
                  </a:cubicBezTo>
                  <a:lnTo>
                    <a:pt x="0" y="20761"/>
                  </a:lnTo>
                  <a:cubicBezTo>
                    <a:pt x="0" y="9295"/>
                    <a:pt x="9295" y="0"/>
                    <a:pt x="20761" y="0"/>
                  </a:cubicBezTo>
                  <a:close/>
                </a:path>
              </a:pathLst>
            </a:custGeom>
            <a:solidFill>
              <a:srgbClr val="6CE5E8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767891" cy="5491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963205" y="400664"/>
            <a:ext cx="10361590" cy="932491"/>
            <a:chOff x="0" y="0"/>
            <a:chExt cx="2728979" cy="24559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28979" cy="245594"/>
            </a:xfrm>
            <a:custGeom>
              <a:avLst/>
              <a:gdLst/>
              <a:ahLst/>
              <a:cxnLst/>
              <a:rect l="l" t="t" r="r" b="b"/>
              <a:pathLst>
                <a:path w="2728979" h="245594">
                  <a:moveTo>
                    <a:pt x="13449" y="0"/>
                  </a:moveTo>
                  <a:lnTo>
                    <a:pt x="2715529" y="0"/>
                  </a:lnTo>
                  <a:cubicBezTo>
                    <a:pt x="2719096" y="0"/>
                    <a:pt x="2722517" y="1417"/>
                    <a:pt x="2725039" y="3939"/>
                  </a:cubicBezTo>
                  <a:cubicBezTo>
                    <a:pt x="2727562" y="6461"/>
                    <a:pt x="2728979" y="9882"/>
                    <a:pt x="2728979" y="13449"/>
                  </a:cubicBezTo>
                  <a:lnTo>
                    <a:pt x="2728979" y="232145"/>
                  </a:lnTo>
                  <a:cubicBezTo>
                    <a:pt x="2728979" y="239573"/>
                    <a:pt x="2722957" y="245594"/>
                    <a:pt x="2715529" y="245594"/>
                  </a:cubicBezTo>
                  <a:lnTo>
                    <a:pt x="13449" y="245594"/>
                  </a:lnTo>
                  <a:cubicBezTo>
                    <a:pt x="9882" y="245594"/>
                    <a:pt x="6461" y="244177"/>
                    <a:pt x="3939" y="241655"/>
                  </a:cubicBezTo>
                  <a:cubicBezTo>
                    <a:pt x="1417" y="239133"/>
                    <a:pt x="0" y="235712"/>
                    <a:pt x="0" y="232145"/>
                  </a:cubicBezTo>
                  <a:lnTo>
                    <a:pt x="0" y="13449"/>
                  </a:lnTo>
                  <a:cubicBezTo>
                    <a:pt x="0" y="9882"/>
                    <a:pt x="1417" y="6461"/>
                    <a:pt x="3939" y="3939"/>
                  </a:cubicBezTo>
                  <a:cubicBezTo>
                    <a:pt x="6461" y="1417"/>
                    <a:pt x="9882" y="0"/>
                    <a:pt x="13449" y="0"/>
                  </a:cubicBezTo>
                  <a:close/>
                </a:path>
              </a:pathLst>
            </a:custGeom>
            <a:solidFill>
              <a:srgbClr val="495CD9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2728979" cy="2932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289262" y="5305541"/>
            <a:ext cx="6712462" cy="1529159"/>
            <a:chOff x="0" y="0"/>
            <a:chExt cx="1767891" cy="40274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767891" cy="402741"/>
            </a:xfrm>
            <a:custGeom>
              <a:avLst/>
              <a:gdLst/>
              <a:ahLst/>
              <a:cxnLst/>
              <a:rect l="l" t="t" r="r" b="b"/>
              <a:pathLst>
                <a:path w="1767891" h="402741">
                  <a:moveTo>
                    <a:pt x="20761" y="0"/>
                  </a:moveTo>
                  <a:lnTo>
                    <a:pt x="1747131" y="0"/>
                  </a:lnTo>
                  <a:cubicBezTo>
                    <a:pt x="1758596" y="0"/>
                    <a:pt x="1767891" y="9295"/>
                    <a:pt x="1767891" y="20761"/>
                  </a:cubicBezTo>
                  <a:lnTo>
                    <a:pt x="1767891" y="381981"/>
                  </a:lnTo>
                  <a:cubicBezTo>
                    <a:pt x="1767891" y="393447"/>
                    <a:pt x="1758596" y="402741"/>
                    <a:pt x="1747131" y="402741"/>
                  </a:cubicBezTo>
                  <a:lnTo>
                    <a:pt x="20761" y="402741"/>
                  </a:lnTo>
                  <a:cubicBezTo>
                    <a:pt x="9295" y="402741"/>
                    <a:pt x="0" y="393447"/>
                    <a:pt x="0" y="381981"/>
                  </a:cubicBezTo>
                  <a:lnTo>
                    <a:pt x="0" y="20761"/>
                  </a:lnTo>
                  <a:cubicBezTo>
                    <a:pt x="0" y="9295"/>
                    <a:pt x="9295" y="0"/>
                    <a:pt x="20761" y="0"/>
                  </a:cubicBezTo>
                  <a:close/>
                </a:path>
              </a:pathLst>
            </a:custGeom>
            <a:solidFill>
              <a:srgbClr val="6CE5E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1767891" cy="450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4297615" y="3701194"/>
            <a:ext cx="1746644" cy="1746644"/>
          </a:xfrm>
          <a:custGeom>
            <a:avLst/>
            <a:gdLst/>
            <a:ahLst/>
            <a:cxnLst/>
            <a:rect l="l" t="t" r="r" b="b"/>
            <a:pathLst>
              <a:path w="1746644" h="1746644">
                <a:moveTo>
                  <a:pt x="0" y="0"/>
                </a:moveTo>
                <a:lnTo>
                  <a:pt x="1746644" y="0"/>
                </a:lnTo>
                <a:lnTo>
                  <a:pt x="1746644" y="1746644"/>
                </a:lnTo>
                <a:lnTo>
                  <a:pt x="0" y="17466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3239412" y="5588885"/>
            <a:ext cx="3863049" cy="948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3"/>
              </a:lnSpc>
            </a:pPr>
            <a:r>
              <a:rPr lang="en-US" sz="2774" b="1">
                <a:solidFill>
                  <a:srgbClr val="495CD9"/>
                </a:solidFill>
                <a:latin typeface="TT Norms Bold"/>
                <a:ea typeface="TT Norms Bold"/>
                <a:cs typeface="TT Norms Bold"/>
                <a:sym typeface="TT Norms Bold"/>
              </a:rPr>
              <a:t>Pruebas </a:t>
            </a:r>
          </a:p>
          <a:p>
            <a:pPr algn="ctr">
              <a:lnSpc>
                <a:spcPts val="3883"/>
              </a:lnSpc>
            </a:pPr>
            <a:r>
              <a:rPr lang="en-US" sz="2774" b="1">
                <a:solidFill>
                  <a:srgbClr val="495CD9"/>
                </a:solidFill>
                <a:latin typeface="TT Norms Bold"/>
                <a:ea typeface="TT Norms Bold"/>
                <a:cs typeface="TT Norms Bold"/>
                <a:sym typeface="TT Norms Bold"/>
              </a:rPr>
              <a:t>funcionales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357737" y="494392"/>
            <a:ext cx="7476408" cy="678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60"/>
              </a:lnSpc>
              <a:spcBef>
                <a:spcPct val="0"/>
              </a:spcBef>
            </a:pPr>
            <a:r>
              <a:rPr lang="en-US" sz="4042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ACTIVIDADES REALIZADAS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289262" y="3226431"/>
            <a:ext cx="6473656" cy="2221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9041" lvl="1" indent="-274520" algn="just">
              <a:lnSpc>
                <a:spcPts val="3560"/>
              </a:lnSpc>
              <a:buFont typeface="Arial"/>
              <a:buChar char="•"/>
            </a:pPr>
            <a:r>
              <a:rPr lang="en-US" sz="2543" b="1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Inserción de datos de prueba en las tablas para verificar que las relaciones y las restricciones funcionan correctamente.</a:t>
            </a:r>
          </a:p>
          <a:p>
            <a:pPr algn="just">
              <a:lnSpc>
                <a:spcPts val="3560"/>
              </a:lnSpc>
            </a:pPr>
            <a:endParaRPr lang="en-US" sz="2543" b="1">
              <a:solidFill>
                <a:srgbClr val="272B47"/>
              </a:solidFill>
              <a:latin typeface="TT Norms Bold"/>
              <a:ea typeface="TT Norms Bold"/>
              <a:cs typeface="TT Norms Bold"/>
              <a:sym typeface="TT Norms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7393523" y="5400213"/>
            <a:ext cx="6369395" cy="1326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9041" lvl="1" indent="-274520" algn="just">
              <a:lnSpc>
                <a:spcPts val="3560"/>
              </a:lnSpc>
              <a:buFont typeface="Arial"/>
              <a:buChar char="•"/>
            </a:pPr>
            <a:r>
              <a:rPr lang="en-US" sz="2543" b="1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Ejecución de consultas para validar la integridad de los datos y la eficacia de las operaciones CRUD.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94709" y="2533304"/>
            <a:ext cx="12202464" cy="5220392"/>
            <a:chOff x="0" y="0"/>
            <a:chExt cx="2947047" cy="12607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47047" cy="1260790"/>
            </a:xfrm>
            <a:custGeom>
              <a:avLst/>
              <a:gdLst/>
              <a:ahLst/>
              <a:cxnLst/>
              <a:rect l="l" t="t" r="r" b="b"/>
              <a:pathLst>
                <a:path w="2947047" h="1260790">
                  <a:moveTo>
                    <a:pt x="32357" y="0"/>
                  </a:moveTo>
                  <a:lnTo>
                    <a:pt x="2914690" y="0"/>
                  </a:lnTo>
                  <a:cubicBezTo>
                    <a:pt x="2923272" y="0"/>
                    <a:pt x="2931502" y="3409"/>
                    <a:pt x="2937570" y="9477"/>
                  </a:cubicBezTo>
                  <a:cubicBezTo>
                    <a:pt x="2943638" y="15545"/>
                    <a:pt x="2947047" y="23776"/>
                    <a:pt x="2947047" y="32357"/>
                  </a:cubicBezTo>
                  <a:lnTo>
                    <a:pt x="2947047" y="1228432"/>
                  </a:lnTo>
                  <a:cubicBezTo>
                    <a:pt x="2947047" y="1237014"/>
                    <a:pt x="2943638" y="1245244"/>
                    <a:pt x="2937570" y="1251312"/>
                  </a:cubicBezTo>
                  <a:cubicBezTo>
                    <a:pt x="2931502" y="1257380"/>
                    <a:pt x="2923272" y="1260790"/>
                    <a:pt x="2914690" y="1260790"/>
                  </a:cubicBezTo>
                  <a:lnTo>
                    <a:pt x="32357" y="1260790"/>
                  </a:lnTo>
                  <a:cubicBezTo>
                    <a:pt x="23776" y="1260790"/>
                    <a:pt x="15545" y="1257380"/>
                    <a:pt x="9477" y="1251312"/>
                  </a:cubicBezTo>
                  <a:cubicBezTo>
                    <a:pt x="3409" y="1245244"/>
                    <a:pt x="0" y="1237014"/>
                    <a:pt x="0" y="1228432"/>
                  </a:cubicBezTo>
                  <a:lnTo>
                    <a:pt x="0" y="32357"/>
                  </a:lnTo>
                  <a:cubicBezTo>
                    <a:pt x="0" y="23776"/>
                    <a:pt x="3409" y="15545"/>
                    <a:pt x="9477" y="9477"/>
                  </a:cubicBezTo>
                  <a:cubicBezTo>
                    <a:pt x="15545" y="3409"/>
                    <a:pt x="23776" y="0"/>
                    <a:pt x="3235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947047" cy="13084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289262" y="4485250"/>
            <a:ext cx="6642954" cy="1593846"/>
            <a:chOff x="0" y="0"/>
            <a:chExt cx="1749585" cy="41977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49585" cy="419778"/>
            </a:xfrm>
            <a:custGeom>
              <a:avLst/>
              <a:gdLst/>
              <a:ahLst/>
              <a:cxnLst/>
              <a:rect l="l" t="t" r="r" b="b"/>
              <a:pathLst>
                <a:path w="1749585" h="419778">
                  <a:moveTo>
                    <a:pt x="20978" y="0"/>
                  </a:moveTo>
                  <a:lnTo>
                    <a:pt x="1728607" y="0"/>
                  </a:lnTo>
                  <a:cubicBezTo>
                    <a:pt x="1740193" y="0"/>
                    <a:pt x="1749585" y="9392"/>
                    <a:pt x="1749585" y="20978"/>
                  </a:cubicBezTo>
                  <a:lnTo>
                    <a:pt x="1749585" y="398801"/>
                  </a:lnTo>
                  <a:cubicBezTo>
                    <a:pt x="1749585" y="410386"/>
                    <a:pt x="1740193" y="419778"/>
                    <a:pt x="1728607" y="419778"/>
                  </a:cubicBezTo>
                  <a:lnTo>
                    <a:pt x="20978" y="419778"/>
                  </a:lnTo>
                  <a:cubicBezTo>
                    <a:pt x="9392" y="419778"/>
                    <a:pt x="0" y="410386"/>
                    <a:pt x="0" y="398801"/>
                  </a:cubicBezTo>
                  <a:lnTo>
                    <a:pt x="0" y="20978"/>
                  </a:lnTo>
                  <a:cubicBezTo>
                    <a:pt x="0" y="9392"/>
                    <a:pt x="9392" y="0"/>
                    <a:pt x="20978" y="0"/>
                  </a:cubicBezTo>
                  <a:close/>
                </a:path>
              </a:pathLst>
            </a:custGeom>
            <a:solidFill>
              <a:srgbClr val="6CE5E8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749585" cy="4674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963205" y="400664"/>
            <a:ext cx="10361590" cy="932491"/>
            <a:chOff x="0" y="0"/>
            <a:chExt cx="2728979" cy="24559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28979" cy="245594"/>
            </a:xfrm>
            <a:custGeom>
              <a:avLst/>
              <a:gdLst/>
              <a:ahLst/>
              <a:cxnLst/>
              <a:rect l="l" t="t" r="r" b="b"/>
              <a:pathLst>
                <a:path w="2728979" h="245594">
                  <a:moveTo>
                    <a:pt x="13449" y="0"/>
                  </a:moveTo>
                  <a:lnTo>
                    <a:pt x="2715529" y="0"/>
                  </a:lnTo>
                  <a:cubicBezTo>
                    <a:pt x="2719096" y="0"/>
                    <a:pt x="2722517" y="1417"/>
                    <a:pt x="2725039" y="3939"/>
                  </a:cubicBezTo>
                  <a:cubicBezTo>
                    <a:pt x="2727562" y="6461"/>
                    <a:pt x="2728979" y="9882"/>
                    <a:pt x="2728979" y="13449"/>
                  </a:cubicBezTo>
                  <a:lnTo>
                    <a:pt x="2728979" y="232145"/>
                  </a:lnTo>
                  <a:cubicBezTo>
                    <a:pt x="2728979" y="239573"/>
                    <a:pt x="2722957" y="245594"/>
                    <a:pt x="2715529" y="245594"/>
                  </a:cubicBezTo>
                  <a:lnTo>
                    <a:pt x="13449" y="245594"/>
                  </a:lnTo>
                  <a:cubicBezTo>
                    <a:pt x="9882" y="245594"/>
                    <a:pt x="6461" y="244177"/>
                    <a:pt x="3939" y="241655"/>
                  </a:cubicBezTo>
                  <a:cubicBezTo>
                    <a:pt x="1417" y="239133"/>
                    <a:pt x="0" y="235712"/>
                    <a:pt x="0" y="232145"/>
                  </a:cubicBezTo>
                  <a:lnTo>
                    <a:pt x="0" y="13449"/>
                  </a:lnTo>
                  <a:cubicBezTo>
                    <a:pt x="0" y="9882"/>
                    <a:pt x="1417" y="6461"/>
                    <a:pt x="3939" y="3939"/>
                  </a:cubicBezTo>
                  <a:cubicBezTo>
                    <a:pt x="6461" y="1417"/>
                    <a:pt x="9882" y="0"/>
                    <a:pt x="13449" y="0"/>
                  </a:cubicBezTo>
                  <a:close/>
                </a:path>
              </a:pathLst>
            </a:custGeom>
            <a:solidFill>
              <a:srgbClr val="495CD9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2728979" cy="2932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4352293" y="3960696"/>
            <a:ext cx="2010889" cy="2118401"/>
          </a:xfrm>
          <a:custGeom>
            <a:avLst/>
            <a:gdLst/>
            <a:ahLst/>
            <a:cxnLst/>
            <a:rect l="l" t="t" r="r" b="b"/>
            <a:pathLst>
              <a:path w="2010889" h="2118401">
                <a:moveTo>
                  <a:pt x="0" y="0"/>
                </a:moveTo>
                <a:lnTo>
                  <a:pt x="2010889" y="0"/>
                </a:lnTo>
                <a:lnTo>
                  <a:pt x="2010889" y="2118400"/>
                </a:lnTo>
                <a:lnTo>
                  <a:pt x="0" y="2118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73" r="-2673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426213" y="6031471"/>
            <a:ext cx="3863049" cy="462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3"/>
              </a:lnSpc>
            </a:pPr>
            <a:r>
              <a:rPr lang="en-US" sz="2774" b="1">
                <a:solidFill>
                  <a:srgbClr val="495CD9"/>
                </a:solidFill>
                <a:latin typeface="TT Norms Bold"/>
                <a:ea typeface="TT Norms Bold"/>
                <a:cs typeface="TT Norms Bold"/>
                <a:sym typeface="TT Norms Bold"/>
              </a:rPr>
              <a:t>Documentación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357737" y="494392"/>
            <a:ext cx="7476408" cy="678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60"/>
              </a:lnSpc>
              <a:spcBef>
                <a:spcPct val="0"/>
              </a:spcBef>
            </a:pPr>
            <a:r>
              <a:rPr lang="en-US" sz="4042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ACTIVIDADES REALIZADAS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426041" y="4595332"/>
            <a:ext cx="6369395" cy="1326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9041" lvl="1" indent="-274520" algn="just">
              <a:lnSpc>
                <a:spcPts val="3560"/>
              </a:lnSpc>
              <a:buFont typeface="Arial"/>
              <a:buChar char="•"/>
            </a:pPr>
            <a:r>
              <a:rPr lang="en-US" sz="2543" b="1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Generación de la documentación necesaria para la presentación del proyecto.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3462771" y="2928937"/>
          <a:ext cx="11362459" cy="4429125"/>
        </p:xfrm>
        <a:graphic>
          <a:graphicData uri="http://schemas.openxmlformats.org/drawingml/2006/table">
            <a:tbl>
              <a:tblPr/>
              <a:tblGrid>
                <a:gridCol w="5681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1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14563">
                <a:tc>
                  <a:txBody>
                    <a:bodyPr/>
                    <a:lstStyle/>
                    <a:p>
                      <a:pPr algn="just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272B47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Automatización del seguimiento de inventarios mediante la tabla productos con datos como stock, precio y categorías.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0" cap="flat" cmpd="sng" algn="ctr">
                      <a:solidFill>
                        <a:srgbClr val="495C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95C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495C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495C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E5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272B47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Diseño modular que permite agregar nuevas tablas o columnas sin comprometer el rendimiento del sistema.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0" cap="flat" cmpd="sng" algn="ctr">
                      <a:solidFill>
                        <a:srgbClr val="495C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95C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495C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495C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563">
                <a:tc>
                  <a:txBody>
                    <a:bodyPr/>
                    <a:lstStyle/>
                    <a:p>
                      <a:pPr algn="just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272B47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Registro eficiente de ventas y pedidos, vinculando clientes, empleados y proveedores con transacciones específicas.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0" cap="flat" cmpd="sng" algn="ctr">
                      <a:solidFill>
                        <a:srgbClr val="495C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95C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495C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495C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D1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272B47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Seguimiento detallado de todas las transacciones del negocio, desde pedidos a proveedores hasta ventas a clientes.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0" cap="flat" cmpd="sng" algn="ctr">
                      <a:solidFill>
                        <a:srgbClr val="495C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95C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495C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495C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D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Freeform 3"/>
          <p:cNvSpPr/>
          <p:nvPr/>
        </p:nvSpPr>
        <p:spPr>
          <a:xfrm>
            <a:off x="1171852" y="3175439"/>
            <a:ext cx="1746644" cy="1746644"/>
          </a:xfrm>
          <a:custGeom>
            <a:avLst/>
            <a:gdLst/>
            <a:ahLst/>
            <a:cxnLst/>
            <a:rect l="l" t="t" r="r" b="b"/>
            <a:pathLst>
              <a:path w="1746644" h="1746644">
                <a:moveTo>
                  <a:pt x="0" y="0"/>
                </a:moveTo>
                <a:lnTo>
                  <a:pt x="1746644" y="0"/>
                </a:lnTo>
                <a:lnTo>
                  <a:pt x="1746644" y="1746644"/>
                </a:lnTo>
                <a:lnTo>
                  <a:pt x="0" y="17466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256555" y="3175439"/>
            <a:ext cx="1746644" cy="1746644"/>
          </a:xfrm>
          <a:custGeom>
            <a:avLst/>
            <a:gdLst/>
            <a:ahLst/>
            <a:cxnLst/>
            <a:rect l="l" t="t" r="r" b="b"/>
            <a:pathLst>
              <a:path w="1746644" h="1746644">
                <a:moveTo>
                  <a:pt x="0" y="0"/>
                </a:moveTo>
                <a:lnTo>
                  <a:pt x="1746644" y="0"/>
                </a:lnTo>
                <a:lnTo>
                  <a:pt x="1746644" y="1746644"/>
                </a:lnTo>
                <a:lnTo>
                  <a:pt x="0" y="17466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71852" y="5447594"/>
            <a:ext cx="1746644" cy="1746644"/>
          </a:xfrm>
          <a:custGeom>
            <a:avLst/>
            <a:gdLst/>
            <a:ahLst/>
            <a:cxnLst/>
            <a:rect l="l" t="t" r="r" b="b"/>
            <a:pathLst>
              <a:path w="1746644" h="1746644">
                <a:moveTo>
                  <a:pt x="0" y="0"/>
                </a:moveTo>
                <a:lnTo>
                  <a:pt x="1746644" y="0"/>
                </a:lnTo>
                <a:lnTo>
                  <a:pt x="1746644" y="1746644"/>
                </a:lnTo>
                <a:lnTo>
                  <a:pt x="0" y="17466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369504" y="5447594"/>
            <a:ext cx="1633695" cy="1633695"/>
          </a:xfrm>
          <a:custGeom>
            <a:avLst/>
            <a:gdLst/>
            <a:ahLst/>
            <a:cxnLst/>
            <a:rect l="l" t="t" r="r" b="b"/>
            <a:pathLst>
              <a:path w="1633695" h="1633695">
                <a:moveTo>
                  <a:pt x="0" y="0"/>
                </a:moveTo>
                <a:lnTo>
                  <a:pt x="1633695" y="0"/>
                </a:lnTo>
                <a:lnTo>
                  <a:pt x="1633695" y="1633695"/>
                </a:lnTo>
                <a:lnTo>
                  <a:pt x="0" y="163369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918496" y="1019175"/>
            <a:ext cx="12451009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 b="1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RESULTADOS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516</Words>
  <Application>Microsoft Office PowerPoint</Application>
  <PresentationFormat>Personalizado</PresentationFormat>
  <Paragraphs>50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Montserrat</vt:lpstr>
      <vt:lpstr>TT Norms</vt:lpstr>
      <vt:lpstr>Arial</vt:lpstr>
      <vt:lpstr>Calibri</vt:lpstr>
      <vt:lpstr>Montserrat Bold</vt:lpstr>
      <vt:lpstr>TT Norms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Gráficos Datos Financieros Ilustrado Azul</dc:title>
  <cp:lastModifiedBy>ERICK SAMUEL NUNEZ TACO</cp:lastModifiedBy>
  <cp:revision>3</cp:revision>
  <dcterms:created xsi:type="dcterms:W3CDTF">2006-08-16T00:00:00Z</dcterms:created>
  <dcterms:modified xsi:type="dcterms:W3CDTF">2025-02-04T17:49:32Z</dcterms:modified>
  <dc:identifier>DAGd_r26jjI</dc:identifier>
</cp:coreProperties>
</file>