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22" d="100"/>
          <a:sy n="22" d="100"/>
        </p:scale>
        <p:origin x="2058" y="7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3416298"/>
          </a:xfrm>
        </p:spPr>
        <p:txBody>
          <a:bodyPr/>
          <a:lstStyle/>
          <a:p>
            <a:r>
              <a:rPr lang="en-IE" sz="1800" kern="100" dirty="0">
                <a:effectLst/>
                <a:latin typeface="Arial" panose="020B0604020202020204" pitchFamily="34" charset="0"/>
                <a:ea typeface="Aptos" panose="020B0004020202020204" pitchFamily="34" charset="0"/>
                <a:cs typeface="Times New Roman" panose="02020603050405020304" pitchFamily="18" charset="0"/>
              </a:rPr>
              <a:t>The main goal of working with a dataset is to maximise the potential of the data and potentially insert this information into AI and subsequently to ML. The research goal was to gather any data and transform it to something useful, for example, a resource to feed the AI. This is a powerful tool and needs accurate information. The process of inputting this information using AI is still new. Whereas, where there is human input into the data inputting process this can result in mistakes due to human error. Whereas, when using this process with AI, the chances of these mistakes being made are greatly lowered, if not eliminated completely. For instance, the current use of AI within the medical field to accurately perform surgical procedures. </a:t>
            </a:r>
            <a:r>
              <a:rPr lang="en-IE" sz="1800" kern="100">
                <a:effectLst/>
                <a:latin typeface="Arial" panose="020B0604020202020204" pitchFamily="34" charset="0"/>
                <a:ea typeface="Aptos" panose="020B0004020202020204" pitchFamily="34" charset="0"/>
                <a:cs typeface="Times New Roman" panose="02020603050405020304" pitchFamily="18" charset="0"/>
              </a:rPr>
              <a:t>The risk of accidents is significantly less than when being performed by a human surgeon. </a:t>
            </a:r>
            <a:endParaRPr lang="en-IE"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8648837"/>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11441111" y="6092185"/>
            <a:ext cx="10048874" cy="3046966"/>
          </a:xfrm>
        </p:spPr>
        <p:txBody>
          <a:bodyPr/>
          <a:lstStyle/>
          <a:p>
            <a:r>
              <a:rPr lang="en-GB" sz="2400" dirty="0">
                <a:solidFill>
                  <a:schemeClr val="tx1"/>
                </a:solidFill>
                <a:latin typeface="Arial" panose="020B0604020202020204" pitchFamily="34" charset="0"/>
                <a:cs typeface="Arial" panose="020B0604020202020204" pitchFamily="34" charset="0"/>
              </a:rPr>
              <a:t>The empirical research studies were based on an interpretative approach, which allowed for greater freedom to include personal views and interpretations, and to form knowledge inductively from views and experiences of participants. The diagram below characterises the research paradigm for this study, which can be described as a loose collection of logically related assumptions, concepts, or propositions that orient thinking and research (Bogdan and Biklen, 1998).</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RESEARCH PARADIGM</a:t>
            </a:r>
          </a:p>
        </p:txBody>
      </p:sp>
      <p:sp>
        <p:nvSpPr>
          <p:cNvPr id="8" name="Text Placeholder 7"/>
          <p:cNvSpPr>
            <a:spLocks noGrp="1"/>
          </p:cNvSpPr>
          <p:nvPr>
            <p:ph type="body" sz="quarter" idx="24"/>
          </p:nvPr>
        </p:nvSpPr>
        <p:spPr/>
        <p:txBody>
          <a:bodyPr/>
          <a:lstStyle/>
          <a:p>
            <a:r>
              <a:rPr lang="en-US" dirty="0">
                <a:solidFill>
                  <a:schemeClr val="tx2"/>
                </a:solidFill>
                <a:latin typeface="Arial" panose="020B0604020202020204" pitchFamily="34" charset="0"/>
                <a:cs typeface="Arial" panose="020B0604020202020204" pitchFamily="34" charset="0"/>
              </a:rPr>
              <a:t>FINDINGS</a:t>
            </a:r>
          </a:p>
        </p:txBody>
      </p:sp>
      <p:sp>
        <p:nvSpPr>
          <p:cNvPr id="9" name="Text Placeholder 8"/>
          <p:cNvSpPr>
            <a:spLocks noGrp="1"/>
          </p:cNvSpPr>
          <p:nvPr>
            <p:ph type="body" sz="quarter" idx="25"/>
          </p:nvPr>
        </p:nvSpPr>
        <p:spPr>
          <a:xfrm>
            <a:off x="33346443" y="21931197"/>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28504101"/>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Erick da Silva Zumba, CCT College Dublin  (</a:t>
            </a:r>
            <a:r>
              <a:rPr lang="en-US" sz="4800" b="1" dirty="0" err="1">
                <a:latin typeface="Arial" panose="020B0604020202020204" pitchFamily="34" charset="0"/>
                <a:cs typeface="Arial" panose="020B0604020202020204" pitchFamily="34" charset="0"/>
              </a:rPr>
              <a:t>Bsc</a:t>
            </a:r>
            <a:r>
              <a:rPr lang="en-US" sz="4800" b="1" dirty="0">
                <a:latin typeface="Arial" panose="020B0604020202020204" pitchFamily="34" charset="0"/>
                <a:cs typeface="Arial" panose="020B0604020202020204" pitchFamily="34" charset="0"/>
              </a:rPr>
              <a:t> Cohort 9</a:t>
            </a:r>
            <a:r>
              <a:rPr lang="en-US" sz="4800" b="1">
                <a:latin typeface="Arial" panose="020B0604020202020204" pitchFamily="34" charset="0"/>
                <a:cs typeface="Arial" panose="020B0604020202020204" pitchFamily="34" charset="0"/>
              </a:rPr>
              <a:t>), Nov 2024</a:t>
            </a:r>
            <a:endParaRPr lang="en-US" sz="4800" b="1"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53"/>
          </p:nvPr>
        </p:nvSpPr>
        <p:spPr>
          <a:xfrm>
            <a:off x="509578" y="817503"/>
            <a:ext cx="42901013" cy="2277387"/>
          </a:xfrm>
        </p:spPr>
        <p:txBody>
          <a:bodyPr>
            <a:normAutofit fontScale="55000" lnSpcReduction="20000"/>
          </a:bodyPr>
          <a:lstStyle/>
          <a:p>
            <a:r>
              <a:rPr lang="en-US" b="1" cap="small" dirty="0">
                <a:latin typeface="Arial" panose="020B0604020202020204" pitchFamily="34" charset="0"/>
                <a:cs typeface="Arial" panose="020B0604020202020204" pitchFamily="34" charset="0"/>
              </a:rPr>
              <a:t>Cultivating Academic Self-Efficacy through supportive social and self-regulated learning strategies </a:t>
            </a:r>
          </a:p>
          <a:p>
            <a:r>
              <a:rPr lang="en-US" b="1" cap="small" dirty="0">
                <a:latin typeface="Arial" panose="020B0604020202020204" pitchFamily="34" charset="0"/>
                <a:cs typeface="Arial" panose="020B0604020202020204" pitchFamily="34" charset="0"/>
              </a:rPr>
              <a:t>for students in higher education</a:t>
            </a:r>
            <a:endParaRPr lang="en-IE" b="1" cap="small" dirty="0">
              <a:latin typeface="Arial" panose="020B0604020202020204" pitchFamily="34" charset="0"/>
              <a:cs typeface="Arial" panose="020B0604020202020204" pitchFamily="34" charset="0"/>
            </a:endParaRPr>
          </a:p>
          <a:p>
            <a:endParaRPr lang="en-US" dirty="0">
              <a:latin typeface="+mn-lt"/>
            </a:endParaRPr>
          </a:p>
        </p:txBody>
      </p:sp>
      <p:pic>
        <p:nvPicPr>
          <p:cNvPr id="20" name="Picture 19"/>
          <p:cNvPicPr/>
          <p:nvPr/>
        </p:nvPicPr>
        <p:blipFill>
          <a:blip r:embed="rId3"/>
          <a:stretch>
            <a:fillRect/>
          </a:stretch>
        </p:blipFill>
        <p:spPr>
          <a:xfrm>
            <a:off x="11564480" y="19170327"/>
            <a:ext cx="9795691" cy="6370877"/>
          </a:xfrm>
          <a:prstGeom prst="rect">
            <a:avLst/>
          </a:prstGeom>
          <a:ln w="12700">
            <a:solidFill>
              <a:schemeClr val="tx1"/>
            </a:solidFill>
          </a:ln>
        </p:spPr>
      </p:pic>
      <p:pic>
        <p:nvPicPr>
          <p:cNvPr id="22" name="Picture 21"/>
          <p:cNvPicPr/>
          <p:nvPr/>
        </p:nvPicPr>
        <p:blipFill>
          <a:blip r:embed="rId4"/>
          <a:stretch>
            <a:fillRect/>
          </a:stretch>
        </p:blipFill>
        <p:spPr>
          <a:xfrm>
            <a:off x="11573593" y="9728372"/>
            <a:ext cx="9795691" cy="7450859"/>
          </a:xfrm>
          <a:prstGeom prst="rect">
            <a:avLst/>
          </a:prstGeom>
          <a:ln w="12700">
            <a:solidFill>
              <a:schemeClr val="tx1"/>
            </a:solidFill>
          </a:ln>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274" y="23540279"/>
            <a:ext cx="9197276" cy="843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8415" y="10820362"/>
            <a:ext cx="9841664" cy="522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92567" y="16426199"/>
            <a:ext cx="9857512" cy="52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01443" y="17642446"/>
            <a:ext cx="9965607" cy="706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Placeholder 6"/>
          <p:cNvSpPr>
            <a:spLocks noGrp="1"/>
          </p:cNvSpPr>
          <p:nvPr>
            <p:ph type="body" sz="quarter" idx="23"/>
          </p:nvPr>
        </p:nvSpPr>
        <p:spPr>
          <a:xfrm>
            <a:off x="22414720" y="11807392"/>
            <a:ext cx="10048874" cy="846363"/>
          </a:xfrm>
        </p:spPr>
        <p:txBody>
          <a:bodyPr/>
          <a:lstStyle/>
          <a:p>
            <a:r>
              <a:rPr lang="en-US" i="1" u="sng" dirty="0">
                <a:latin typeface="Arial" panose="020B0604020202020204" pitchFamily="34" charset="0"/>
                <a:cs typeface="Arial" panose="020B0604020202020204" pitchFamily="34" charset="0"/>
              </a:rPr>
              <a:t>Student Engagement</a:t>
            </a:r>
          </a:p>
        </p:txBody>
      </p:sp>
      <p:sp>
        <p:nvSpPr>
          <p:cNvPr id="28" name="Text Placeholder 6"/>
          <p:cNvSpPr>
            <a:spLocks noGrp="1"/>
          </p:cNvSpPr>
          <p:nvPr>
            <p:ph type="body" sz="quarter" idx="23"/>
          </p:nvPr>
        </p:nvSpPr>
        <p:spPr>
          <a:xfrm>
            <a:off x="22415504" y="6392906"/>
            <a:ext cx="10048874" cy="846363"/>
          </a:xfrm>
        </p:spPr>
        <p:txBody>
          <a:bodyPr/>
          <a:lstStyle/>
          <a:p>
            <a:r>
              <a:rPr lang="en-US" i="1" u="sng" dirty="0">
                <a:latin typeface="Arial" panose="020B0604020202020204" pitchFamily="34" charset="0"/>
                <a:cs typeface="Arial" panose="020B0604020202020204" pitchFamily="34" charset="0"/>
              </a:rPr>
              <a:t>Reflective Learning</a:t>
            </a:r>
          </a:p>
        </p:txBody>
      </p:sp>
      <p:sp>
        <p:nvSpPr>
          <p:cNvPr id="29" name="Text Placeholder 6"/>
          <p:cNvSpPr>
            <a:spLocks noGrp="1"/>
          </p:cNvSpPr>
          <p:nvPr>
            <p:ph type="body" sz="quarter" idx="23"/>
          </p:nvPr>
        </p:nvSpPr>
        <p:spPr>
          <a:xfrm>
            <a:off x="22401444" y="25388262"/>
            <a:ext cx="10048874" cy="846363"/>
          </a:xfrm>
        </p:spPr>
        <p:txBody>
          <a:bodyPr/>
          <a:lstStyle/>
          <a:p>
            <a:r>
              <a:rPr lang="en-US" i="1" u="sng" dirty="0">
                <a:latin typeface="Arial" panose="020B0604020202020204" pitchFamily="34" charset="0"/>
                <a:cs typeface="Arial" panose="020B0604020202020204" pitchFamily="34" charset="0"/>
              </a:rPr>
              <a:t>Social Learning (PBL and PAL activities)</a:t>
            </a:r>
          </a:p>
        </p:txBody>
      </p:sp>
      <p:sp>
        <p:nvSpPr>
          <p:cNvPr id="30" name="Text Placeholder 6"/>
          <p:cNvSpPr>
            <a:spLocks noGrp="1"/>
          </p:cNvSpPr>
          <p:nvPr>
            <p:ph type="body" sz="quarter" idx="23"/>
          </p:nvPr>
        </p:nvSpPr>
        <p:spPr>
          <a:xfrm>
            <a:off x="33371596" y="5536712"/>
            <a:ext cx="10048874" cy="846363"/>
          </a:xfrm>
        </p:spPr>
        <p:txBody>
          <a:bodyPr/>
          <a:lstStyle/>
          <a:p>
            <a:r>
              <a:rPr lang="en-US" i="1" u="sng" dirty="0">
                <a:solidFill>
                  <a:schemeClr val="tx2"/>
                </a:solidFill>
                <a:latin typeface="Arial" panose="020B0604020202020204" pitchFamily="34" charset="0"/>
                <a:cs typeface="Arial" panose="020B0604020202020204" pitchFamily="34" charset="0"/>
              </a:rPr>
              <a:t>Self Efficacy</a:t>
            </a:r>
          </a:p>
        </p:txBody>
      </p:sp>
      <p:sp>
        <p:nvSpPr>
          <p:cNvPr id="31" name="Text Placeholder 11"/>
          <p:cNvSpPr>
            <a:spLocks noGrp="1"/>
          </p:cNvSpPr>
          <p:nvPr>
            <p:ph type="body" sz="quarter" idx="28"/>
          </p:nvPr>
        </p:nvSpPr>
        <p:spPr>
          <a:xfrm>
            <a:off x="33382622" y="6056596"/>
            <a:ext cx="10052050" cy="4693570"/>
          </a:xfrm>
        </p:spPr>
        <p:txBody>
          <a:bodyPr/>
          <a:lstStyle/>
          <a:p>
            <a:r>
              <a:rPr lang="en-IE" dirty="0">
                <a:solidFill>
                  <a:schemeClr val="tx1"/>
                </a:solidFill>
                <a:latin typeface="Arial" panose="020B0604020202020204" pitchFamily="34" charset="0"/>
                <a:cs typeface="Arial" panose="020B0604020202020204" pitchFamily="34" charset="0"/>
              </a:rPr>
              <a:t>Participants were provided a self-efficacy questionnaire, based on a approach suggested by Bandura (2006), to complete at the start and end of a semester. A social learning intervention was introduced to a treatment group, and the overall self-efficacy group score comparison revealed very little, other than a slight increase in the treatment group score.  However, a significant finding was found when comparing the final four questions measuring the perceived ability to work within a group. To illustrate this, the first figure below represents the start of semester self-efficacy group score for both groups, followed by the second figure representing the end of semester self-efficacy score reversal.</a:t>
            </a:r>
            <a:endParaRPr lang="en-US" dirty="0">
              <a:solidFill>
                <a:schemeClr val="tx1"/>
              </a:solidFill>
              <a:latin typeface="Arial" panose="020B0604020202020204" pitchFamily="34" charset="0"/>
              <a:cs typeface="Arial" panose="020B0604020202020204" pitchFamily="34" charset="0"/>
            </a:endParaRPr>
          </a:p>
        </p:txBody>
      </p:sp>
      <p:sp>
        <p:nvSpPr>
          <p:cNvPr id="32" name="Content Placeholder 2"/>
          <p:cNvSpPr txBox="1">
            <a:spLocks/>
          </p:cNvSpPr>
          <p:nvPr/>
        </p:nvSpPr>
        <p:spPr>
          <a:xfrm>
            <a:off x="718249" y="19594272"/>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GB" sz="2400" dirty="0">
                <a:latin typeface="Arial" panose="020B0604020202020204" pitchFamily="34" charset="0"/>
                <a:cs typeface="Arial" panose="020B0604020202020204" pitchFamily="34" charset="0"/>
              </a:rPr>
              <a:t>The conceptual framework below, was developed from Bandura’s (1986) Reciprocal Determinism model, in which Behaviour, Environmental Factors and Personal Factors were replaced with Self-Efficacy, Social Learning and Reflection, which became the basis for developing implementation strategies to enhance student engagement.</a:t>
            </a:r>
            <a:endParaRPr lang="en-IE" sz="24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34004" y="7077748"/>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A reflective learning journal was provided to student participants in two of the action research studies, participants were asked to complete this journal on a weekly basis over the course of a semester.  There was mixed opinions on the use of the journal, with the majority questioning its usefulness.  Students were not convinced of the benefits of using the journal over a long period of time, and found the activity a burden in some cases.  Some viewed it as a piece of additional assessment that had no grade, furthering most to question the benefits.   While some positive benefits were noticed, careful consideration is required if using such a tool for a class cohort, some individuals seemed to adapt better to this type of journaling activity than others.   </a:t>
            </a:r>
          </a:p>
        </p:txBody>
      </p:sp>
      <p:sp>
        <p:nvSpPr>
          <p:cNvPr id="38" name="Text Placeholder 11"/>
          <p:cNvSpPr>
            <a:spLocks noGrp="1"/>
          </p:cNvSpPr>
          <p:nvPr>
            <p:ph type="body" sz="quarter" idx="28"/>
          </p:nvPr>
        </p:nvSpPr>
        <p:spPr>
          <a:xfrm>
            <a:off x="22407466" y="25936012"/>
            <a:ext cx="10052050" cy="6490985"/>
          </a:xfrm>
        </p:spPr>
        <p:txBody>
          <a:bodyPr/>
          <a:lstStyle/>
          <a:p>
            <a:r>
              <a:rPr lang="en-IE" dirty="0">
                <a:solidFill>
                  <a:schemeClr val="tx1"/>
                </a:solidFill>
                <a:latin typeface="Arial" panose="020B0604020202020204" pitchFamily="34" charset="0"/>
                <a:cs typeface="Arial" panose="020B0604020202020204" pitchFamily="34" charset="0"/>
              </a:rPr>
              <a:t>Problem Based Learning (PBL) and Peer Assisted Learning (PAL) were introduced to a treatment group over the course of a semester.  The quotes below represent a small sample of the overall positive feedback the participants expressed in terms of their enjoyment in participating in groups when solving programming problems:</a:t>
            </a:r>
          </a:p>
          <a:p>
            <a:endParaRPr lang="en-IE"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“I learned I can work in a group. Although I most of the times would rather work alone, working in a group does make problem solving a lot easier”.</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“I enjoy programming but I’m 100% aware that my planning skills are way better than my programming skills. I wish we had more opportunities like this one to practice”.</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“Really enjoyable as I am better working with people.  (I’m a really nervous person and individual evaluations makes me so nervous that I cannot concentrate)”.</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“These activities really makes more interaction among friends and for a given problem, we can solve it with many the best ways.  And need to be continued in the coming weeks”.</a:t>
            </a:r>
          </a:p>
          <a:p>
            <a:endParaRPr lang="en-IE" sz="1600" i="1" dirty="0">
              <a:solidFill>
                <a:schemeClr val="tx1"/>
              </a:solidFill>
              <a:latin typeface="Arial" panose="020B0604020202020204" pitchFamily="34" charset="0"/>
              <a:cs typeface="Arial" panose="020B0604020202020204" pitchFamily="34" charset="0"/>
            </a:endParaRPr>
          </a:p>
          <a:p>
            <a:endParaRPr lang="en-IE" sz="1600" i="1" dirty="0">
              <a:solidFill>
                <a:schemeClr val="tx1"/>
              </a:solidFill>
              <a:latin typeface="Arial" panose="020B0604020202020204" pitchFamily="34" charset="0"/>
              <a:cs typeface="Arial" panose="020B0604020202020204" pitchFamily="34" charset="0"/>
            </a:endParaRPr>
          </a:p>
        </p:txBody>
      </p:sp>
      <p:sp>
        <p:nvSpPr>
          <p:cNvPr id="40" name="Text Placeholder 3"/>
          <p:cNvSpPr>
            <a:spLocks noGrp="1"/>
          </p:cNvSpPr>
          <p:nvPr>
            <p:ph type="body" sz="quarter" idx="20"/>
          </p:nvPr>
        </p:nvSpPr>
        <p:spPr>
          <a:xfrm>
            <a:off x="521484" y="12794208"/>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578634" y="13812808"/>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The four  questions below represent the core focus of the entire study:</a:t>
            </a: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Q.1.</a:t>
            </a:r>
            <a:r>
              <a:rPr lang="en-IE" sz="2400" dirty="0">
                <a:latin typeface="Arial" panose="020B0604020202020204" pitchFamily="34" charset="0"/>
                <a:cs typeface="Arial" panose="020B0604020202020204" pitchFamily="34" charset="0"/>
              </a:rPr>
              <a:t> 	Is a </a:t>
            </a:r>
            <a:r>
              <a:rPr lang="en-IE" sz="2400" b="1" dirty="0">
                <a:latin typeface="Arial" panose="020B0604020202020204" pitchFamily="34" charset="0"/>
                <a:cs typeface="Arial" panose="020B0604020202020204" pitchFamily="34" charset="0"/>
              </a:rPr>
              <a:t>Reflective Learning Journal </a:t>
            </a:r>
            <a:r>
              <a:rPr lang="en-IE" sz="2400" dirty="0">
                <a:latin typeface="Arial" panose="020B0604020202020204" pitchFamily="34" charset="0"/>
                <a:cs typeface="Arial" panose="020B0604020202020204" pitchFamily="34" charset="0"/>
              </a:rPr>
              <a:t>a useful and effective tool 	for engaging students in computer programming?</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Q.2</a:t>
            </a:r>
            <a:r>
              <a:rPr lang="en-IE" sz="2400" dirty="0">
                <a:latin typeface="Arial" panose="020B0604020202020204" pitchFamily="34" charset="0"/>
                <a:cs typeface="Arial" panose="020B0604020202020204" pitchFamily="34" charset="0"/>
              </a:rPr>
              <a:t>. 	Can the use of social learning strategies enhance </a:t>
            </a:r>
            <a:r>
              <a:rPr lang="en-IE" sz="2400" b="1" dirty="0">
                <a:latin typeface="Arial" panose="020B0604020202020204" pitchFamily="34" charset="0"/>
                <a:cs typeface="Arial" panose="020B0604020202020204" pitchFamily="34" charset="0"/>
              </a:rPr>
              <a:t>student 	engagement</a:t>
            </a:r>
            <a:r>
              <a:rPr lang="en-IE" sz="2400" dirty="0">
                <a:latin typeface="Arial" panose="020B0604020202020204" pitchFamily="34" charset="0"/>
                <a:cs typeface="Arial" panose="020B0604020202020204" pitchFamily="34" charset="0"/>
              </a:rPr>
              <a:t>?</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Q.3 	</a:t>
            </a:r>
            <a:r>
              <a:rPr lang="en-IE" sz="2400" dirty="0">
                <a:latin typeface="Arial" panose="020B0604020202020204" pitchFamily="34" charset="0"/>
                <a:cs typeface="Arial" panose="020B0604020202020204" pitchFamily="34" charset="0"/>
              </a:rPr>
              <a:t>Are social learning strategies, such as </a:t>
            </a:r>
            <a:r>
              <a:rPr lang="en-IE" sz="2400" b="1" dirty="0">
                <a:latin typeface="Arial" panose="020B0604020202020204" pitchFamily="34" charset="0"/>
                <a:cs typeface="Arial" panose="020B0604020202020204" pitchFamily="34" charset="0"/>
              </a:rPr>
              <a:t>Problem Based 	Learning and Peer Assisted Learning</a:t>
            </a:r>
            <a:r>
              <a:rPr lang="en-IE" sz="2400" dirty="0">
                <a:latin typeface="Arial" panose="020B0604020202020204" pitchFamily="34" charset="0"/>
                <a:cs typeface="Arial" panose="020B0604020202020204" pitchFamily="34" charset="0"/>
              </a:rPr>
              <a:t>, effective tools in 	engaging students in computer 	programming?</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Q.4</a:t>
            </a:r>
            <a:r>
              <a:rPr lang="en-IE" sz="2400" dirty="0">
                <a:latin typeface="Arial" panose="020B0604020202020204" pitchFamily="34" charset="0"/>
                <a:cs typeface="Arial" panose="020B0604020202020204" pitchFamily="34" charset="0"/>
              </a:rPr>
              <a:t>	Can the use of social learning strategies enhance </a:t>
            </a:r>
            <a:r>
              <a:rPr lang="en-IE" sz="2400" b="1" dirty="0">
                <a:latin typeface="Arial" panose="020B0604020202020204" pitchFamily="34" charset="0"/>
                <a:cs typeface="Arial" panose="020B0604020202020204" pitchFamily="34" charset="0"/>
              </a:rPr>
              <a:t>self-	efficacy </a:t>
            </a:r>
            <a:r>
              <a:rPr lang="en-IE" sz="2400" dirty="0">
                <a:latin typeface="Arial" panose="020B0604020202020204" pitchFamily="34" charset="0"/>
                <a:cs typeface="Arial" panose="020B0604020202020204" pitchFamily="34" charset="0"/>
              </a:rPr>
              <a:t>in computer programming?</a:t>
            </a:r>
          </a:p>
        </p:txBody>
      </p:sp>
      <p:sp>
        <p:nvSpPr>
          <p:cNvPr id="42" name="Content Placeholder 2"/>
          <p:cNvSpPr txBox="1">
            <a:spLocks/>
          </p:cNvSpPr>
          <p:nvPr/>
        </p:nvSpPr>
        <p:spPr>
          <a:xfrm>
            <a:off x="33513137" y="22823005"/>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Both of the studies on the use of a reflective learning journal were 	mostly negative, in that students did not find it beneficial, and in some 	cases, saw it as an additional ungraded piece of assessment .</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There was </a:t>
            </a:r>
            <a:r>
              <a:rPr lang="en-IE" sz="2200" i="1" dirty="0">
                <a:latin typeface="Arial" panose="020B0604020202020204" pitchFamily="34" charset="0"/>
                <a:cs typeface="Arial" panose="020B0604020202020204" pitchFamily="34" charset="0"/>
              </a:rPr>
              <a:t>evidence to suggest it does, specifically relating to 	group based activities, and communicating with peers.  However, it is 	difficult to say positive findings were directly linked to the social 	learning activities introduced over the semester.</a:t>
            </a: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 use of PBL and PAL was very successful in engaging students in 	computer programming, the students engaged in the activities and 	requested more of these activities in the future.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Q.4</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There was no strong evidence to suggest social learning improved 	self-efficacy in computer programming, however, there was strong 	evidence found that participating in group work enhances self-efficacy 	in working with others in group activities.</a:t>
            </a:r>
          </a:p>
        </p:txBody>
      </p:sp>
      <p:graphicFrame>
        <p:nvGraphicFramePr>
          <p:cNvPr id="37" name="Table 36"/>
          <p:cNvGraphicFramePr>
            <a:graphicFrameLocks noGrp="1"/>
          </p:cNvGraphicFramePr>
          <p:nvPr>
            <p:extLst>
              <p:ext uri="{D42A27DB-BD31-4B8C-83A1-F6EECF244321}">
                <p14:modId xmlns:p14="http://schemas.microsoft.com/office/powerpoint/2010/main" val="3349645228"/>
              </p:ext>
            </p:extLst>
          </p:nvPr>
        </p:nvGraphicFramePr>
        <p:xfrm>
          <a:off x="11653912" y="26870112"/>
          <a:ext cx="9742489" cy="5042448"/>
        </p:xfrm>
        <a:graphic>
          <a:graphicData uri="http://schemas.openxmlformats.org/drawingml/2006/table">
            <a:tbl>
              <a:tblPr firstRow="1" firstCol="1" bandRow="1">
                <a:tableStyleId>{5C22544A-7EE6-4342-B048-85BDC9FD1C3A}</a:tableStyleId>
              </a:tblPr>
              <a:tblGrid>
                <a:gridCol w="731407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80619">
                  <a:extLst>
                    <a:ext uri="{9D8B030D-6E8A-4147-A177-3AD203B41FA5}">
                      <a16:colId xmlns:a16="http://schemas.microsoft.com/office/drawing/2014/main" val="20002"/>
                    </a:ext>
                  </a:extLst>
                </a:gridCol>
              </a:tblGrid>
              <a:tr h="337853">
                <a:tc gridSpan="3">
                  <a:txBody>
                    <a:bodyPr/>
                    <a:lstStyle/>
                    <a:p>
                      <a:pPr>
                        <a:spcAft>
                          <a:spcPts val="0"/>
                        </a:spcAft>
                      </a:pPr>
                      <a:endParaRPr lang="en-IE" sz="10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Pilot Study -</a:t>
                      </a:r>
                      <a:r>
                        <a:rPr lang="en-IE" sz="1800" baseline="0" dirty="0">
                          <a:solidFill>
                            <a:schemeClr val="tx1"/>
                          </a:solidFill>
                          <a:effectLst/>
                          <a:latin typeface="Arial" panose="020B0604020202020204" pitchFamily="34" charset="0"/>
                          <a:ea typeface="Times New Roman"/>
                          <a:cs typeface="Arial" panose="020B0604020202020204" pitchFamily="34" charset="0"/>
                        </a:rPr>
                        <a:t> 2014</a:t>
                      </a:r>
                      <a:endParaRPr lang="en-IE" sz="1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accent1"/>
                    </a:solidFill>
                  </a:tcPr>
                </a:tc>
                <a:tc>
                  <a:txBody>
                    <a:bodyPr/>
                    <a:lstStyle/>
                    <a:p>
                      <a:pPr>
                        <a:spcAft>
                          <a:spcPts val="0"/>
                        </a:spcAft>
                      </a:pPr>
                      <a:r>
                        <a:rPr lang="en-GB" sz="1800" b="1" dirty="0">
                          <a:solidFill>
                            <a:schemeClr val="bg1"/>
                          </a:solidFill>
                          <a:effectLst/>
                        </a:rPr>
                        <a:t>Analysis</a:t>
                      </a:r>
                      <a:endParaRPr lang="en-IE" sz="1800" b="1" dirty="0">
                        <a:solidFill>
                          <a:schemeClr val="bg1"/>
                        </a:solidFill>
                        <a:effectLst/>
                        <a:latin typeface="Times New Roman"/>
                        <a:ea typeface="Times New Roman"/>
                        <a:cs typeface="Times New Roman"/>
                      </a:endParaRPr>
                    </a:p>
                  </a:txBody>
                  <a:tcPr marL="68580" marR="68580" marT="0" marB="0" anchor="ctr">
                    <a:solidFill>
                      <a:schemeClr val="accent1"/>
                    </a:solidFill>
                  </a:tcPr>
                </a:tc>
                <a:tc>
                  <a:txBody>
                    <a:bodyPr/>
                    <a:lstStyle/>
                    <a:p>
                      <a:pPr>
                        <a:spcAft>
                          <a:spcPts val="0"/>
                        </a:spcAft>
                      </a:pPr>
                      <a:r>
                        <a:rPr lang="en-GB" sz="1800" b="1" dirty="0">
                          <a:solidFill>
                            <a:schemeClr val="bg1"/>
                          </a:solidFill>
                          <a:effectLst/>
                        </a:rPr>
                        <a:t>Sample</a:t>
                      </a:r>
                      <a:endParaRPr lang="en-IE" sz="1800" b="1" dirty="0">
                        <a:solidFill>
                          <a:schemeClr val="bg1"/>
                        </a:solidFill>
                        <a:effectLst/>
                        <a:latin typeface="Times New Roman"/>
                        <a:ea typeface="Times New Roman"/>
                        <a:cs typeface="Times New Roman"/>
                      </a:endParaRPr>
                    </a:p>
                  </a:txBody>
                  <a:tcPr marL="68580" marR="68580" marT="0" marB="0" anchor="ctr">
                    <a:solidFill>
                      <a:schemeClr val="accent1"/>
                    </a:solidFill>
                  </a:tcPr>
                </a:tc>
                <a:extLst>
                  <a:ext uri="{0D108BD9-81ED-4DB2-BD59-A6C34878D82A}">
                    <a16:rowId xmlns:a16="http://schemas.microsoft.com/office/drawing/2014/main" val="10001"/>
                  </a:ext>
                </a:extLst>
              </a:tr>
              <a:tr h="288187">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Student study habits questionnaire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31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2"/>
                  </a:ext>
                </a:extLst>
              </a:tr>
              <a:tr h="287383">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Reflective Learning Journal</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77</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00446">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Focus group (reflective journal evaluation)</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7</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r h="0">
                <a:tc gridSpan="3">
                  <a:txBody>
                    <a:bodyPr/>
                    <a:lstStyle/>
                    <a:p>
                      <a:pPr>
                        <a:spcAft>
                          <a:spcPts val="0"/>
                        </a:spcAft>
                      </a:pPr>
                      <a:endParaRPr lang="en-IE" sz="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6"/>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Secondary Study - 2015</a:t>
                      </a:r>
                    </a:p>
                  </a:txBody>
                  <a:tcPr marL="68580" marR="68580" marT="0" marB="0" anchor="ctr"/>
                </a:tc>
                <a:tc>
                  <a:txBody>
                    <a:bodyPr/>
                    <a:lstStyle/>
                    <a:p>
                      <a:pPr marL="0" algn="l" defTabSz="4388900" rtl="0" eaLnBrk="1" latinLnBrk="0" hangingPunct="1">
                        <a:spcAft>
                          <a:spcPts val="0"/>
                        </a:spcAft>
                      </a:pPr>
                      <a:r>
                        <a:rPr lang="en-GB" sz="1800" b="1" kern="1200" dirty="0">
                          <a:solidFill>
                            <a:schemeClr val="lt1"/>
                          </a:solidFill>
                          <a:effectLst/>
                          <a:latin typeface="+mn-lt"/>
                          <a:ea typeface="+mn-ea"/>
                          <a:cs typeface="+mn-cs"/>
                        </a:rPr>
                        <a:t>Analysis</a:t>
                      </a:r>
                      <a:endParaRPr lang="en-IE" sz="1800" b="1" kern="120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l" defTabSz="4388900" rtl="0" eaLnBrk="1" latinLnBrk="0" hangingPunct="1">
                        <a:spcAft>
                          <a:spcPts val="0"/>
                        </a:spcAft>
                      </a:pPr>
                      <a:r>
                        <a:rPr lang="en-GB" sz="1800" b="1" kern="1200" dirty="0">
                          <a:solidFill>
                            <a:schemeClr val="lt1"/>
                          </a:solidFill>
                          <a:effectLst/>
                          <a:latin typeface="+mn-lt"/>
                          <a:ea typeface="+mn-ea"/>
                          <a:cs typeface="+mn-cs"/>
                        </a:rPr>
                        <a:t>Sample</a:t>
                      </a:r>
                      <a:endParaRPr lang="en-IE" sz="1800" b="1" kern="1200" dirty="0">
                        <a:solidFill>
                          <a:schemeClr val="lt1"/>
                        </a:solidFill>
                        <a:effectLst/>
                        <a:latin typeface="+mn-lt"/>
                        <a:ea typeface="+mn-ea"/>
                        <a:cs typeface="+mn-cs"/>
                      </a:endParaRPr>
                    </a:p>
                  </a:txBody>
                  <a:tcPr marL="68580" marR="68580" marT="0" marB="0" anchor="ctr">
                    <a:solidFill>
                      <a:schemeClr val="accent1"/>
                    </a:solidFill>
                  </a:tcPr>
                </a:tc>
                <a:extLst>
                  <a:ext uri="{0D108BD9-81ED-4DB2-BD59-A6C34878D82A}">
                    <a16:rowId xmlns:a16="http://schemas.microsoft.com/office/drawing/2014/main" val="10007"/>
                  </a:ext>
                </a:extLst>
              </a:tr>
              <a:tr h="289638">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Student study habits questionnaire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53</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08"/>
                  </a:ext>
                </a:extLst>
              </a:tr>
              <a:tr h="300445">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Reflective Learning Journal</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18</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09"/>
                  </a:ext>
                </a:extLst>
              </a:tr>
              <a:tr h="274320">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Interview (Journal evaluation and Study habits)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0"/>
                  </a:ext>
                </a:extLst>
              </a:tr>
              <a:tr h="0">
                <a:tc gridSpan="3">
                  <a:txBody>
                    <a:bodyPr/>
                    <a:lstStyle/>
                    <a:p>
                      <a:pPr>
                        <a:spcAft>
                          <a:spcPts val="0"/>
                        </a:spcAft>
                      </a:pPr>
                      <a:endParaRPr lang="en-IE" sz="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12"/>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Principal Study - 2016</a:t>
                      </a:r>
                    </a:p>
                  </a:txBody>
                  <a:tcPr marL="68580" marR="68580" marT="0" marB="0" anchor="ctr"/>
                </a:tc>
                <a:tc>
                  <a:txBody>
                    <a:bodyPr/>
                    <a:lstStyle/>
                    <a:p>
                      <a:pPr marL="0" algn="l" defTabSz="4388900" rtl="0" eaLnBrk="1" latinLnBrk="0" hangingPunct="1">
                        <a:spcAft>
                          <a:spcPts val="0"/>
                        </a:spcAft>
                      </a:pPr>
                      <a:r>
                        <a:rPr lang="en-GB" sz="2000" b="1" kern="1200" dirty="0">
                          <a:solidFill>
                            <a:schemeClr val="lt1"/>
                          </a:solidFill>
                          <a:effectLst/>
                          <a:latin typeface="+mn-lt"/>
                          <a:ea typeface="+mn-ea"/>
                          <a:cs typeface="+mn-cs"/>
                        </a:rPr>
                        <a:t>Analysis</a:t>
                      </a:r>
                      <a:endParaRPr lang="en-IE" sz="2000" b="1" kern="120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l" defTabSz="4388900" rtl="0" eaLnBrk="1" latinLnBrk="0" hangingPunct="1">
                        <a:spcAft>
                          <a:spcPts val="0"/>
                        </a:spcAft>
                      </a:pPr>
                      <a:r>
                        <a:rPr lang="en-GB" sz="2000" b="1" kern="1200" dirty="0">
                          <a:solidFill>
                            <a:schemeClr val="lt1"/>
                          </a:solidFill>
                          <a:effectLst/>
                          <a:latin typeface="+mn-lt"/>
                          <a:ea typeface="+mn-ea"/>
                          <a:cs typeface="+mn-cs"/>
                        </a:rPr>
                        <a:t>Sample</a:t>
                      </a:r>
                      <a:endParaRPr lang="en-IE" sz="2000" b="1" kern="1200" dirty="0">
                        <a:solidFill>
                          <a:schemeClr val="lt1"/>
                        </a:solidFill>
                        <a:effectLst/>
                        <a:latin typeface="+mn-lt"/>
                        <a:ea typeface="+mn-ea"/>
                        <a:cs typeface="+mn-cs"/>
                      </a:endParaRPr>
                    </a:p>
                  </a:txBody>
                  <a:tcPr marL="68580" marR="68580" marT="0" marB="0" anchor="ctr">
                    <a:solidFill>
                      <a:schemeClr val="accent1"/>
                    </a:solidFill>
                  </a:tcPr>
                </a:tc>
                <a:extLst>
                  <a:ext uri="{0D108BD9-81ED-4DB2-BD59-A6C34878D82A}">
                    <a16:rowId xmlns:a16="http://schemas.microsoft.com/office/drawing/2014/main" val="10013"/>
                  </a:ext>
                </a:extLst>
              </a:tr>
              <a:tr h="289639">
                <a:tc>
                  <a:txBody>
                    <a:bodyPr/>
                    <a:lstStyle/>
                    <a:p>
                      <a:pPr marL="0" algn="l" defTabSz="4388900" rtl="0" eaLnBrk="1" latinLnBrk="0" hangingPunct="1">
                        <a:spcAft>
                          <a:spcPts val="0"/>
                        </a:spcAft>
                      </a:pPr>
                      <a:r>
                        <a:rPr lang="en-IE" sz="1600" b="0" kern="1200" dirty="0">
                          <a:solidFill>
                            <a:schemeClr val="tx1"/>
                          </a:solidFill>
                          <a:effectLst/>
                          <a:latin typeface="Arial" panose="020B0604020202020204" pitchFamily="34" charset="0"/>
                          <a:ea typeface="+mn-ea"/>
                          <a:cs typeface="Arial" panose="020B0604020202020204" pitchFamily="34" charset="0"/>
                        </a:rPr>
                        <a:t>Student Engagement &amp; Self-Efficacy Questionnaire – (Treatment</a:t>
                      </a:r>
                      <a:r>
                        <a:rPr lang="en-IE" sz="1600" b="0" kern="1200" baseline="0" dirty="0">
                          <a:solidFill>
                            <a:schemeClr val="tx1"/>
                          </a:solidFill>
                          <a:effectLst/>
                          <a:latin typeface="Arial" panose="020B0604020202020204" pitchFamily="34" charset="0"/>
                          <a:ea typeface="+mn-ea"/>
                          <a:cs typeface="Arial" panose="020B0604020202020204" pitchFamily="34" charset="0"/>
                        </a:rPr>
                        <a:t> Group)</a:t>
                      </a:r>
                      <a:endParaRPr lang="en-IE" sz="1600" b="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4"/>
                  </a:ext>
                </a:extLst>
              </a:tr>
              <a:tr h="326571">
                <a:tc>
                  <a:txBody>
                    <a:bodyPr/>
                    <a:lstStyle/>
                    <a:p>
                      <a:pPr marL="0" algn="l" defTabSz="4388900" rtl="0" eaLnBrk="1" latinLnBrk="0" hangingPunct="1">
                        <a:spcAft>
                          <a:spcPts val="0"/>
                        </a:spcAft>
                      </a:pPr>
                      <a:r>
                        <a:rPr lang="en-IE" sz="1600" b="0" kern="1200" dirty="0">
                          <a:solidFill>
                            <a:schemeClr val="tx1"/>
                          </a:solidFill>
                          <a:effectLst/>
                          <a:latin typeface="Arial" panose="020B0604020202020204" pitchFamily="34" charset="0"/>
                          <a:ea typeface="+mn-ea"/>
                          <a:cs typeface="Arial" panose="020B0604020202020204" pitchFamily="34" charset="0"/>
                        </a:rPr>
                        <a:t>Student Engagement &amp; Self-Efficacy Questionnaire –(Control)</a:t>
                      </a: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31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5"/>
                  </a:ext>
                </a:extLst>
              </a:tr>
              <a:tr h="300446">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Interview (start and end of semester with principal programming lecturer )</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6"/>
                  </a:ext>
                </a:extLst>
              </a:tr>
              <a:tr h="300445">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Interview (end of semester with treatment group participants)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7"/>
                  </a:ext>
                </a:extLst>
              </a:tr>
              <a:tr h="308218">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PBL/PAL activity feedback forms (5x sessions)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46</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8"/>
                  </a:ext>
                </a:extLst>
              </a:tr>
            </a:tbl>
          </a:graphicData>
        </a:graphic>
      </p:graphicFrame>
      <p:sp>
        <p:nvSpPr>
          <p:cNvPr id="45" name="Text Placeholder 4"/>
          <p:cNvSpPr>
            <a:spLocks noGrp="1"/>
          </p:cNvSpPr>
          <p:nvPr>
            <p:ph type="body" sz="quarter" idx="21"/>
          </p:nvPr>
        </p:nvSpPr>
        <p:spPr>
          <a:xfrm>
            <a:off x="11459293" y="25496880"/>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Data Collection</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4" name="Text Placeholder 4"/>
          <p:cNvSpPr>
            <a:spLocks noGrp="1"/>
          </p:cNvSpPr>
          <p:nvPr>
            <p:ph type="body" sz="quarter" idx="21"/>
          </p:nvPr>
        </p:nvSpPr>
        <p:spPr>
          <a:xfrm>
            <a:off x="11453400" y="17075571"/>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Research Methods</a:t>
            </a: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11449319" y="17642446"/>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below highlights the methods and tools used over the course of the action research study. </a:t>
            </a:r>
            <a:endParaRPr lang="en-US" sz="2400" dirty="0">
              <a:solidFill>
                <a:schemeClr val="tx1"/>
              </a:solidFill>
              <a:latin typeface="Arial" panose="020B0604020202020204" pitchFamily="34" charset="0"/>
              <a:cs typeface="Arial" panose="020B0604020202020204" pitchFamily="34" charset="0"/>
            </a:endParaRPr>
          </a:p>
        </p:txBody>
      </p:sp>
      <p:sp>
        <p:nvSpPr>
          <p:cNvPr id="43" name="Text Placeholder 4">
            <a:extLst>
              <a:ext uri="{FF2B5EF4-FFF2-40B4-BE49-F238E27FC236}">
                <a16:creationId xmlns:a16="http://schemas.microsoft.com/office/drawing/2014/main" id="{D01E89C6-0794-4157-9DEF-383030D60FAB}"/>
              </a:ext>
            </a:extLst>
          </p:cNvPr>
          <p:cNvSpPr txBox="1">
            <a:spLocks/>
          </p:cNvSpPr>
          <p:nvPr/>
        </p:nvSpPr>
        <p:spPr>
          <a:xfrm>
            <a:off x="11447321" y="26027104"/>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table below is a summary of the data collected for the study.</a:t>
            </a:r>
            <a:endParaRPr lang="en-US" sz="2400" dirty="0">
              <a:solidFill>
                <a:schemeClr val="tx1"/>
              </a:solidFill>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531031" y="12554206"/>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A student engagement measurement tool was provided to student participants at the start and end of a semester.  A social learning intervention was applied to a treatment group, and the engagement scores across both the control and treatment groups were measured.  The results revealed a small increase in total student engagement group score for the treatment group, but nothing significant. However, interesting findings were found in some of the individual questions, the figure below represents one an example of this, in which the treatment group had scored considerably higher than the control group in a question relating to understanding people dissimilar to themselves, which would have been influenced through the social learning activities that the treatment group participated in.  This, in itself, was an encouraging finding. </a:t>
            </a: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29479722"/>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900" dirty="0">
                <a:latin typeface="Arial" panose="020B0604020202020204" pitchFamily="34" charset="0"/>
                <a:cs typeface="Arial" panose="020B0604020202020204" pitchFamily="34" charset="0"/>
              </a:rPr>
              <a:t>Bandura, A. (1986). Social Foundations of Thought and Action: Social Cognitive Theory. U.S.A: Pearson Education.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Bandura, A. (2006). Guide for constructing self-efficacy scales. In F. </a:t>
            </a:r>
            <a:r>
              <a:rPr lang="en-IE" sz="900" dirty="0" err="1">
                <a:latin typeface="Arial" panose="020B0604020202020204" pitchFamily="34" charset="0"/>
                <a:cs typeface="Arial" panose="020B0604020202020204" pitchFamily="34" charset="0"/>
              </a:rPr>
              <a:t>Pajares</a:t>
            </a:r>
            <a:r>
              <a:rPr lang="en-IE" sz="900" dirty="0">
                <a:latin typeface="Arial" panose="020B0604020202020204" pitchFamily="34" charset="0"/>
                <a:cs typeface="Arial" panose="020B0604020202020204" pitchFamily="34" charset="0"/>
              </a:rPr>
              <a:t>, &amp; T. </a:t>
            </a:r>
            <a:r>
              <a:rPr lang="en-IE" sz="900" dirty="0" err="1">
                <a:latin typeface="Arial" panose="020B0604020202020204" pitchFamily="34" charset="0"/>
                <a:cs typeface="Arial" panose="020B0604020202020204" pitchFamily="34" charset="0"/>
              </a:rPr>
              <a:t>Urdan</a:t>
            </a:r>
            <a:r>
              <a:rPr lang="en-IE" sz="900" dirty="0">
                <a:latin typeface="Arial" panose="020B0604020202020204" pitchFamily="34" charset="0"/>
                <a:cs typeface="Arial" panose="020B0604020202020204" pitchFamily="34" charset="0"/>
              </a:rPr>
              <a:t> (Eds.), Adolescence and education: Vol. 5. Self efficacy and adolescence (pp. 307-337). Greenwich, CT: Information Age.</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Bogdan, R.C., </a:t>
            </a:r>
            <a:r>
              <a:rPr lang="en-IE" sz="900" dirty="0" err="1">
                <a:latin typeface="Arial" panose="020B0604020202020204" pitchFamily="34" charset="0"/>
                <a:cs typeface="Arial" panose="020B0604020202020204" pitchFamily="34" charset="0"/>
              </a:rPr>
              <a:t>Biklin</a:t>
            </a:r>
            <a:r>
              <a:rPr lang="en-IE" sz="900" dirty="0">
                <a:latin typeface="Arial" panose="020B0604020202020204" pitchFamily="34" charset="0"/>
                <a:cs typeface="Arial" panose="020B0604020202020204" pitchFamily="34" charset="0"/>
              </a:rPr>
              <a:t>, S.K. (1998). Qualitative research for education: An introduction to theory and methods. (3rd edition).  Boston: </a:t>
            </a:r>
            <a:r>
              <a:rPr lang="en-IE" sz="900" dirty="0" err="1">
                <a:latin typeface="Arial" panose="020B0604020202020204" pitchFamily="34" charset="0"/>
                <a:cs typeface="Arial" panose="020B0604020202020204" pitchFamily="34" charset="0"/>
              </a:rPr>
              <a:t>Allyn</a:t>
            </a:r>
            <a:r>
              <a:rPr lang="en-IE" sz="900" dirty="0">
                <a:latin typeface="Arial" panose="020B0604020202020204" pitchFamily="34" charset="0"/>
                <a:cs typeface="Arial" panose="020B0604020202020204" pitchFamily="34" charset="0"/>
              </a:rPr>
              <a:t> and Bacon.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Bryman, A. (2004). Social Research Methods.  U.K.: Oxford University Press.</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Creswell, J.W., Miller, G.A. (1997).  Research Methodologies and Doctoral Process.  New Directions for Higher Education, no.99.  U.S.A.: Wiley.</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Hamir, S., </a:t>
            </a:r>
            <a:r>
              <a:rPr lang="en-IE" sz="900" dirty="0" err="1">
                <a:latin typeface="Arial" panose="020B0604020202020204" pitchFamily="34" charset="0"/>
                <a:cs typeface="Arial" panose="020B0604020202020204" pitchFamily="34" charset="0"/>
              </a:rPr>
              <a:t>Maion</a:t>
            </a:r>
            <a:r>
              <a:rPr lang="en-IE" sz="900" dirty="0">
                <a:latin typeface="Arial" panose="020B0604020202020204" pitchFamily="34" charset="0"/>
                <a:cs typeface="Arial" panose="020B0604020202020204" pitchFamily="34" charset="0"/>
              </a:rPr>
              <a:t>, S., Tice, S., &amp; Wideman, A. (2015) Constructivism in</a:t>
            </a:r>
          </a:p>
          <a:p>
            <a:pPr marL="0" indent="0" algn="just" defTabSz="895350">
              <a:buNone/>
            </a:pPr>
            <a:r>
              <a:rPr lang="en-IE" sz="900" dirty="0">
                <a:latin typeface="Arial" panose="020B0604020202020204" pitchFamily="34" charset="0"/>
                <a:cs typeface="Arial" panose="020B0604020202020204" pitchFamily="34" charset="0"/>
              </a:rPr>
              <a:t>Education. Available at: http://constructivism512.weebly.com . Accessed 27th February 2018.</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Miles, M.B., &amp; Huberman, A.M. (1994). Qualitative data analysis: A sourcebook of new methods.  Thousand Oaks, CA: Sage.</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3481</TotalTime>
  <Words>1606</Words>
  <Application>Microsoft Office PowerPoint</Application>
  <PresentationFormat>Custom</PresentationFormat>
  <Paragraphs>102</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Aptos</vt: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Erick Zumba</cp:lastModifiedBy>
  <cp:revision>122</cp:revision>
  <dcterms:created xsi:type="dcterms:W3CDTF">2012-02-03T19:11:35Z</dcterms:created>
  <dcterms:modified xsi:type="dcterms:W3CDTF">2024-11-23T15:08:17Z</dcterms:modified>
</cp:coreProperties>
</file>