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p:scale>
          <a:sx n="20" d="100"/>
          <a:sy n="20" d="100"/>
        </p:scale>
        <p:origin x="2346" y="28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tmp"/><Relationship Id="rId3" Type="http://schemas.openxmlformats.org/officeDocument/2006/relationships/hyperlink" Target="https://jcu.pressbooks.pub/intro-res-methods-health/chapter/1-3-research-paradigms-and-philosophical-assumptions/#:~:text=It%20is%20the%20lens%20through,for%20data%20collection%20and%20analysis.&amp;text=Research%20paradigms%20consist%20of%20four,ontology%2C%20epistemology%2C%20and%20methodology." TargetMode="External"/><Relationship Id="rId7" Type="http://schemas.openxmlformats.org/officeDocument/2006/relationships/image" Target="../media/image11.png"/><Relationship Id="rId12" Type="http://schemas.openxmlformats.org/officeDocument/2006/relationships/image" Target="../media/image16.tm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file/d/1l2URIM33dPOjFOXWsl4TpBd-39hMD8YH/view?usp=sharing" TargetMode="External"/><Relationship Id="rId11" Type="http://schemas.openxmlformats.org/officeDocument/2006/relationships/image" Target="../media/image15.tmp"/><Relationship Id="rId5" Type="http://schemas.openxmlformats.org/officeDocument/2006/relationships/hyperlink" Target="https://www.digitalocean.com/community/tutorials/paste-in-r" TargetMode="External"/><Relationship Id="rId10" Type="http://schemas.openxmlformats.org/officeDocument/2006/relationships/image" Target="../media/image14.tmp"/><Relationship Id="rId4" Type="http://schemas.openxmlformats.org/officeDocument/2006/relationships/hyperlink" Target="https://researcher.life/blog/article/what-is-a-research-paradigm-types-examples/" TargetMode="External"/><Relationship Id="rId9" Type="http://schemas.openxmlformats.org/officeDocument/2006/relationships/image" Target="../media/image13.png"/><Relationship Id="rId1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355290"/>
          </a:xfrm>
        </p:spPr>
        <p:txBody>
          <a:bodyPr/>
          <a:lstStyle/>
          <a:p>
            <a:pPr algn="just"/>
            <a:r>
              <a:rPr lang="en-IE" sz="2400" kern="100" dirty="0">
                <a:effectLst/>
                <a:latin typeface="Arial" panose="020B0604020202020204" pitchFamily="34" charset="0"/>
                <a:ea typeface="Aptos" panose="020B0004020202020204" pitchFamily="34" charset="0"/>
                <a:cs typeface="Times New Roman" panose="02020603050405020304" pitchFamily="18" charset="0"/>
              </a:rPr>
              <a:t>The main goal of working with a dataset is to maximise the potential of the data and potentially insert this information into AI and subsequently to ML. The research goal was to gather any data and transform it to something useful, for example, a resource to feed the AI. This is a powerful tool and needs accurate information. The process of inputting this information using AI is still new. Whereas, where there is human input into the data inputting process this can result in mistakes due to human error. Whereas, when using this process with AI, the chances of these mistakes being made are greatly lowered, if not eliminated completely. For instance, the current use of AI within the medical field to accurately perform surgical procedures. The risk of accidents is significantly less than when being performed by a human surgeon. </a:t>
            </a:r>
            <a:endParaRPr lang="en-IE"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491425" y="18219121"/>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441111" y="6092185"/>
            <a:ext cx="10048874" cy="2677634"/>
          </a:xfrm>
        </p:spPr>
        <p:txBody>
          <a:bodyPr/>
          <a:lstStyle/>
          <a:p>
            <a:pPr algn="just"/>
            <a:r>
              <a:rPr lang="en-GB" sz="2400" dirty="0">
                <a:solidFill>
                  <a:schemeClr val="tx1"/>
                </a:solidFill>
                <a:latin typeface="Arial" panose="020B0604020202020204" pitchFamily="34" charset="0"/>
                <a:cs typeface="Arial" panose="020B0604020202020204" pitchFamily="34" charset="0"/>
              </a:rPr>
              <a:t>The research study were defined in a deterministic approach, which determines data  and transform all this information to a better comprehension. The main goal was to produce some input based on information that was given by client or patients but asking them for the permission to use this data to help the solve a problem which intrinsically supports all the experiment.</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2940548" y="14289476"/>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069617" y="20665373"/>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Erick da Silva Zumba, CCT College Dublin  (</a:t>
            </a:r>
            <a:r>
              <a:rPr lang="en-US" sz="4800" b="1" dirty="0" err="1">
                <a:latin typeface="Arial" panose="020B0604020202020204" pitchFamily="34" charset="0"/>
                <a:cs typeface="Arial" panose="020B0604020202020204" pitchFamily="34" charset="0"/>
              </a:rPr>
              <a:t>Bsc</a:t>
            </a:r>
            <a:r>
              <a:rPr lang="en-US" sz="4800" b="1" dirty="0">
                <a:latin typeface="Arial" panose="020B0604020202020204" pitchFamily="34" charset="0"/>
                <a:cs typeface="Arial" panose="020B0604020202020204" pitchFamily="34" charset="0"/>
              </a:rPr>
              <a:t> Cohort 9</a:t>
            </a:r>
            <a:r>
              <a:rPr lang="en-US" sz="4800" b="1">
                <a:latin typeface="Arial" panose="020B0604020202020204" pitchFamily="34" charset="0"/>
                <a:cs typeface="Arial" panose="020B0604020202020204" pitchFamily="34" charset="0"/>
              </a:rPr>
              <a:t>), Nov 2024</a:t>
            </a:r>
            <a:endParaRPr lang="en-US" sz="4800" b="1"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53"/>
          </p:nvPr>
        </p:nvSpPr>
        <p:spPr>
          <a:xfrm>
            <a:off x="509578" y="817503"/>
            <a:ext cx="42901013" cy="2277387"/>
          </a:xfrm>
        </p:spPr>
        <p:txBody>
          <a:bodyPr>
            <a:normAutofit fontScale="77500" lnSpcReduction="20000"/>
          </a:bodyPr>
          <a:lstStyle/>
          <a:p>
            <a:r>
              <a:rPr lang="en-US" b="1" cap="small" dirty="0">
                <a:latin typeface="Arial" panose="020B0604020202020204" pitchFamily="34" charset="0"/>
                <a:cs typeface="Arial" panose="020B0604020202020204" pitchFamily="34" charset="0"/>
              </a:rPr>
              <a:t>The use of exploratory data analysis (EDA) and Principal Component analysis(PCA) to maximize understanding of some information that was given</a:t>
            </a:r>
            <a:endParaRPr lang="en-IE" b="1" cap="small" dirty="0">
              <a:latin typeface="Arial" panose="020B0604020202020204" pitchFamily="34" charset="0"/>
              <a:cs typeface="Arial" panose="020B0604020202020204" pitchFamily="34" charset="0"/>
            </a:endParaRPr>
          </a:p>
          <a:p>
            <a:endParaRPr lang="en-US" dirty="0">
              <a:latin typeface="+mn-lt"/>
            </a:endParaRPr>
          </a:p>
        </p:txBody>
      </p:sp>
      <p:sp>
        <p:nvSpPr>
          <p:cNvPr id="27" name="Text Placeholder 6"/>
          <p:cNvSpPr>
            <a:spLocks noGrp="1"/>
          </p:cNvSpPr>
          <p:nvPr>
            <p:ph type="body" sz="quarter" idx="23"/>
          </p:nvPr>
        </p:nvSpPr>
        <p:spPr>
          <a:xfrm>
            <a:off x="22568119" y="16756049"/>
            <a:ext cx="10048874" cy="1569638"/>
          </a:xfrm>
        </p:spPr>
        <p:txBody>
          <a:bodyPr/>
          <a:lstStyle/>
          <a:p>
            <a:r>
              <a:rPr lang="en-US" sz="2400" dirty="0">
                <a:solidFill>
                  <a:schemeClr val="tx1"/>
                </a:solidFill>
                <a:latin typeface="Arial" panose="020B0604020202020204" pitchFamily="34" charset="0"/>
                <a:cs typeface="Arial" panose="020B0604020202020204" pitchFamily="34" charset="0"/>
              </a:rPr>
              <a:t>The EDA  show some the outliers that was identified , another topic is the principal component  analysis for that matter we got the data that was used to do EDA and applied the PCA on it. </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latin typeface="Arial" panose="020B0604020202020204" pitchFamily="34" charset="0"/>
                <a:cs typeface="Arial" panose="020B0604020202020204" pitchFamily="34" charset="0"/>
              </a:rPr>
              <a:t>Reflective Learning</a:t>
            </a:r>
          </a:p>
        </p:txBody>
      </p:sp>
      <p:sp>
        <p:nvSpPr>
          <p:cNvPr id="29" name="Text Placeholder 6"/>
          <p:cNvSpPr>
            <a:spLocks noGrp="1"/>
          </p:cNvSpPr>
          <p:nvPr>
            <p:ph type="body" sz="quarter" idx="23"/>
          </p:nvPr>
        </p:nvSpPr>
        <p:spPr>
          <a:xfrm>
            <a:off x="22401444" y="25388262"/>
            <a:ext cx="10048874" cy="846363"/>
          </a:xfrm>
        </p:spPr>
        <p:txBody>
          <a:bodyPr/>
          <a:lstStyle/>
          <a:p>
            <a:r>
              <a:rPr lang="en-US" i="1" u="sng" dirty="0">
                <a:latin typeface="Arial" panose="020B0604020202020204" pitchFamily="34" charset="0"/>
                <a:cs typeface="Arial" panose="020B0604020202020204" pitchFamily="34" charset="0"/>
              </a:rPr>
              <a:t>Summarizing PCA</a:t>
            </a:r>
          </a:p>
        </p:txBody>
      </p:sp>
      <p:sp>
        <p:nvSpPr>
          <p:cNvPr id="30" name="Text Placeholder 6"/>
          <p:cNvSpPr>
            <a:spLocks noGrp="1"/>
          </p:cNvSpPr>
          <p:nvPr>
            <p:ph type="body" sz="quarter" idx="23"/>
          </p:nvPr>
        </p:nvSpPr>
        <p:spPr>
          <a:xfrm>
            <a:off x="33371596" y="5536712"/>
            <a:ext cx="10048874" cy="1492694"/>
          </a:xfrm>
        </p:spPr>
        <p:txBody>
          <a:bodyPr/>
          <a:lstStyle/>
          <a:p>
            <a:pPr algn="ctr"/>
            <a:r>
              <a:rPr lang="en-US" sz="3700" b="1" u="sng" dirty="0">
                <a:solidFill>
                  <a:schemeClr val="tx2"/>
                </a:solidFill>
                <a:latin typeface="Arial" panose="020B0604020202020204" pitchFamily="34" charset="0"/>
                <a:cs typeface="Arial" panose="020B0604020202020204" pitchFamily="34" charset="0"/>
              </a:rPr>
              <a:t>FINDINGS</a:t>
            </a:r>
          </a:p>
          <a:p>
            <a:endParaRPr lang="en-US" i="1" u="sng" dirty="0">
              <a:solidFill>
                <a:schemeClr val="tx2"/>
              </a:solidFill>
              <a:latin typeface="Arial" panose="020B0604020202020204" pitchFamily="34" charset="0"/>
              <a:cs typeface="Arial" panose="020B0604020202020204" pitchFamily="34" charset="0"/>
            </a:endParaRPr>
          </a:p>
        </p:txBody>
      </p:sp>
      <p:sp>
        <p:nvSpPr>
          <p:cNvPr id="31" name="Text Placeholder 11"/>
          <p:cNvSpPr>
            <a:spLocks noGrp="1"/>
          </p:cNvSpPr>
          <p:nvPr>
            <p:ph type="body" sz="quarter" idx="28"/>
          </p:nvPr>
        </p:nvSpPr>
        <p:spPr>
          <a:xfrm>
            <a:off x="33382622" y="6637292"/>
            <a:ext cx="10052050" cy="1938970"/>
          </a:xfrm>
        </p:spPr>
        <p:txBody>
          <a:bodyPr/>
          <a:lstStyle/>
          <a:p>
            <a:pPr algn="just"/>
            <a:r>
              <a:rPr lang="en-US" sz="2400" dirty="0">
                <a:solidFill>
                  <a:schemeClr val="tx1"/>
                </a:solidFill>
                <a:latin typeface="Arial" panose="020B0604020202020204" pitchFamily="34" charset="0"/>
                <a:cs typeface="Arial" panose="020B0604020202020204" pitchFamily="34" charset="0"/>
              </a:rPr>
              <a:t>Some of the results of the mean, median and IQR for the principal component analysis is showing on the image below one the method used was to concatenate two vector after converting to a sting which is paste0.</a:t>
            </a:r>
          </a:p>
        </p:txBody>
      </p:sp>
      <p:sp>
        <p:nvSpPr>
          <p:cNvPr id="32" name="Content Placeholder 2"/>
          <p:cNvSpPr txBox="1">
            <a:spLocks/>
          </p:cNvSpPr>
          <p:nvPr/>
        </p:nvSpPr>
        <p:spPr>
          <a:xfrm>
            <a:off x="718249" y="19594272"/>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2400" dirty="0">
                <a:latin typeface="Arial" panose="020B0604020202020204" pitchFamily="34" charset="0"/>
                <a:cs typeface="Arial" panose="020B0604020202020204" pitchFamily="34" charset="0"/>
              </a:rPr>
              <a:t>The concept for this framework below, </a:t>
            </a:r>
            <a:r>
              <a:rPr lang="en-GB" sz="800" b="0" i="0" dirty="0">
                <a:solidFill>
                  <a:srgbClr val="E8E8E8"/>
                </a:solidFill>
                <a:effectLst/>
                <a:latin typeface="Google Sans"/>
              </a:rPr>
              <a:t>A </a:t>
            </a:r>
            <a:r>
              <a:rPr lang="en-GB" sz="2400" dirty="0">
                <a:latin typeface="Arial" panose="020B0604020202020204" pitchFamily="34" charset="0"/>
                <a:cs typeface="Arial" panose="020B0604020202020204" pitchFamily="34" charset="0"/>
              </a:rPr>
              <a:t> includes key concepts, variables, relationships, and assumptions that guide the academic inquiry. It establishes the theoretical underpinnings and provides a lens through which researchers can analyse and interpret data.</a:t>
            </a: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8"/>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IE" sz="2400" dirty="0">
                <a:latin typeface="Arial" panose="020B0604020202020204" pitchFamily="34" charset="0"/>
                <a:cs typeface="Arial" panose="020B0604020202020204" pitchFamily="34" charset="0"/>
              </a:rPr>
              <a:t>Some of the difficulties we face was first find something we have a passion to talk about , and we implementing the code some functionalities even some formulas to obtain  a certain result using the dataset that was challenging. The dataset was clean using the method </a:t>
            </a:r>
            <a:r>
              <a:rPr lang="en-IE" sz="2400" dirty="0" err="1">
                <a:latin typeface="Arial" panose="020B0604020202020204" pitchFamily="34" charset="0"/>
                <a:cs typeface="Arial" panose="020B0604020202020204" pitchFamily="34" charset="0"/>
              </a:rPr>
              <a:t>na.omit</a:t>
            </a:r>
            <a:r>
              <a:rPr lang="en-IE" sz="2400" dirty="0">
                <a:latin typeface="Arial" panose="020B0604020202020204" pitchFamily="34" charset="0"/>
                <a:cs typeface="Arial" panose="020B0604020202020204" pitchFamily="34" charset="0"/>
              </a:rPr>
              <a:t> which goes through the data analysing the one with NA and removing them from the table because it’s a bad input to have on  your dataset mutate which consist in creating new variables for the data set. Another feature that we use was Interquartile range to help to clean and obtain some of the outliers that is shown on the graph below.</a:t>
            </a:r>
            <a:endParaRPr lang="en-IE" sz="2500" dirty="0"/>
          </a:p>
        </p:txBody>
      </p:sp>
      <p:sp>
        <p:nvSpPr>
          <p:cNvPr id="38" name="Text Placeholder 11"/>
          <p:cNvSpPr>
            <a:spLocks noGrp="1"/>
          </p:cNvSpPr>
          <p:nvPr>
            <p:ph type="body" sz="quarter" idx="28"/>
          </p:nvPr>
        </p:nvSpPr>
        <p:spPr>
          <a:xfrm>
            <a:off x="22407466" y="25936012"/>
            <a:ext cx="10052050" cy="1569638"/>
          </a:xfrm>
        </p:spPr>
        <p:txBody>
          <a:bodyPr/>
          <a:lstStyle/>
          <a:p>
            <a:r>
              <a:rPr lang="en-IE" sz="2400" dirty="0">
                <a:solidFill>
                  <a:schemeClr val="tx1"/>
                </a:solidFill>
                <a:latin typeface="Arial" panose="020B0604020202020204" pitchFamily="34" charset="0"/>
                <a:cs typeface="Arial" panose="020B0604020202020204" pitchFamily="34" charset="0"/>
              </a:rPr>
              <a:t>We have done the standard deviation formula and some other aspects that need to calculate, on image below shows the result of PC1,PC2, PC3 and PC4.</a:t>
            </a:r>
          </a:p>
        </p:txBody>
      </p:sp>
      <p:sp>
        <p:nvSpPr>
          <p:cNvPr id="40" name="Text Placeholder 3"/>
          <p:cNvSpPr>
            <a:spLocks noGrp="1"/>
          </p:cNvSpPr>
          <p:nvPr>
            <p:ph type="body" sz="quarter" idx="20"/>
          </p:nvPr>
        </p:nvSpPr>
        <p:spPr>
          <a:xfrm>
            <a:off x="567333" y="11149567"/>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1903020"/>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lnSpc>
                <a:spcPct val="107000"/>
              </a:lnSpc>
              <a:spcAft>
                <a:spcPts val="800"/>
              </a:spcAft>
              <a:buNone/>
            </a:pPr>
            <a:r>
              <a:rPr lang="en-IE" sz="2400" b="1" kern="100" dirty="0">
                <a:effectLst/>
                <a:latin typeface="Arial" panose="020B0604020202020204" pitchFamily="34" charset="0"/>
                <a:ea typeface="Aptos" panose="020B0004020202020204" pitchFamily="34" charset="0"/>
                <a:cs typeface="Arial" panose="020B0604020202020204" pitchFamily="34" charset="0"/>
              </a:rPr>
              <a:t>Q.1.</a:t>
            </a:r>
            <a:r>
              <a:rPr lang="en-IE" sz="2400" kern="100" dirty="0">
                <a:effectLst/>
                <a:latin typeface="Arial" panose="020B0604020202020204" pitchFamily="34" charset="0"/>
                <a:ea typeface="Aptos" panose="020B0004020202020204" pitchFamily="34" charset="0"/>
                <a:cs typeface="Arial" panose="020B0604020202020204" pitchFamily="34" charset="0"/>
              </a:rPr>
              <a:t> 	Is a </a:t>
            </a:r>
            <a:r>
              <a:rPr lang="en-IE" sz="2400" b="1" kern="100" dirty="0">
                <a:effectLst/>
                <a:latin typeface="Arial" panose="020B0604020202020204" pitchFamily="34" charset="0"/>
                <a:ea typeface="Aptos" panose="020B0004020202020204" pitchFamily="34" charset="0"/>
                <a:cs typeface="Arial" panose="020B0604020202020204" pitchFamily="34" charset="0"/>
              </a:rPr>
              <a:t>Data Exploration and Preparation </a:t>
            </a:r>
            <a:r>
              <a:rPr lang="en-IE" sz="2400" kern="100" dirty="0">
                <a:effectLst/>
                <a:latin typeface="Arial" panose="020B0604020202020204" pitchFamily="34" charset="0"/>
                <a:ea typeface="Aptos" panose="020B0004020202020204" pitchFamily="34" charset="0"/>
                <a:cs typeface="Arial" panose="020B0604020202020204" pitchFamily="34" charset="0"/>
              </a:rPr>
              <a:t>a useful and effective tool for making the data more precise to demonstrate this to user?</a:t>
            </a:r>
          </a:p>
          <a:p>
            <a:pPr marL="0" indent="0" algn="just">
              <a:lnSpc>
                <a:spcPct val="107000"/>
              </a:lnSpc>
              <a:spcAft>
                <a:spcPts val="800"/>
              </a:spcAft>
              <a:buNone/>
            </a:pPr>
            <a:r>
              <a:rPr lang="en-IE" sz="2400" b="1" kern="100" dirty="0">
                <a:effectLst/>
                <a:latin typeface="Arial" panose="020B0604020202020204" pitchFamily="34" charset="0"/>
                <a:ea typeface="Aptos" panose="020B0004020202020204" pitchFamily="34" charset="0"/>
                <a:cs typeface="Arial" panose="020B0604020202020204" pitchFamily="34" charset="0"/>
              </a:rPr>
              <a:t>Q.2</a:t>
            </a:r>
            <a:r>
              <a:rPr lang="en-IE" sz="2400" kern="100" dirty="0">
                <a:effectLst/>
                <a:latin typeface="Arial" panose="020B0604020202020204" pitchFamily="34" charset="0"/>
                <a:ea typeface="Aptos" panose="020B0004020202020204" pitchFamily="34" charset="0"/>
                <a:cs typeface="Arial" panose="020B0604020202020204" pitchFamily="34" charset="0"/>
              </a:rPr>
              <a:t>. 	Using those technologies such as DEP can enhance </a:t>
            </a:r>
            <a:r>
              <a:rPr lang="en-IE" sz="2400" b="1" kern="100" dirty="0">
                <a:effectLst/>
                <a:latin typeface="Arial" panose="020B0604020202020204" pitchFamily="34" charset="0"/>
                <a:ea typeface="Aptos" panose="020B0004020202020204" pitchFamily="34" charset="0"/>
                <a:cs typeface="Arial" panose="020B0604020202020204" pitchFamily="34" charset="0"/>
              </a:rPr>
              <a:t>student 	engagement and learning curve</a:t>
            </a:r>
            <a:r>
              <a:rPr lang="en-IE" sz="2400" kern="100" dirty="0">
                <a:effectLst/>
                <a:latin typeface="Arial" panose="020B0604020202020204" pitchFamily="34" charset="0"/>
                <a:ea typeface="Aptos" panose="020B0004020202020204" pitchFamily="34" charset="0"/>
                <a:cs typeface="Arial" panose="020B0604020202020204" pitchFamily="34" charset="0"/>
              </a:rPr>
              <a:t>?</a:t>
            </a:r>
          </a:p>
          <a:p>
            <a:pPr marL="0" indent="0" algn="just">
              <a:lnSpc>
                <a:spcPct val="107000"/>
              </a:lnSpc>
              <a:spcAft>
                <a:spcPts val="800"/>
              </a:spcAft>
              <a:buNone/>
            </a:pPr>
            <a:r>
              <a:rPr lang="en-IE" sz="2400" b="1" kern="100" dirty="0">
                <a:effectLst/>
                <a:latin typeface="Arial" panose="020B0604020202020204" pitchFamily="34" charset="0"/>
                <a:ea typeface="Aptos" panose="020B0004020202020204" pitchFamily="34" charset="0"/>
                <a:cs typeface="Arial" panose="020B0604020202020204" pitchFamily="34" charset="0"/>
              </a:rPr>
              <a:t>Q.3 	</a:t>
            </a:r>
            <a:r>
              <a:rPr lang="en-IE" sz="2400" kern="100" dirty="0">
                <a:effectLst/>
                <a:latin typeface="Arial" panose="020B0604020202020204" pitchFamily="34" charset="0"/>
                <a:ea typeface="Aptos" panose="020B0004020202020204" pitchFamily="34" charset="0"/>
                <a:cs typeface="Arial" panose="020B0604020202020204" pitchFamily="34" charset="0"/>
              </a:rPr>
              <a:t>Are EDA and PCA techniques, such as </a:t>
            </a:r>
            <a:r>
              <a:rPr lang="en-IE" sz="2400" b="1" kern="100" dirty="0">
                <a:effectLst/>
                <a:latin typeface="Arial" panose="020B0604020202020204" pitchFamily="34" charset="0"/>
                <a:ea typeface="Aptos" panose="020B0004020202020204" pitchFamily="34" charset="0"/>
                <a:cs typeface="Arial" panose="020B0604020202020204" pitchFamily="34" charset="0"/>
              </a:rPr>
              <a:t>Handle outliers using IQR and reduction of the data</a:t>
            </a:r>
            <a:r>
              <a:rPr lang="en-IE" sz="2400" kern="100" dirty="0">
                <a:effectLst/>
                <a:latin typeface="Arial" panose="020B0604020202020204" pitchFamily="34" charset="0"/>
                <a:ea typeface="Aptos" panose="020B0004020202020204" pitchFamily="34" charset="0"/>
                <a:cs typeface="Arial" panose="020B0604020202020204" pitchFamily="34" charset="0"/>
              </a:rPr>
              <a:t>, Could they be powerful for illustrated the process of something to a person that has no knowledge in IT?</a:t>
            </a:r>
          </a:p>
          <a:p>
            <a:pPr marL="0" indent="0" algn="just">
              <a:lnSpc>
                <a:spcPct val="107000"/>
              </a:lnSpc>
              <a:spcAft>
                <a:spcPts val="800"/>
              </a:spcAft>
              <a:buNone/>
            </a:pPr>
            <a:r>
              <a:rPr lang="en-IE" sz="2400" b="1" kern="100" dirty="0">
                <a:effectLst/>
                <a:latin typeface="Aptos" panose="020B0004020202020204" pitchFamily="34" charset="0"/>
                <a:ea typeface="Aptos" panose="020B0004020202020204" pitchFamily="34" charset="0"/>
                <a:cs typeface="Times New Roman" panose="02020603050405020304" pitchFamily="18" charset="0"/>
              </a:rPr>
              <a:t>Q.4</a:t>
            </a:r>
            <a:r>
              <a:rPr lang="en-IE" sz="2400" kern="100" dirty="0">
                <a:effectLst/>
                <a:latin typeface="Aptos" panose="020B0004020202020204" pitchFamily="34" charset="0"/>
                <a:ea typeface="Aptos" panose="020B0004020202020204" pitchFamily="34" charset="0"/>
                <a:cs typeface="Times New Roman" panose="02020603050405020304" pitchFamily="18" charset="0"/>
              </a:rPr>
              <a:t>	How can we use those strategies to enhance </a:t>
            </a:r>
            <a:r>
              <a:rPr lang="en-IE" sz="2400" b="1" kern="100" dirty="0">
                <a:effectLst/>
                <a:latin typeface="Aptos" panose="020B0004020202020204" pitchFamily="34" charset="0"/>
                <a:ea typeface="Aptos" panose="020B0004020202020204" pitchFamily="34" charset="0"/>
                <a:cs typeface="Times New Roman" panose="02020603050405020304" pitchFamily="18" charset="0"/>
              </a:rPr>
              <a:t>data exploratory /principal component </a:t>
            </a:r>
            <a:r>
              <a:rPr lang="en-IE" sz="2400" kern="100" dirty="0">
                <a:effectLst/>
                <a:latin typeface="Aptos" panose="020B0004020202020204" pitchFamily="34" charset="0"/>
                <a:ea typeface="Aptos" panose="020B0004020202020204" pitchFamily="34" charset="0"/>
                <a:cs typeface="Times New Roman" panose="02020603050405020304" pitchFamily="18" charset="0"/>
              </a:rPr>
              <a:t>in DEP  afterwards introduce this concept to AI and ML?</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656519" y="15555242"/>
            <a:ext cx="951643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 We concluded that the EDA an PCA  are good features to evaluated data and give people a better understating for any subject , the process of obtaining data is the hard part to get because you need people permission. To use or to do any study with data obtained have to give a document for each individual one saying the give full consent to use the information. </a:t>
            </a:r>
          </a:p>
          <a:p>
            <a:pPr marL="0" indent="0" algn="just" defTabSz="895350">
              <a:buNone/>
            </a:pPr>
            <a:r>
              <a:rPr lang="en-IE" sz="2400" dirty="0">
                <a:latin typeface="Arial" panose="020B0604020202020204" pitchFamily="34" charset="0"/>
                <a:cs typeface="Arial" panose="020B0604020202020204" pitchFamily="34" charset="0"/>
              </a:rPr>
              <a:t>The advantage of studying this data is for later start to introduce this to AI which is a powerful tool and if used correctly can be one the best ally that you might have but that cannot be your resource to fix a problem.</a:t>
            </a:r>
          </a:p>
        </p:txBody>
      </p:sp>
      <p:sp>
        <p:nvSpPr>
          <p:cNvPr id="45" name="Text Placeholder 4"/>
          <p:cNvSpPr>
            <a:spLocks noGrp="1"/>
          </p:cNvSpPr>
          <p:nvPr>
            <p:ph type="body" sz="quarter" idx="21"/>
          </p:nvPr>
        </p:nvSpPr>
        <p:spPr>
          <a:xfrm>
            <a:off x="11459293" y="2549688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Data Collection</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3400" y="1707557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Research Methods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449319" y="17642446"/>
            <a:ext cx="10048874" cy="230830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dirty="0">
                <a:solidFill>
                  <a:schemeClr val="tx1"/>
                </a:solidFill>
                <a:latin typeface="Arial" panose="020B0604020202020204" pitchFamily="34" charset="0"/>
                <a:cs typeface="Arial" panose="020B0604020202020204" pitchFamily="34" charset="0"/>
              </a:rPr>
              <a:t>The data that was chosen was based on problem that is the cars using fuel which pollutes the Environment, we gather information of  electric cars which would not produce any CO2 and helps reduce the global warming. We will evaluated electric cars only and show the range  between a hybrid and battery one.  </a:t>
            </a: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447321" y="26027104"/>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below is a summary of the data collected for the study.</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31031" y="15890679"/>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endParaRPr lang="en-IE" sz="2500" dirty="0"/>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742951" y="22261667"/>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jcu.pressbooks.pub/intro-res-methods-health/chapter/1-3-research-paradigms-and-philosophical-assumptions/#:~:text=It%20is%20the%20lens%20through,for%20data%20collection%20and%20analysis.&amp;text=Research%20paradigms%20consist%20of%20four,ontology%2C%20epistemology%2C%20and%20methodology.</a:t>
            </a: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https://researcher.life/blog/article/what-is-a-research-paradigm-types-examples/</a:t>
            </a: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For the coding process some of the examples from the slides of the class  was incorporated and applied on that matter </a:t>
            </a:r>
          </a:p>
          <a:p>
            <a:pPr marL="0" indent="0" algn="just" defTabSz="895350">
              <a:buNone/>
            </a:pPr>
            <a:r>
              <a:rPr lang="en-IE" sz="20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https://www.digitalocean.com/community/tutorials/paste-in-r</a:t>
            </a: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Video: </a:t>
            </a:r>
            <a:r>
              <a:rPr lang="en-IE" sz="2000"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https://drive.google.com/file/d/1l2URIM33dPOjFOXWsl4TpBd-39hMD8YH/view?usp=sharing</a:t>
            </a:r>
            <a:endParaRPr lang="en-IE" sz="2000" dirty="0">
              <a:latin typeface="Arial" panose="020B0604020202020204" pitchFamily="34" charset="0"/>
              <a:cs typeface="Arial" panose="020B0604020202020204" pitchFamily="34" charset="0"/>
            </a:endParaRPr>
          </a:p>
          <a:p>
            <a:pPr marL="0" indent="0" algn="just" defTabSz="895350">
              <a:buNone/>
            </a:pPr>
            <a:endParaRPr lang="en-IE" sz="900" dirty="0">
              <a:latin typeface="Arial" panose="020B0604020202020204" pitchFamily="34" charset="0"/>
              <a:cs typeface="Arial" panose="020B0604020202020204" pitchFamily="34" charset="0"/>
            </a:endParaRPr>
          </a:p>
        </p:txBody>
      </p:sp>
      <p:pic>
        <p:nvPicPr>
          <p:cNvPr id="10" name="Picture 9" descr="A diagram of exploratory data analysis&#10;&#10;Description automatically generated">
            <a:extLst>
              <a:ext uri="{FF2B5EF4-FFF2-40B4-BE49-F238E27FC236}">
                <a16:creationId xmlns:a16="http://schemas.microsoft.com/office/drawing/2014/main" id="{B81E4865-28E9-FCC7-1A93-957C23A2E8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080" y="22608297"/>
            <a:ext cx="9102050" cy="7583677"/>
          </a:xfrm>
          <a:prstGeom prst="rect">
            <a:avLst/>
          </a:prstGeom>
        </p:spPr>
      </p:pic>
      <p:pic>
        <p:nvPicPr>
          <p:cNvPr id="13" name="Picture 12" descr="A diagram of a research&#10;&#10;Description automatically generated">
            <a:extLst>
              <a:ext uri="{FF2B5EF4-FFF2-40B4-BE49-F238E27FC236}">
                <a16:creationId xmlns:a16="http://schemas.microsoft.com/office/drawing/2014/main" id="{CB4D98D1-A179-6575-D60B-1FCC7FAD12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76133" y="9574970"/>
            <a:ext cx="8978030" cy="6688027"/>
          </a:xfrm>
          <a:prstGeom prst="rect">
            <a:avLst/>
          </a:prstGeom>
        </p:spPr>
      </p:pic>
      <p:pic>
        <p:nvPicPr>
          <p:cNvPr id="24" name="Picture 23" descr="A close-up of a white background&#10;&#10;Description automatically generated">
            <a:extLst>
              <a:ext uri="{FF2B5EF4-FFF2-40B4-BE49-F238E27FC236}">
                <a16:creationId xmlns:a16="http://schemas.microsoft.com/office/drawing/2014/main" id="{0E8C4C74-5E0D-E5E6-EA7E-2BB6593787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76134" y="26929729"/>
            <a:ext cx="9334330" cy="4656833"/>
          </a:xfrm>
          <a:prstGeom prst="rect">
            <a:avLst/>
          </a:prstGeom>
        </p:spPr>
      </p:pic>
      <p:pic>
        <p:nvPicPr>
          <p:cNvPr id="44" name="Picture 43" descr="A graph showing a red rectangle and black dots&#10;&#10;Description automatically generated">
            <a:extLst>
              <a:ext uri="{FF2B5EF4-FFF2-40B4-BE49-F238E27FC236}">
                <a16:creationId xmlns:a16="http://schemas.microsoft.com/office/drawing/2014/main" id="{F0ED8C99-6871-BD0C-9C1F-4F4C919D1B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76133" y="19854360"/>
            <a:ext cx="8978029" cy="5533902"/>
          </a:xfrm>
          <a:prstGeom prst="rect">
            <a:avLst/>
          </a:prstGeom>
        </p:spPr>
      </p:pic>
      <p:pic>
        <p:nvPicPr>
          <p:cNvPr id="53" name="Picture 52" descr="A white grid with black text&#10;&#10;Description automatically generated">
            <a:extLst>
              <a:ext uri="{FF2B5EF4-FFF2-40B4-BE49-F238E27FC236}">
                <a16:creationId xmlns:a16="http://schemas.microsoft.com/office/drawing/2014/main" id="{2DEEF993-62EF-66A6-104D-C27E388776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09542" y="10934150"/>
            <a:ext cx="8978030" cy="5154252"/>
          </a:xfrm>
          <a:prstGeom prst="rect">
            <a:avLst/>
          </a:prstGeom>
        </p:spPr>
      </p:pic>
      <p:pic>
        <p:nvPicPr>
          <p:cNvPr id="55" name="Picture 54" descr="A graph with blue rectangular bars&#10;&#10;Description automatically generated with medium confidence">
            <a:extLst>
              <a:ext uri="{FF2B5EF4-FFF2-40B4-BE49-F238E27FC236}">
                <a16:creationId xmlns:a16="http://schemas.microsoft.com/office/drawing/2014/main" id="{ED6C24B7-3A9F-2FBA-94A7-086C764A2F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70286" y="18763658"/>
            <a:ext cx="9256541" cy="6394928"/>
          </a:xfrm>
          <a:prstGeom prst="rect">
            <a:avLst/>
          </a:prstGeom>
        </p:spPr>
      </p:pic>
      <p:pic>
        <p:nvPicPr>
          <p:cNvPr id="59" name="Picture 58" descr="A computer code with numbers and letters&#10;&#10;Description automatically generated">
            <a:extLst>
              <a:ext uri="{FF2B5EF4-FFF2-40B4-BE49-F238E27FC236}">
                <a16:creationId xmlns:a16="http://schemas.microsoft.com/office/drawing/2014/main" id="{CCDD611E-1E17-AEEB-428C-E7ED4AEB8C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670286" y="28031690"/>
            <a:ext cx="9211241" cy="3081818"/>
          </a:xfrm>
          <a:prstGeom prst="rect">
            <a:avLst/>
          </a:prstGeom>
        </p:spPr>
      </p:pic>
      <p:pic>
        <p:nvPicPr>
          <p:cNvPr id="61" name="Picture 60" descr="A screenshot of a computer&#10;&#10;Description automatically generated">
            <a:extLst>
              <a:ext uri="{FF2B5EF4-FFF2-40B4-BE49-F238E27FC236}">
                <a16:creationId xmlns:a16="http://schemas.microsoft.com/office/drawing/2014/main" id="{1A7CD32C-38A8-FF4C-0200-10CB533530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009536" y="8605129"/>
            <a:ext cx="8978030" cy="4734295"/>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3743</TotalTime>
  <Words>974</Words>
  <Application>Microsoft Office PowerPoint</Application>
  <PresentationFormat>Custom</PresentationFormat>
  <Paragraphs>36</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Aptos</vt:lpstr>
      <vt:lpstr>Arial</vt:lpstr>
      <vt:lpstr>Calibri</vt:lpstr>
      <vt:lpstr>Google Sans</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Erick Zumba</cp:lastModifiedBy>
  <cp:revision>131</cp:revision>
  <dcterms:created xsi:type="dcterms:W3CDTF">2012-02-03T19:11:35Z</dcterms:created>
  <dcterms:modified xsi:type="dcterms:W3CDTF">2024-11-24T14:04:03Z</dcterms:modified>
</cp:coreProperties>
</file>