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4"/>
  </p:notesMasterIdLst>
  <p:sldIdLst>
    <p:sldId id="453" r:id="rId2"/>
    <p:sldId id="545" r:id="rId3"/>
    <p:sldId id="507" r:id="rId4"/>
    <p:sldId id="516" r:id="rId5"/>
    <p:sldId id="371" r:id="rId6"/>
    <p:sldId id="512" r:id="rId7"/>
    <p:sldId id="511" r:id="rId8"/>
    <p:sldId id="541" r:id="rId9"/>
    <p:sldId id="542" r:id="rId10"/>
    <p:sldId id="543" r:id="rId11"/>
    <p:sldId id="540" r:id="rId12"/>
    <p:sldId id="544" r:id="rId13"/>
  </p:sldIdLst>
  <p:sldSz cx="9144000" cy="5143500" type="screen16x9"/>
  <p:notesSz cx="6805613" cy="994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3470" userDrawn="1">
          <p15:clr>
            <a:srgbClr val="A4A3A4"/>
          </p15:clr>
        </p15:guide>
        <p15:guide id="3" orient="horz" pos="804" userDrawn="1">
          <p15:clr>
            <a:srgbClr val="A4A3A4"/>
          </p15:clr>
        </p15:guide>
        <p15:guide id="4" pos="401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ane Porturas" initials="EP" lastIdx="1" clrIdx="0">
    <p:extLst>
      <p:ext uri="{19B8F6BF-5375-455C-9EA6-DF929625EA0E}">
        <p15:presenceInfo xmlns:p15="http://schemas.microsoft.com/office/powerpoint/2012/main" userId="Eliane Portur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C545"/>
    <a:srgbClr val="3D3A39"/>
    <a:srgbClr val="C1C1C1"/>
    <a:srgbClr val="504D4C"/>
    <a:srgbClr val="676161"/>
    <a:srgbClr val="F1C644"/>
    <a:srgbClr val="F4C547"/>
    <a:srgbClr val="FDEADA"/>
    <a:srgbClr val="F3C740"/>
    <a:srgbClr val="F9D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502011-9349-4D1C-B1F7-4B15D0371BA8}">
  <a:tblStyle styleId="{F0502011-9349-4D1C-B1F7-4B15D0371B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103" autoAdjust="0"/>
  </p:normalViewPr>
  <p:slideViewPr>
    <p:cSldViewPr snapToGrid="0">
      <p:cViewPr varScale="1">
        <p:scale>
          <a:sx n="97" d="100"/>
          <a:sy n="97" d="100"/>
        </p:scale>
        <p:origin x="1094" y="77"/>
      </p:cViewPr>
      <p:guideLst>
        <p:guide orient="horz" pos="1597"/>
        <p:guide pos="3470"/>
        <p:guide orient="horz" pos="804"/>
        <p:guide pos="40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55550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0318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801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201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948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886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4524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5:notes"/>
          <p:cNvSpPr txBox="1">
            <a:spLocks noGrp="1"/>
          </p:cNvSpPr>
          <p:nvPr>
            <p:ph type="body" idx="1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:notes"/>
          <p:cNvSpPr txBox="1">
            <a:spLocks noGrp="1"/>
          </p:cNvSpPr>
          <p:nvPr>
            <p:ph type="sldNum" idx="12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1920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userDrawn="1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6" name="Google Shape;224;p35"/>
          <p:cNvSpPr/>
          <p:nvPr userDrawn="1"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28 Conector recto"/>
          <p:cNvCxnSpPr/>
          <p:nvPr userDrawn="1"/>
        </p:nvCxnSpPr>
        <p:spPr>
          <a:xfrm>
            <a:off x="166989" y="502944"/>
            <a:ext cx="8676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Google Shape;38;p6"/>
          <p:cNvSpPr txBox="1">
            <a:spLocks noGrp="1"/>
          </p:cNvSpPr>
          <p:nvPr>
            <p:ph type="title"/>
          </p:nvPr>
        </p:nvSpPr>
        <p:spPr>
          <a:xfrm>
            <a:off x="159877" y="44660"/>
            <a:ext cx="8683111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solidFill>
                  <a:srgbClr val="C00000"/>
                </a:solidFill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EB99EF72-0895-5442-18B0-30331911ED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7" name="Google Shape;421;p51">
            <a:extLst>
              <a:ext uri="{FF2B5EF4-FFF2-40B4-BE49-F238E27FC236}">
                <a16:creationId xmlns:a16="http://schemas.microsoft.com/office/drawing/2014/main" id="{43C5F90A-37CE-4BB8-88F8-72EC1F7CC24A}"/>
              </a:ext>
            </a:extLst>
          </p:cNvPr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C10F0A63-58ED-D154-8B9A-C3D1AD23AE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04791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7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9" name="Google Shape;421;p51">
            <a:extLst>
              <a:ext uri="{FF2B5EF4-FFF2-40B4-BE49-F238E27FC236}">
                <a16:creationId xmlns:a16="http://schemas.microsoft.com/office/drawing/2014/main" id="{AB814B43-8E67-4E54-8F86-C4D6D3687E87}"/>
              </a:ext>
            </a:extLst>
          </p:cNvPr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D4A794FD-AA5F-6BB1-A79A-886D702A1A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9" name="Google Shape;421;p51">
            <a:extLst>
              <a:ext uri="{FF2B5EF4-FFF2-40B4-BE49-F238E27FC236}">
                <a16:creationId xmlns:a16="http://schemas.microsoft.com/office/drawing/2014/main" id="{C4F9A4A2-ED37-42A3-842B-C33D07651F0C}"/>
              </a:ext>
            </a:extLst>
          </p:cNvPr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022393C3-24A8-25C8-FD53-F42DE577A4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" name="Google Shape;421;p51">
            <a:extLst>
              <a:ext uri="{FF2B5EF4-FFF2-40B4-BE49-F238E27FC236}">
                <a16:creationId xmlns:a16="http://schemas.microsoft.com/office/drawing/2014/main" id="{6A51FE5C-1863-48F7-8740-C1D90A3083C6}"/>
              </a:ext>
            </a:extLst>
          </p:cNvPr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48E52C74-638A-C869-0BE9-84B66E89F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sp>
        <p:nvSpPr>
          <p:cNvPr id="8" name="Google Shape;421;p51">
            <a:extLst>
              <a:ext uri="{FF2B5EF4-FFF2-40B4-BE49-F238E27FC236}">
                <a16:creationId xmlns:a16="http://schemas.microsoft.com/office/drawing/2014/main" id="{631774AD-EE05-4277-A6B1-F45F94D3DA1D}"/>
              </a:ext>
            </a:extLst>
          </p:cNvPr>
          <p:cNvSpPr/>
          <p:nvPr userDrawn="1"/>
        </p:nvSpPr>
        <p:spPr>
          <a:xfrm>
            <a:off x="0" y="0"/>
            <a:ext cx="108000" cy="51435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B12F3B3E-BC23-4A2A-1F8E-EAF4C1E6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6868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91639" y="2499360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3671"/>
                </a:lnTo>
              </a:path>
            </a:pathLst>
          </a:custGeom>
          <a:ln w="15240">
            <a:solidFill>
              <a:srgbClr val="68686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55064" y="2427732"/>
            <a:ext cx="73152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55064" y="2923032"/>
            <a:ext cx="73152" cy="716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C4E46E6D-F6DF-2390-8877-2A4CEED8EA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7339" y="1937122"/>
            <a:ext cx="1073080" cy="104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67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  <p:pic>
        <p:nvPicPr>
          <p:cNvPr id="2" name="Imagen 1" descr="Forma&#10;&#10;Descripción generada automáticamente">
            <a:extLst>
              <a:ext uri="{FF2B5EF4-FFF2-40B4-BE49-F238E27FC236}">
                <a16:creationId xmlns:a16="http://schemas.microsoft.com/office/drawing/2014/main" id="{D9440DC0-7778-111C-05A3-CBD57C559FB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78781" y="4633182"/>
            <a:ext cx="409760" cy="40055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yectos.inei.gob.pe/microdato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enti.com/albzs22nig4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5.mineco.gob.pe/transparencia/Navegador/default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6719" y="1899210"/>
            <a:ext cx="490756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600" b="1" spc="-5" dirty="0">
                <a:solidFill>
                  <a:srgbClr val="FFFFFF"/>
                </a:solidFill>
                <a:latin typeface="Arial"/>
                <a:cs typeface="Arial"/>
              </a:rPr>
              <a:t>Curso introductorio a Python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6719" y="3138977"/>
            <a:ext cx="32797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1600" b="1" dirty="0">
                <a:solidFill>
                  <a:srgbClr val="FFFFFF"/>
                </a:solidFill>
                <a:latin typeface="Arial"/>
                <a:cs typeface="Arial"/>
              </a:rPr>
              <a:t>Erick Oré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7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" panose="020B0502040204020203" pitchFamily="34" charset="0"/>
              </a:rPr>
              <a:t>Encuesta Nacional de Hogares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BE3FF6D7-A1E1-0FC3-7D09-89A76933EA43}"/>
              </a:ext>
            </a:extLst>
          </p:cNvPr>
          <p:cNvSpPr txBox="1"/>
          <p:nvPr/>
        </p:nvSpPr>
        <p:spPr>
          <a:xfrm>
            <a:off x="276013" y="909757"/>
            <a:ext cx="85919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Encuesta para medir las condiciones de vida y pobreza en Perú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Equivalentes en Bolivia (Encuesta de hogares) y Ecuador (Encuesta Nacional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Multiproposito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de Hogares)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Información disponible desde el 2004 – 2022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Representatividad a nivel de Lima Metropolitana y Nacional</a:t>
            </a:r>
          </a:p>
          <a:p>
            <a:pPr lvl="1"/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1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Variables claves:</a:t>
            </a:r>
          </a:p>
          <a:p>
            <a:pPr lvl="8"/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Características de la vivienda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Características del hogar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Educación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Salud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Empleo e ingresos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Gastos del hogar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Programas sociales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Producción agropecuario y forestal</a:t>
            </a:r>
          </a:p>
          <a:p>
            <a:pPr lvl="1"/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lvl="1"/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Disponible en 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  <a:hlinkClick r:id="rId3"/>
              </a:rPr>
              <a:t>https://proyectos.inei.gob.pe/microdatos/</a:t>
            </a: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8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444" y="75715"/>
            <a:ext cx="8683111" cy="324000"/>
          </a:xfrm>
        </p:spPr>
        <p:txBody>
          <a:bodyPr/>
          <a:lstStyle/>
          <a:p>
            <a:r>
              <a:rPr lang="es-CO" sz="2200" kern="1200" dirty="0">
                <a:latin typeface="Bahnschrift" panose="020B0502040204020203" pitchFamily="34" charset="0"/>
                <a:ea typeface="+mj-ea"/>
                <a:cs typeface="+mj-cs"/>
              </a:rPr>
              <a:t>Contenido</a:t>
            </a:r>
            <a:endParaRPr lang="en-US" sz="2200" kern="1200" dirty="0"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BA195A-15B5-4638-9F4C-4A0ED7E65D55}"/>
              </a:ext>
            </a:extLst>
          </p:cNvPr>
          <p:cNvSpPr/>
          <p:nvPr/>
        </p:nvSpPr>
        <p:spPr>
          <a:xfrm>
            <a:off x="561141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 (10’)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FB45E0-FE3F-4E8D-922B-E5A25B8984C3}"/>
              </a:ext>
            </a:extLst>
          </p:cNvPr>
          <p:cNvSpPr/>
          <p:nvPr/>
        </p:nvSpPr>
        <p:spPr>
          <a:xfrm>
            <a:off x="2687870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II (60’)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Objetos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básicos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72E129-37A3-4326-9AB9-664D9A4463D7}"/>
              </a:ext>
            </a:extLst>
          </p:cNvPr>
          <p:cNvSpPr/>
          <p:nvPr/>
        </p:nvSpPr>
        <p:spPr>
          <a:xfrm>
            <a:off x="4814599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III (60’)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Manejo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de bases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81DFB0-ACFE-45AC-9BBB-A170F02C4E20}"/>
              </a:ext>
            </a:extLst>
          </p:cNvPr>
          <p:cNvSpPr/>
          <p:nvPr/>
        </p:nvSpPr>
        <p:spPr>
          <a:xfrm>
            <a:off x="437744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1</a:t>
            </a:r>
            <a:endParaRPr lang="en-US" sz="18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D42998F-607A-491B-AEB2-32FC6D7A189E}"/>
              </a:ext>
            </a:extLst>
          </p:cNvPr>
          <p:cNvSpPr/>
          <p:nvPr/>
        </p:nvSpPr>
        <p:spPr>
          <a:xfrm>
            <a:off x="2542672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2</a:t>
            </a:r>
            <a:endParaRPr lang="en-US" sz="18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7B99279-E6A0-456B-A05A-B5F9504A032A}"/>
              </a:ext>
            </a:extLst>
          </p:cNvPr>
          <p:cNvSpPr/>
          <p:nvPr/>
        </p:nvSpPr>
        <p:spPr>
          <a:xfrm>
            <a:off x="4727536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3</a:t>
            </a:r>
            <a:endParaRPr lang="en-US" sz="1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9FB7EB-EE24-496F-BE57-242B6BA3D658}"/>
              </a:ext>
            </a:extLst>
          </p:cNvPr>
          <p:cNvSpPr/>
          <p:nvPr/>
        </p:nvSpPr>
        <p:spPr>
          <a:xfrm>
            <a:off x="6912400" y="1333422"/>
            <a:ext cx="180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Bloque IV (30’)</a:t>
            </a:r>
          </a:p>
          <a:p>
            <a:pPr algn="ctr"/>
            <a:endParaRPr lang="es-C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Otras herramientas útiles</a:t>
            </a:r>
          </a:p>
          <a:p>
            <a:pPr algn="ctr"/>
            <a:endParaRPr lang="es-CO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FA87830-2FC0-425D-A3CE-A6DA37245836}"/>
              </a:ext>
            </a:extLst>
          </p:cNvPr>
          <p:cNvSpPr/>
          <p:nvPr/>
        </p:nvSpPr>
        <p:spPr>
          <a:xfrm>
            <a:off x="6825337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096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" panose="020B0502040204020203" pitchFamily="34" charset="0"/>
              </a:rPr>
              <a:t>El open </a:t>
            </a:r>
            <a:r>
              <a:rPr lang="es-CO" dirty="0" err="1">
                <a:latin typeface="Bahnschrift" panose="020B0502040204020203" pitchFamily="34" charset="0"/>
              </a:rPr>
              <a:t>source</a:t>
            </a:r>
            <a:r>
              <a:rPr lang="es-CO" dirty="0">
                <a:latin typeface="Bahnschrift" panose="020B0502040204020203" pitchFamily="34" charset="0"/>
              </a:rPr>
              <a:t> es increíble y no para de crecer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78D74683-A3A0-4C1F-AD37-D831AA3C8212}"/>
              </a:ext>
            </a:extLst>
          </p:cNvPr>
          <p:cNvSpPr txBox="1"/>
          <p:nvPr/>
        </p:nvSpPr>
        <p:spPr>
          <a:xfrm>
            <a:off x="276013" y="909757"/>
            <a:ext cx="859197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GeoPandas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Manejo de base de datos con mapas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Sklearn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Librerias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de machine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learning</a:t>
            </a: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Tensorflow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Keras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Pytorch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DeepLearning</a:t>
            </a: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NetworkX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Teoría de grafos y redes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Scrapy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Gold standard del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scrapeado</a:t>
            </a: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Selenium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Web-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scrapping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de páginas dinámicas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Django: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Frameworks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de páginas web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NLTK: Procesamiento de texto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HugginFace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Modelos pre entrenados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OpenCV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Manejo de imágenes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Spark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,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PySpark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Procesamiento distribuido y paralelizado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API para usar información de RRSS (Twitter, Facebook, Instagram, …)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Speech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recognition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 (Google, Facebook)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Pysentimento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Modelo de sentimiento entrenado para el español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BERT, BETO y toda la familia: Modelos de vectorización de texto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Airflow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construcción de pipelines ordenados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tx1"/>
                </a:solidFill>
                <a:latin typeface="Bahnschrift" panose="020B0502040204020203" pitchFamily="34" charset="0"/>
              </a:rPr>
              <a:t>Statsmodels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: Modelos estadísticos en Python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Cloud: Recursos de GCP, Azure y AWS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2"/>
                </a:solidFill>
                <a:latin typeface="Bahnschrift" panose="020B0502040204020203" pitchFamily="34" charset="0"/>
              </a:rPr>
              <a:t>ChatGTP</a:t>
            </a:r>
            <a:r>
              <a:rPr lang="es-ES" b="1" dirty="0">
                <a:solidFill>
                  <a:schemeClr val="bg2"/>
                </a:solidFill>
                <a:latin typeface="Bahnschrift" panose="020B0502040204020203" pitchFamily="34" charset="0"/>
              </a:rPr>
              <a:t>/Gemini/Claude </a:t>
            </a:r>
            <a:r>
              <a:rPr lang="es-ES" b="1" dirty="0" err="1">
                <a:solidFill>
                  <a:schemeClr val="bg2"/>
                </a:solidFill>
                <a:latin typeface="Bahnschrift" panose="020B0502040204020203" pitchFamily="34" charset="0"/>
              </a:rPr>
              <a:t>prompting</a:t>
            </a:r>
            <a:endParaRPr lang="es-ES" b="1" dirty="0">
              <a:solidFill>
                <a:schemeClr val="bg2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2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4" y="1541066"/>
            <a:ext cx="2571750" cy="1771650"/>
          </a:xfrm>
          <a:prstGeom prst="rect">
            <a:avLst/>
          </a:prstGeom>
        </p:spPr>
      </p:pic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1185" y="1957028"/>
            <a:ext cx="4444886" cy="613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¿Qué lenguajes/programas usas/conoces?</a:t>
            </a:r>
          </a:p>
          <a:p>
            <a:pPr algn="ctr"/>
            <a:r>
              <a:rPr lang="es-CO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(</a:t>
            </a:r>
            <a:r>
              <a:rPr lang="es-CO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hlinkClick r:id="rId4"/>
              </a:rPr>
              <a:t>https://www.menti.com/albzs22nig4u</a:t>
            </a:r>
            <a:r>
              <a:rPr lang="es-CO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)</a:t>
            </a:r>
          </a:p>
          <a:p>
            <a:pPr algn="ct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1min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4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444" y="75715"/>
            <a:ext cx="8683111" cy="324000"/>
          </a:xfrm>
        </p:spPr>
        <p:txBody>
          <a:bodyPr/>
          <a:lstStyle/>
          <a:p>
            <a:r>
              <a:rPr lang="es-CO" sz="2200" kern="1200" dirty="0">
                <a:latin typeface="Bahnschrift" panose="020B0502040204020203" pitchFamily="34" charset="0"/>
                <a:ea typeface="+mj-ea"/>
                <a:cs typeface="+mj-cs"/>
              </a:rPr>
              <a:t>Objetivos de hoy</a:t>
            </a:r>
            <a:endParaRPr lang="en-US" sz="2200" kern="1200" dirty="0"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E38040-9FD8-4452-A83F-4FBA0C090EDB}"/>
              </a:ext>
            </a:extLst>
          </p:cNvPr>
          <p:cNvSpPr txBox="1"/>
          <p:nvPr/>
        </p:nvSpPr>
        <p:spPr>
          <a:xfrm>
            <a:off x="230444" y="1142397"/>
            <a:ext cx="73052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PE"/>
            </a:defPPr>
            <a:lvl1pPr marL="285750" indent="-285750">
              <a:buFont typeface="Wingdings" panose="05000000000000000000" pitchFamily="2" charset="2"/>
              <a:buChar char="§"/>
            </a:lvl1pPr>
          </a:lstStyle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Reconocer los beneficios y contras de migrar a Python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Conocer las herramientas complementarias que potencian Python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Manejar los objetos básicos de Python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Entender las operaciones básicas de bases de datos en Python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Pandas vs </a:t>
            </a:r>
            <a:r>
              <a:rPr lang="es-ES" sz="1800" b="1" dirty="0" err="1">
                <a:latin typeface="Bahnschrift" panose="020B0502040204020203" pitchFamily="34" charset="0"/>
                <a:cs typeface="Calibri" panose="020F0502020204030204" pitchFamily="34" charset="0"/>
              </a:rPr>
              <a:t>Spark</a:t>
            </a:r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 vs Koalas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Librerías de interés</a:t>
            </a:r>
          </a:p>
          <a:p>
            <a:endParaRPr lang="es-ES" sz="1800" b="1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r>
              <a:rPr lang="es-ES" sz="1800" b="1" dirty="0">
                <a:latin typeface="Bahnschrift" panose="020B0502040204020203" pitchFamily="34" charset="0"/>
                <a:cs typeface="Calibri" panose="020F0502020204030204" pitchFamily="34" charset="0"/>
              </a:rPr>
              <a:t>¿Cómo crear tu propio LLM?</a:t>
            </a:r>
          </a:p>
        </p:txBody>
      </p:sp>
    </p:spTree>
    <p:extLst>
      <p:ext uri="{BB962C8B-B14F-4D97-AF65-F5344CB8AC3E}">
        <p14:creationId xmlns:p14="http://schemas.microsoft.com/office/powerpoint/2010/main" val="57566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444" y="75715"/>
            <a:ext cx="8683111" cy="324000"/>
          </a:xfrm>
        </p:spPr>
        <p:txBody>
          <a:bodyPr/>
          <a:lstStyle/>
          <a:p>
            <a:r>
              <a:rPr lang="es-CO" sz="2200" kern="1200" dirty="0">
                <a:latin typeface="Bahnschrift" panose="020B0502040204020203" pitchFamily="34" charset="0"/>
                <a:ea typeface="+mj-ea"/>
                <a:cs typeface="+mj-cs"/>
              </a:rPr>
              <a:t>Contenido</a:t>
            </a:r>
            <a:endParaRPr lang="en-US" sz="2200" kern="1200" dirty="0"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BA195A-15B5-4638-9F4C-4A0ED7E65D55}"/>
              </a:ext>
            </a:extLst>
          </p:cNvPr>
          <p:cNvSpPr/>
          <p:nvPr/>
        </p:nvSpPr>
        <p:spPr>
          <a:xfrm>
            <a:off x="561141" y="1333422"/>
            <a:ext cx="180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Bloque I (10’)</a:t>
            </a:r>
          </a:p>
          <a:p>
            <a:pPr algn="ctr"/>
            <a:endParaRPr lang="es-C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FB45E0-FE3F-4E8D-922B-E5A25B8984C3}"/>
              </a:ext>
            </a:extLst>
          </p:cNvPr>
          <p:cNvSpPr/>
          <p:nvPr/>
        </p:nvSpPr>
        <p:spPr>
          <a:xfrm>
            <a:off x="2687870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II (60’)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Objetos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básicos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72E129-37A3-4326-9AB9-664D9A4463D7}"/>
              </a:ext>
            </a:extLst>
          </p:cNvPr>
          <p:cNvSpPr/>
          <p:nvPr/>
        </p:nvSpPr>
        <p:spPr>
          <a:xfrm>
            <a:off x="4814599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III (60’)</a:t>
            </a:r>
          </a:p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Manejo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de bases de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datos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81DFB0-ACFE-45AC-9BBB-A170F02C4E20}"/>
              </a:ext>
            </a:extLst>
          </p:cNvPr>
          <p:cNvSpPr/>
          <p:nvPr/>
        </p:nvSpPr>
        <p:spPr>
          <a:xfrm>
            <a:off x="437744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1</a:t>
            </a:r>
            <a:endParaRPr lang="en-US" sz="18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D42998F-607A-491B-AEB2-32FC6D7A189E}"/>
              </a:ext>
            </a:extLst>
          </p:cNvPr>
          <p:cNvSpPr/>
          <p:nvPr/>
        </p:nvSpPr>
        <p:spPr>
          <a:xfrm>
            <a:off x="2542672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2</a:t>
            </a:r>
            <a:endParaRPr lang="en-US" sz="18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7B99279-E6A0-456B-A05A-B5F9504A032A}"/>
              </a:ext>
            </a:extLst>
          </p:cNvPr>
          <p:cNvSpPr/>
          <p:nvPr/>
        </p:nvSpPr>
        <p:spPr>
          <a:xfrm>
            <a:off x="4727536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3</a:t>
            </a:r>
            <a:endParaRPr lang="en-US" sz="1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9FB7EB-EE24-496F-BE57-242B6BA3D658}"/>
              </a:ext>
            </a:extLst>
          </p:cNvPr>
          <p:cNvSpPr/>
          <p:nvPr/>
        </p:nvSpPr>
        <p:spPr>
          <a:xfrm>
            <a:off x="6912400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IV (30’)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Otras herramientas útiles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FA87830-2FC0-425D-A3CE-A6DA37245836}"/>
              </a:ext>
            </a:extLst>
          </p:cNvPr>
          <p:cNvSpPr/>
          <p:nvPr/>
        </p:nvSpPr>
        <p:spPr>
          <a:xfrm>
            <a:off x="6825337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51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84" y="1541066"/>
            <a:ext cx="2571750" cy="1771650"/>
          </a:xfrm>
          <a:prstGeom prst="rect">
            <a:avLst/>
          </a:prstGeom>
        </p:spPr>
      </p:pic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661185" y="1957028"/>
            <a:ext cx="4444886" cy="613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¿Por qué usar </a:t>
            </a:r>
            <a:r>
              <a:rPr lang="es-CO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python</a:t>
            </a:r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?</a:t>
            </a:r>
          </a:p>
          <a:p>
            <a:pPr algn="ctr"/>
            <a:r>
              <a:rPr lang="es-CO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1min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8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" panose="020B0502040204020203" pitchFamily="34" charset="0"/>
              </a:rPr>
              <a:t>Stata vs R </a:t>
            </a:r>
            <a:r>
              <a:rPr lang="es-CO">
                <a:latin typeface="Bahnschrift" panose="020B0502040204020203" pitchFamily="34" charset="0"/>
              </a:rPr>
              <a:t>vs Python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C7D294A-A4BA-418A-99D7-E4896E6AEDAA}"/>
              </a:ext>
            </a:extLst>
          </p:cNvPr>
          <p:cNvSpPr/>
          <p:nvPr/>
        </p:nvSpPr>
        <p:spPr>
          <a:xfrm>
            <a:off x="988647" y="1197515"/>
            <a:ext cx="1800000" cy="615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ahnschrift" panose="020B0502040204020203" pitchFamily="34" charset="0"/>
              </a:rPr>
              <a:t>Stata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B0992F67-886D-4043-A037-D1104E76C1BC}"/>
              </a:ext>
            </a:extLst>
          </p:cNvPr>
          <p:cNvSpPr/>
          <p:nvPr/>
        </p:nvSpPr>
        <p:spPr>
          <a:xfrm>
            <a:off x="3765810" y="1197515"/>
            <a:ext cx="1800000" cy="615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ahnschrift" panose="020B0502040204020203" pitchFamily="34" charset="0"/>
              </a:rPr>
              <a:t>R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63197BD-7000-4A44-8013-ACF23778E6F7}"/>
              </a:ext>
            </a:extLst>
          </p:cNvPr>
          <p:cNvSpPr/>
          <p:nvPr/>
        </p:nvSpPr>
        <p:spPr>
          <a:xfrm>
            <a:off x="6371998" y="1197515"/>
            <a:ext cx="1800000" cy="6155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/>
                </a:solidFill>
                <a:latin typeface="Bahnschrift" panose="020B0502040204020203" pitchFamily="34" charset="0"/>
              </a:rPr>
              <a:t>Python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A5CB41A-6493-4A06-BF1D-2B43B6F023A6}"/>
              </a:ext>
            </a:extLst>
          </p:cNvPr>
          <p:cNvSpPr txBox="1"/>
          <p:nvPr/>
        </p:nvSpPr>
        <p:spPr>
          <a:xfrm>
            <a:off x="743414" y="2175238"/>
            <a:ext cx="23937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285750" indent="-285750">
              <a:buFont typeface="Wingdings" panose="05000000000000000000" pitchFamily="2" charset="2"/>
              <a:buChar char="§"/>
            </a:lvl1pPr>
          </a:lstStyle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El estándar en la investigación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Sencillo de aprender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Entorno amigable para el manejo de bases de datos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Librerías para econometría de corte y panel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Procesamiento paralelo</a:t>
            </a: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Poco versátil para otras tareas, centrado en funciones para bases de datos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Difícil manejo de varias bases a la vez (preserve, </a:t>
            </a:r>
            <a:r>
              <a:rPr lang="es-ES" sz="1000" dirty="0" err="1">
                <a:latin typeface="Bahnschrift" panose="020B0502040204020203" pitchFamily="34" charset="0"/>
                <a:cs typeface="Calibri" panose="020F0502020204030204" pitchFamily="34" charset="0"/>
              </a:rPr>
              <a:t>restore</a:t>
            </a:r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Sin procesamiento distribuido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50FD27-7647-620E-9419-8D21170FCE15}"/>
              </a:ext>
            </a:extLst>
          </p:cNvPr>
          <p:cNvSpPr txBox="1"/>
          <p:nvPr/>
        </p:nvSpPr>
        <p:spPr>
          <a:xfrm>
            <a:off x="3375102" y="2175238"/>
            <a:ext cx="239379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285750" indent="-285750">
              <a:buFont typeface="Wingdings" panose="05000000000000000000" pitchFamily="2" charset="2"/>
              <a:buChar char="§"/>
            </a:lvl1pPr>
          </a:lstStyle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Entorno amigable para el manejo de bases de datos</a:t>
            </a:r>
          </a:p>
          <a:p>
            <a:pPr algn="just"/>
            <a:r>
              <a:rPr lang="es-ES" sz="1000">
                <a:latin typeface="Bahnschrift" panose="020B0502040204020203" pitchFamily="34" charset="0"/>
                <a:cs typeface="Calibri" panose="020F0502020204030204" pitchFamily="34" charset="0"/>
              </a:rPr>
              <a:t>Librerías estadísticas variadas</a:t>
            </a:r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Manejo de diversidad de objetos</a:t>
            </a: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Programa centrado en modelos estadísticos, poco versátil para otras tareas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Procesamiento paralelo y distribuido deficiente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Problemas de versiones y entornos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EA6D23-3D45-4623-649D-A5684790E578}"/>
              </a:ext>
            </a:extLst>
          </p:cNvPr>
          <p:cNvSpPr txBox="1"/>
          <p:nvPr/>
        </p:nvSpPr>
        <p:spPr>
          <a:xfrm>
            <a:off x="6075100" y="2175238"/>
            <a:ext cx="239379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285750" indent="-285750">
              <a:buFont typeface="Wingdings" panose="05000000000000000000" pitchFamily="2" charset="2"/>
              <a:buChar char="§"/>
            </a:lvl1pPr>
          </a:lstStyle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Versátil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Manejo de diversidad de objetos</a:t>
            </a:r>
          </a:p>
          <a:p>
            <a:pPr marL="0" indent="0" algn="just">
              <a:buNone/>
            </a:pPr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Entorno poco amigable para el manejo de bases de datos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Librerías limitadas para econometría de corte y panel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Problemas de versiones y entornos</a:t>
            </a:r>
          </a:p>
          <a:p>
            <a:pPr algn="just"/>
            <a:r>
              <a:rPr lang="es-ES" sz="1000" dirty="0">
                <a:latin typeface="Bahnschrift" panose="020B0502040204020203" pitchFamily="34" charset="0"/>
                <a:cs typeface="Calibri" panose="020F0502020204030204" pitchFamily="34" charset="0"/>
              </a:rPr>
              <a:t>Lento</a:t>
            </a:r>
          </a:p>
          <a:p>
            <a:pPr algn="just"/>
            <a:endParaRPr lang="es-ES" sz="1000" dirty="0">
              <a:latin typeface="Bahnschrift" panose="020B050204020402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35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" panose="020B0502040204020203" pitchFamily="34" charset="0"/>
              </a:rPr>
              <a:t>Solucionando los problemas de </a:t>
            </a:r>
            <a:r>
              <a:rPr lang="es-CO" dirty="0" err="1">
                <a:latin typeface="Bahnschrift" panose="020B0502040204020203" pitchFamily="34" charset="0"/>
              </a:rPr>
              <a:t>python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0" name="Google Shape;205;p33">
            <a:extLst>
              <a:ext uri="{FF2B5EF4-FFF2-40B4-BE49-F238E27FC236}">
                <a16:creationId xmlns:a16="http://schemas.microsoft.com/office/drawing/2014/main" id="{85CE96DD-D395-42E4-B7F5-121A01A64DBB}"/>
              </a:ext>
            </a:extLst>
          </p:cNvPr>
          <p:cNvSpPr/>
          <p:nvPr/>
        </p:nvSpPr>
        <p:spPr>
          <a:xfrm>
            <a:off x="260788" y="836274"/>
            <a:ext cx="27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ENTORNO AMIGABLE</a:t>
            </a:r>
            <a:endParaRPr lang="es-PE" sz="1600" dirty="0">
              <a:latin typeface="Bahnschrift" panose="020B0502040204020203" pitchFamily="34" charset="0"/>
            </a:endParaRPr>
          </a:p>
        </p:txBody>
      </p:sp>
      <p:pic>
        <p:nvPicPr>
          <p:cNvPr id="2" name="Picture 8" descr="Press and Media Resources - Docker">
            <a:extLst>
              <a:ext uri="{FF2B5EF4-FFF2-40B4-BE49-F238E27FC236}">
                <a16:creationId xmlns:a16="http://schemas.microsoft.com/office/drawing/2014/main" id="{33E15FE5-660D-BCEE-A6DD-0A11A013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89" y="1500682"/>
            <a:ext cx="1025483" cy="87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 descr="Qué es GitHub y por qué es útil al aprender programación | HACK A BOSS">
            <a:extLst>
              <a:ext uri="{FF2B5EF4-FFF2-40B4-BE49-F238E27FC236}">
                <a16:creationId xmlns:a16="http://schemas.microsoft.com/office/drawing/2014/main" id="{238E3242-2040-A712-CF42-AD0860758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03" y="2818953"/>
            <a:ext cx="1908653" cy="106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205;p33">
            <a:extLst>
              <a:ext uri="{FF2B5EF4-FFF2-40B4-BE49-F238E27FC236}">
                <a16:creationId xmlns:a16="http://schemas.microsoft.com/office/drawing/2014/main" id="{F9472AE3-8FF2-578F-9DC3-F434F0CEDB2D}"/>
              </a:ext>
            </a:extLst>
          </p:cNvPr>
          <p:cNvSpPr/>
          <p:nvPr/>
        </p:nvSpPr>
        <p:spPr>
          <a:xfrm>
            <a:off x="3392814" y="836274"/>
            <a:ext cx="27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PROBLEMAS DE VERSIONES</a:t>
            </a:r>
            <a:endParaRPr lang="es-PE" sz="1600" dirty="0">
              <a:latin typeface="Bahnschrift" panose="020B0502040204020203" pitchFamily="34" charset="0"/>
            </a:endParaRPr>
          </a:p>
        </p:txBody>
      </p:sp>
      <p:sp>
        <p:nvSpPr>
          <p:cNvPr id="11" name="Google Shape;205;p33">
            <a:extLst>
              <a:ext uri="{FF2B5EF4-FFF2-40B4-BE49-F238E27FC236}">
                <a16:creationId xmlns:a16="http://schemas.microsoft.com/office/drawing/2014/main" id="{FD93B050-D718-6EDD-7DD3-A9152587EFBA}"/>
              </a:ext>
            </a:extLst>
          </p:cNvPr>
          <p:cNvSpPr/>
          <p:nvPr/>
        </p:nvSpPr>
        <p:spPr>
          <a:xfrm>
            <a:off x="6183212" y="836274"/>
            <a:ext cx="270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LENTO</a:t>
            </a:r>
            <a:endParaRPr lang="es-PE" sz="16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622CBE-E352-3E92-6DAB-6290DF50D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8" y="1755686"/>
            <a:ext cx="1832285" cy="21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cala (programming language) - Wikipedia">
            <a:extLst>
              <a:ext uri="{FF2B5EF4-FFF2-40B4-BE49-F238E27FC236}">
                <a16:creationId xmlns:a16="http://schemas.microsoft.com/office/drawing/2014/main" id="{676571D0-61DF-E378-E90C-DCA8F2CAC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33" y="1645507"/>
            <a:ext cx="2023110" cy="92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Apache Spark - Wikipedia">
            <a:extLst>
              <a:ext uri="{FF2B5EF4-FFF2-40B4-BE49-F238E27FC236}">
                <a16:creationId xmlns:a16="http://schemas.microsoft.com/office/drawing/2014/main" id="{40E8312C-4A99-A030-D7D4-B565FCD5C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33" y="2532416"/>
            <a:ext cx="1960246" cy="10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205;p33">
            <a:extLst>
              <a:ext uri="{FF2B5EF4-FFF2-40B4-BE49-F238E27FC236}">
                <a16:creationId xmlns:a16="http://schemas.microsoft.com/office/drawing/2014/main" id="{2666D84E-4C93-E61F-8432-3E4AA19E371F}"/>
              </a:ext>
            </a:extLst>
          </p:cNvPr>
          <p:cNvSpPr/>
          <p:nvPr/>
        </p:nvSpPr>
        <p:spPr>
          <a:xfrm>
            <a:off x="260788" y="4037226"/>
            <a:ext cx="8622424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Bahnschrift" panose="020B0502040204020203" pitchFamily="34" charset="0"/>
                <a:ea typeface="Calibri"/>
                <a:cs typeface="Calibri"/>
                <a:sym typeface="Calibri"/>
              </a:rPr>
              <a:t>NO ES PYTHON, ES EL ENFOQUE OPEN-SOURCE</a:t>
            </a:r>
            <a:endParaRPr lang="es-PE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7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0" grpId="0" animBg="1"/>
      <p:bldP spid="11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0444" y="75715"/>
            <a:ext cx="8683111" cy="324000"/>
          </a:xfrm>
        </p:spPr>
        <p:txBody>
          <a:bodyPr/>
          <a:lstStyle/>
          <a:p>
            <a:r>
              <a:rPr lang="es-CO" sz="2200" kern="1200" dirty="0">
                <a:latin typeface="Bahnschrift" panose="020B0502040204020203" pitchFamily="34" charset="0"/>
                <a:ea typeface="+mj-ea"/>
                <a:cs typeface="+mj-cs"/>
              </a:rPr>
              <a:t>Contenido</a:t>
            </a:r>
            <a:endParaRPr lang="en-US" sz="2200" kern="1200" dirty="0">
              <a:latin typeface="Bahnschrift" panose="020B0502040204020203" pitchFamily="34" charset="0"/>
              <a:ea typeface="+mj-ea"/>
              <a:cs typeface="+mj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5BA195A-15B5-4638-9F4C-4A0ED7E65D55}"/>
              </a:ext>
            </a:extLst>
          </p:cNvPr>
          <p:cNvSpPr/>
          <p:nvPr/>
        </p:nvSpPr>
        <p:spPr>
          <a:xfrm>
            <a:off x="561141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 (10’)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Introducción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FB45E0-FE3F-4E8D-922B-E5A25B8984C3}"/>
              </a:ext>
            </a:extLst>
          </p:cNvPr>
          <p:cNvSpPr/>
          <p:nvPr/>
        </p:nvSpPr>
        <p:spPr>
          <a:xfrm>
            <a:off x="2687870" y="1333422"/>
            <a:ext cx="180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Bloque II (60’)</a:t>
            </a:r>
          </a:p>
          <a:p>
            <a:pPr algn="ct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Objetos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básicos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472E129-37A3-4326-9AB9-664D9A4463D7}"/>
              </a:ext>
            </a:extLst>
          </p:cNvPr>
          <p:cNvSpPr/>
          <p:nvPr/>
        </p:nvSpPr>
        <p:spPr>
          <a:xfrm>
            <a:off x="4814599" y="1333422"/>
            <a:ext cx="180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  <a:latin typeface="Bahnschrift" panose="020B0502040204020203" pitchFamily="34" charset="0"/>
              </a:rPr>
              <a:t>Bloque III (60’)</a:t>
            </a:r>
          </a:p>
          <a:p>
            <a:pPr algn="ct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Manejo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de bases de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datos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en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python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081DFB0-ACFE-45AC-9BBB-A170F02C4E20}"/>
              </a:ext>
            </a:extLst>
          </p:cNvPr>
          <p:cNvSpPr/>
          <p:nvPr/>
        </p:nvSpPr>
        <p:spPr>
          <a:xfrm>
            <a:off x="437744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1</a:t>
            </a:r>
            <a:endParaRPr lang="en-US" sz="18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D42998F-607A-491B-AEB2-32FC6D7A189E}"/>
              </a:ext>
            </a:extLst>
          </p:cNvPr>
          <p:cNvSpPr/>
          <p:nvPr/>
        </p:nvSpPr>
        <p:spPr>
          <a:xfrm>
            <a:off x="2542672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2</a:t>
            </a:r>
            <a:endParaRPr lang="en-US" sz="18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7B99279-E6A0-456B-A05A-B5F9504A032A}"/>
              </a:ext>
            </a:extLst>
          </p:cNvPr>
          <p:cNvSpPr/>
          <p:nvPr/>
        </p:nvSpPr>
        <p:spPr>
          <a:xfrm>
            <a:off x="4727536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3</a:t>
            </a:r>
            <a:endParaRPr lang="en-US" sz="180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9FB7EB-EE24-496F-BE57-242B6BA3D658}"/>
              </a:ext>
            </a:extLst>
          </p:cNvPr>
          <p:cNvSpPr/>
          <p:nvPr/>
        </p:nvSpPr>
        <p:spPr>
          <a:xfrm>
            <a:off x="6912400" y="1333422"/>
            <a:ext cx="1800000" cy="14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Bloque IV (30’)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rPr>
              <a:t>Otras herramientas útiles</a:t>
            </a:r>
          </a:p>
          <a:p>
            <a:pPr algn="ctr"/>
            <a:endParaRPr lang="es-CO" dirty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FA87830-2FC0-425D-A3CE-A6DA37245836}"/>
              </a:ext>
            </a:extLst>
          </p:cNvPr>
          <p:cNvSpPr/>
          <p:nvPr/>
        </p:nvSpPr>
        <p:spPr>
          <a:xfrm>
            <a:off x="6825337" y="1235417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800" dirty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612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4;p35"/>
          <p:cNvSpPr/>
          <p:nvPr/>
        </p:nvSpPr>
        <p:spPr>
          <a:xfrm>
            <a:off x="-10886" y="-43544"/>
            <a:ext cx="108000" cy="5220000"/>
          </a:xfrm>
          <a:prstGeom prst="rect">
            <a:avLst/>
          </a:prstGeom>
          <a:gradFill>
            <a:gsLst>
              <a:gs pos="0">
                <a:srgbClr val="F3C848"/>
              </a:gs>
              <a:gs pos="54000">
                <a:srgbClr val="C3C3C3"/>
              </a:gs>
              <a:gs pos="100000">
                <a:srgbClr val="68686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>
                <a:latin typeface="Bahnschrift" panose="020B0502040204020203" pitchFamily="34" charset="0"/>
              </a:rPr>
              <a:t>Gasto público en Perú: Conceptos clave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" name="CuadroTexto 5">
            <a:extLst>
              <a:ext uri="{FF2B5EF4-FFF2-40B4-BE49-F238E27FC236}">
                <a16:creationId xmlns:a16="http://schemas.microsoft.com/office/drawing/2014/main" id="{76691922-7A3D-D112-FA5D-AD3F369A2895}"/>
              </a:ext>
            </a:extLst>
          </p:cNvPr>
          <p:cNvSpPr txBox="1"/>
          <p:nvPr/>
        </p:nvSpPr>
        <p:spPr>
          <a:xfrm>
            <a:off x="276013" y="909757"/>
            <a:ext cx="85919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Nivel del gasto: Central, regional, provincial/municipal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Información “pública” a través de consulta amigable (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  <a:hlinkClick r:id="rId3"/>
              </a:rPr>
              <a:t>https://apps5.mineco.gob.pe/transparencia/Navegador/default.aspx</a:t>
            </a: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PIA: Presupuesto planificado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PIM: Actualizado por modificaciones presupuestarias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Compromiso: Gasto comprometidos mediante contratos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Devengado: Gasto ejecutado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Girado: Gasto desembolsado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Función del gasto: Sector del gasto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Bahnschrift" panose="020B0502040204020203" pitchFamily="34" charset="0"/>
              </a:rPr>
              <a:t>Tipo del gasto: Gasto corriente, inversión y otros</a:t>
            </a:r>
          </a:p>
        </p:txBody>
      </p:sp>
    </p:spTree>
    <p:extLst>
      <p:ext uri="{BB962C8B-B14F-4D97-AF65-F5344CB8AC3E}">
        <p14:creationId xmlns:p14="http://schemas.microsoft.com/office/powerpoint/2010/main" val="2323716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16508</TotalTime>
  <Words>683</Words>
  <Application>Microsoft Office PowerPoint</Application>
  <PresentationFormat>Presentación en pantalla (16:9)</PresentationFormat>
  <Paragraphs>176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Bahnschrift</vt:lpstr>
      <vt:lpstr>Calibri</vt:lpstr>
      <vt:lpstr>Tema de Office</vt:lpstr>
      <vt:lpstr>Presentación de PowerPoint</vt:lpstr>
      <vt:lpstr>Presentación de PowerPoint</vt:lpstr>
      <vt:lpstr>Objetivos de hoy</vt:lpstr>
      <vt:lpstr>Contenido</vt:lpstr>
      <vt:lpstr>Presentación de PowerPoint</vt:lpstr>
      <vt:lpstr>Stata vs R vs Python</vt:lpstr>
      <vt:lpstr>Solucionando los problemas de python</vt:lpstr>
      <vt:lpstr>Contenido</vt:lpstr>
      <vt:lpstr>Gasto público en Perú: Conceptos clave</vt:lpstr>
      <vt:lpstr>Encuesta Nacional de Hogares</vt:lpstr>
      <vt:lpstr>Contenido</vt:lpstr>
      <vt:lpstr>El open source es increíble y no para de crecer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Eliane Porturas</dc:creator>
  <cp:lastModifiedBy>Erick Oré Matos</cp:lastModifiedBy>
  <cp:revision>838</cp:revision>
  <dcterms:modified xsi:type="dcterms:W3CDTF">2025-08-02T02:37:09Z</dcterms:modified>
</cp:coreProperties>
</file>