
<file path=[Content_Types].xml><?xml version="1.0" encoding="utf-8"?>
<Types xmlns="http://schemas.openxmlformats.org/package/2006/content-types">
  <Default ContentType="application/x-fontdata" Extension="fntdata"/>
  <Default ContentType="image/jpeg" Extension="jpe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Monterchi Serif Bold" charset="1" panose="02000503060000020004"/>
      <p:regular r:id="rId17"/>
    </p:embeddedFont>
    <p:embeddedFont>
      <p:font typeface="Roboto" charset="1" panose="0200000000000000000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bg>
      <p:bgPr>
        <a:solidFill>
          <a:srgbClr val="F2F1EC"/>
        </a:solidFill>
      </p:bgPr>
    </p:bg>
    <p:spTree>
      <p:nvGrpSpPr>
        <p:cNvPr id="1" name=""/>
        <p:cNvGrpSpPr/>
        <p:nvPr/>
      </p:nvGrpSpPr>
      <p:grpSpPr>
        <a:xfrm>
          <a:off x="0" y="0"/>
          <a:ext cx="0" cy="0"/>
          <a:chOff x="0" y="0"/>
          <a:chExt cx="0" cy="0"/>
        </a:xfrm>
      </p:grpSpPr>
      <p:sp>
        <p:nvSpPr>
          <p:cNvPr name="TextBox 2" id="2"/>
          <p:cNvSpPr txBox="true"/>
          <p:nvPr/>
        </p:nvSpPr>
        <p:spPr>
          <a:xfrm rot="0">
            <a:off x="2708973" y="3376762"/>
            <a:ext cx="12965683" cy="1519172"/>
          </a:xfrm>
          <a:prstGeom prst="rect">
            <a:avLst/>
          </a:prstGeom>
        </p:spPr>
        <p:txBody>
          <a:bodyPr anchor="t" rtlCol="false" tIns="0" lIns="0" bIns="0" rIns="0">
            <a:spAutoFit/>
          </a:bodyPr>
          <a:lstStyle/>
          <a:p>
            <a:pPr algn="ctr" marL="0" indent="0" lvl="0">
              <a:lnSpc>
                <a:spcPts val="11088"/>
              </a:lnSpc>
            </a:pPr>
            <a:r>
              <a:rPr lang="en-US" b="true" sz="12458" spc="398">
                <a:solidFill>
                  <a:srgbClr val="365B6D"/>
                </a:solidFill>
                <a:latin typeface="Monterchi Serif Bold"/>
                <a:ea typeface="Monterchi Serif Bold"/>
                <a:cs typeface="Monterchi Serif Bold"/>
                <a:sym typeface="Monterchi Serif Bold"/>
              </a:rPr>
              <a:t>PROYECTO </a:t>
            </a:r>
          </a:p>
        </p:txBody>
      </p:sp>
      <p:sp>
        <p:nvSpPr>
          <p:cNvPr name="TextBox 3" id="3"/>
          <p:cNvSpPr txBox="true"/>
          <p:nvPr/>
        </p:nvSpPr>
        <p:spPr>
          <a:xfrm rot="0">
            <a:off x="2708973" y="4845050"/>
            <a:ext cx="12965683" cy="1519172"/>
          </a:xfrm>
          <a:prstGeom prst="rect">
            <a:avLst/>
          </a:prstGeom>
        </p:spPr>
        <p:txBody>
          <a:bodyPr anchor="t" rtlCol="false" tIns="0" lIns="0" bIns="0" rIns="0">
            <a:spAutoFit/>
          </a:bodyPr>
          <a:lstStyle/>
          <a:p>
            <a:pPr algn="ctr" marL="0" indent="0" lvl="0">
              <a:lnSpc>
                <a:spcPts val="11088"/>
              </a:lnSpc>
            </a:pPr>
            <a:r>
              <a:rPr lang="en-US" b="true" sz="12458" spc="398">
                <a:solidFill>
                  <a:srgbClr val="6C9286"/>
                </a:solidFill>
                <a:latin typeface="Monterchi Serif Bold"/>
                <a:ea typeface="Monterchi Serif Bold"/>
                <a:cs typeface="Monterchi Serif Bold"/>
                <a:sym typeface="Monterchi Serif Bold"/>
              </a:rPr>
              <a:t>CINEMARK</a:t>
            </a:r>
          </a:p>
        </p:txBody>
      </p:sp>
      <p:grpSp>
        <p:nvGrpSpPr>
          <p:cNvPr name="Group 4" id="4"/>
          <p:cNvGrpSpPr/>
          <p:nvPr/>
        </p:nvGrpSpPr>
        <p:grpSpPr>
          <a:xfrm rot="0">
            <a:off x="1136083" y="721474"/>
            <a:ext cx="3598580" cy="4114800"/>
            <a:chOff x="0" y="0"/>
            <a:chExt cx="4798106" cy="5486400"/>
          </a:xfrm>
        </p:grpSpPr>
        <p:grpSp>
          <p:nvGrpSpPr>
            <p:cNvPr name="Group 5" id="5"/>
            <p:cNvGrpSpPr/>
            <p:nvPr/>
          </p:nvGrpSpPr>
          <p:grpSpPr>
            <a:xfrm rot="0">
              <a:off x="0" y="359656"/>
              <a:ext cx="4798106" cy="314368"/>
              <a:chOff x="0" y="0"/>
              <a:chExt cx="947774" cy="62097"/>
            </a:xfrm>
          </p:grpSpPr>
          <p:sp>
            <p:nvSpPr>
              <p:cNvPr name="Freeform 6" id="6"/>
              <p:cNvSpPr/>
              <p:nvPr/>
            </p:nvSpPr>
            <p:spPr>
              <a:xfrm flipH="false" flipV="false" rot="0">
                <a:off x="0" y="0"/>
                <a:ext cx="947774" cy="62097"/>
              </a:xfrm>
              <a:custGeom>
                <a:avLst/>
                <a:gdLst/>
                <a:ahLst/>
                <a:cxnLst/>
                <a:rect r="r" b="b" t="t" l="l"/>
                <a:pathLst>
                  <a:path h="62097" w="947774">
                    <a:moveTo>
                      <a:pt x="0" y="0"/>
                    </a:moveTo>
                    <a:lnTo>
                      <a:pt x="947774" y="0"/>
                    </a:lnTo>
                    <a:lnTo>
                      <a:pt x="947774" y="62097"/>
                    </a:lnTo>
                    <a:lnTo>
                      <a:pt x="0" y="62097"/>
                    </a:lnTo>
                    <a:close/>
                  </a:path>
                </a:pathLst>
              </a:custGeom>
              <a:solidFill>
                <a:srgbClr val="365B6D"/>
              </a:solidFill>
              <a:ln cap="sq">
                <a:noFill/>
                <a:prstDash val="solid"/>
                <a:miter/>
              </a:ln>
            </p:spPr>
          </p:sp>
          <p:sp>
            <p:nvSpPr>
              <p:cNvPr name="TextBox 7" id="7"/>
              <p:cNvSpPr txBox="true"/>
              <p:nvPr/>
            </p:nvSpPr>
            <p:spPr>
              <a:xfrm>
                <a:off x="0" y="-28575"/>
                <a:ext cx="947774" cy="90672"/>
              </a:xfrm>
              <a:prstGeom prst="rect">
                <a:avLst/>
              </a:prstGeom>
            </p:spPr>
            <p:txBody>
              <a:bodyPr anchor="ctr" rtlCol="false" tIns="50800" lIns="50800" bIns="50800" rIns="50800"/>
              <a:lstStyle/>
              <a:p>
                <a:pPr algn="ctr">
                  <a:lnSpc>
                    <a:spcPts val="2921"/>
                  </a:lnSpc>
                </a:pPr>
              </a:p>
            </p:txBody>
          </p:sp>
        </p:grpSp>
        <p:grpSp>
          <p:nvGrpSpPr>
            <p:cNvPr name="Group 8" id="8"/>
            <p:cNvGrpSpPr/>
            <p:nvPr/>
          </p:nvGrpSpPr>
          <p:grpSpPr>
            <a:xfrm rot="0">
              <a:off x="0" y="925401"/>
              <a:ext cx="3675307" cy="314368"/>
              <a:chOff x="0" y="0"/>
              <a:chExt cx="725987" cy="62097"/>
            </a:xfrm>
          </p:grpSpPr>
          <p:sp>
            <p:nvSpPr>
              <p:cNvPr name="Freeform 9" id="9"/>
              <p:cNvSpPr/>
              <p:nvPr/>
            </p:nvSpPr>
            <p:spPr>
              <a:xfrm flipH="false" flipV="false" rot="0">
                <a:off x="0" y="0"/>
                <a:ext cx="725987" cy="62097"/>
              </a:xfrm>
              <a:custGeom>
                <a:avLst/>
                <a:gdLst/>
                <a:ahLst/>
                <a:cxnLst/>
                <a:rect r="r" b="b" t="t" l="l"/>
                <a:pathLst>
                  <a:path h="62097" w="725987">
                    <a:moveTo>
                      <a:pt x="0" y="0"/>
                    </a:moveTo>
                    <a:lnTo>
                      <a:pt x="725987" y="0"/>
                    </a:lnTo>
                    <a:lnTo>
                      <a:pt x="725987" y="62097"/>
                    </a:lnTo>
                    <a:lnTo>
                      <a:pt x="0" y="62097"/>
                    </a:lnTo>
                    <a:close/>
                  </a:path>
                </a:pathLst>
              </a:custGeom>
              <a:solidFill>
                <a:srgbClr val="365B6D"/>
              </a:solidFill>
              <a:ln cap="sq">
                <a:noFill/>
                <a:prstDash val="solid"/>
                <a:miter/>
              </a:ln>
            </p:spPr>
          </p:sp>
          <p:sp>
            <p:nvSpPr>
              <p:cNvPr name="TextBox 10" id="10"/>
              <p:cNvSpPr txBox="true"/>
              <p:nvPr/>
            </p:nvSpPr>
            <p:spPr>
              <a:xfrm>
                <a:off x="0" y="-28575"/>
                <a:ext cx="725987" cy="90672"/>
              </a:xfrm>
              <a:prstGeom prst="rect">
                <a:avLst/>
              </a:prstGeom>
            </p:spPr>
            <p:txBody>
              <a:bodyPr anchor="ctr" rtlCol="false" tIns="50800" lIns="50800" bIns="50800" rIns="50800"/>
              <a:lstStyle/>
              <a:p>
                <a:pPr algn="ctr">
                  <a:lnSpc>
                    <a:spcPts val="2921"/>
                  </a:lnSpc>
                </a:pPr>
              </a:p>
            </p:txBody>
          </p:sp>
        </p:grpSp>
        <p:grpSp>
          <p:nvGrpSpPr>
            <p:cNvPr name="Group 11" id="11"/>
            <p:cNvGrpSpPr/>
            <p:nvPr/>
          </p:nvGrpSpPr>
          <p:grpSpPr>
            <a:xfrm rot="-5400000">
              <a:off x="-650594" y="1538808"/>
              <a:ext cx="3391984" cy="314368"/>
              <a:chOff x="0" y="0"/>
              <a:chExt cx="670022" cy="62097"/>
            </a:xfrm>
          </p:grpSpPr>
          <p:sp>
            <p:nvSpPr>
              <p:cNvPr name="Freeform 12" id="12"/>
              <p:cNvSpPr/>
              <p:nvPr/>
            </p:nvSpPr>
            <p:spPr>
              <a:xfrm flipH="false" flipV="false" rot="0">
                <a:off x="0" y="0"/>
                <a:ext cx="670022" cy="62097"/>
              </a:xfrm>
              <a:custGeom>
                <a:avLst/>
                <a:gdLst/>
                <a:ahLst/>
                <a:cxnLst/>
                <a:rect r="r" b="b" t="t" l="l"/>
                <a:pathLst>
                  <a:path h="62097" w="670022">
                    <a:moveTo>
                      <a:pt x="0" y="0"/>
                    </a:moveTo>
                    <a:lnTo>
                      <a:pt x="670022" y="0"/>
                    </a:lnTo>
                    <a:lnTo>
                      <a:pt x="670022" y="62097"/>
                    </a:lnTo>
                    <a:lnTo>
                      <a:pt x="0" y="62097"/>
                    </a:lnTo>
                    <a:close/>
                  </a:path>
                </a:pathLst>
              </a:custGeom>
              <a:solidFill>
                <a:srgbClr val="365B6D"/>
              </a:solidFill>
              <a:ln cap="sq">
                <a:noFill/>
                <a:prstDash val="solid"/>
                <a:miter/>
              </a:ln>
            </p:spPr>
          </p:sp>
          <p:sp>
            <p:nvSpPr>
              <p:cNvPr name="TextBox 13" id="13"/>
              <p:cNvSpPr txBox="true"/>
              <p:nvPr/>
            </p:nvSpPr>
            <p:spPr>
              <a:xfrm>
                <a:off x="0" y="-28575"/>
                <a:ext cx="670022" cy="90672"/>
              </a:xfrm>
              <a:prstGeom prst="rect">
                <a:avLst/>
              </a:prstGeom>
            </p:spPr>
            <p:txBody>
              <a:bodyPr anchor="ctr" rtlCol="false" tIns="50800" lIns="50800" bIns="50800" rIns="50800"/>
              <a:lstStyle/>
              <a:p>
                <a:pPr algn="ctr">
                  <a:lnSpc>
                    <a:spcPts val="2921"/>
                  </a:lnSpc>
                </a:pPr>
              </a:p>
            </p:txBody>
          </p:sp>
        </p:grpSp>
        <p:grpSp>
          <p:nvGrpSpPr>
            <p:cNvPr name="Group 14" id="14"/>
            <p:cNvGrpSpPr/>
            <p:nvPr/>
          </p:nvGrpSpPr>
          <p:grpSpPr>
            <a:xfrm rot="-5400000">
              <a:off x="-2123316" y="3048717"/>
              <a:ext cx="4560999" cy="314368"/>
              <a:chOff x="0" y="0"/>
              <a:chExt cx="900938" cy="62097"/>
            </a:xfrm>
          </p:grpSpPr>
          <p:sp>
            <p:nvSpPr>
              <p:cNvPr name="Freeform 15" id="15"/>
              <p:cNvSpPr/>
              <p:nvPr/>
            </p:nvSpPr>
            <p:spPr>
              <a:xfrm flipH="false" flipV="false" rot="0">
                <a:off x="0" y="0"/>
                <a:ext cx="900938" cy="62097"/>
              </a:xfrm>
              <a:custGeom>
                <a:avLst/>
                <a:gdLst/>
                <a:ahLst/>
                <a:cxnLst/>
                <a:rect r="r" b="b" t="t" l="l"/>
                <a:pathLst>
                  <a:path h="62097" w="900938">
                    <a:moveTo>
                      <a:pt x="0" y="0"/>
                    </a:moveTo>
                    <a:lnTo>
                      <a:pt x="900938" y="0"/>
                    </a:lnTo>
                    <a:lnTo>
                      <a:pt x="900938" y="62097"/>
                    </a:lnTo>
                    <a:lnTo>
                      <a:pt x="0" y="62097"/>
                    </a:lnTo>
                    <a:close/>
                  </a:path>
                </a:pathLst>
              </a:custGeom>
              <a:solidFill>
                <a:srgbClr val="365B6D"/>
              </a:solidFill>
              <a:ln cap="sq">
                <a:noFill/>
                <a:prstDash val="solid"/>
                <a:miter/>
              </a:ln>
            </p:spPr>
          </p:sp>
          <p:sp>
            <p:nvSpPr>
              <p:cNvPr name="TextBox 16" id="16"/>
              <p:cNvSpPr txBox="true"/>
              <p:nvPr/>
            </p:nvSpPr>
            <p:spPr>
              <a:xfrm>
                <a:off x="0" y="-28575"/>
                <a:ext cx="900938" cy="90672"/>
              </a:xfrm>
              <a:prstGeom prst="rect">
                <a:avLst/>
              </a:prstGeom>
            </p:spPr>
            <p:txBody>
              <a:bodyPr anchor="ctr" rtlCol="false" tIns="50800" lIns="50800" bIns="50800" rIns="50800"/>
              <a:lstStyle/>
              <a:p>
                <a:pPr algn="ctr">
                  <a:lnSpc>
                    <a:spcPts val="2921"/>
                  </a:lnSpc>
                </a:pPr>
              </a:p>
            </p:txBody>
          </p:sp>
        </p:grpSp>
      </p:grpSp>
      <p:grpSp>
        <p:nvGrpSpPr>
          <p:cNvPr name="Group 17" id="17"/>
          <p:cNvGrpSpPr/>
          <p:nvPr/>
        </p:nvGrpSpPr>
        <p:grpSpPr>
          <a:xfrm rot="-10800000">
            <a:off x="13875366" y="5439642"/>
            <a:ext cx="3598580" cy="4114800"/>
            <a:chOff x="0" y="0"/>
            <a:chExt cx="4798106" cy="5486400"/>
          </a:xfrm>
        </p:grpSpPr>
        <p:grpSp>
          <p:nvGrpSpPr>
            <p:cNvPr name="Group 18" id="18"/>
            <p:cNvGrpSpPr/>
            <p:nvPr/>
          </p:nvGrpSpPr>
          <p:grpSpPr>
            <a:xfrm rot="0">
              <a:off x="0" y="359656"/>
              <a:ext cx="4798106" cy="314368"/>
              <a:chOff x="0" y="0"/>
              <a:chExt cx="947774" cy="62097"/>
            </a:xfrm>
          </p:grpSpPr>
          <p:sp>
            <p:nvSpPr>
              <p:cNvPr name="Freeform 19" id="19"/>
              <p:cNvSpPr/>
              <p:nvPr/>
            </p:nvSpPr>
            <p:spPr>
              <a:xfrm flipH="false" flipV="false" rot="0">
                <a:off x="0" y="0"/>
                <a:ext cx="947774" cy="62097"/>
              </a:xfrm>
              <a:custGeom>
                <a:avLst/>
                <a:gdLst/>
                <a:ahLst/>
                <a:cxnLst/>
                <a:rect r="r" b="b" t="t" l="l"/>
                <a:pathLst>
                  <a:path h="62097" w="947774">
                    <a:moveTo>
                      <a:pt x="0" y="0"/>
                    </a:moveTo>
                    <a:lnTo>
                      <a:pt x="947774" y="0"/>
                    </a:lnTo>
                    <a:lnTo>
                      <a:pt x="947774" y="62097"/>
                    </a:lnTo>
                    <a:lnTo>
                      <a:pt x="0" y="62097"/>
                    </a:lnTo>
                    <a:close/>
                  </a:path>
                </a:pathLst>
              </a:custGeom>
              <a:solidFill>
                <a:srgbClr val="6C9286"/>
              </a:solidFill>
              <a:ln cap="sq">
                <a:noFill/>
                <a:prstDash val="solid"/>
                <a:miter/>
              </a:ln>
            </p:spPr>
          </p:sp>
          <p:sp>
            <p:nvSpPr>
              <p:cNvPr name="TextBox 20" id="20"/>
              <p:cNvSpPr txBox="true"/>
              <p:nvPr/>
            </p:nvSpPr>
            <p:spPr>
              <a:xfrm>
                <a:off x="0" y="-28575"/>
                <a:ext cx="947774" cy="90672"/>
              </a:xfrm>
              <a:prstGeom prst="rect">
                <a:avLst/>
              </a:prstGeom>
            </p:spPr>
            <p:txBody>
              <a:bodyPr anchor="ctr" rtlCol="false" tIns="50800" lIns="50800" bIns="50800" rIns="50800"/>
              <a:lstStyle/>
              <a:p>
                <a:pPr algn="ctr" marL="0" indent="0" lvl="0">
                  <a:lnSpc>
                    <a:spcPts val="2921"/>
                  </a:lnSpc>
                  <a:spcBef>
                    <a:spcPct val="0"/>
                  </a:spcBef>
                </a:pPr>
              </a:p>
            </p:txBody>
          </p:sp>
        </p:grpSp>
        <p:grpSp>
          <p:nvGrpSpPr>
            <p:cNvPr name="Group 21" id="21"/>
            <p:cNvGrpSpPr/>
            <p:nvPr/>
          </p:nvGrpSpPr>
          <p:grpSpPr>
            <a:xfrm rot="0">
              <a:off x="0" y="925401"/>
              <a:ext cx="3675307" cy="314368"/>
              <a:chOff x="0" y="0"/>
              <a:chExt cx="725987" cy="62097"/>
            </a:xfrm>
          </p:grpSpPr>
          <p:sp>
            <p:nvSpPr>
              <p:cNvPr name="Freeform 22" id="22"/>
              <p:cNvSpPr/>
              <p:nvPr/>
            </p:nvSpPr>
            <p:spPr>
              <a:xfrm flipH="false" flipV="false" rot="0">
                <a:off x="0" y="0"/>
                <a:ext cx="725987" cy="62097"/>
              </a:xfrm>
              <a:custGeom>
                <a:avLst/>
                <a:gdLst/>
                <a:ahLst/>
                <a:cxnLst/>
                <a:rect r="r" b="b" t="t" l="l"/>
                <a:pathLst>
                  <a:path h="62097" w="725987">
                    <a:moveTo>
                      <a:pt x="0" y="0"/>
                    </a:moveTo>
                    <a:lnTo>
                      <a:pt x="725987" y="0"/>
                    </a:lnTo>
                    <a:lnTo>
                      <a:pt x="725987" y="62097"/>
                    </a:lnTo>
                    <a:lnTo>
                      <a:pt x="0" y="62097"/>
                    </a:lnTo>
                    <a:close/>
                  </a:path>
                </a:pathLst>
              </a:custGeom>
              <a:solidFill>
                <a:srgbClr val="6C9286"/>
              </a:solidFill>
              <a:ln cap="sq">
                <a:noFill/>
                <a:prstDash val="solid"/>
                <a:miter/>
              </a:ln>
            </p:spPr>
          </p:sp>
          <p:sp>
            <p:nvSpPr>
              <p:cNvPr name="TextBox 23" id="23"/>
              <p:cNvSpPr txBox="true"/>
              <p:nvPr/>
            </p:nvSpPr>
            <p:spPr>
              <a:xfrm>
                <a:off x="0" y="-28575"/>
                <a:ext cx="725987" cy="90672"/>
              </a:xfrm>
              <a:prstGeom prst="rect">
                <a:avLst/>
              </a:prstGeom>
            </p:spPr>
            <p:txBody>
              <a:bodyPr anchor="ctr" rtlCol="false" tIns="50800" lIns="50800" bIns="50800" rIns="50800"/>
              <a:lstStyle/>
              <a:p>
                <a:pPr algn="ctr" marL="0" indent="0" lvl="0">
                  <a:lnSpc>
                    <a:spcPts val="2921"/>
                  </a:lnSpc>
                  <a:spcBef>
                    <a:spcPct val="0"/>
                  </a:spcBef>
                </a:pPr>
              </a:p>
            </p:txBody>
          </p:sp>
        </p:grpSp>
        <p:grpSp>
          <p:nvGrpSpPr>
            <p:cNvPr name="Group 24" id="24"/>
            <p:cNvGrpSpPr/>
            <p:nvPr/>
          </p:nvGrpSpPr>
          <p:grpSpPr>
            <a:xfrm rot="-5400000">
              <a:off x="-650594" y="1538808"/>
              <a:ext cx="3391984" cy="314368"/>
              <a:chOff x="0" y="0"/>
              <a:chExt cx="670022" cy="62097"/>
            </a:xfrm>
          </p:grpSpPr>
          <p:sp>
            <p:nvSpPr>
              <p:cNvPr name="Freeform 25" id="25"/>
              <p:cNvSpPr/>
              <p:nvPr/>
            </p:nvSpPr>
            <p:spPr>
              <a:xfrm flipH="false" flipV="false" rot="0">
                <a:off x="0" y="0"/>
                <a:ext cx="670022" cy="62097"/>
              </a:xfrm>
              <a:custGeom>
                <a:avLst/>
                <a:gdLst/>
                <a:ahLst/>
                <a:cxnLst/>
                <a:rect r="r" b="b" t="t" l="l"/>
                <a:pathLst>
                  <a:path h="62097" w="670022">
                    <a:moveTo>
                      <a:pt x="0" y="0"/>
                    </a:moveTo>
                    <a:lnTo>
                      <a:pt x="670022" y="0"/>
                    </a:lnTo>
                    <a:lnTo>
                      <a:pt x="670022" y="62097"/>
                    </a:lnTo>
                    <a:lnTo>
                      <a:pt x="0" y="62097"/>
                    </a:lnTo>
                    <a:close/>
                  </a:path>
                </a:pathLst>
              </a:custGeom>
              <a:solidFill>
                <a:srgbClr val="6C9286"/>
              </a:solidFill>
              <a:ln cap="sq">
                <a:noFill/>
                <a:prstDash val="solid"/>
                <a:miter/>
              </a:ln>
            </p:spPr>
          </p:sp>
          <p:sp>
            <p:nvSpPr>
              <p:cNvPr name="TextBox 26" id="26"/>
              <p:cNvSpPr txBox="true"/>
              <p:nvPr/>
            </p:nvSpPr>
            <p:spPr>
              <a:xfrm>
                <a:off x="0" y="-28575"/>
                <a:ext cx="670022" cy="90672"/>
              </a:xfrm>
              <a:prstGeom prst="rect">
                <a:avLst/>
              </a:prstGeom>
            </p:spPr>
            <p:txBody>
              <a:bodyPr anchor="ctr" rtlCol="false" tIns="50800" lIns="50800" bIns="50800" rIns="50800"/>
              <a:lstStyle/>
              <a:p>
                <a:pPr algn="ctr" marL="0" indent="0" lvl="0">
                  <a:lnSpc>
                    <a:spcPts val="2921"/>
                  </a:lnSpc>
                  <a:spcBef>
                    <a:spcPct val="0"/>
                  </a:spcBef>
                </a:pPr>
              </a:p>
            </p:txBody>
          </p:sp>
        </p:grpSp>
        <p:grpSp>
          <p:nvGrpSpPr>
            <p:cNvPr name="Group 27" id="27"/>
            <p:cNvGrpSpPr/>
            <p:nvPr/>
          </p:nvGrpSpPr>
          <p:grpSpPr>
            <a:xfrm rot="-5400000">
              <a:off x="-2123316" y="3048717"/>
              <a:ext cx="4560999" cy="314368"/>
              <a:chOff x="0" y="0"/>
              <a:chExt cx="900938" cy="62097"/>
            </a:xfrm>
          </p:grpSpPr>
          <p:sp>
            <p:nvSpPr>
              <p:cNvPr name="Freeform 28" id="28"/>
              <p:cNvSpPr/>
              <p:nvPr/>
            </p:nvSpPr>
            <p:spPr>
              <a:xfrm flipH="false" flipV="false" rot="0">
                <a:off x="0" y="0"/>
                <a:ext cx="900938" cy="62097"/>
              </a:xfrm>
              <a:custGeom>
                <a:avLst/>
                <a:gdLst/>
                <a:ahLst/>
                <a:cxnLst/>
                <a:rect r="r" b="b" t="t" l="l"/>
                <a:pathLst>
                  <a:path h="62097" w="900938">
                    <a:moveTo>
                      <a:pt x="0" y="0"/>
                    </a:moveTo>
                    <a:lnTo>
                      <a:pt x="900938" y="0"/>
                    </a:lnTo>
                    <a:lnTo>
                      <a:pt x="900938" y="62097"/>
                    </a:lnTo>
                    <a:lnTo>
                      <a:pt x="0" y="62097"/>
                    </a:lnTo>
                    <a:close/>
                  </a:path>
                </a:pathLst>
              </a:custGeom>
              <a:solidFill>
                <a:srgbClr val="6C9286"/>
              </a:solidFill>
              <a:ln cap="sq">
                <a:noFill/>
                <a:prstDash val="solid"/>
                <a:miter/>
              </a:ln>
            </p:spPr>
          </p:sp>
          <p:sp>
            <p:nvSpPr>
              <p:cNvPr name="TextBox 29" id="29"/>
              <p:cNvSpPr txBox="true"/>
              <p:nvPr/>
            </p:nvSpPr>
            <p:spPr>
              <a:xfrm>
                <a:off x="0" y="-28575"/>
                <a:ext cx="900938" cy="90672"/>
              </a:xfrm>
              <a:prstGeom prst="rect">
                <a:avLst/>
              </a:prstGeom>
            </p:spPr>
            <p:txBody>
              <a:bodyPr anchor="ctr" rtlCol="false" tIns="50800" lIns="50800" bIns="50800" rIns="50800"/>
              <a:lstStyle/>
              <a:p>
                <a:pPr algn="ctr" marL="0" indent="0" lvl="0">
                  <a:lnSpc>
                    <a:spcPts val="2921"/>
                  </a:lnSpc>
                  <a:spcBef>
                    <a:spcPct val="0"/>
                  </a:spcBef>
                </a:pPr>
              </a:p>
            </p:txBody>
          </p:sp>
        </p:grpSp>
      </p:grpSp>
      <p:grpSp>
        <p:nvGrpSpPr>
          <p:cNvPr name="Group 30" id="30"/>
          <p:cNvGrpSpPr/>
          <p:nvPr/>
        </p:nvGrpSpPr>
        <p:grpSpPr>
          <a:xfrm rot="-5400000">
            <a:off x="1126558" y="5307992"/>
            <a:ext cx="3598580" cy="4114800"/>
            <a:chOff x="0" y="0"/>
            <a:chExt cx="4798106" cy="5486400"/>
          </a:xfrm>
        </p:grpSpPr>
        <p:grpSp>
          <p:nvGrpSpPr>
            <p:cNvPr name="Group 31" id="31"/>
            <p:cNvGrpSpPr/>
            <p:nvPr/>
          </p:nvGrpSpPr>
          <p:grpSpPr>
            <a:xfrm rot="0">
              <a:off x="0" y="359656"/>
              <a:ext cx="4798106" cy="314368"/>
              <a:chOff x="0" y="0"/>
              <a:chExt cx="947774" cy="62097"/>
            </a:xfrm>
          </p:grpSpPr>
          <p:sp>
            <p:nvSpPr>
              <p:cNvPr name="Freeform 32" id="32"/>
              <p:cNvSpPr/>
              <p:nvPr/>
            </p:nvSpPr>
            <p:spPr>
              <a:xfrm flipH="false" flipV="false" rot="0">
                <a:off x="0" y="0"/>
                <a:ext cx="947774" cy="62097"/>
              </a:xfrm>
              <a:custGeom>
                <a:avLst/>
                <a:gdLst/>
                <a:ahLst/>
                <a:cxnLst/>
                <a:rect r="r" b="b" t="t" l="l"/>
                <a:pathLst>
                  <a:path h="62097" w="947774">
                    <a:moveTo>
                      <a:pt x="0" y="0"/>
                    </a:moveTo>
                    <a:lnTo>
                      <a:pt x="947774" y="0"/>
                    </a:lnTo>
                    <a:lnTo>
                      <a:pt x="947774" y="62097"/>
                    </a:lnTo>
                    <a:lnTo>
                      <a:pt x="0" y="62097"/>
                    </a:lnTo>
                    <a:close/>
                  </a:path>
                </a:pathLst>
              </a:custGeom>
              <a:solidFill>
                <a:srgbClr val="6C9286"/>
              </a:solidFill>
              <a:ln cap="sq">
                <a:noFill/>
                <a:prstDash val="solid"/>
                <a:miter/>
              </a:ln>
            </p:spPr>
          </p:sp>
          <p:sp>
            <p:nvSpPr>
              <p:cNvPr name="TextBox 33" id="33"/>
              <p:cNvSpPr txBox="true"/>
              <p:nvPr/>
            </p:nvSpPr>
            <p:spPr>
              <a:xfrm>
                <a:off x="0" y="-28575"/>
                <a:ext cx="947774" cy="90672"/>
              </a:xfrm>
              <a:prstGeom prst="rect">
                <a:avLst/>
              </a:prstGeom>
            </p:spPr>
            <p:txBody>
              <a:bodyPr anchor="ctr" rtlCol="false" tIns="50800" lIns="50800" bIns="50800" rIns="50800"/>
              <a:lstStyle/>
              <a:p>
                <a:pPr algn="ctr" marL="0" indent="0" lvl="0">
                  <a:lnSpc>
                    <a:spcPts val="2921"/>
                  </a:lnSpc>
                  <a:spcBef>
                    <a:spcPct val="0"/>
                  </a:spcBef>
                </a:pPr>
              </a:p>
            </p:txBody>
          </p:sp>
        </p:grpSp>
        <p:grpSp>
          <p:nvGrpSpPr>
            <p:cNvPr name="Group 34" id="34"/>
            <p:cNvGrpSpPr/>
            <p:nvPr/>
          </p:nvGrpSpPr>
          <p:grpSpPr>
            <a:xfrm rot="0">
              <a:off x="0" y="925401"/>
              <a:ext cx="3675307" cy="314368"/>
              <a:chOff x="0" y="0"/>
              <a:chExt cx="725987" cy="62097"/>
            </a:xfrm>
          </p:grpSpPr>
          <p:sp>
            <p:nvSpPr>
              <p:cNvPr name="Freeform 35" id="35"/>
              <p:cNvSpPr/>
              <p:nvPr/>
            </p:nvSpPr>
            <p:spPr>
              <a:xfrm flipH="false" flipV="false" rot="0">
                <a:off x="0" y="0"/>
                <a:ext cx="725987" cy="62097"/>
              </a:xfrm>
              <a:custGeom>
                <a:avLst/>
                <a:gdLst/>
                <a:ahLst/>
                <a:cxnLst/>
                <a:rect r="r" b="b" t="t" l="l"/>
                <a:pathLst>
                  <a:path h="62097" w="725987">
                    <a:moveTo>
                      <a:pt x="0" y="0"/>
                    </a:moveTo>
                    <a:lnTo>
                      <a:pt x="725987" y="0"/>
                    </a:lnTo>
                    <a:lnTo>
                      <a:pt x="725987" y="62097"/>
                    </a:lnTo>
                    <a:lnTo>
                      <a:pt x="0" y="62097"/>
                    </a:lnTo>
                    <a:close/>
                  </a:path>
                </a:pathLst>
              </a:custGeom>
              <a:solidFill>
                <a:srgbClr val="6C9286"/>
              </a:solidFill>
              <a:ln cap="sq">
                <a:noFill/>
                <a:prstDash val="solid"/>
                <a:miter/>
              </a:ln>
            </p:spPr>
          </p:sp>
          <p:sp>
            <p:nvSpPr>
              <p:cNvPr name="TextBox 36" id="36"/>
              <p:cNvSpPr txBox="true"/>
              <p:nvPr/>
            </p:nvSpPr>
            <p:spPr>
              <a:xfrm>
                <a:off x="0" y="-28575"/>
                <a:ext cx="725987" cy="90672"/>
              </a:xfrm>
              <a:prstGeom prst="rect">
                <a:avLst/>
              </a:prstGeom>
            </p:spPr>
            <p:txBody>
              <a:bodyPr anchor="ctr" rtlCol="false" tIns="50800" lIns="50800" bIns="50800" rIns="50800"/>
              <a:lstStyle/>
              <a:p>
                <a:pPr algn="ctr" marL="0" indent="0" lvl="0">
                  <a:lnSpc>
                    <a:spcPts val="2921"/>
                  </a:lnSpc>
                  <a:spcBef>
                    <a:spcPct val="0"/>
                  </a:spcBef>
                </a:pPr>
              </a:p>
            </p:txBody>
          </p:sp>
        </p:grpSp>
        <p:grpSp>
          <p:nvGrpSpPr>
            <p:cNvPr name="Group 37" id="37"/>
            <p:cNvGrpSpPr/>
            <p:nvPr/>
          </p:nvGrpSpPr>
          <p:grpSpPr>
            <a:xfrm rot="-5400000">
              <a:off x="-650594" y="1538808"/>
              <a:ext cx="3391984" cy="314368"/>
              <a:chOff x="0" y="0"/>
              <a:chExt cx="670022" cy="62097"/>
            </a:xfrm>
          </p:grpSpPr>
          <p:sp>
            <p:nvSpPr>
              <p:cNvPr name="Freeform 38" id="38"/>
              <p:cNvSpPr/>
              <p:nvPr/>
            </p:nvSpPr>
            <p:spPr>
              <a:xfrm flipH="false" flipV="false" rot="0">
                <a:off x="0" y="0"/>
                <a:ext cx="670022" cy="62097"/>
              </a:xfrm>
              <a:custGeom>
                <a:avLst/>
                <a:gdLst/>
                <a:ahLst/>
                <a:cxnLst/>
                <a:rect r="r" b="b" t="t" l="l"/>
                <a:pathLst>
                  <a:path h="62097" w="670022">
                    <a:moveTo>
                      <a:pt x="0" y="0"/>
                    </a:moveTo>
                    <a:lnTo>
                      <a:pt x="670022" y="0"/>
                    </a:lnTo>
                    <a:lnTo>
                      <a:pt x="670022" y="62097"/>
                    </a:lnTo>
                    <a:lnTo>
                      <a:pt x="0" y="62097"/>
                    </a:lnTo>
                    <a:close/>
                  </a:path>
                </a:pathLst>
              </a:custGeom>
              <a:solidFill>
                <a:srgbClr val="6C9286"/>
              </a:solidFill>
              <a:ln cap="sq">
                <a:noFill/>
                <a:prstDash val="solid"/>
                <a:miter/>
              </a:ln>
            </p:spPr>
          </p:sp>
          <p:sp>
            <p:nvSpPr>
              <p:cNvPr name="TextBox 39" id="39"/>
              <p:cNvSpPr txBox="true"/>
              <p:nvPr/>
            </p:nvSpPr>
            <p:spPr>
              <a:xfrm>
                <a:off x="0" y="-28575"/>
                <a:ext cx="670022" cy="90672"/>
              </a:xfrm>
              <a:prstGeom prst="rect">
                <a:avLst/>
              </a:prstGeom>
            </p:spPr>
            <p:txBody>
              <a:bodyPr anchor="ctr" rtlCol="false" tIns="50800" lIns="50800" bIns="50800" rIns="50800"/>
              <a:lstStyle/>
              <a:p>
                <a:pPr algn="ctr" marL="0" indent="0" lvl="0">
                  <a:lnSpc>
                    <a:spcPts val="2921"/>
                  </a:lnSpc>
                  <a:spcBef>
                    <a:spcPct val="0"/>
                  </a:spcBef>
                </a:pPr>
              </a:p>
            </p:txBody>
          </p:sp>
        </p:grpSp>
        <p:grpSp>
          <p:nvGrpSpPr>
            <p:cNvPr name="Group 40" id="40"/>
            <p:cNvGrpSpPr/>
            <p:nvPr/>
          </p:nvGrpSpPr>
          <p:grpSpPr>
            <a:xfrm rot="-5400000">
              <a:off x="-2123316" y="3048717"/>
              <a:ext cx="4560999" cy="314368"/>
              <a:chOff x="0" y="0"/>
              <a:chExt cx="900938" cy="62097"/>
            </a:xfrm>
          </p:grpSpPr>
          <p:sp>
            <p:nvSpPr>
              <p:cNvPr name="Freeform 41" id="41"/>
              <p:cNvSpPr/>
              <p:nvPr/>
            </p:nvSpPr>
            <p:spPr>
              <a:xfrm flipH="false" flipV="false" rot="0">
                <a:off x="0" y="0"/>
                <a:ext cx="900938" cy="62097"/>
              </a:xfrm>
              <a:custGeom>
                <a:avLst/>
                <a:gdLst/>
                <a:ahLst/>
                <a:cxnLst/>
                <a:rect r="r" b="b" t="t" l="l"/>
                <a:pathLst>
                  <a:path h="62097" w="900938">
                    <a:moveTo>
                      <a:pt x="0" y="0"/>
                    </a:moveTo>
                    <a:lnTo>
                      <a:pt x="900938" y="0"/>
                    </a:lnTo>
                    <a:lnTo>
                      <a:pt x="900938" y="62097"/>
                    </a:lnTo>
                    <a:lnTo>
                      <a:pt x="0" y="62097"/>
                    </a:lnTo>
                    <a:close/>
                  </a:path>
                </a:pathLst>
              </a:custGeom>
              <a:solidFill>
                <a:srgbClr val="6C9286"/>
              </a:solidFill>
              <a:ln cap="sq">
                <a:noFill/>
                <a:prstDash val="solid"/>
                <a:miter/>
              </a:ln>
            </p:spPr>
          </p:sp>
          <p:sp>
            <p:nvSpPr>
              <p:cNvPr name="TextBox 42" id="42"/>
              <p:cNvSpPr txBox="true"/>
              <p:nvPr/>
            </p:nvSpPr>
            <p:spPr>
              <a:xfrm>
                <a:off x="0" y="-28575"/>
                <a:ext cx="900938" cy="90672"/>
              </a:xfrm>
              <a:prstGeom prst="rect">
                <a:avLst/>
              </a:prstGeom>
            </p:spPr>
            <p:txBody>
              <a:bodyPr anchor="ctr" rtlCol="false" tIns="50800" lIns="50800" bIns="50800" rIns="50800"/>
              <a:lstStyle/>
              <a:p>
                <a:pPr algn="ctr" marL="0" indent="0" lvl="0">
                  <a:lnSpc>
                    <a:spcPts val="2921"/>
                  </a:lnSpc>
                  <a:spcBef>
                    <a:spcPct val="0"/>
                  </a:spcBef>
                </a:pPr>
              </a:p>
            </p:txBody>
          </p:sp>
        </p:grpSp>
      </p:grpSp>
      <p:grpSp>
        <p:nvGrpSpPr>
          <p:cNvPr name="Group 43" id="43"/>
          <p:cNvGrpSpPr/>
          <p:nvPr/>
        </p:nvGrpSpPr>
        <p:grpSpPr>
          <a:xfrm rot="5400000">
            <a:off x="13614746" y="733106"/>
            <a:ext cx="3598580" cy="4114800"/>
            <a:chOff x="0" y="0"/>
            <a:chExt cx="4798106" cy="5486400"/>
          </a:xfrm>
        </p:grpSpPr>
        <p:grpSp>
          <p:nvGrpSpPr>
            <p:cNvPr name="Group 44" id="44"/>
            <p:cNvGrpSpPr/>
            <p:nvPr/>
          </p:nvGrpSpPr>
          <p:grpSpPr>
            <a:xfrm rot="0">
              <a:off x="0" y="359656"/>
              <a:ext cx="4798106" cy="314368"/>
              <a:chOff x="0" y="0"/>
              <a:chExt cx="947774" cy="62097"/>
            </a:xfrm>
          </p:grpSpPr>
          <p:sp>
            <p:nvSpPr>
              <p:cNvPr name="Freeform 45" id="45"/>
              <p:cNvSpPr/>
              <p:nvPr/>
            </p:nvSpPr>
            <p:spPr>
              <a:xfrm flipH="false" flipV="false" rot="0">
                <a:off x="0" y="0"/>
                <a:ext cx="947774" cy="62097"/>
              </a:xfrm>
              <a:custGeom>
                <a:avLst/>
                <a:gdLst/>
                <a:ahLst/>
                <a:cxnLst/>
                <a:rect r="r" b="b" t="t" l="l"/>
                <a:pathLst>
                  <a:path h="62097" w="947774">
                    <a:moveTo>
                      <a:pt x="0" y="0"/>
                    </a:moveTo>
                    <a:lnTo>
                      <a:pt x="947774" y="0"/>
                    </a:lnTo>
                    <a:lnTo>
                      <a:pt x="947774" y="62097"/>
                    </a:lnTo>
                    <a:lnTo>
                      <a:pt x="0" y="62097"/>
                    </a:lnTo>
                    <a:close/>
                  </a:path>
                </a:pathLst>
              </a:custGeom>
              <a:solidFill>
                <a:srgbClr val="365B6D"/>
              </a:solidFill>
              <a:ln cap="sq">
                <a:noFill/>
                <a:prstDash val="solid"/>
                <a:miter/>
              </a:ln>
            </p:spPr>
          </p:sp>
          <p:sp>
            <p:nvSpPr>
              <p:cNvPr name="TextBox 46" id="46"/>
              <p:cNvSpPr txBox="true"/>
              <p:nvPr/>
            </p:nvSpPr>
            <p:spPr>
              <a:xfrm>
                <a:off x="0" y="-28575"/>
                <a:ext cx="947774" cy="90672"/>
              </a:xfrm>
              <a:prstGeom prst="rect">
                <a:avLst/>
              </a:prstGeom>
            </p:spPr>
            <p:txBody>
              <a:bodyPr anchor="ctr" rtlCol="false" tIns="50800" lIns="50800" bIns="50800" rIns="50800"/>
              <a:lstStyle/>
              <a:p>
                <a:pPr algn="ctr" marL="0" indent="0" lvl="0">
                  <a:lnSpc>
                    <a:spcPts val="2921"/>
                  </a:lnSpc>
                  <a:spcBef>
                    <a:spcPct val="0"/>
                  </a:spcBef>
                </a:pPr>
              </a:p>
            </p:txBody>
          </p:sp>
        </p:grpSp>
        <p:grpSp>
          <p:nvGrpSpPr>
            <p:cNvPr name="Group 47" id="47"/>
            <p:cNvGrpSpPr/>
            <p:nvPr/>
          </p:nvGrpSpPr>
          <p:grpSpPr>
            <a:xfrm rot="0">
              <a:off x="0" y="925401"/>
              <a:ext cx="3675307" cy="314368"/>
              <a:chOff x="0" y="0"/>
              <a:chExt cx="725987" cy="62097"/>
            </a:xfrm>
          </p:grpSpPr>
          <p:sp>
            <p:nvSpPr>
              <p:cNvPr name="Freeform 48" id="48"/>
              <p:cNvSpPr/>
              <p:nvPr/>
            </p:nvSpPr>
            <p:spPr>
              <a:xfrm flipH="false" flipV="false" rot="0">
                <a:off x="0" y="0"/>
                <a:ext cx="725987" cy="62097"/>
              </a:xfrm>
              <a:custGeom>
                <a:avLst/>
                <a:gdLst/>
                <a:ahLst/>
                <a:cxnLst/>
                <a:rect r="r" b="b" t="t" l="l"/>
                <a:pathLst>
                  <a:path h="62097" w="725987">
                    <a:moveTo>
                      <a:pt x="0" y="0"/>
                    </a:moveTo>
                    <a:lnTo>
                      <a:pt x="725987" y="0"/>
                    </a:lnTo>
                    <a:lnTo>
                      <a:pt x="725987" y="62097"/>
                    </a:lnTo>
                    <a:lnTo>
                      <a:pt x="0" y="62097"/>
                    </a:lnTo>
                    <a:close/>
                  </a:path>
                </a:pathLst>
              </a:custGeom>
              <a:solidFill>
                <a:srgbClr val="365B6D"/>
              </a:solidFill>
              <a:ln cap="sq">
                <a:noFill/>
                <a:prstDash val="solid"/>
                <a:miter/>
              </a:ln>
            </p:spPr>
          </p:sp>
          <p:sp>
            <p:nvSpPr>
              <p:cNvPr name="TextBox 49" id="49"/>
              <p:cNvSpPr txBox="true"/>
              <p:nvPr/>
            </p:nvSpPr>
            <p:spPr>
              <a:xfrm>
                <a:off x="0" y="-28575"/>
                <a:ext cx="725987" cy="90672"/>
              </a:xfrm>
              <a:prstGeom prst="rect">
                <a:avLst/>
              </a:prstGeom>
            </p:spPr>
            <p:txBody>
              <a:bodyPr anchor="ctr" rtlCol="false" tIns="50800" lIns="50800" bIns="50800" rIns="50800"/>
              <a:lstStyle/>
              <a:p>
                <a:pPr algn="ctr" marL="0" indent="0" lvl="0">
                  <a:lnSpc>
                    <a:spcPts val="2921"/>
                  </a:lnSpc>
                  <a:spcBef>
                    <a:spcPct val="0"/>
                  </a:spcBef>
                </a:pPr>
              </a:p>
            </p:txBody>
          </p:sp>
        </p:grpSp>
        <p:grpSp>
          <p:nvGrpSpPr>
            <p:cNvPr name="Group 50" id="50"/>
            <p:cNvGrpSpPr/>
            <p:nvPr/>
          </p:nvGrpSpPr>
          <p:grpSpPr>
            <a:xfrm rot="-5400000">
              <a:off x="-650594" y="1538808"/>
              <a:ext cx="3391984" cy="314368"/>
              <a:chOff x="0" y="0"/>
              <a:chExt cx="670022" cy="62097"/>
            </a:xfrm>
          </p:grpSpPr>
          <p:sp>
            <p:nvSpPr>
              <p:cNvPr name="Freeform 51" id="51"/>
              <p:cNvSpPr/>
              <p:nvPr/>
            </p:nvSpPr>
            <p:spPr>
              <a:xfrm flipH="false" flipV="false" rot="0">
                <a:off x="0" y="0"/>
                <a:ext cx="670022" cy="62097"/>
              </a:xfrm>
              <a:custGeom>
                <a:avLst/>
                <a:gdLst/>
                <a:ahLst/>
                <a:cxnLst/>
                <a:rect r="r" b="b" t="t" l="l"/>
                <a:pathLst>
                  <a:path h="62097" w="670022">
                    <a:moveTo>
                      <a:pt x="0" y="0"/>
                    </a:moveTo>
                    <a:lnTo>
                      <a:pt x="670022" y="0"/>
                    </a:lnTo>
                    <a:lnTo>
                      <a:pt x="670022" y="62097"/>
                    </a:lnTo>
                    <a:lnTo>
                      <a:pt x="0" y="62097"/>
                    </a:lnTo>
                    <a:close/>
                  </a:path>
                </a:pathLst>
              </a:custGeom>
              <a:solidFill>
                <a:srgbClr val="365B6D"/>
              </a:solidFill>
              <a:ln cap="sq">
                <a:noFill/>
                <a:prstDash val="solid"/>
                <a:miter/>
              </a:ln>
            </p:spPr>
          </p:sp>
          <p:sp>
            <p:nvSpPr>
              <p:cNvPr name="TextBox 52" id="52"/>
              <p:cNvSpPr txBox="true"/>
              <p:nvPr/>
            </p:nvSpPr>
            <p:spPr>
              <a:xfrm>
                <a:off x="0" y="-28575"/>
                <a:ext cx="670022" cy="90672"/>
              </a:xfrm>
              <a:prstGeom prst="rect">
                <a:avLst/>
              </a:prstGeom>
            </p:spPr>
            <p:txBody>
              <a:bodyPr anchor="ctr" rtlCol="false" tIns="50800" lIns="50800" bIns="50800" rIns="50800"/>
              <a:lstStyle/>
              <a:p>
                <a:pPr algn="ctr" marL="0" indent="0" lvl="0">
                  <a:lnSpc>
                    <a:spcPts val="2921"/>
                  </a:lnSpc>
                  <a:spcBef>
                    <a:spcPct val="0"/>
                  </a:spcBef>
                </a:pPr>
              </a:p>
            </p:txBody>
          </p:sp>
        </p:grpSp>
        <p:grpSp>
          <p:nvGrpSpPr>
            <p:cNvPr name="Group 53" id="53"/>
            <p:cNvGrpSpPr/>
            <p:nvPr/>
          </p:nvGrpSpPr>
          <p:grpSpPr>
            <a:xfrm rot="-5400000">
              <a:off x="-2123316" y="3048717"/>
              <a:ext cx="4560999" cy="314368"/>
              <a:chOff x="0" y="0"/>
              <a:chExt cx="900938" cy="62097"/>
            </a:xfrm>
          </p:grpSpPr>
          <p:sp>
            <p:nvSpPr>
              <p:cNvPr name="Freeform 54" id="54"/>
              <p:cNvSpPr/>
              <p:nvPr/>
            </p:nvSpPr>
            <p:spPr>
              <a:xfrm flipH="false" flipV="false" rot="0">
                <a:off x="0" y="0"/>
                <a:ext cx="900938" cy="62097"/>
              </a:xfrm>
              <a:custGeom>
                <a:avLst/>
                <a:gdLst/>
                <a:ahLst/>
                <a:cxnLst/>
                <a:rect r="r" b="b" t="t" l="l"/>
                <a:pathLst>
                  <a:path h="62097" w="900938">
                    <a:moveTo>
                      <a:pt x="0" y="0"/>
                    </a:moveTo>
                    <a:lnTo>
                      <a:pt x="900938" y="0"/>
                    </a:lnTo>
                    <a:lnTo>
                      <a:pt x="900938" y="62097"/>
                    </a:lnTo>
                    <a:lnTo>
                      <a:pt x="0" y="62097"/>
                    </a:lnTo>
                    <a:close/>
                  </a:path>
                </a:pathLst>
              </a:custGeom>
              <a:solidFill>
                <a:srgbClr val="365B6D"/>
              </a:solidFill>
              <a:ln cap="sq">
                <a:noFill/>
                <a:prstDash val="solid"/>
                <a:miter/>
              </a:ln>
            </p:spPr>
          </p:sp>
          <p:sp>
            <p:nvSpPr>
              <p:cNvPr name="TextBox 55" id="55"/>
              <p:cNvSpPr txBox="true"/>
              <p:nvPr/>
            </p:nvSpPr>
            <p:spPr>
              <a:xfrm>
                <a:off x="0" y="-28575"/>
                <a:ext cx="900938" cy="90672"/>
              </a:xfrm>
              <a:prstGeom prst="rect">
                <a:avLst/>
              </a:prstGeom>
            </p:spPr>
            <p:txBody>
              <a:bodyPr anchor="ctr" rtlCol="false" tIns="50800" lIns="50800" bIns="50800" rIns="50800"/>
              <a:lstStyle/>
              <a:p>
                <a:pPr algn="ctr" marL="0" indent="0" lvl="0">
                  <a:lnSpc>
                    <a:spcPts val="2921"/>
                  </a:lnSpc>
                  <a:spcBef>
                    <a:spcPct val="0"/>
                  </a:spcBef>
                </a:pPr>
              </a:p>
            </p:txBody>
          </p:sp>
        </p:grpSp>
      </p:grpSp>
      <p:sp>
        <p:nvSpPr>
          <p:cNvPr name="TextBox 56" id="56"/>
          <p:cNvSpPr txBox="true"/>
          <p:nvPr/>
        </p:nvSpPr>
        <p:spPr>
          <a:xfrm rot="0">
            <a:off x="5140736" y="6516580"/>
            <a:ext cx="8102157" cy="570042"/>
          </a:xfrm>
          <a:prstGeom prst="rect">
            <a:avLst/>
          </a:prstGeom>
        </p:spPr>
        <p:txBody>
          <a:bodyPr anchor="t" rtlCol="false" tIns="0" lIns="0" bIns="0" rIns="0">
            <a:spAutoFit/>
          </a:bodyPr>
          <a:lstStyle/>
          <a:p>
            <a:pPr algn="ctr" marL="0" indent="0" lvl="0">
              <a:lnSpc>
                <a:spcPts val="4272"/>
              </a:lnSpc>
              <a:spcBef>
                <a:spcPct val="0"/>
              </a:spcBef>
            </a:pPr>
            <a:r>
              <a:rPr lang="en-US" b="true" sz="4800">
                <a:solidFill>
                  <a:srgbClr val="365B6D"/>
                </a:solidFill>
                <a:latin typeface="Monterchi Serif Bold"/>
                <a:ea typeface="Monterchi Serif Bold"/>
                <a:cs typeface="Monterchi Serif Bold"/>
                <a:sym typeface="Monterchi Serif Bold"/>
              </a:rPr>
              <a:t>Ingenieria de requerimientos</a:t>
            </a:r>
          </a:p>
        </p:txBody>
      </p:sp>
      <p:sp>
        <p:nvSpPr>
          <p:cNvPr name="TextBox 57" id="57"/>
          <p:cNvSpPr txBox="true"/>
          <p:nvPr/>
        </p:nvSpPr>
        <p:spPr>
          <a:xfrm rot="0">
            <a:off x="2097772" y="6942844"/>
            <a:ext cx="3199671" cy="1060771"/>
          </a:xfrm>
          <a:prstGeom prst="rect">
            <a:avLst/>
          </a:prstGeom>
        </p:spPr>
        <p:txBody>
          <a:bodyPr anchor="t" rtlCol="false" tIns="0" lIns="0" bIns="0" rIns="0">
            <a:spAutoFit/>
          </a:bodyPr>
          <a:lstStyle/>
          <a:p>
            <a:pPr algn="ctr">
              <a:lnSpc>
                <a:spcPts val="2793"/>
              </a:lnSpc>
            </a:pPr>
            <a:r>
              <a:rPr lang="en-US" sz="2039" spc="-8">
                <a:solidFill>
                  <a:srgbClr val="6C9286"/>
                </a:solidFill>
                <a:latin typeface="Roboto"/>
                <a:ea typeface="Roboto"/>
                <a:cs typeface="Roboto"/>
                <a:sym typeface="Roboto"/>
              </a:rPr>
              <a:t>Fabiola Prado, Erick Quirós, José Alexis Soro, Jhoccer Morales </a:t>
            </a:r>
          </a:p>
        </p:txBody>
      </p:sp>
      <p:sp>
        <p:nvSpPr>
          <p:cNvPr name="TextBox 58" id="58"/>
          <p:cNvSpPr txBox="true"/>
          <p:nvPr/>
        </p:nvSpPr>
        <p:spPr>
          <a:xfrm rot="0">
            <a:off x="13356636" y="7125058"/>
            <a:ext cx="3053378" cy="423518"/>
          </a:xfrm>
          <a:prstGeom prst="rect">
            <a:avLst/>
          </a:prstGeom>
        </p:spPr>
        <p:txBody>
          <a:bodyPr anchor="t" rtlCol="false" tIns="0" lIns="0" bIns="0" rIns="0">
            <a:spAutoFit/>
          </a:bodyPr>
          <a:lstStyle/>
          <a:p>
            <a:pPr algn="ctr">
              <a:lnSpc>
                <a:spcPts val="3341"/>
              </a:lnSpc>
            </a:pPr>
            <a:r>
              <a:rPr lang="en-US" sz="2439" spc="-9">
                <a:solidFill>
                  <a:srgbClr val="6C9286"/>
                </a:solidFill>
                <a:latin typeface="Roboto"/>
                <a:ea typeface="Roboto"/>
                <a:cs typeface="Roboto"/>
                <a:sym typeface="Roboto"/>
              </a:rPr>
              <a:t>Eduardo Oreamuno</a:t>
            </a:r>
          </a:p>
        </p:txBody>
      </p:sp>
      <p:grpSp>
        <p:nvGrpSpPr>
          <p:cNvPr name="Group 59" id="59"/>
          <p:cNvGrpSpPr/>
          <p:nvPr/>
        </p:nvGrpSpPr>
        <p:grpSpPr>
          <a:xfrm rot="-10800000">
            <a:off x="6388878" y="8928906"/>
            <a:ext cx="5605872" cy="235776"/>
            <a:chOff x="0" y="0"/>
            <a:chExt cx="1476444" cy="62097"/>
          </a:xfrm>
        </p:grpSpPr>
        <p:sp>
          <p:nvSpPr>
            <p:cNvPr name="Freeform 60" id="60"/>
            <p:cNvSpPr/>
            <p:nvPr/>
          </p:nvSpPr>
          <p:spPr>
            <a:xfrm flipH="false" flipV="false" rot="0">
              <a:off x="0" y="0"/>
              <a:ext cx="1476444" cy="62097"/>
            </a:xfrm>
            <a:custGeom>
              <a:avLst/>
              <a:gdLst/>
              <a:ahLst/>
              <a:cxnLst/>
              <a:rect r="r" b="b" t="t" l="l"/>
              <a:pathLst>
                <a:path h="62097" w="1476444">
                  <a:moveTo>
                    <a:pt x="0" y="0"/>
                  </a:moveTo>
                  <a:lnTo>
                    <a:pt x="1476444" y="0"/>
                  </a:lnTo>
                  <a:lnTo>
                    <a:pt x="1476444" y="62097"/>
                  </a:lnTo>
                  <a:lnTo>
                    <a:pt x="0" y="62097"/>
                  </a:lnTo>
                  <a:close/>
                </a:path>
              </a:pathLst>
            </a:custGeom>
            <a:solidFill>
              <a:srgbClr val="365B6D"/>
            </a:solidFill>
            <a:ln cap="sq">
              <a:noFill/>
              <a:prstDash val="solid"/>
              <a:miter/>
            </a:ln>
          </p:spPr>
        </p:sp>
        <p:sp>
          <p:nvSpPr>
            <p:cNvPr name="TextBox 61" id="61"/>
            <p:cNvSpPr txBox="true"/>
            <p:nvPr/>
          </p:nvSpPr>
          <p:spPr>
            <a:xfrm>
              <a:off x="0" y="-28575"/>
              <a:ext cx="1476444" cy="90672"/>
            </a:xfrm>
            <a:prstGeom prst="rect">
              <a:avLst/>
            </a:prstGeom>
          </p:spPr>
          <p:txBody>
            <a:bodyPr anchor="ctr" rtlCol="false" tIns="50800" lIns="50800" bIns="50800" rIns="50800"/>
            <a:lstStyle/>
            <a:p>
              <a:pPr algn="ctr" marL="0" indent="0" lvl="0">
                <a:lnSpc>
                  <a:spcPts val="2921"/>
                </a:lnSpc>
                <a:spcBef>
                  <a:spcPct val="0"/>
                </a:spcBef>
              </a:pPr>
            </a:p>
          </p:txBody>
        </p:sp>
      </p:grpSp>
      <p:grpSp>
        <p:nvGrpSpPr>
          <p:cNvPr name="Group 62" id="62"/>
          <p:cNvGrpSpPr/>
          <p:nvPr/>
        </p:nvGrpSpPr>
        <p:grpSpPr>
          <a:xfrm rot="-10800000">
            <a:off x="7317640" y="8504598"/>
            <a:ext cx="3748348" cy="235776"/>
            <a:chOff x="0" y="0"/>
            <a:chExt cx="987219" cy="62097"/>
          </a:xfrm>
        </p:grpSpPr>
        <p:sp>
          <p:nvSpPr>
            <p:cNvPr name="Freeform 63" id="63"/>
            <p:cNvSpPr/>
            <p:nvPr/>
          </p:nvSpPr>
          <p:spPr>
            <a:xfrm flipH="false" flipV="false" rot="0">
              <a:off x="0" y="0"/>
              <a:ext cx="987219" cy="62097"/>
            </a:xfrm>
            <a:custGeom>
              <a:avLst/>
              <a:gdLst/>
              <a:ahLst/>
              <a:cxnLst/>
              <a:rect r="r" b="b" t="t" l="l"/>
              <a:pathLst>
                <a:path h="62097" w="987219">
                  <a:moveTo>
                    <a:pt x="0" y="0"/>
                  </a:moveTo>
                  <a:lnTo>
                    <a:pt x="987219" y="0"/>
                  </a:lnTo>
                  <a:lnTo>
                    <a:pt x="987219" y="62097"/>
                  </a:lnTo>
                  <a:lnTo>
                    <a:pt x="0" y="62097"/>
                  </a:lnTo>
                  <a:close/>
                </a:path>
              </a:pathLst>
            </a:custGeom>
            <a:solidFill>
              <a:srgbClr val="365B6D"/>
            </a:solidFill>
            <a:ln cap="sq">
              <a:noFill/>
              <a:prstDash val="solid"/>
              <a:miter/>
            </a:ln>
          </p:spPr>
        </p:sp>
        <p:sp>
          <p:nvSpPr>
            <p:cNvPr name="TextBox 64" id="64"/>
            <p:cNvSpPr txBox="true"/>
            <p:nvPr/>
          </p:nvSpPr>
          <p:spPr>
            <a:xfrm>
              <a:off x="0" y="-28575"/>
              <a:ext cx="987219" cy="90672"/>
            </a:xfrm>
            <a:prstGeom prst="rect">
              <a:avLst/>
            </a:prstGeom>
          </p:spPr>
          <p:txBody>
            <a:bodyPr anchor="ctr" rtlCol="false" tIns="50800" lIns="50800" bIns="50800" rIns="50800"/>
            <a:lstStyle/>
            <a:p>
              <a:pPr algn="ctr" marL="0" indent="0" lvl="0">
                <a:lnSpc>
                  <a:spcPts val="2921"/>
                </a:lnSpc>
                <a:spcBef>
                  <a:spcPct val="0"/>
                </a:spcBef>
              </a:pPr>
            </a:p>
          </p:txBody>
        </p:sp>
      </p:grpSp>
    </p:spTree>
  </p:cSld>
  <p:clrMapOvr>
    <a:masterClrMapping/>
  </p:clrMapOvr>
</p:sld>
</file>

<file path=ppt/slides/slide10.xml><?xml version="1.0" encoding="utf-8"?>
<p:sld xmlns:p="http://schemas.openxmlformats.org/presentationml/2006/main" xmlns:a="http://schemas.openxmlformats.org/drawingml/2006/main">
  <p:cSld>
    <p:bg>
      <p:bgPr>
        <a:solidFill>
          <a:srgbClr val="F2F1EC"/>
        </a:solidFill>
      </p:bgPr>
    </p:bg>
    <p:spTree>
      <p:nvGrpSpPr>
        <p:cNvPr id="1" name=""/>
        <p:cNvGrpSpPr/>
        <p:nvPr/>
      </p:nvGrpSpPr>
      <p:grpSpPr>
        <a:xfrm>
          <a:off x="0" y="0"/>
          <a:ext cx="0" cy="0"/>
          <a:chOff x="0" y="0"/>
          <a:chExt cx="0" cy="0"/>
        </a:xfrm>
      </p:grpSpPr>
      <p:sp>
        <p:nvSpPr>
          <p:cNvPr name="TextBox 2" id="2"/>
          <p:cNvSpPr txBox="true"/>
          <p:nvPr/>
        </p:nvSpPr>
        <p:spPr>
          <a:xfrm rot="0">
            <a:off x="2643713" y="3276022"/>
            <a:ext cx="13342948" cy="2725883"/>
          </a:xfrm>
          <a:prstGeom prst="rect">
            <a:avLst/>
          </a:prstGeom>
        </p:spPr>
        <p:txBody>
          <a:bodyPr anchor="t" rtlCol="false" tIns="0" lIns="0" bIns="0" rIns="0">
            <a:spAutoFit/>
          </a:bodyPr>
          <a:lstStyle/>
          <a:p>
            <a:pPr algn="ctr">
              <a:lnSpc>
                <a:spcPts val="3079"/>
              </a:lnSpc>
            </a:pPr>
            <a:r>
              <a:rPr lang="en-US" sz="2199">
                <a:solidFill>
                  <a:srgbClr val="365B6D"/>
                </a:solidFill>
                <a:latin typeface="Roboto"/>
                <a:ea typeface="Roboto"/>
                <a:cs typeface="Roboto"/>
                <a:sym typeface="Roboto"/>
              </a:rPr>
              <a:t>El proyecto demuestra la necesidad de implementar un sistema de análisis de datos y personalización de campañas en Cinemark Costa Rica, utilizando Big Data, Inteligencia Artificial y técnicas de análisis predictivo. Esta solución permitirá mejorar la comprensión del comportamiento de los usuarios, optimizar recursos y ofrecer experiencias personalizadas. La estructura del proyecto, basada en metodologías ágiles y el modelo INVEST para las historias de usuario, posiciona a este sistema como una estrategia clave para modernizar las operaciones digitales de la empresa, aumentando su competitividad y mejorando la experiencia de los clientes.</a:t>
            </a:r>
          </a:p>
        </p:txBody>
      </p:sp>
      <p:sp>
        <p:nvSpPr>
          <p:cNvPr name="TextBox 3" id="3"/>
          <p:cNvSpPr txBox="true"/>
          <p:nvPr/>
        </p:nvSpPr>
        <p:spPr>
          <a:xfrm rot="0">
            <a:off x="4358740" y="2159609"/>
            <a:ext cx="9570521" cy="920811"/>
          </a:xfrm>
          <a:prstGeom prst="rect">
            <a:avLst/>
          </a:prstGeom>
        </p:spPr>
        <p:txBody>
          <a:bodyPr anchor="t" rtlCol="false" tIns="0" lIns="0" bIns="0" rIns="0">
            <a:spAutoFit/>
          </a:bodyPr>
          <a:lstStyle/>
          <a:p>
            <a:pPr algn="ctr">
              <a:lnSpc>
                <a:spcPts val="7103"/>
              </a:lnSpc>
            </a:pPr>
            <a:r>
              <a:rPr lang="en-US" b="true" sz="6399" spc="-166">
                <a:solidFill>
                  <a:srgbClr val="365B6D"/>
                </a:solidFill>
                <a:latin typeface="Monterchi Serif Bold"/>
                <a:ea typeface="Monterchi Serif Bold"/>
                <a:cs typeface="Monterchi Serif Bold"/>
                <a:sym typeface="Monterchi Serif Bold"/>
              </a:rPr>
              <a:t>CONCLUSION</a:t>
            </a:r>
          </a:p>
        </p:txBody>
      </p:sp>
      <p:grpSp>
        <p:nvGrpSpPr>
          <p:cNvPr name="Group 4" id="4"/>
          <p:cNvGrpSpPr/>
          <p:nvPr/>
        </p:nvGrpSpPr>
        <p:grpSpPr>
          <a:xfrm rot="-5400000">
            <a:off x="673236" y="6100249"/>
            <a:ext cx="3598580" cy="4114800"/>
            <a:chOff x="0" y="0"/>
            <a:chExt cx="4798106" cy="5486400"/>
          </a:xfrm>
        </p:grpSpPr>
        <p:grpSp>
          <p:nvGrpSpPr>
            <p:cNvPr name="Group 5" id="5"/>
            <p:cNvGrpSpPr/>
            <p:nvPr/>
          </p:nvGrpSpPr>
          <p:grpSpPr>
            <a:xfrm rot="0">
              <a:off x="0" y="359656"/>
              <a:ext cx="4798106" cy="314368"/>
              <a:chOff x="0" y="0"/>
              <a:chExt cx="947774" cy="62097"/>
            </a:xfrm>
          </p:grpSpPr>
          <p:sp>
            <p:nvSpPr>
              <p:cNvPr name="Freeform 6" id="6"/>
              <p:cNvSpPr/>
              <p:nvPr/>
            </p:nvSpPr>
            <p:spPr>
              <a:xfrm flipH="false" flipV="false" rot="0">
                <a:off x="0" y="0"/>
                <a:ext cx="947774" cy="62097"/>
              </a:xfrm>
              <a:custGeom>
                <a:avLst/>
                <a:gdLst/>
                <a:ahLst/>
                <a:cxnLst/>
                <a:rect r="r" b="b" t="t" l="l"/>
                <a:pathLst>
                  <a:path h="62097" w="947774">
                    <a:moveTo>
                      <a:pt x="0" y="0"/>
                    </a:moveTo>
                    <a:lnTo>
                      <a:pt x="947774" y="0"/>
                    </a:lnTo>
                    <a:lnTo>
                      <a:pt x="947774" y="62097"/>
                    </a:lnTo>
                    <a:lnTo>
                      <a:pt x="0" y="62097"/>
                    </a:lnTo>
                    <a:close/>
                  </a:path>
                </a:pathLst>
              </a:custGeom>
              <a:solidFill>
                <a:srgbClr val="6C9286"/>
              </a:solidFill>
              <a:ln cap="sq">
                <a:noFill/>
                <a:prstDash val="solid"/>
                <a:miter/>
              </a:ln>
            </p:spPr>
          </p:sp>
          <p:sp>
            <p:nvSpPr>
              <p:cNvPr name="TextBox 7" id="7"/>
              <p:cNvSpPr txBox="true"/>
              <p:nvPr/>
            </p:nvSpPr>
            <p:spPr>
              <a:xfrm>
                <a:off x="0" y="-28575"/>
                <a:ext cx="947774" cy="90672"/>
              </a:xfrm>
              <a:prstGeom prst="rect">
                <a:avLst/>
              </a:prstGeom>
            </p:spPr>
            <p:txBody>
              <a:bodyPr anchor="ctr" rtlCol="false" tIns="50800" lIns="50800" bIns="50800" rIns="50800"/>
              <a:lstStyle/>
              <a:p>
                <a:pPr algn="ctr" marL="0" indent="0" lvl="0">
                  <a:lnSpc>
                    <a:spcPts val="2921"/>
                  </a:lnSpc>
                  <a:spcBef>
                    <a:spcPct val="0"/>
                  </a:spcBef>
                </a:pPr>
              </a:p>
            </p:txBody>
          </p:sp>
        </p:grpSp>
        <p:grpSp>
          <p:nvGrpSpPr>
            <p:cNvPr name="Group 8" id="8"/>
            <p:cNvGrpSpPr/>
            <p:nvPr/>
          </p:nvGrpSpPr>
          <p:grpSpPr>
            <a:xfrm rot="0">
              <a:off x="0" y="925401"/>
              <a:ext cx="3675307" cy="314368"/>
              <a:chOff x="0" y="0"/>
              <a:chExt cx="725987" cy="62097"/>
            </a:xfrm>
          </p:grpSpPr>
          <p:sp>
            <p:nvSpPr>
              <p:cNvPr name="Freeform 9" id="9"/>
              <p:cNvSpPr/>
              <p:nvPr/>
            </p:nvSpPr>
            <p:spPr>
              <a:xfrm flipH="false" flipV="false" rot="0">
                <a:off x="0" y="0"/>
                <a:ext cx="725987" cy="62097"/>
              </a:xfrm>
              <a:custGeom>
                <a:avLst/>
                <a:gdLst/>
                <a:ahLst/>
                <a:cxnLst/>
                <a:rect r="r" b="b" t="t" l="l"/>
                <a:pathLst>
                  <a:path h="62097" w="725987">
                    <a:moveTo>
                      <a:pt x="0" y="0"/>
                    </a:moveTo>
                    <a:lnTo>
                      <a:pt x="725987" y="0"/>
                    </a:lnTo>
                    <a:lnTo>
                      <a:pt x="725987" y="62097"/>
                    </a:lnTo>
                    <a:lnTo>
                      <a:pt x="0" y="62097"/>
                    </a:lnTo>
                    <a:close/>
                  </a:path>
                </a:pathLst>
              </a:custGeom>
              <a:solidFill>
                <a:srgbClr val="6C9286"/>
              </a:solidFill>
              <a:ln cap="sq">
                <a:noFill/>
                <a:prstDash val="solid"/>
                <a:miter/>
              </a:ln>
            </p:spPr>
          </p:sp>
          <p:sp>
            <p:nvSpPr>
              <p:cNvPr name="TextBox 10" id="10"/>
              <p:cNvSpPr txBox="true"/>
              <p:nvPr/>
            </p:nvSpPr>
            <p:spPr>
              <a:xfrm>
                <a:off x="0" y="-28575"/>
                <a:ext cx="725987" cy="90672"/>
              </a:xfrm>
              <a:prstGeom prst="rect">
                <a:avLst/>
              </a:prstGeom>
            </p:spPr>
            <p:txBody>
              <a:bodyPr anchor="ctr" rtlCol="false" tIns="50800" lIns="50800" bIns="50800" rIns="50800"/>
              <a:lstStyle/>
              <a:p>
                <a:pPr algn="ctr" marL="0" indent="0" lvl="0">
                  <a:lnSpc>
                    <a:spcPts val="2921"/>
                  </a:lnSpc>
                  <a:spcBef>
                    <a:spcPct val="0"/>
                  </a:spcBef>
                </a:pPr>
              </a:p>
            </p:txBody>
          </p:sp>
        </p:grpSp>
        <p:grpSp>
          <p:nvGrpSpPr>
            <p:cNvPr name="Group 11" id="11"/>
            <p:cNvGrpSpPr/>
            <p:nvPr/>
          </p:nvGrpSpPr>
          <p:grpSpPr>
            <a:xfrm rot="-5400000">
              <a:off x="-650594" y="1538808"/>
              <a:ext cx="3391984" cy="314368"/>
              <a:chOff x="0" y="0"/>
              <a:chExt cx="670022" cy="62097"/>
            </a:xfrm>
          </p:grpSpPr>
          <p:sp>
            <p:nvSpPr>
              <p:cNvPr name="Freeform 12" id="12"/>
              <p:cNvSpPr/>
              <p:nvPr/>
            </p:nvSpPr>
            <p:spPr>
              <a:xfrm flipH="false" flipV="false" rot="0">
                <a:off x="0" y="0"/>
                <a:ext cx="670022" cy="62097"/>
              </a:xfrm>
              <a:custGeom>
                <a:avLst/>
                <a:gdLst/>
                <a:ahLst/>
                <a:cxnLst/>
                <a:rect r="r" b="b" t="t" l="l"/>
                <a:pathLst>
                  <a:path h="62097" w="670022">
                    <a:moveTo>
                      <a:pt x="0" y="0"/>
                    </a:moveTo>
                    <a:lnTo>
                      <a:pt x="670022" y="0"/>
                    </a:lnTo>
                    <a:lnTo>
                      <a:pt x="670022" y="62097"/>
                    </a:lnTo>
                    <a:lnTo>
                      <a:pt x="0" y="62097"/>
                    </a:lnTo>
                    <a:close/>
                  </a:path>
                </a:pathLst>
              </a:custGeom>
              <a:solidFill>
                <a:srgbClr val="6C9286"/>
              </a:solidFill>
              <a:ln cap="sq">
                <a:noFill/>
                <a:prstDash val="solid"/>
                <a:miter/>
              </a:ln>
            </p:spPr>
          </p:sp>
          <p:sp>
            <p:nvSpPr>
              <p:cNvPr name="TextBox 13" id="13"/>
              <p:cNvSpPr txBox="true"/>
              <p:nvPr/>
            </p:nvSpPr>
            <p:spPr>
              <a:xfrm>
                <a:off x="0" y="-28575"/>
                <a:ext cx="670022" cy="90672"/>
              </a:xfrm>
              <a:prstGeom prst="rect">
                <a:avLst/>
              </a:prstGeom>
            </p:spPr>
            <p:txBody>
              <a:bodyPr anchor="ctr" rtlCol="false" tIns="50800" lIns="50800" bIns="50800" rIns="50800"/>
              <a:lstStyle/>
              <a:p>
                <a:pPr algn="ctr" marL="0" indent="0" lvl="0">
                  <a:lnSpc>
                    <a:spcPts val="2921"/>
                  </a:lnSpc>
                  <a:spcBef>
                    <a:spcPct val="0"/>
                  </a:spcBef>
                </a:pPr>
              </a:p>
            </p:txBody>
          </p:sp>
        </p:grpSp>
        <p:grpSp>
          <p:nvGrpSpPr>
            <p:cNvPr name="Group 14" id="14"/>
            <p:cNvGrpSpPr/>
            <p:nvPr/>
          </p:nvGrpSpPr>
          <p:grpSpPr>
            <a:xfrm rot="-5400000">
              <a:off x="-2123316" y="3048717"/>
              <a:ext cx="4560999" cy="314368"/>
              <a:chOff x="0" y="0"/>
              <a:chExt cx="900938" cy="62097"/>
            </a:xfrm>
          </p:grpSpPr>
          <p:sp>
            <p:nvSpPr>
              <p:cNvPr name="Freeform 15" id="15"/>
              <p:cNvSpPr/>
              <p:nvPr/>
            </p:nvSpPr>
            <p:spPr>
              <a:xfrm flipH="false" flipV="false" rot="0">
                <a:off x="0" y="0"/>
                <a:ext cx="900938" cy="62097"/>
              </a:xfrm>
              <a:custGeom>
                <a:avLst/>
                <a:gdLst/>
                <a:ahLst/>
                <a:cxnLst/>
                <a:rect r="r" b="b" t="t" l="l"/>
                <a:pathLst>
                  <a:path h="62097" w="900938">
                    <a:moveTo>
                      <a:pt x="0" y="0"/>
                    </a:moveTo>
                    <a:lnTo>
                      <a:pt x="900938" y="0"/>
                    </a:lnTo>
                    <a:lnTo>
                      <a:pt x="900938" y="62097"/>
                    </a:lnTo>
                    <a:lnTo>
                      <a:pt x="0" y="62097"/>
                    </a:lnTo>
                    <a:close/>
                  </a:path>
                </a:pathLst>
              </a:custGeom>
              <a:solidFill>
                <a:srgbClr val="6C9286"/>
              </a:solidFill>
              <a:ln cap="sq">
                <a:noFill/>
                <a:prstDash val="solid"/>
                <a:miter/>
              </a:ln>
            </p:spPr>
          </p:sp>
          <p:sp>
            <p:nvSpPr>
              <p:cNvPr name="TextBox 16" id="16"/>
              <p:cNvSpPr txBox="true"/>
              <p:nvPr/>
            </p:nvSpPr>
            <p:spPr>
              <a:xfrm>
                <a:off x="0" y="-28575"/>
                <a:ext cx="900938" cy="90672"/>
              </a:xfrm>
              <a:prstGeom prst="rect">
                <a:avLst/>
              </a:prstGeom>
            </p:spPr>
            <p:txBody>
              <a:bodyPr anchor="ctr" rtlCol="false" tIns="50800" lIns="50800" bIns="50800" rIns="50800"/>
              <a:lstStyle/>
              <a:p>
                <a:pPr algn="ctr" marL="0" indent="0" lvl="0">
                  <a:lnSpc>
                    <a:spcPts val="2921"/>
                  </a:lnSpc>
                  <a:spcBef>
                    <a:spcPct val="0"/>
                  </a:spcBef>
                </a:pPr>
              </a:p>
            </p:txBody>
          </p:sp>
        </p:grpSp>
      </p:grpSp>
      <p:grpSp>
        <p:nvGrpSpPr>
          <p:cNvPr name="Group 17" id="17"/>
          <p:cNvGrpSpPr/>
          <p:nvPr/>
        </p:nvGrpSpPr>
        <p:grpSpPr>
          <a:xfrm rot="5400000">
            <a:off x="14187371" y="-152067"/>
            <a:ext cx="3598580" cy="4114800"/>
            <a:chOff x="0" y="0"/>
            <a:chExt cx="4798106" cy="5486400"/>
          </a:xfrm>
        </p:grpSpPr>
        <p:grpSp>
          <p:nvGrpSpPr>
            <p:cNvPr name="Group 18" id="18"/>
            <p:cNvGrpSpPr/>
            <p:nvPr/>
          </p:nvGrpSpPr>
          <p:grpSpPr>
            <a:xfrm rot="0">
              <a:off x="0" y="359656"/>
              <a:ext cx="4798106" cy="314368"/>
              <a:chOff x="0" y="0"/>
              <a:chExt cx="947774" cy="62097"/>
            </a:xfrm>
          </p:grpSpPr>
          <p:sp>
            <p:nvSpPr>
              <p:cNvPr name="Freeform 19" id="19"/>
              <p:cNvSpPr/>
              <p:nvPr/>
            </p:nvSpPr>
            <p:spPr>
              <a:xfrm flipH="false" flipV="false" rot="0">
                <a:off x="0" y="0"/>
                <a:ext cx="947774" cy="62097"/>
              </a:xfrm>
              <a:custGeom>
                <a:avLst/>
                <a:gdLst/>
                <a:ahLst/>
                <a:cxnLst/>
                <a:rect r="r" b="b" t="t" l="l"/>
                <a:pathLst>
                  <a:path h="62097" w="947774">
                    <a:moveTo>
                      <a:pt x="0" y="0"/>
                    </a:moveTo>
                    <a:lnTo>
                      <a:pt x="947774" y="0"/>
                    </a:lnTo>
                    <a:lnTo>
                      <a:pt x="947774" y="62097"/>
                    </a:lnTo>
                    <a:lnTo>
                      <a:pt x="0" y="62097"/>
                    </a:lnTo>
                    <a:close/>
                  </a:path>
                </a:pathLst>
              </a:custGeom>
              <a:solidFill>
                <a:srgbClr val="6C9286"/>
              </a:solidFill>
              <a:ln cap="sq">
                <a:noFill/>
                <a:prstDash val="solid"/>
                <a:miter/>
              </a:ln>
            </p:spPr>
          </p:sp>
          <p:sp>
            <p:nvSpPr>
              <p:cNvPr name="TextBox 20" id="20"/>
              <p:cNvSpPr txBox="true"/>
              <p:nvPr/>
            </p:nvSpPr>
            <p:spPr>
              <a:xfrm>
                <a:off x="0" y="-28575"/>
                <a:ext cx="947774" cy="90672"/>
              </a:xfrm>
              <a:prstGeom prst="rect">
                <a:avLst/>
              </a:prstGeom>
            </p:spPr>
            <p:txBody>
              <a:bodyPr anchor="ctr" rtlCol="false" tIns="50800" lIns="50800" bIns="50800" rIns="50800"/>
              <a:lstStyle/>
              <a:p>
                <a:pPr algn="ctr" marL="0" indent="0" lvl="0">
                  <a:lnSpc>
                    <a:spcPts val="2921"/>
                  </a:lnSpc>
                  <a:spcBef>
                    <a:spcPct val="0"/>
                  </a:spcBef>
                </a:pPr>
              </a:p>
            </p:txBody>
          </p:sp>
        </p:grpSp>
        <p:grpSp>
          <p:nvGrpSpPr>
            <p:cNvPr name="Group 21" id="21"/>
            <p:cNvGrpSpPr/>
            <p:nvPr/>
          </p:nvGrpSpPr>
          <p:grpSpPr>
            <a:xfrm rot="0">
              <a:off x="0" y="925401"/>
              <a:ext cx="3675307" cy="314368"/>
              <a:chOff x="0" y="0"/>
              <a:chExt cx="725987" cy="62097"/>
            </a:xfrm>
          </p:grpSpPr>
          <p:sp>
            <p:nvSpPr>
              <p:cNvPr name="Freeform 22" id="22"/>
              <p:cNvSpPr/>
              <p:nvPr/>
            </p:nvSpPr>
            <p:spPr>
              <a:xfrm flipH="false" flipV="false" rot="0">
                <a:off x="0" y="0"/>
                <a:ext cx="725987" cy="62097"/>
              </a:xfrm>
              <a:custGeom>
                <a:avLst/>
                <a:gdLst/>
                <a:ahLst/>
                <a:cxnLst/>
                <a:rect r="r" b="b" t="t" l="l"/>
                <a:pathLst>
                  <a:path h="62097" w="725987">
                    <a:moveTo>
                      <a:pt x="0" y="0"/>
                    </a:moveTo>
                    <a:lnTo>
                      <a:pt x="725987" y="0"/>
                    </a:lnTo>
                    <a:lnTo>
                      <a:pt x="725987" y="62097"/>
                    </a:lnTo>
                    <a:lnTo>
                      <a:pt x="0" y="62097"/>
                    </a:lnTo>
                    <a:close/>
                  </a:path>
                </a:pathLst>
              </a:custGeom>
              <a:solidFill>
                <a:srgbClr val="6C9286"/>
              </a:solidFill>
              <a:ln cap="sq">
                <a:noFill/>
                <a:prstDash val="solid"/>
                <a:miter/>
              </a:ln>
            </p:spPr>
          </p:sp>
          <p:sp>
            <p:nvSpPr>
              <p:cNvPr name="TextBox 23" id="23"/>
              <p:cNvSpPr txBox="true"/>
              <p:nvPr/>
            </p:nvSpPr>
            <p:spPr>
              <a:xfrm>
                <a:off x="0" y="-28575"/>
                <a:ext cx="725987" cy="90672"/>
              </a:xfrm>
              <a:prstGeom prst="rect">
                <a:avLst/>
              </a:prstGeom>
            </p:spPr>
            <p:txBody>
              <a:bodyPr anchor="ctr" rtlCol="false" tIns="50800" lIns="50800" bIns="50800" rIns="50800"/>
              <a:lstStyle/>
              <a:p>
                <a:pPr algn="ctr" marL="0" indent="0" lvl="0">
                  <a:lnSpc>
                    <a:spcPts val="2921"/>
                  </a:lnSpc>
                  <a:spcBef>
                    <a:spcPct val="0"/>
                  </a:spcBef>
                </a:pPr>
              </a:p>
            </p:txBody>
          </p:sp>
        </p:grpSp>
        <p:grpSp>
          <p:nvGrpSpPr>
            <p:cNvPr name="Group 24" id="24"/>
            <p:cNvGrpSpPr/>
            <p:nvPr/>
          </p:nvGrpSpPr>
          <p:grpSpPr>
            <a:xfrm rot="-5400000">
              <a:off x="-650594" y="1538808"/>
              <a:ext cx="3391984" cy="314368"/>
              <a:chOff x="0" y="0"/>
              <a:chExt cx="670022" cy="62097"/>
            </a:xfrm>
          </p:grpSpPr>
          <p:sp>
            <p:nvSpPr>
              <p:cNvPr name="Freeform 25" id="25"/>
              <p:cNvSpPr/>
              <p:nvPr/>
            </p:nvSpPr>
            <p:spPr>
              <a:xfrm flipH="false" flipV="false" rot="0">
                <a:off x="0" y="0"/>
                <a:ext cx="670022" cy="62097"/>
              </a:xfrm>
              <a:custGeom>
                <a:avLst/>
                <a:gdLst/>
                <a:ahLst/>
                <a:cxnLst/>
                <a:rect r="r" b="b" t="t" l="l"/>
                <a:pathLst>
                  <a:path h="62097" w="670022">
                    <a:moveTo>
                      <a:pt x="0" y="0"/>
                    </a:moveTo>
                    <a:lnTo>
                      <a:pt x="670022" y="0"/>
                    </a:lnTo>
                    <a:lnTo>
                      <a:pt x="670022" y="62097"/>
                    </a:lnTo>
                    <a:lnTo>
                      <a:pt x="0" y="62097"/>
                    </a:lnTo>
                    <a:close/>
                  </a:path>
                </a:pathLst>
              </a:custGeom>
              <a:solidFill>
                <a:srgbClr val="6C9286"/>
              </a:solidFill>
              <a:ln cap="sq">
                <a:noFill/>
                <a:prstDash val="solid"/>
                <a:miter/>
              </a:ln>
            </p:spPr>
          </p:sp>
          <p:sp>
            <p:nvSpPr>
              <p:cNvPr name="TextBox 26" id="26"/>
              <p:cNvSpPr txBox="true"/>
              <p:nvPr/>
            </p:nvSpPr>
            <p:spPr>
              <a:xfrm>
                <a:off x="0" y="-28575"/>
                <a:ext cx="670022" cy="90672"/>
              </a:xfrm>
              <a:prstGeom prst="rect">
                <a:avLst/>
              </a:prstGeom>
            </p:spPr>
            <p:txBody>
              <a:bodyPr anchor="ctr" rtlCol="false" tIns="50800" lIns="50800" bIns="50800" rIns="50800"/>
              <a:lstStyle/>
              <a:p>
                <a:pPr algn="ctr" marL="0" indent="0" lvl="0">
                  <a:lnSpc>
                    <a:spcPts val="2921"/>
                  </a:lnSpc>
                  <a:spcBef>
                    <a:spcPct val="0"/>
                  </a:spcBef>
                </a:pPr>
              </a:p>
            </p:txBody>
          </p:sp>
        </p:grpSp>
        <p:grpSp>
          <p:nvGrpSpPr>
            <p:cNvPr name="Group 27" id="27"/>
            <p:cNvGrpSpPr/>
            <p:nvPr/>
          </p:nvGrpSpPr>
          <p:grpSpPr>
            <a:xfrm rot="-5400000">
              <a:off x="-2123316" y="3048717"/>
              <a:ext cx="4560999" cy="314368"/>
              <a:chOff x="0" y="0"/>
              <a:chExt cx="900938" cy="62097"/>
            </a:xfrm>
          </p:grpSpPr>
          <p:sp>
            <p:nvSpPr>
              <p:cNvPr name="Freeform 28" id="28"/>
              <p:cNvSpPr/>
              <p:nvPr/>
            </p:nvSpPr>
            <p:spPr>
              <a:xfrm flipH="false" flipV="false" rot="0">
                <a:off x="0" y="0"/>
                <a:ext cx="900938" cy="62097"/>
              </a:xfrm>
              <a:custGeom>
                <a:avLst/>
                <a:gdLst/>
                <a:ahLst/>
                <a:cxnLst/>
                <a:rect r="r" b="b" t="t" l="l"/>
                <a:pathLst>
                  <a:path h="62097" w="900938">
                    <a:moveTo>
                      <a:pt x="0" y="0"/>
                    </a:moveTo>
                    <a:lnTo>
                      <a:pt x="900938" y="0"/>
                    </a:lnTo>
                    <a:lnTo>
                      <a:pt x="900938" y="62097"/>
                    </a:lnTo>
                    <a:lnTo>
                      <a:pt x="0" y="62097"/>
                    </a:lnTo>
                    <a:close/>
                  </a:path>
                </a:pathLst>
              </a:custGeom>
              <a:solidFill>
                <a:srgbClr val="6C9286"/>
              </a:solidFill>
              <a:ln cap="sq">
                <a:noFill/>
                <a:prstDash val="solid"/>
                <a:miter/>
              </a:ln>
            </p:spPr>
          </p:sp>
          <p:sp>
            <p:nvSpPr>
              <p:cNvPr name="TextBox 29" id="29"/>
              <p:cNvSpPr txBox="true"/>
              <p:nvPr/>
            </p:nvSpPr>
            <p:spPr>
              <a:xfrm>
                <a:off x="0" y="-28575"/>
                <a:ext cx="900938" cy="90672"/>
              </a:xfrm>
              <a:prstGeom prst="rect">
                <a:avLst/>
              </a:prstGeom>
            </p:spPr>
            <p:txBody>
              <a:bodyPr anchor="ctr" rtlCol="false" tIns="50800" lIns="50800" bIns="50800" rIns="50800"/>
              <a:lstStyle/>
              <a:p>
                <a:pPr algn="ctr" marL="0" indent="0" lvl="0">
                  <a:lnSpc>
                    <a:spcPts val="2921"/>
                  </a:lnSpc>
                  <a:spcBef>
                    <a:spcPct val="0"/>
                  </a:spcBef>
                </a:pPr>
              </a:p>
            </p:txBody>
          </p:sp>
        </p:grpSp>
      </p:grpSp>
    </p:spTree>
  </p:cSld>
  <p:clrMapOvr>
    <a:masterClrMapping/>
  </p:clrMapOvr>
</p:sld>
</file>

<file path=ppt/slides/slide11.xml><?xml version="1.0" encoding="utf-8"?>
<p:sld xmlns:p="http://schemas.openxmlformats.org/presentationml/2006/main" xmlns:a="http://schemas.openxmlformats.org/drawingml/2006/main">
  <p:cSld>
    <p:bg>
      <p:bgPr>
        <a:solidFill>
          <a:srgbClr val="F2F1EC"/>
        </a:solidFill>
      </p:bgPr>
    </p:bg>
    <p:spTree>
      <p:nvGrpSpPr>
        <p:cNvPr id="1" name=""/>
        <p:cNvGrpSpPr/>
        <p:nvPr/>
      </p:nvGrpSpPr>
      <p:grpSpPr>
        <a:xfrm>
          <a:off x="0" y="0"/>
          <a:ext cx="0" cy="0"/>
          <a:chOff x="0" y="0"/>
          <a:chExt cx="0" cy="0"/>
        </a:xfrm>
      </p:grpSpPr>
      <p:sp>
        <p:nvSpPr>
          <p:cNvPr name="TextBox 2" id="2"/>
          <p:cNvSpPr txBox="true"/>
          <p:nvPr/>
        </p:nvSpPr>
        <p:spPr>
          <a:xfrm rot="0">
            <a:off x="2643713" y="3241885"/>
            <a:ext cx="13342948" cy="2335292"/>
          </a:xfrm>
          <a:prstGeom prst="rect">
            <a:avLst/>
          </a:prstGeom>
        </p:spPr>
        <p:txBody>
          <a:bodyPr anchor="t" rtlCol="false" tIns="0" lIns="0" bIns="0" rIns="0">
            <a:spAutoFit/>
          </a:bodyPr>
          <a:lstStyle/>
          <a:p>
            <a:pPr algn="ctr">
              <a:lnSpc>
                <a:spcPts val="3079"/>
              </a:lnSpc>
            </a:pPr>
            <a:r>
              <a:rPr lang="en-US" sz="2199">
                <a:solidFill>
                  <a:srgbClr val="365B6D"/>
                </a:solidFill>
                <a:latin typeface="Roboto"/>
                <a:ea typeface="Roboto"/>
                <a:cs typeface="Roboto"/>
                <a:sym typeface="Roboto"/>
              </a:rPr>
              <a:t>Se recomienda implementar los sprints definidos para garantizar entregas incrementales y la adaptación a </a:t>
            </a:r>
            <a:r>
              <a:rPr lang="en-US" sz="2199">
                <a:solidFill>
                  <a:srgbClr val="365B6D"/>
                </a:solidFill>
                <a:latin typeface="Roboto"/>
                <a:ea typeface="Roboto"/>
                <a:cs typeface="Roboto"/>
                <a:sym typeface="Roboto"/>
              </a:rPr>
              <a:t>cambios. Además, se sugiere capacitar al personal de Cinemark en el uso del sistema de análisis de datos y gestión de campañas. Es importante establecer métricas de evaluación continua para medir el impacto del sistema, invertir en infraestructura tecnológica y adoptar políticas de seguridad y privacidad de datos. Por último, se aconseja fomentar el uso de la app y plataformas digitales a través de campañas de concientización para asegurar una mayor adopción y recolección de datos para el análisis.</a:t>
            </a:r>
          </a:p>
        </p:txBody>
      </p:sp>
      <p:sp>
        <p:nvSpPr>
          <p:cNvPr name="TextBox 3" id="3"/>
          <p:cNvSpPr txBox="true"/>
          <p:nvPr/>
        </p:nvSpPr>
        <p:spPr>
          <a:xfrm rot="0">
            <a:off x="4358740" y="2159609"/>
            <a:ext cx="9570521" cy="920811"/>
          </a:xfrm>
          <a:prstGeom prst="rect">
            <a:avLst/>
          </a:prstGeom>
        </p:spPr>
        <p:txBody>
          <a:bodyPr anchor="t" rtlCol="false" tIns="0" lIns="0" bIns="0" rIns="0">
            <a:spAutoFit/>
          </a:bodyPr>
          <a:lstStyle/>
          <a:p>
            <a:pPr algn="ctr">
              <a:lnSpc>
                <a:spcPts val="7103"/>
              </a:lnSpc>
            </a:pPr>
            <a:r>
              <a:rPr lang="en-US" b="true" sz="6399" spc="-166">
                <a:solidFill>
                  <a:srgbClr val="365B6D"/>
                </a:solidFill>
                <a:latin typeface="Monterchi Serif Bold"/>
                <a:ea typeface="Monterchi Serif Bold"/>
                <a:cs typeface="Monterchi Serif Bold"/>
                <a:sym typeface="Monterchi Serif Bold"/>
              </a:rPr>
              <a:t>RECOMENDACIONES</a:t>
            </a:r>
          </a:p>
        </p:txBody>
      </p:sp>
      <p:grpSp>
        <p:nvGrpSpPr>
          <p:cNvPr name="Group 4" id="4"/>
          <p:cNvGrpSpPr/>
          <p:nvPr/>
        </p:nvGrpSpPr>
        <p:grpSpPr>
          <a:xfrm rot="-5400000">
            <a:off x="673236" y="6100249"/>
            <a:ext cx="3598580" cy="4114800"/>
            <a:chOff x="0" y="0"/>
            <a:chExt cx="4798106" cy="5486400"/>
          </a:xfrm>
        </p:grpSpPr>
        <p:grpSp>
          <p:nvGrpSpPr>
            <p:cNvPr name="Group 5" id="5"/>
            <p:cNvGrpSpPr/>
            <p:nvPr/>
          </p:nvGrpSpPr>
          <p:grpSpPr>
            <a:xfrm rot="0">
              <a:off x="0" y="359656"/>
              <a:ext cx="4798106" cy="314368"/>
              <a:chOff x="0" y="0"/>
              <a:chExt cx="947774" cy="62097"/>
            </a:xfrm>
          </p:grpSpPr>
          <p:sp>
            <p:nvSpPr>
              <p:cNvPr name="Freeform 6" id="6"/>
              <p:cNvSpPr/>
              <p:nvPr/>
            </p:nvSpPr>
            <p:spPr>
              <a:xfrm flipH="false" flipV="false" rot="0">
                <a:off x="0" y="0"/>
                <a:ext cx="947774" cy="62097"/>
              </a:xfrm>
              <a:custGeom>
                <a:avLst/>
                <a:gdLst/>
                <a:ahLst/>
                <a:cxnLst/>
                <a:rect r="r" b="b" t="t" l="l"/>
                <a:pathLst>
                  <a:path h="62097" w="947774">
                    <a:moveTo>
                      <a:pt x="0" y="0"/>
                    </a:moveTo>
                    <a:lnTo>
                      <a:pt x="947774" y="0"/>
                    </a:lnTo>
                    <a:lnTo>
                      <a:pt x="947774" y="62097"/>
                    </a:lnTo>
                    <a:lnTo>
                      <a:pt x="0" y="62097"/>
                    </a:lnTo>
                    <a:close/>
                  </a:path>
                </a:pathLst>
              </a:custGeom>
              <a:solidFill>
                <a:srgbClr val="6C9286"/>
              </a:solidFill>
              <a:ln cap="sq">
                <a:noFill/>
                <a:prstDash val="solid"/>
                <a:miter/>
              </a:ln>
            </p:spPr>
          </p:sp>
          <p:sp>
            <p:nvSpPr>
              <p:cNvPr name="TextBox 7" id="7"/>
              <p:cNvSpPr txBox="true"/>
              <p:nvPr/>
            </p:nvSpPr>
            <p:spPr>
              <a:xfrm>
                <a:off x="0" y="-28575"/>
                <a:ext cx="947774" cy="90672"/>
              </a:xfrm>
              <a:prstGeom prst="rect">
                <a:avLst/>
              </a:prstGeom>
            </p:spPr>
            <p:txBody>
              <a:bodyPr anchor="ctr" rtlCol="false" tIns="50800" lIns="50800" bIns="50800" rIns="50800"/>
              <a:lstStyle/>
              <a:p>
                <a:pPr algn="ctr" marL="0" indent="0" lvl="0">
                  <a:lnSpc>
                    <a:spcPts val="2921"/>
                  </a:lnSpc>
                  <a:spcBef>
                    <a:spcPct val="0"/>
                  </a:spcBef>
                </a:pPr>
              </a:p>
            </p:txBody>
          </p:sp>
        </p:grpSp>
        <p:grpSp>
          <p:nvGrpSpPr>
            <p:cNvPr name="Group 8" id="8"/>
            <p:cNvGrpSpPr/>
            <p:nvPr/>
          </p:nvGrpSpPr>
          <p:grpSpPr>
            <a:xfrm rot="0">
              <a:off x="0" y="925401"/>
              <a:ext cx="3675307" cy="314368"/>
              <a:chOff x="0" y="0"/>
              <a:chExt cx="725987" cy="62097"/>
            </a:xfrm>
          </p:grpSpPr>
          <p:sp>
            <p:nvSpPr>
              <p:cNvPr name="Freeform 9" id="9"/>
              <p:cNvSpPr/>
              <p:nvPr/>
            </p:nvSpPr>
            <p:spPr>
              <a:xfrm flipH="false" flipV="false" rot="0">
                <a:off x="0" y="0"/>
                <a:ext cx="725987" cy="62097"/>
              </a:xfrm>
              <a:custGeom>
                <a:avLst/>
                <a:gdLst/>
                <a:ahLst/>
                <a:cxnLst/>
                <a:rect r="r" b="b" t="t" l="l"/>
                <a:pathLst>
                  <a:path h="62097" w="725987">
                    <a:moveTo>
                      <a:pt x="0" y="0"/>
                    </a:moveTo>
                    <a:lnTo>
                      <a:pt x="725987" y="0"/>
                    </a:lnTo>
                    <a:lnTo>
                      <a:pt x="725987" y="62097"/>
                    </a:lnTo>
                    <a:lnTo>
                      <a:pt x="0" y="62097"/>
                    </a:lnTo>
                    <a:close/>
                  </a:path>
                </a:pathLst>
              </a:custGeom>
              <a:solidFill>
                <a:srgbClr val="6C9286"/>
              </a:solidFill>
              <a:ln cap="sq">
                <a:noFill/>
                <a:prstDash val="solid"/>
                <a:miter/>
              </a:ln>
            </p:spPr>
          </p:sp>
          <p:sp>
            <p:nvSpPr>
              <p:cNvPr name="TextBox 10" id="10"/>
              <p:cNvSpPr txBox="true"/>
              <p:nvPr/>
            </p:nvSpPr>
            <p:spPr>
              <a:xfrm>
                <a:off x="0" y="-28575"/>
                <a:ext cx="725987" cy="90672"/>
              </a:xfrm>
              <a:prstGeom prst="rect">
                <a:avLst/>
              </a:prstGeom>
            </p:spPr>
            <p:txBody>
              <a:bodyPr anchor="ctr" rtlCol="false" tIns="50800" lIns="50800" bIns="50800" rIns="50800"/>
              <a:lstStyle/>
              <a:p>
                <a:pPr algn="ctr" marL="0" indent="0" lvl="0">
                  <a:lnSpc>
                    <a:spcPts val="2921"/>
                  </a:lnSpc>
                  <a:spcBef>
                    <a:spcPct val="0"/>
                  </a:spcBef>
                </a:pPr>
              </a:p>
            </p:txBody>
          </p:sp>
        </p:grpSp>
        <p:grpSp>
          <p:nvGrpSpPr>
            <p:cNvPr name="Group 11" id="11"/>
            <p:cNvGrpSpPr/>
            <p:nvPr/>
          </p:nvGrpSpPr>
          <p:grpSpPr>
            <a:xfrm rot="-5400000">
              <a:off x="-650594" y="1538808"/>
              <a:ext cx="3391984" cy="314368"/>
              <a:chOff x="0" y="0"/>
              <a:chExt cx="670022" cy="62097"/>
            </a:xfrm>
          </p:grpSpPr>
          <p:sp>
            <p:nvSpPr>
              <p:cNvPr name="Freeform 12" id="12"/>
              <p:cNvSpPr/>
              <p:nvPr/>
            </p:nvSpPr>
            <p:spPr>
              <a:xfrm flipH="false" flipV="false" rot="0">
                <a:off x="0" y="0"/>
                <a:ext cx="670022" cy="62097"/>
              </a:xfrm>
              <a:custGeom>
                <a:avLst/>
                <a:gdLst/>
                <a:ahLst/>
                <a:cxnLst/>
                <a:rect r="r" b="b" t="t" l="l"/>
                <a:pathLst>
                  <a:path h="62097" w="670022">
                    <a:moveTo>
                      <a:pt x="0" y="0"/>
                    </a:moveTo>
                    <a:lnTo>
                      <a:pt x="670022" y="0"/>
                    </a:lnTo>
                    <a:lnTo>
                      <a:pt x="670022" y="62097"/>
                    </a:lnTo>
                    <a:lnTo>
                      <a:pt x="0" y="62097"/>
                    </a:lnTo>
                    <a:close/>
                  </a:path>
                </a:pathLst>
              </a:custGeom>
              <a:solidFill>
                <a:srgbClr val="6C9286"/>
              </a:solidFill>
              <a:ln cap="sq">
                <a:noFill/>
                <a:prstDash val="solid"/>
                <a:miter/>
              </a:ln>
            </p:spPr>
          </p:sp>
          <p:sp>
            <p:nvSpPr>
              <p:cNvPr name="TextBox 13" id="13"/>
              <p:cNvSpPr txBox="true"/>
              <p:nvPr/>
            </p:nvSpPr>
            <p:spPr>
              <a:xfrm>
                <a:off x="0" y="-28575"/>
                <a:ext cx="670022" cy="90672"/>
              </a:xfrm>
              <a:prstGeom prst="rect">
                <a:avLst/>
              </a:prstGeom>
            </p:spPr>
            <p:txBody>
              <a:bodyPr anchor="ctr" rtlCol="false" tIns="50800" lIns="50800" bIns="50800" rIns="50800"/>
              <a:lstStyle/>
              <a:p>
                <a:pPr algn="ctr" marL="0" indent="0" lvl="0">
                  <a:lnSpc>
                    <a:spcPts val="2921"/>
                  </a:lnSpc>
                  <a:spcBef>
                    <a:spcPct val="0"/>
                  </a:spcBef>
                </a:pPr>
              </a:p>
            </p:txBody>
          </p:sp>
        </p:grpSp>
        <p:grpSp>
          <p:nvGrpSpPr>
            <p:cNvPr name="Group 14" id="14"/>
            <p:cNvGrpSpPr/>
            <p:nvPr/>
          </p:nvGrpSpPr>
          <p:grpSpPr>
            <a:xfrm rot="-5400000">
              <a:off x="-2123316" y="3048717"/>
              <a:ext cx="4560999" cy="314368"/>
              <a:chOff x="0" y="0"/>
              <a:chExt cx="900938" cy="62097"/>
            </a:xfrm>
          </p:grpSpPr>
          <p:sp>
            <p:nvSpPr>
              <p:cNvPr name="Freeform 15" id="15"/>
              <p:cNvSpPr/>
              <p:nvPr/>
            </p:nvSpPr>
            <p:spPr>
              <a:xfrm flipH="false" flipV="false" rot="0">
                <a:off x="0" y="0"/>
                <a:ext cx="900938" cy="62097"/>
              </a:xfrm>
              <a:custGeom>
                <a:avLst/>
                <a:gdLst/>
                <a:ahLst/>
                <a:cxnLst/>
                <a:rect r="r" b="b" t="t" l="l"/>
                <a:pathLst>
                  <a:path h="62097" w="900938">
                    <a:moveTo>
                      <a:pt x="0" y="0"/>
                    </a:moveTo>
                    <a:lnTo>
                      <a:pt x="900938" y="0"/>
                    </a:lnTo>
                    <a:lnTo>
                      <a:pt x="900938" y="62097"/>
                    </a:lnTo>
                    <a:lnTo>
                      <a:pt x="0" y="62097"/>
                    </a:lnTo>
                    <a:close/>
                  </a:path>
                </a:pathLst>
              </a:custGeom>
              <a:solidFill>
                <a:srgbClr val="6C9286"/>
              </a:solidFill>
              <a:ln cap="sq">
                <a:noFill/>
                <a:prstDash val="solid"/>
                <a:miter/>
              </a:ln>
            </p:spPr>
          </p:sp>
          <p:sp>
            <p:nvSpPr>
              <p:cNvPr name="TextBox 16" id="16"/>
              <p:cNvSpPr txBox="true"/>
              <p:nvPr/>
            </p:nvSpPr>
            <p:spPr>
              <a:xfrm>
                <a:off x="0" y="-28575"/>
                <a:ext cx="900938" cy="90672"/>
              </a:xfrm>
              <a:prstGeom prst="rect">
                <a:avLst/>
              </a:prstGeom>
            </p:spPr>
            <p:txBody>
              <a:bodyPr anchor="ctr" rtlCol="false" tIns="50800" lIns="50800" bIns="50800" rIns="50800"/>
              <a:lstStyle/>
              <a:p>
                <a:pPr algn="ctr" marL="0" indent="0" lvl="0">
                  <a:lnSpc>
                    <a:spcPts val="2921"/>
                  </a:lnSpc>
                  <a:spcBef>
                    <a:spcPct val="0"/>
                  </a:spcBef>
                </a:pPr>
              </a:p>
            </p:txBody>
          </p:sp>
        </p:grpSp>
      </p:grpSp>
      <p:grpSp>
        <p:nvGrpSpPr>
          <p:cNvPr name="Group 17" id="17"/>
          <p:cNvGrpSpPr/>
          <p:nvPr/>
        </p:nvGrpSpPr>
        <p:grpSpPr>
          <a:xfrm rot="5400000">
            <a:off x="14187371" y="-152067"/>
            <a:ext cx="3598580" cy="4114800"/>
            <a:chOff x="0" y="0"/>
            <a:chExt cx="4798106" cy="5486400"/>
          </a:xfrm>
        </p:grpSpPr>
        <p:grpSp>
          <p:nvGrpSpPr>
            <p:cNvPr name="Group 18" id="18"/>
            <p:cNvGrpSpPr/>
            <p:nvPr/>
          </p:nvGrpSpPr>
          <p:grpSpPr>
            <a:xfrm rot="0">
              <a:off x="0" y="359656"/>
              <a:ext cx="4798106" cy="314368"/>
              <a:chOff x="0" y="0"/>
              <a:chExt cx="947774" cy="62097"/>
            </a:xfrm>
          </p:grpSpPr>
          <p:sp>
            <p:nvSpPr>
              <p:cNvPr name="Freeform 19" id="19"/>
              <p:cNvSpPr/>
              <p:nvPr/>
            </p:nvSpPr>
            <p:spPr>
              <a:xfrm flipH="false" flipV="false" rot="0">
                <a:off x="0" y="0"/>
                <a:ext cx="947774" cy="62097"/>
              </a:xfrm>
              <a:custGeom>
                <a:avLst/>
                <a:gdLst/>
                <a:ahLst/>
                <a:cxnLst/>
                <a:rect r="r" b="b" t="t" l="l"/>
                <a:pathLst>
                  <a:path h="62097" w="947774">
                    <a:moveTo>
                      <a:pt x="0" y="0"/>
                    </a:moveTo>
                    <a:lnTo>
                      <a:pt x="947774" y="0"/>
                    </a:lnTo>
                    <a:lnTo>
                      <a:pt x="947774" y="62097"/>
                    </a:lnTo>
                    <a:lnTo>
                      <a:pt x="0" y="62097"/>
                    </a:lnTo>
                    <a:close/>
                  </a:path>
                </a:pathLst>
              </a:custGeom>
              <a:solidFill>
                <a:srgbClr val="6C9286"/>
              </a:solidFill>
              <a:ln cap="sq">
                <a:noFill/>
                <a:prstDash val="solid"/>
                <a:miter/>
              </a:ln>
            </p:spPr>
          </p:sp>
          <p:sp>
            <p:nvSpPr>
              <p:cNvPr name="TextBox 20" id="20"/>
              <p:cNvSpPr txBox="true"/>
              <p:nvPr/>
            </p:nvSpPr>
            <p:spPr>
              <a:xfrm>
                <a:off x="0" y="-28575"/>
                <a:ext cx="947774" cy="90672"/>
              </a:xfrm>
              <a:prstGeom prst="rect">
                <a:avLst/>
              </a:prstGeom>
            </p:spPr>
            <p:txBody>
              <a:bodyPr anchor="ctr" rtlCol="false" tIns="50800" lIns="50800" bIns="50800" rIns="50800"/>
              <a:lstStyle/>
              <a:p>
                <a:pPr algn="ctr" marL="0" indent="0" lvl="0">
                  <a:lnSpc>
                    <a:spcPts val="2921"/>
                  </a:lnSpc>
                  <a:spcBef>
                    <a:spcPct val="0"/>
                  </a:spcBef>
                </a:pPr>
              </a:p>
            </p:txBody>
          </p:sp>
        </p:grpSp>
        <p:grpSp>
          <p:nvGrpSpPr>
            <p:cNvPr name="Group 21" id="21"/>
            <p:cNvGrpSpPr/>
            <p:nvPr/>
          </p:nvGrpSpPr>
          <p:grpSpPr>
            <a:xfrm rot="0">
              <a:off x="0" y="925401"/>
              <a:ext cx="3675307" cy="314368"/>
              <a:chOff x="0" y="0"/>
              <a:chExt cx="725987" cy="62097"/>
            </a:xfrm>
          </p:grpSpPr>
          <p:sp>
            <p:nvSpPr>
              <p:cNvPr name="Freeform 22" id="22"/>
              <p:cNvSpPr/>
              <p:nvPr/>
            </p:nvSpPr>
            <p:spPr>
              <a:xfrm flipH="false" flipV="false" rot="0">
                <a:off x="0" y="0"/>
                <a:ext cx="725987" cy="62097"/>
              </a:xfrm>
              <a:custGeom>
                <a:avLst/>
                <a:gdLst/>
                <a:ahLst/>
                <a:cxnLst/>
                <a:rect r="r" b="b" t="t" l="l"/>
                <a:pathLst>
                  <a:path h="62097" w="725987">
                    <a:moveTo>
                      <a:pt x="0" y="0"/>
                    </a:moveTo>
                    <a:lnTo>
                      <a:pt x="725987" y="0"/>
                    </a:lnTo>
                    <a:lnTo>
                      <a:pt x="725987" y="62097"/>
                    </a:lnTo>
                    <a:lnTo>
                      <a:pt x="0" y="62097"/>
                    </a:lnTo>
                    <a:close/>
                  </a:path>
                </a:pathLst>
              </a:custGeom>
              <a:solidFill>
                <a:srgbClr val="6C9286"/>
              </a:solidFill>
              <a:ln cap="sq">
                <a:noFill/>
                <a:prstDash val="solid"/>
                <a:miter/>
              </a:ln>
            </p:spPr>
          </p:sp>
          <p:sp>
            <p:nvSpPr>
              <p:cNvPr name="TextBox 23" id="23"/>
              <p:cNvSpPr txBox="true"/>
              <p:nvPr/>
            </p:nvSpPr>
            <p:spPr>
              <a:xfrm>
                <a:off x="0" y="-28575"/>
                <a:ext cx="725987" cy="90672"/>
              </a:xfrm>
              <a:prstGeom prst="rect">
                <a:avLst/>
              </a:prstGeom>
            </p:spPr>
            <p:txBody>
              <a:bodyPr anchor="ctr" rtlCol="false" tIns="50800" lIns="50800" bIns="50800" rIns="50800"/>
              <a:lstStyle/>
              <a:p>
                <a:pPr algn="ctr" marL="0" indent="0" lvl="0">
                  <a:lnSpc>
                    <a:spcPts val="2921"/>
                  </a:lnSpc>
                  <a:spcBef>
                    <a:spcPct val="0"/>
                  </a:spcBef>
                </a:pPr>
              </a:p>
            </p:txBody>
          </p:sp>
        </p:grpSp>
        <p:grpSp>
          <p:nvGrpSpPr>
            <p:cNvPr name="Group 24" id="24"/>
            <p:cNvGrpSpPr/>
            <p:nvPr/>
          </p:nvGrpSpPr>
          <p:grpSpPr>
            <a:xfrm rot="-5400000">
              <a:off x="-650594" y="1538808"/>
              <a:ext cx="3391984" cy="314368"/>
              <a:chOff x="0" y="0"/>
              <a:chExt cx="670022" cy="62097"/>
            </a:xfrm>
          </p:grpSpPr>
          <p:sp>
            <p:nvSpPr>
              <p:cNvPr name="Freeform 25" id="25"/>
              <p:cNvSpPr/>
              <p:nvPr/>
            </p:nvSpPr>
            <p:spPr>
              <a:xfrm flipH="false" flipV="false" rot="0">
                <a:off x="0" y="0"/>
                <a:ext cx="670022" cy="62097"/>
              </a:xfrm>
              <a:custGeom>
                <a:avLst/>
                <a:gdLst/>
                <a:ahLst/>
                <a:cxnLst/>
                <a:rect r="r" b="b" t="t" l="l"/>
                <a:pathLst>
                  <a:path h="62097" w="670022">
                    <a:moveTo>
                      <a:pt x="0" y="0"/>
                    </a:moveTo>
                    <a:lnTo>
                      <a:pt x="670022" y="0"/>
                    </a:lnTo>
                    <a:lnTo>
                      <a:pt x="670022" y="62097"/>
                    </a:lnTo>
                    <a:lnTo>
                      <a:pt x="0" y="62097"/>
                    </a:lnTo>
                    <a:close/>
                  </a:path>
                </a:pathLst>
              </a:custGeom>
              <a:solidFill>
                <a:srgbClr val="6C9286"/>
              </a:solidFill>
              <a:ln cap="sq">
                <a:noFill/>
                <a:prstDash val="solid"/>
                <a:miter/>
              </a:ln>
            </p:spPr>
          </p:sp>
          <p:sp>
            <p:nvSpPr>
              <p:cNvPr name="TextBox 26" id="26"/>
              <p:cNvSpPr txBox="true"/>
              <p:nvPr/>
            </p:nvSpPr>
            <p:spPr>
              <a:xfrm>
                <a:off x="0" y="-28575"/>
                <a:ext cx="670022" cy="90672"/>
              </a:xfrm>
              <a:prstGeom prst="rect">
                <a:avLst/>
              </a:prstGeom>
            </p:spPr>
            <p:txBody>
              <a:bodyPr anchor="ctr" rtlCol="false" tIns="50800" lIns="50800" bIns="50800" rIns="50800"/>
              <a:lstStyle/>
              <a:p>
                <a:pPr algn="ctr" marL="0" indent="0" lvl="0">
                  <a:lnSpc>
                    <a:spcPts val="2921"/>
                  </a:lnSpc>
                  <a:spcBef>
                    <a:spcPct val="0"/>
                  </a:spcBef>
                </a:pPr>
              </a:p>
            </p:txBody>
          </p:sp>
        </p:grpSp>
        <p:grpSp>
          <p:nvGrpSpPr>
            <p:cNvPr name="Group 27" id="27"/>
            <p:cNvGrpSpPr/>
            <p:nvPr/>
          </p:nvGrpSpPr>
          <p:grpSpPr>
            <a:xfrm rot="-5400000">
              <a:off x="-2123316" y="3048717"/>
              <a:ext cx="4560999" cy="314368"/>
              <a:chOff x="0" y="0"/>
              <a:chExt cx="900938" cy="62097"/>
            </a:xfrm>
          </p:grpSpPr>
          <p:sp>
            <p:nvSpPr>
              <p:cNvPr name="Freeform 28" id="28"/>
              <p:cNvSpPr/>
              <p:nvPr/>
            </p:nvSpPr>
            <p:spPr>
              <a:xfrm flipH="false" flipV="false" rot="0">
                <a:off x="0" y="0"/>
                <a:ext cx="900938" cy="62097"/>
              </a:xfrm>
              <a:custGeom>
                <a:avLst/>
                <a:gdLst/>
                <a:ahLst/>
                <a:cxnLst/>
                <a:rect r="r" b="b" t="t" l="l"/>
                <a:pathLst>
                  <a:path h="62097" w="900938">
                    <a:moveTo>
                      <a:pt x="0" y="0"/>
                    </a:moveTo>
                    <a:lnTo>
                      <a:pt x="900938" y="0"/>
                    </a:lnTo>
                    <a:lnTo>
                      <a:pt x="900938" y="62097"/>
                    </a:lnTo>
                    <a:lnTo>
                      <a:pt x="0" y="62097"/>
                    </a:lnTo>
                    <a:close/>
                  </a:path>
                </a:pathLst>
              </a:custGeom>
              <a:solidFill>
                <a:srgbClr val="6C9286"/>
              </a:solidFill>
              <a:ln cap="sq">
                <a:noFill/>
                <a:prstDash val="solid"/>
                <a:miter/>
              </a:ln>
            </p:spPr>
          </p:sp>
          <p:sp>
            <p:nvSpPr>
              <p:cNvPr name="TextBox 29" id="29"/>
              <p:cNvSpPr txBox="true"/>
              <p:nvPr/>
            </p:nvSpPr>
            <p:spPr>
              <a:xfrm>
                <a:off x="0" y="-28575"/>
                <a:ext cx="900938" cy="90672"/>
              </a:xfrm>
              <a:prstGeom prst="rect">
                <a:avLst/>
              </a:prstGeom>
            </p:spPr>
            <p:txBody>
              <a:bodyPr anchor="ctr" rtlCol="false" tIns="50800" lIns="50800" bIns="50800" rIns="50800"/>
              <a:lstStyle/>
              <a:p>
                <a:pPr algn="ctr" marL="0" indent="0" lvl="0">
                  <a:lnSpc>
                    <a:spcPts val="2921"/>
                  </a:lnSpc>
                  <a:spcBef>
                    <a:spcPct val="0"/>
                  </a:spcBef>
                </a:pPr>
              </a:p>
            </p:txBody>
          </p:sp>
        </p:grpSp>
      </p:grpSp>
    </p:spTree>
  </p:cSld>
  <p:clrMapOvr>
    <a:masterClrMapping/>
  </p:clrMapOvr>
</p:sld>
</file>

<file path=ppt/slides/slide2.xml><?xml version="1.0" encoding="utf-8"?>
<p:sld xmlns:p="http://schemas.openxmlformats.org/presentationml/2006/main" xmlns:a="http://schemas.openxmlformats.org/drawingml/2006/main">
  <p:cSld>
    <p:bg>
      <p:bgPr>
        <a:solidFill>
          <a:srgbClr val="F2F1EC"/>
        </a:solidFill>
      </p:bgPr>
    </p:bg>
    <p:spTree>
      <p:nvGrpSpPr>
        <p:cNvPr id="1" name=""/>
        <p:cNvGrpSpPr/>
        <p:nvPr/>
      </p:nvGrpSpPr>
      <p:grpSpPr>
        <a:xfrm>
          <a:off x="0" y="0"/>
          <a:ext cx="0" cy="0"/>
          <a:chOff x="0" y="0"/>
          <a:chExt cx="0" cy="0"/>
        </a:xfrm>
      </p:grpSpPr>
      <p:sp>
        <p:nvSpPr>
          <p:cNvPr name="TextBox 2" id="2"/>
          <p:cNvSpPr txBox="true"/>
          <p:nvPr/>
        </p:nvSpPr>
        <p:spPr>
          <a:xfrm rot="0">
            <a:off x="2643713" y="3276022"/>
            <a:ext cx="13342948" cy="3507066"/>
          </a:xfrm>
          <a:prstGeom prst="rect">
            <a:avLst/>
          </a:prstGeom>
        </p:spPr>
        <p:txBody>
          <a:bodyPr anchor="t" rtlCol="false" tIns="0" lIns="0" bIns="0" rIns="0">
            <a:spAutoFit/>
          </a:bodyPr>
          <a:lstStyle/>
          <a:p>
            <a:pPr algn="ctr">
              <a:lnSpc>
                <a:spcPts val="3079"/>
              </a:lnSpc>
            </a:pPr>
            <a:r>
              <a:rPr lang="en-US" sz="2199">
                <a:solidFill>
                  <a:srgbClr val="365B6D"/>
                </a:solidFill>
                <a:latin typeface="Roboto"/>
                <a:ea typeface="Roboto"/>
                <a:cs typeface="Roboto"/>
                <a:sym typeface="Roboto"/>
              </a:rPr>
              <a:t>El cine se enfrenta a un reto importante: adaptarse a las nuevas demandas de los consumidores que buscan experien</a:t>
            </a:r>
            <a:r>
              <a:rPr lang="en-US" sz="2199">
                <a:solidFill>
                  <a:srgbClr val="365B6D"/>
                </a:solidFill>
                <a:latin typeface="Roboto"/>
                <a:ea typeface="Roboto"/>
                <a:cs typeface="Roboto"/>
                <a:sym typeface="Roboto"/>
              </a:rPr>
              <a:t>cias más personalizadas. Las estrategias de marketing digital son clave para atraer y mantener clientes. Este proyecto tiene como objetivo desarrollar un sistema de análisis de datos que estudie el comportamiento de los clientes ante las promociones y campañas de Cinemark, a través de la recopilación de datos de plataformas digitales, como redes sociales y sitios web. Se pretende optimizar las estrategias de marketing y mejorar la experiencia del cliente</a:t>
            </a:r>
          </a:p>
          <a:p>
            <a:pPr algn="ctr">
              <a:lnSpc>
                <a:spcPts val="3079"/>
              </a:lnSpc>
            </a:pPr>
          </a:p>
          <a:p>
            <a:pPr algn="ctr">
              <a:lnSpc>
                <a:spcPts val="3079"/>
              </a:lnSpc>
            </a:pPr>
          </a:p>
          <a:p>
            <a:pPr algn="ctr">
              <a:lnSpc>
                <a:spcPts val="3079"/>
              </a:lnSpc>
            </a:pPr>
          </a:p>
        </p:txBody>
      </p:sp>
      <p:sp>
        <p:nvSpPr>
          <p:cNvPr name="TextBox 3" id="3"/>
          <p:cNvSpPr txBox="true"/>
          <p:nvPr/>
        </p:nvSpPr>
        <p:spPr>
          <a:xfrm rot="0">
            <a:off x="4358740" y="2159609"/>
            <a:ext cx="9570521" cy="920811"/>
          </a:xfrm>
          <a:prstGeom prst="rect">
            <a:avLst/>
          </a:prstGeom>
        </p:spPr>
        <p:txBody>
          <a:bodyPr anchor="t" rtlCol="false" tIns="0" lIns="0" bIns="0" rIns="0">
            <a:spAutoFit/>
          </a:bodyPr>
          <a:lstStyle/>
          <a:p>
            <a:pPr algn="ctr">
              <a:lnSpc>
                <a:spcPts val="7103"/>
              </a:lnSpc>
            </a:pPr>
            <a:r>
              <a:rPr lang="en-US" b="true" sz="6399" spc="-166">
                <a:solidFill>
                  <a:srgbClr val="365B6D"/>
                </a:solidFill>
                <a:latin typeface="Monterchi Serif Bold"/>
                <a:ea typeface="Monterchi Serif Bold"/>
                <a:cs typeface="Monterchi Serif Bold"/>
                <a:sym typeface="Monterchi Serif Bold"/>
              </a:rPr>
              <a:t>INTRODUCCIÓN</a:t>
            </a:r>
          </a:p>
        </p:txBody>
      </p:sp>
      <p:grpSp>
        <p:nvGrpSpPr>
          <p:cNvPr name="Group 4" id="4"/>
          <p:cNvGrpSpPr/>
          <p:nvPr/>
        </p:nvGrpSpPr>
        <p:grpSpPr>
          <a:xfrm rot="-5400000">
            <a:off x="673236" y="6100249"/>
            <a:ext cx="3598580" cy="4114800"/>
            <a:chOff x="0" y="0"/>
            <a:chExt cx="4798106" cy="5486400"/>
          </a:xfrm>
        </p:grpSpPr>
        <p:grpSp>
          <p:nvGrpSpPr>
            <p:cNvPr name="Group 5" id="5"/>
            <p:cNvGrpSpPr/>
            <p:nvPr/>
          </p:nvGrpSpPr>
          <p:grpSpPr>
            <a:xfrm rot="0">
              <a:off x="0" y="359656"/>
              <a:ext cx="4798106" cy="314368"/>
              <a:chOff x="0" y="0"/>
              <a:chExt cx="947774" cy="62097"/>
            </a:xfrm>
          </p:grpSpPr>
          <p:sp>
            <p:nvSpPr>
              <p:cNvPr name="Freeform 6" id="6"/>
              <p:cNvSpPr/>
              <p:nvPr/>
            </p:nvSpPr>
            <p:spPr>
              <a:xfrm flipH="false" flipV="false" rot="0">
                <a:off x="0" y="0"/>
                <a:ext cx="947774" cy="62097"/>
              </a:xfrm>
              <a:custGeom>
                <a:avLst/>
                <a:gdLst/>
                <a:ahLst/>
                <a:cxnLst/>
                <a:rect r="r" b="b" t="t" l="l"/>
                <a:pathLst>
                  <a:path h="62097" w="947774">
                    <a:moveTo>
                      <a:pt x="0" y="0"/>
                    </a:moveTo>
                    <a:lnTo>
                      <a:pt x="947774" y="0"/>
                    </a:lnTo>
                    <a:lnTo>
                      <a:pt x="947774" y="62097"/>
                    </a:lnTo>
                    <a:lnTo>
                      <a:pt x="0" y="62097"/>
                    </a:lnTo>
                    <a:close/>
                  </a:path>
                </a:pathLst>
              </a:custGeom>
              <a:solidFill>
                <a:srgbClr val="6C9286"/>
              </a:solidFill>
              <a:ln cap="sq">
                <a:noFill/>
                <a:prstDash val="solid"/>
                <a:miter/>
              </a:ln>
            </p:spPr>
          </p:sp>
          <p:sp>
            <p:nvSpPr>
              <p:cNvPr name="TextBox 7" id="7"/>
              <p:cNvSpPr txBox="true"/>
              <p:nvPr/>
            </p:nvSpPr>
            <p:spPr>
              <a:xfrm>
                <a:off x="0" y="-28575"/>
                <a:ext cx="947774" cy="90672"/>
              </a:xfrm>
              <a:prstGeom prst="rect">
                <a:avLst/>
              </a:prstGeom>
            </p:spPr>
            <p:txBody>
              <a:bodyPr anchor="ctr" rtlCol="false" tIns="50800" lIns="50800" bIns="50800" rIns="50800"/>
              <a:lstStyle/>
              <a:p>
                <a:pPr algn="ctr" marL="0" indent="0" lvl="0">
                  <a:lnSpc>
                    <a:spcPts val="2921"/>
                  </a:lnSpc>
                  <a:spcBef>
                    <a:spcPct val="0"/>
                  </a:spcBef>
                </a:pPr>
              </a:p>
            </p:txBody>
          </p:sp>
        </p:grpSp>
        <p:grpSp>
          <p:nvGrpSpPr>
            <p:cNvPr name="Group 8" id="8"/>
            <p:cNvGrpSpPr/>
            <p:nvPr/>
          </p:nvGrpSpPr>
          <p:grpSpPr>
            <a:xfrm rot="0">
              <a:off x="0" y="925401"/>
              <a:ext cx="3675307" cy="314368"/>
              <a:chOff x="0" y="0"/>
              <a:chExt cx="725987" cy="62097"/>
            </a:xfrm>
          </p:grpSpPr>
          <p:sp>
            <p:nvSpPr>
              <p:cNvPr name="Freeform 9" id="9"/>
              <p:cNvSpPr/>
              <p:nvPr/>
            </p:nvSpPr>
            <p:spPr>
              <a:xfrm flipH="false" flipV="false" rot="0">
                <a:off x="0" y="0"/>
                <a:ext cx="725987" cy="62097"/>
              </a:xfrm>
              <a:custGeom>
                <a:avLst/>
                <a:gdLst/>
                <a:ahLst/>
                <a:cxnLst/>
                <a:rect r="r" b="b" t="t" l="l"/>
                <a:pathLst>
                  <a:path h="62097" w="725987">
                    <a:moveTo>
                      <a:pt x="0" y="0"/>
                    </a:moveTo>
                    <a:lnTo>
                      <a:pt x="725987" y="0"/>
                    </a:lnTo>
                    <a:lnTo>
                      <a:pt x="725987" y="62097"/>
                    </a:lnTo>
                    <a:lnTo>
                      <a:pt x="0" y="62097"/>
                    </a:lnTo>
                    <a:close/>
                  </a:path>
                </a:pathLst>
              </a:custGeom>
              <a:solidFill>
                <a:srgbClr val="6C9286"/>
              </a:solidFill>
              <a:ln cap="sq">
                <a:noFill/>
                <a:prstDash val="solid"/>
                <a:miter/>
              </a:ln>
            </p:spPr>
          </p:sp>
          <p:sp>
            <p:nvSpPr>
              <p:cNvPr name="TextBox 10" id="10"/>
              <p:cNvSpPr txBox="true"/>
              <p:nvPr/>
            </p:nvSpPr>
            <p:spPr>
              <a:xfrm>
                <a:off x="0" y="-28575"/>
                <a:ext cx="725987" cy="90672"/>
              </a:xfrm>
              <a:prstGeom prst="rect">
                <a:avLst/>
              </a:prstGeom>
            </p:spPr>
            <p:txBody>
              <a:bodyPr anchor="ctr" rtlCol="false" tIns="50800" lIns="50800" bIns="50800" rIns="50800"/>
              <a:lstStyle/>
              <a:p>
                <a:pPr algn="ctr" marL="0" indent="0" lvl="0">
                  <a:lnSpc>
                    <a:spcPts val="2921"/>
                  </a:lnSpc>
                  <a:spcBef>
                    <a:spcPct val="0"/>
                  </a:spcBef>
                </a:pPr>
              </a:p>
            </p:txBody>
          </p:sp>
        </p:grpSp>
        <p:grpSp>
          <p:nvGrpSpPr>
            <p:cNvPr name="Group 11" id="11"/>
            <p:cNvGrpSpPr/>
            <p:nvPr/>
          </p:nvGrpSpPr>
          <p:grpSpPr>
            <a:xfrm rot="-5400000">
              <a:off x="-650594" y="1538808"/>
              <a:ext cx="3391984" cy="314368"/>
              <a:chOff x="0" y="0"/>
              <a:chExt cx="670022" cy="62097"/>
            </a:xfrm>
          </p:grpSpPr>
          <p:sp>
            <p:nvSpPr>
              <p:cNvPr name="Freeform 12" id="12"/>
              <p:cNvSpPr/>
              <p:nvPr/>
            </p:nvSpPr>
            <p:spPr>
              <a:xfrm flipH="false" flipV="false" rot="0">
                <a:off x="0" y="0"/>
                <a:ext cx="670022" cy="62097"/>
              </a:xfrm>
              <a:custGeom>
                <a:avLst/>
                <a:gdLst/>
                <a:ahLst/>
                <a:cxnLst/>
                <a:rect r="r" b="b" t="t" l="l"/>
                <a:pathLst>
                  <a:path h="62097" w="670022">
                    <a:moveTo>
                      <a:pt x="0" y="0"/>
                    </a:moveTo>
                    <a:lnTo>
                      <a:pt x="670022" y="0"/>
                    </a:lnTo>
                    <a:lnTo>
                      <a:pt x="670022" y="62097"/>
                    </a:lnTo>
                    <a:lnTo>
                      <a:pt x="0" y="62097"/>
                    </a:lnTo>
                    <a:close/>
                  </a:path>
                </a:pathLst>
              </a:custGeom>
              <a:solidFill>
                <a:srgbClr val="6C9286"/>
              </a:solidFill>
              <a:ln cap="sq">
                <a:noFill/>
                <a:prstDash val="solid"/>
                <a:miter/>
              </a:ln>
            </p:spPr>
          </p:sp>
          <p:sp>
            <p:nvSpPr>
              <p:cNvPr name="TextBox 13" id="13"/>
              <p:cNvSpPr txBox="true"/>
              <p:nvPr/>
            </p:nvSpPr>
            <p:spPr>
              <a:xfrm>
                <a:off x="0" y="-28575"/>
                <a:ext cx="670022" cy="90672"/>
              </a:xfrm>
              <a:prstGeom prst="rect">
                <a:avLst/>
              </a:prstGeom>
            </p:spPr>
            <p:txBody>
              <a:bodyPr anchor="ctr" rtlCol="false" tIns="50800" lIns="50800" bIns="50800" rIns="50800"/>
              <a:lstStyle/>
              <a:p>
                <a:pPr algn="ctr" marL="0" indent="0" lvl="0">
                  <a:lnSpc>
                    <a:spcPts val="2921"/>
                  </a:lnSpc>
                  <a:spcBef>
                    <a:spcPct val="0"/>
                  </a:spcBef>
                </a:pPr>
              </a:p>
            </p:txBody>
          </p:sp>
        </p:grpSp>
        <p:grpSp>
          <p:nvGrpSpPr>
            <p:cNvPr name="Group 14" id="14"/>
            <p:cNvGrpSpPr/>
            <p:nvPr/>
          </p:nvGrpSpPr>
          <p:grpSpPr>
            <a:xfrm rot="-5400000">
              <a:off x="-2123316" y="3048717"/>
              <a:ext cx="4560999" cy="314368"/>
              <a:chOff x="0" y="0"/>
              <a:chExt cx="900938" cy="62097"/>
            </a:xfrm>
          </p:grpSpPr>
          <p:sp>
            <p:nvSpPr>
              <p:cNvPr name="Freeform 15" id="15"/>
              <p:cNvSpPr/>
              <p:nvPr/>
            </p:nvSpPr>
            <p:spPr>
              <a:xfrm flipH="false" flipV="false" rot="0">
                <a:off x="0" y="0"/>
                <a:ext cx="900938" cy="62097"/>
              </a:xfrm>
              <a:custGeom>
                <a:avLst/>
                <a:gdLst/>
                <a:ahLst/>
                <a:cxnLst/>
                <a:rect r="r" b="b" t="t" l="l"/>
                <a:pathLst>
                  <a:path h="62097" w="900938">
                    <a:moveTo>
                      <a:pt x="0" y="0"/>
                    </a:moveTo>
                    <a:lnTo>
                      <a:pt x="900938" y="0"/>
                    </a:lnTo>
                    <a:lnTo>
                      <a:pt x="900938" y="62097"/>
                    </a:lnTo>
                    <a:lnTo>
                      <a:pt x="0" y="62097"/>
                    </a:lnTo>
                    <a:close/>
                  </a:path>
                </a:pathLst>
              </a:custGeom>
              <a:solidFill>
                <a:srgbClr val="6C9286"/>
              </a:solidFill>
              <a:ln cap="sq">
                <a:noFill/>
                <a:prstDash val="solid"/>
                <a:miter/>
              </a:ln>
            </p:spPr>
          </p:sp>
          <p:sp>
            <p:nvSpPr>
              <p:cNvPr name="TextBox 16" id="16"/>
              <p:cNvSpPr txBox="true"/>
              <p:nvPr/>
            </p:nvSpPr>
            <p:spPr>
              <a:xfrm>
                <a:off x="0" y="-28575"/>
                <a:ext cx="900938" cy="90672"/>
              </a:xfrm>
              <a:prstGeom prst="rect">
                <a:avLst/>
              </a:prstGeom>
            </p:spPr>
            <p:txBody>
              <a:bodyPr anchor="ctr" rtlCol="false" tIns="50800" lIns="50800" bIns="50800" rIns="50800"/>
              <a:lstStyle/>
              <a:p>
                <a:pPr algn="ctr" marL="0" indent="0" lvl="0">
                  <a:lnSpc>
                    <a:spcPts val="2921"/>
                  </a:lnSpc>
                  <a:spcBef>
                    <a:spcPct val="0"/>
                  </a:spcBef>
                </a:pPr>
              </a:p>
            </p:txBody>
          </p:sp>
        </p:grpSp>
      </p:grpSp>
      <p:grpSp>
        <p:nvGrpSpPr>
          <p:cNvPr name="Group 17" id="17"/>
          <p:cNvGrpSpPr/>
          <p:nvPr/>
        </p:nvGrpSpPr>
        <p:grpSpPr>
          <a:xfrm rot="5400000">
            <a:off x="14187371" y="-152067"/>
            <a:ext cx="3598580" cy="4114800"/>
            <a:chOff x="0" y="0"/>
            <a:chExt cx="4798106" cy="5486400"/>
          </a:xfrm>
        </p:grpSpPr>
        <p:grpSp>
          <p:nvGrpSpPr>
            <p:cNvPr name="Group 18" id="18"/>
            <p:cNvGrpSpPr/>
            <p:nvPr/>
          </p:nvGrpSpPr>
          <p:grpSpPr>
            <a:xfrm rot="0">
              <a:off x="0" y="359656"/>
              <a:ext cx="4798106" cy="314368"/>
              <a:chOff x="0" y="0"/>
              <a:chExt cx="947774" cy="62097"/>
            </a:xfrm>
          </p:grpSpPr>
          <p:sp>
            <p:nvSpPr>
              <p:cNvPr name="Freeform 19" id="19"/>
              <p:cNvSpPr/>
              <p:nvPr/>
            </p:nvSpPr>
            <p:spPr>
              <a:xfrm flipH="false" flipV="false" rot="0">
                <a:off x="0" y="0"/>
                <a:ext cx="947774" cy="62097"/>
              </a:xfrm>
              <a:custGeom>
                <a:avLst/>
                <a:gdLst/>
                <a:ahLst/>
                <a:cxnLst/>
                <a:rect r="r" b="b" t="t" l="l"/>
                <a:pathLst>
                  <a:path h="62097" w="947774">
                    <a:moveTo>
                      <a:pt x="0" y="0"/>
                    </a:moveTo>
                    <a:lnTo>
                      <a:pt x="947774" y="0"/>
                    </a:lnTo>
                    <a:lnTo>
                      <a:pt x="947774" y="62097"/>
                    </a:lnTo>
                    <a:lnTo>
                      <a:pt x="0" y="62097"/>
                    </a:lnTo>
                    <a:close/>
                  </a:path>
                </a:pathLst>
              </a:custGeom>
              <a:solidFill>
                <a:srgbClr val="6C9286"/>
              </a:solidFill>
              <a:ln cap="sq">
                <a:noFill/>
                <a:prstDash val="solid"/>
                <a:miter/>
              </a:ln>
            </p:spPr>
          </p:sp>
          <p:sp>
            <p:nvSpPr>
              <p:cNvPr name="TextBox 20" id="20"/>
              <p:cNvSpPr txBox="true"/>
              <p:nvPr/>
            </p:nvSpPr>
            <p:spPr>
              <a:xfrm>
                <a:off x="0" y="-28575"/>
                <a:ext cx="947774" cy="90672"/>
              </a:xfrm>
              <a:prstGeom prst="rect">
                <a:avLst/>
              </a:prstGeom>
            </p:spPr>
            <p:txBody>
              <a:bodyPr anchor="ctr" rtlCol="false" tIns="50800" lIns="50800" bIns="50800" rIns="50800"/>
              <a:lstStyle/>
              <a:p>
                <a:pPr algn="ctr" marL="0" indent="0" lvl="0">
                  <a:lnSpc>
                    <a:spcPts val="2921"/>
                  </a:lnSpc>
                  <a:spcBef>
                    <a:spcPct val="0"/>
                  </a:spcBef>
                </a:pPr>
              </a:p>
            </p:txBody>
          </p:sp>
        </p:grpSp>
        <p:grpSp>
          <p:nvGrpSpPr>
            <p:cNvPr name="Group 21" id="21"/>
            <p:cNvGrpSpPr/>
            <p:nvPr/>
          </p:nvGrpSpPr>
          <p:grpSpPr>
            <a:xfrm rot="0">
              <a:off x="0" y="925401"/>
              <a:ext cx="3675307" cy="314368"/>
              <a:chOff x="0" y="0"/>
              <a:chExt cx="725987" cy="62097"/>
            </a:xfrm>
          </p:grpSpPr>
          <p:sp>
            <p:nvSpPr>
              <p:cNvPr name="Freeform 22" id="22"/>
              <p:cNvSpPr/>
              <p:nvPr/>
            </p:nvSpPr>
            <p:spPr>
              <a:xfrm flipH="false" flipV="false" rot="0">
                <a:off x="0" y="0"/>
                <a:ext cx="725987" cy="62097"/>
              </a:xfrm>
              <a:custGeom>
                <a:avLst/>
                <a:gdLst/>
                <a:ahLst/>
                <a:cxnLst/>
                <a:rect r="r" b="b" t="t" l="l"/>
                <a:pathLst>
                  <a:path h="62097" w="725987">
                    <a:moveTo>
                      <a:pt x="0" y="0"/>
                    </a:moveTo>
                    <a:lnTo>
                      <a:pt x="725987" y="0"/>
                    </a:lnTo>
                    <a:lnTo>
                      <a:pt x="725987" y="62097"/>
                    </a:lnTo>
                    <a:lnTo>
                      <a:pt x="0" y="62097"/>
                    </a:lnTo>
                    <a:close/>
                  </a:path>
                </a:pathLst>
              </a:custGeom>
              <a:solidFill>
                <a:srgbClr val="6C9286"/>
              </a:solidFill>
              <a:ln cap="sq">
                <a:noFill/>
                <a:prstDash val="solid"/>
                <a:miter/>
              </a:ln>
            </p:spPr>
          </p:sp>
          <p:sp>
            <p:nvSpPr>
              <p:cNvPr name="TextBox 23" id="23"/>
              <p:cNvSpPr txBox="true"/>
              <p:nvPr/>
            </p:nvSpPr>
            <p:spPr>
              <a:xfrm>
                <a:off x="0" y="-28575"/>
                <a:ext cx="725987" cy="90672"/>
              </a:xfrm>
              <a:prstGeom prst="rect">
                <a:avLst/>
              </a:prstGeom>
            </p:spPr>
            <p:txBody>
              <a:bodyPr anchor="ctr" rtlCol="false" tIns="50800" lIns="50800" bIns="50800" rIns="50800"/>
              <a:lstStyle/>
              <a:p>
                <a:pPr algn="ctr" marL="0" indent="0" lvl="0">
                  <a:lnSpc>
                    <a:spcPts val="2921"/>
                  </a:lnSpc>
                  <a:spcBef>
                    <a:spcPct val="0"/>
                  </a:spcBef>
                </a:pPr>
              </a:p>
            </p:txBody>
          </p:sp>
        </p:grpSp>
        <p:grpSp>
          <p:nvGrpSpPr>
            <p:cNvPr name="Group 24" id="24"/>
            <p:cNvGrpSpPr/>
            <p:nvPr/>
          </p:nvGrpSpPr>
          <p:grpSpPr>
            <a:xfrm rot="-5400000">
              <a:off x="-650594" y="1538808"/>
              <a:ext cx="3391984" cy="314368"/>
              <a:chOff x="0" y="0"/>
              <a:chExt cx="670022" cy="62097"/>
            </a:xfrm>
          </p:grpSpPr>
          <p:sp>
            <p:nvSpPr>
              <p:cNvPr name="Freeform 25" id="25"/>
              <p:cNvSpPr/>
              <p:nvPr/>
            </p:nvSpPr>
            <p:spPr>
              <a:xfrm flipH="false" flipV="false" rot="0">
                <a:off x="0" y="0"/>
                <a:ext cx="670022" cy="62097"/>
              </a:xfrm>
              <a:custGeom>
                <a:avLst/>
                <a:gdLst/>
                <a:ahLst/>
                <a:cxnLst/>
                <a:rect r="r" b="b" t="t" l="l"/>
                <a:pathLst>
                  <a:path h="62097" w="670022">
                    <a:moveTo>
                      <a:pt x="0" y="0"/>
                    </a:moveTo>
                    <a:lnTo>
                      <a:pt x="670022" y="0"/>
                    </a:lnTo>
                    <a:lnTo>
                      <a:pt x="670022" y="62097"/>
                    </a:lnTo>
                    <a:lnTo>
                      <a:pt x="0" y="62097"/>
                    </a:lnTo>
                    <a:close/>
                  </a:path>
                </a:pathLst>
              </a:custGeom>
              <a:solidFill>
                <a:srgbClr val="6C9286"/>
              </a:solidFill>
              <a:ln cap="sq">
                <a:noFill/>
                <a:prstDash val="solid"/>
                <a:miter/>
              </a:ln>
            </p:spPr>
          </p:sp>
          <p:sp>
            <p:nvSpPr>
              <p:cNvPr name="TextBox 26" id="26"/>
              <p:cNvSpPr txBox="true"/>
              <p:nvPr/>
            </p:nvSpPr>
            <p:spPr>
              <a:xfrm>
                <a:off x="0" y="-28575"/>
                <a:ext cx="670022" cy="90672"/>
              </a:xfrm>
              <a:prstGeom prst="rect">
                <a:avLst/>
              </a:prstGeom>
            </p:spPr>
            <p:txBody>
              <a:bodyPr anchor="ctr" rtlCol="false" tIns="50800" lIns="50800" bIns="50800" rIns="50800"/>
              <a:lstStyle/>
              <a:p>
                <a:pPr algn="ctr" marL="0" indent="0" lvl="0">
                  <a:lnSpc>
                    <a:spcPts val="2921"/>
                  </a:lnSpc>
                  <a:spcBef>
                    <a:spcPct val="0"/>
                  </a:spcBef>
                </a:pPr>
              </a:p>
            </p:txBody>
          </p:sp>
        </p:grpSp>
        <p:grpSp>
          <p:nvGrpSpPr>
            <p:cNvPr name="Group 27" id="27"/>
            <p:cNvGrpSpPr/>
            <p:nvPr/>
          </p:nvGrpSpPr>
          <p:grpSpPr>
            <a:xfrm rot="-5400000">
              <a:off x="-2123316" y="3048717"/>
              <a:ext cx="4560999" cy="314368"/>
              <a:chOff x="0" y="0"/>
              <a:chExt cx="900938" cy="62097"/>
            </a:xfrm>
          </p:grpSpPr>
          <p:sp>
            <p:nvSpPr>
              <p:cNvPr name="Freeform 28" id="28"/>
              <p:cNvSpPr/>
              <p:nvPr/>
            </p:nvSpPr>
            <p:spPr>
              <a:xfrm flipH="false" flipV="false" rot="0">
                <a:off x="0" y="0"/>
                <a:ext cx="900938" cy="62097"/>
              </a:xfrm>
              <a:custGeom>
                <a:avLst/>
                <a:gdLst/>
                <a:ahLst/>
                <a:cxnLst/>
                <a:rect r="r" b="b" t="t" l="l"/>
                <a:pathLst>
                  <a:path h="62097" w="900938">
                    <a:moveTo>
                      <a:pt x="0" y="0"/>
                    </a:moveTo>
                    <a:lnTo>
                      <a:pt x="900938" y="0"/>
                    </a:lnTo>
                    <a:lnTo>
                      <a:pt x="900938" y="62097"/>
                    </a:lnTo>
                    <a:lnTo>
                      <a:pt x="0" y="62097"/>
                    </a:lnTo>
                    <a:close/>
                  </a:path>
                </a:pathLst>
              </a:custGeom>
              <a:solidFill>
                <a:srgbClr val="6C9286"/>
              </a:solidFill>
              <a:ln cap="sq">
                <a:noFill/>
                <a:prstDash val="solid"/>
                <a:miter/>
              </a:ln>
            </p:spPr>
          </p:sp>
          <p:sp>
            <p:nvSpPr>
              <p:cNvPr name="TextBox 29" id="29"/>
              <p:cNvSpPr txBox="true"/>
              <p:nvPr/>
            </p:nvSpPr>
            <p:spPr>
              <a:xfrm>
                <a:off x="0" y="-28575"/>
                <a:ext cx="900938" cy="90672"/>
              </a:xfrm>
              <a:prstGeom prst="rect">
                <a:avLst/>
              </a:prstGeom>
            </p:spPr>
            <p:txBody>
              <a:bodyPr anchor="ctr" rtlCol="false" tIns="50800" lIns="50800" bIns="50800" rIns="50800"/>
              <a:lstStyle/>
              <a:p>
                <a:pPr algn="ctr" marL="0" indent="0" lvl="0">
                  <a:lnSpc>
                    <a:spcPts val="2921"/>
                  </a:lnSpc>
                  <a:spcBef>
                    <a:spcPct val="0"/>
                  </a:spcBef>
                </a:pPr>
              </a:p>
            </p:txBody>
          </p:sp>
        </p:grpSp>
      </p:grpSp>
    </p:spTree>
  </p:cSld>
  <p:clrMapOvr>
    <a:masterClrMapping/>
  </p:clrMapOvr>
</p:sld>
</file>

<file path=ppt/slides/slide3.xml><?xml version="1.0" encoding="utf-8"?>
<p:sld xmlns:p="http://schemas.openxmlformats.org/presentationml/2006/main" xmlns:a="http://schemas.openxmlformats.org/drawingml/2006/main">
  <p:cSld>
    <p:bg>
      <p:bgPr>
        <a:solidFill>
          <a:srgbClr val="F2F1EC"/>
        </a:solidFill>
      </p:bgPr>
    </p:bg>
    <p:spTree>
      <p:nvGrpSpPr>
        <p:cNvPr id="1" name=""/>
        <p:cNvGrpSpPr/>
        <p:nvPr/>
      </p:nvGrpSpPr>
      <p:grpSpPr>
        <a:xfrm>
          <a:off x="0" y="0"/>
          <a:ext cx="0" cy="0"/>
          <a:chOff x="0" y="0"/>
          <a:chExt cx="0" cy="0"/>
        </a:xfrm>
      </p:grpSpPr>
      <p:sp>
        <p:nvSpPr>
          <p:cNvPr name="TextBox 2" id="2"/>
          <p:cNvSpPr txBox="true"/>
          <p:nvPr/>
        </p:nvSpPr>
        <p:spPr>
          <a:xfrm rot="0">
            <a:off x="2472526" y="2117115"/>
            <a:ext cx="13342948" cy="2335292"/>
          </a:xfrm>
          <a:prstGeom prst="rect">
            <a:avLst/>
          </a:prstGeom>
        </p:spPr>
        <p:txBody>
          <a:bodyPr anchor="t" rtlCol="false" tIns="0" lIns="0" bIns="0" rIns="0">
            <a:spAutoFit/>
          </a:bodyPr>
          <a:lstStyle/>
          <a:p>
            <a:pPr algn="ctr">
              <a:lnSpc>
                <a:spcPts val="3079"/>
              </a:lnSpc>
            </a:pPr>
            <a:r>
              <a:rPr lang="en-US" sz="2199">
                <a:solidFill>
                  <a:srgbClr val="365B6D"/>
                </a:solidFill>
                <a:latin typeface="Roboto"/>
                <a:ea typeface="Roboto"/>
                <a:cs typeface="Roboto"/>
                <a:sym typeface="Roboto"/>
              </a:rPr>
              <a:t>Aunque Cinemark ha implementado diversas estrategias de promoción, l</a:t>
            </a:r>
            <a:r>
              <a:rPr lang="en-US" sz="2199">
                <a:solidFill>
                  <a:srgbClr val="365B6D"/>
                </a:solidFill>
                <a:latin typeface="Roboto"/>
                <a:ea typeface="Roboto"/>
                <a:cs typeface="Roboto"/>
                <a:sym typeface="Roboto"/>
              </a:rPr>
              <a:t>a falta de personalización en sus ofertas está limitando el impacto de sus campañas. A pesar de tener una base de datos amplia, la información sobre los comportamientos de los clientes no está suficientemente estructurada para tomar decisiones informadas. Por lo tanto, hay una oportunidad para mejorar la segmentación de audiencias y la personalización de ofertas, lo que podría aumentar la efectividad de las campañas y la lealtad de los clientes.</a:t>
            </a:r>
          </a:p>
        </p:txBody>
      </p:sp>
      <p:sp>
        <p:nvSpPr>
          <p:cNvPr name="TextBox 3" id="3"/>
          <p:cNvSpPr txBox="true"/>
          <p:nvPr/>
        </p:nvSpPr>
        <p:spPr>
          <a:xfrm rot="0">
            <a:off x="4358740" y="506028"/>
            <a:ext cx="9570521" cy="1816095"/>
          </a:xfrm>
          <a:prstGeom prst="rect">
            <a:avLst/>
          </a:prstGeom>
        </p:spPr>
        <p:txBody>
          <a:bodyPr anchor="t" rtlCol="false" tIns="0" lIns="0" bIns="0" rIns="0">
            <a:spAutoFit/>
          </a:bodyPr>
          <a:lstStyle/>
          <a:p>
            <a:pPr algn="ctr">
              <a:lnSpc>
                <a:spcPts val="7103"/>
              </a:lnSpc>
            </a:pPr>
            <a:r>
              <a:rPr lang="en-US" b="true" sz="6399" spc="-166">
                <a:solidFill>
                  <a:srgbClr val="365B6D"/>
                </a:solidFill>
                <a:latin typeface="Monterchi Serif Bold"/>
                <a:ea typeface="Monterchi Serif Bold"/>
                <a:cs typeface="Monterchi Serif Bold"/>
                <a:sym typeface="Monterchi Serif Bold"/>
              </a:rPr>
              <a:t>DEFINICIÓN DEL PROBLEMA</a:t>
            </a:r>
          </a:p>
        </p:txBody>
      </p:sp>
      <p:grpSp>
        <p:nvGrpSpPr>
          <p:cNvPr name="Group 4" id="4"/>
          <p:cNvGrpSpPr/>
          <p:nvPr/>
        </p:nvGrpSpPr>
        <p:grpSpPr>
          <a:xfrm rot="-5400000">
            <a:off x="673236" y="6100249"/>
            <a:ext cx="3598580" cy="4114800"/>
            <a:chOff x="0" y="0"/>
            <a:chExt cx="4798106" cy="5486400"/>
          </a:xfrm>
        </p:grpSpPr>
        <p:grpSp>
          <p:nvGrpSpPr>
            <p:cNvPr name="Group 5" id="5"/>
            <p:cNvGrpSpPr/>
            <p:nvPr/>
          </p:nvGrpSpPr>
          <p:grpSpPr>
            <a:xfrm rot="0">
              <a:off x="0" y="359656"/>
              <a:ext cx="4798106" cy="314368"/>
              <a:chOff x="0" y="0"/>
              <a:chExt cx="947774" cy="62097"/>
            </a:xfrm>
          </p:grpSpPr>
          <p:sp>
            <p:nvSpPr>
              <p:cNvPr name="Freeform 6" id="6"/>
              <p:cNvSpPr/>
              <p:nvPr/>
            </p:nvSpPr>
            <p:spPr>
              <a:xfrm flipH="false" flipV="false" rot="0">
                <a:off x="0" y="0"/>
                <a:ext cx="947774" cy="62097"/>
              </a:xfrm>
              <a:custGeom>
                <a:avLst/>
                <a:gdLst/>
                <a:ahLst/>
                <a:cxnLst/>
                <a:rect r="r" b="b" t="t" l="l"/>
                <a:pathLst>
                  <a:path h="62097" w="947774">
                    <a:moveTo>
                      <a:pt x="0" y="0"/>
                    </a:moveTo>
                    <a:lnTo>
                      <a:pt x="947774" y="0"/>
                    </a:lnTo>
                    <a:lnTo>
                      <a:pt x="947774" y="62097"/>
                    </a:lnTo>
                    <a:lnTo>
                      <a:pt x="0" y="62097"/>
                    </a:lnTo>
                    <a:close/>
                  </a:path>
                </a:pathLst>
              </a:custGeom>
              <a:solidFill>
                <a:srgbClr val="6C9286"/>
              </a:solidFill>
              <a:ln cap="sq">
                <a:noFill/>
                <a:prstDash val="solid"/>
                <a:miter/>
              </a:ln>
            </p:spPr>
          </p:sp>
          <p:sp>
            <p:nvSpPr>
              <p:cNvPr name="TextBox 7" id="7"/>
              <p:cNvSpPr txBox="true"/>
              <p:nvPr/>
            </p:nvSpPr>
            <p:spPr>
              <a:xfrm>
                <a:off x="0" y="-28575"/>
                <a:ext cx="947774" cy="90672"/>
              </a:xfrm>
              <a:prstGeom prst="rect">
                <a:avLst/>
              </a:prstGeom>
            </p:spPr>
            <p:txBody>
              <a:bodyPr anchor="ctr" rtlCol="false" tIns="50800" lIns="50800" bIns="50800" rIns="50800"/>
              <a:lstStyle/>
              <a:p>
                <a:pPr algn="ctr" marL="0" indent="0" lvl="0">
                  <a:lnSpc>
                    <a:spcPts val="2921"/>
                  </a:lnSpc>
                  <a:spcBef>
                    <a:spcPct val="0"/>
                  </a:spcBef>
                </a:pPr>
              </a:p>
            </p:txBody>
          </p:sp>
        </p:grpSp>
        <p:grpSp>
          <p:nvGrpSpPr>
            <p:cNvPr name="Group 8" id="8"/>
            <p:cNvGrpSpPr/>
            <p:nvPr/>
          </p:nvGrpSpPr>
          <p:grpSpPr>
            <a:xfrm rot="0">
              <a:off x="0" y="925401"/>
              <a:ext cx="3675307" cy="314368"/>
              <a:chOff x="0" y="0"/>
              <a:chExt cx="725987" cy="62097"/>
            </a:xfrm>
          </p:grpSpPr>
          <p:sp>
            <p:nvSpPr>
              <p:cNvPr name="Freeform 9" id="9"/>
              <p:cNvSpPr/>
              <p:nvPr/>
            </p:nvSpPr>
            <p:spPr>
              <a:xfrm flipH="false" flipV="false" rot="0">
                <a:off x="0" y="0"/>
                <a:ext cx="725987" cy="62097"/>
              </a:xfrm>
              <a:custGeom>
                <a:avLst/>
                <a:gdLst/>
                <a:ahLst/>
                <a:cxnLst/>
                <a:rect r="r" b="b" t="t" l="l"/>
                <a:pathLst>
                  <a:path h="62097" w="725987">
                    <a:moveTo>
                      <a:pt x="0" y="0"/>
                    </a:moveTo>
                    <a:lnTo>
                      <a:pt x="725987" y="0"/>
                    </a:lnTo>
                    <a:lnTo>
                      <a:pt x="725987" y="62097"/>
                    </a:lnTo>
                    <a:lnTo>
                      <a:pt x="0" y="62097"/>
                    </a:lnTo>
                    <a:close/>
                  </a:path>
                </a:pathLst>
              </a:custGeom>
              <a:solidFill>
                <a:srgbClr val="6C9286"/>
              </a:solidFill>
              <a:ln cap="sq">
                <a:noFill/>
                <a:prstDash val="solid"/>
                <a:miter/>
              </a:ln>
            </p:spPr>
          </p:sp>
          <p:sp>
            <p:nvSpPr>
              <p:cNvPr name="TextBox 10" id="10"/>
              <p:cNvSpPr txBox="true"/>
              <p:nvPr/>
            </p:nvSpPr>
            <p:spPr>
              <a:xfrm>
                <a:off x="0" y="-28575"/>
                <a:ext cx="725987" cy="90672"/>
              </a:xfrm>
              <a:prstGeom prst="rect">
                <a:avLst/>
              </a:prstGeom>
            </p:spPr>
            <p:txBody>
              <a:bodyPr anchor="ctr" rtlCol="false" tIns="50800" lIns="50800" bIns="50800" rIns="50800"/>
              <a:lstStyle/>
              <a:p>
                <a:pPr algn="ctr" marL="0" indent="0" lvl="0">
                  <a:lnSpc>
                    <a:spcPts val="2921"/>
                  </a:lnSpc>
                  <a:spcBef>
                    <a:spcPct val="0"/>
                  </a:spcBef>
                </a:pPr>
              </a:p>
            </p:txBody>
          </p:sp>
        </p:grpSp>
        <p:grpSp>
          <p:nvGrpSpPr>
            <p:cNvPr name="Group 11" id="11"/>
            <p:cNvGrpSpPr/>
            <p:nvPr/>
          </p:nvGrpSpPr>
          <p:grpSpPr>
            <a:xfrm rot="-5400000">
              <a:off x="-650594" y="1538808"/>
              <a:ext cx="3391984" cy="314368"/>
              <a:chOff x="0" y="0"/>
              <a:chExt cx="670022" cy="62097"/>
            </a:xfrm>
          </p:grpSpPr>
          <p:sp>
            <p:nvSpPr>
              <p:cNvPr name="Freeform 12" id="12"/>
              <p:cNvSpPr/>
              <p:nvPr/>
            </p:nvSpPr>
            <p:spPr>
              <a:xfrm flipH="false" flipV="false" rot="0">
                <a:off x="0" y="0"/>
                <a:ext cx="670022" cy="62097"/>
              </a:xfrm>
              <a:custGeom>
                <a:avLst/>
                <a:gdLst/>
                <a:ahLst/>
                <a:cxnLst/>
                <a:rect r="r" b="b" t="t" l="l"/>
                <a:pathLst>
                  <a:path h="62097" w="670022">
                    <a:moveTo>
                      <a:pt x="0" y="0"/>
                    </a:moveTo>
                    <a:lnTo>
                      <a:pt x="670022" y="0"/>
                    </a:lnTo>
                    <a:lnTo>
                      <a:pt x="670022" y="62097"/>
                    </a:lnTo>
                    <a:lnTo>
                      <a:pt x="0" y="62097"/>
                    </a:lnTo>
                    <a:close/>
                  </a:path>
                </a:pathLst>
              </a:custGeom>
              <a:solidFill>
                <a:srgbClr val="6C9286"/>
              </a:solidFill>
              <a:ln cap="sq">
                <a:noFill/>
                <a:prstDash val="solid"/>
                <a:miter/>
              </a:ln>
            </p:spPr>
          </p:sp>
          <p:sp>
            <p:nvSpPr>
              <p:cNvPr name="TextBox 13" id="13"/>
              <p:cNvSpPr txBox="true"/>
              <p:nvPr/>
            </p:nvSpPr>
            <p:spPr>
              <a:xfrm>
                <a:off x="0" y="-28575"/>
                <a:ext cx="670022" cy="90672"/>
              </a:xfrm>
              <a:prstGeom prst="rect">
                <a:avLst/>
              </a:prstGeom>
            </p:spPr>
            <p:txBody>
              <a:bodyPr anchor="ctr" rtlCol="false" tIns="50800" lIns="50800" bIns="50800" rIns="50800"/>
              <a:lstStyle/>
              <a:p>
                <a:pPr algn="ctr" marL="0" indent="0" lvl="0">
                  <a:lnSpc>
                    <a:spcPts val="2921"/>
                  </a:lnSpc>
                  <a:spcBef>
                    <a:spcPct val="0"/>
                  </a:spcBef>
                </a:pPr>
              </a:p>
            </p:txBody>
          </p:sp>
        </p:grpSp>
        <p:grpSp>
          <p:nvGrpSpPr>
            <p:cNvPr name="Group 14" id="14"/>
            <p:cNvGrpSpPr/>
            <p:nvPr/>
          </p:nvGrpSpPr>
          <p:grpSpPr>
            <a:xfrm rot="-5400000">
              <a:off x="-2123316" y="3048717"/>
              <a:ext cx="4560999" cy="314368"/>
              <a:chOff x="0" y="0"/>
              <a:chExt cx="900938" cy="62097"/>
            </a:xfrm>
          </p:grpSpPr>
          <p:sp>
            <p:nvSpPr>
              <p:cNvPr name="Freeform 15" id="15"/>
              <p:cNvSpPr/>
              <p:nvPr/>
            </p:nvSpPr>
            <p:spPr>
              <a:xfrm flipH="false" flipV="false" rot="0">
                <a:off x="0" y="0"/>
                <a:ext cx="900938" cy="62097"/>
              </a:xfrm>
              <a:custGeom>
                <a:avLst/>
                <a:gdLst/>
                <a:ahLst/>
                <a:cxnLst/>
                <a:rect r="r" b="b" t="t" l="l"/>
                <a:pathLst>
                  <a:path h="62097" w="900938">
                    <a:moveTo>
                      <a:pt x="0" y="0"/>
                    </a:moveTo>
                    <a:lnTo>
                      <a:pt x="900938" y="0"/>
                    </a:lnTo>
                    <a:lnTo>
                      <a:pt x="900938" y="62097"/>
                    </a:lnTo>
                    <a:lnTo>
                      <a:pt x="0" y="62097"/>
                    </a:lnTo>
                    <a:close/>
                  </a:path>
                </a:pathLst>
              </a:custGeom>
              <a:solidFill>
                <a:srgbClr val="6C9286"/>
              </a:solidFill>
              <a:ln cap="sq">
                <a:noFill/>
                <a:prstDash val="solid"/>
                <a:miter/>
              </a:ln>
            </p:spPr>
          </p:sp>
          <p:sp>
            <p:nvSpPr>
              <p:cNvPr name="TextBox 16" id="16"/>
              <p:cNvSpPr txBox="true"/>
              <p:nvPr/>
            </p:nvSpPr>
            <p:spPr>
              <a:xfrm>
                <a:off x="0" y="-28575"/>
                <a:ext cx="900938" cy="90672"/>
              </a:xfrm>
              <a:prstGeom prst="rect">
                <a:avLst/>
              </a:prstGeom>
            </p:spPr>
            <p:txBody>
              <a:bodyPr anchor="ctr" rtlCol="false" tIns="50800" lIns="50800" bIns="50800" rIns="50800"/>
              <a:lstStyle/>
              <a:p>
                <a:pPr algn="ctr" marL="0" indent="0" lvl="0">
                  <a:lnSpc>
                    <a:spcPts val="2921"/>
                  </a:lnSpc>
                  <a:spcBef>
                    <a:spcPct val="0"/>
                  </a:spcBef>
                </a:pPr>
              </a:p>
            </p:txBody>
          </p:sp>
        </p:grpSp>
      </p:grpSp>
      <p:grpSp>
        <p:nvGrpSpPr>
          <p:cNvPr name="Group 17" id="17"/>
          <p:cNvGrpSpPr/>
          <p:nvPr/>
        </p:nvGrpSpPr>
        <p:grpSpPr>
          <a:xfrm rot="5400000">
            <a:off x="14187371" y="-152067"/>
            <a:ext cx="3598580" cy="4114800"/>
            <a:chOff x="0" y="0"/>
            <a:chExt cx="4798106" cy="5486400"/>
          </a:xfrm>
        </p:grpSpPr>
        <p:grpSp>
          <p:nvGrpSpPr>
            <p:cNvPr name="Group 18" id="18"/>
            <p:cNvGrpSpPr/>
            <p:nvPr/>
          </p:nvGrpSpPr>
          <p:grpSpPr>
            <a:xfrm rot="0">
              <a:off x="0" y="359656"/>
              <a:ext cx="4798106" cy="314368"/>
              <a:chOff x="0" y="0"/>
              <a:chExt cx="947774" cy="62097"/>
            </a:xfrm>
          </p:grpSpPr>
          <p:sp>
            <p:nvSpPr>
              <p:cNvPr name="Freeform 19" id="19"/>
              <p:cNvSpPr/>
              <p:nvPr/>
            </p:nvSpPr>
            <p:spPr>
              <a:xfrm flipH="false" flipV="false" rot="0">
                <a:off x="0" y="0"/>
                <a:ext cx="947774" cy="62097"/>
              </a:xfrm>
              <a:custGeom>
                <a:avLst/>
                <a:gdLst/>
                <a:ahLst/>
                <a:cxnLst/>
                <a:rect r="r" b="b" t="t" l="l"/>
                <a:pathLst>
                  <a:path h="62097" w="947774">
                    <a:moveTo>
                      <a:pt x="0" y="0"/>
                    </a:moveTo>
                    <a:lnTo>
                      <a:pt x="947774" y="0"/>
                    </a:lnTo>
                    <a:lnTo>
                      <a:pt x="947774" y="62097"/>
                    </a:lnTo>
                    <a:lnTo>
                      <a:pt x="0" y="62097"/>
                    </a:lnTo>
                    <a:close/>
                  </a:path>
                </a:pathLst>
              </a:custGeom>
              <a:solidFill>
                <a:srgbClr val="6C9286"/>
              </a:solidFill>
              <a:ln cap="sq">
                <a:noFill/>
                <a:prstDash val="solid"/>
                <a:miter/>
              </a:ln>
            </p:spPr>
          </p:sp>
          <p:sp>
            <p:nvSpPr>
              <p:cNvPr name="TextBox 20" id="20"/>
              <p:cNvSpPr txBox="true"/>
              <p:nvPr/>
            </p:nvSpPr>
            <p:spPr>
              <a:xfrm>
                <a:off x="0" y="-28575"/>
                <a:ext cx="947774" cy="90672"/>
              </a:xfrm>
              <a:prstGeom prst="rect">
                <a:avLst/>
              </a:prstGeom>
            </p:spPr>
            <p:txBody>
              <a:bodyPr anchor="ctr" rtlCol="false" tIns="50800" lIns="50800" bIns="50800" rIns="50800"/>
              <a:lstStyle/>
              <a:p>
                <a:pPr algn="ctr" marL="0" indent="0" lvl="0">
                  <a:lnSpc>
                    <a:spcPts val="2921"/>
                  </a:lnSpc>
                  <a:spcBef>
                    <a:spcPct val="0"/>
                  </a:spcBef>
                </a:pPr>
              </a:p>
            </p:txBody>
          </p:sp>
        </p:grpSp>
        <p:grpSp>
          <p:nvGrpSpPr>
            <p:cNvPr name="Group 21" id="21"/>
            <p:cNvGrpSpPr/>
            <p:nvPr/>
          </p:nvGrpSpPr>
          <p:grpSpPr>
            <a:xfrm rot="0">
              <a:off x="0" y="925401"/>
              <a:ext cx="3675307" cy="314368"/>
              <a:chOff x="0" y="0"/>
              <a:chExt cx="725987" cy="62097"/>
            </a:xfrm>
          </p:grpSpPr>
          <p:sp>
            <p:nvSpPr>
              <p:cNvPr name="Freeform 22" id="22"/>
              <p:cNvSpPr/>
              <p:nvPr/>
            </p:nvSpPr>
            <p:spPr>
              <a:xfrm flipH="false" flipV="false" rot="0">
                <a:off x="0" y="0"/>
                <a:ext cx="725987" cy="62097"/>
              </a:xfrm>
              <a:custGeom>
                <a:avLst/>
                <a:gdLst/>
                <a:ahLst/>
                <a:cxnLst/>
                <a:rect r="r" b="b" t="t" l="l"/>
                <a:pathLst>
                  <a:path h="62097" w="725987">
                    <a:moveTo>
                      <a:pt x="0" y="0"/>
                    </a:moveTo>
                    <a:lnTo>
                      <a:pt x="725987" y="0"/>
                    </a:lnTo>
                    <a:lnTo>
                      <a:pt x="725987" y="62097"/>
                    </a:lnTo>
                    <a:lnTo>
                      <a:pt x="0" y="62097"/>
                    </a:lnTo>
                    <a:close/>
                  </a:path>
                </a:pathLst>
              </a:custGeom>
              <a:solidFill>
                <a:srgbClr val="6C9286"/>
              </a:solidFill>
              <a:ln cap="sq">
                <a:noFill/>
                <a:prstDash val="solid"/>
                <a:miter/>
              </a:ln>
            </p:spPr>
          </p:sp>
          <p:sp>
            <p:nvSpPr>
              <p:cNvPr name="TextBox 23" id="23"/>
              <p:cNvSpPr txBox="true"/>
              <p:nvPr/>
            </p:nvSpPr>
            <p:spPr>
              <a:xfrm>
                <a:off x="0" y="-28575"/>
                <a:ext cx="725987" cy="90672"/>
              </a:xfrm>
              <a:prstGeom prst="rect">
                <a:avLst/>
              </a:prstGeom>
            </p:spPr>
            <p:txBody>
              <a:bodyPr anchor="ctr" rtlCol="false" tIns="50800" lIns="50800" bIns="50800" rIns="50800"/>
              <a:lstStyle/>
              <a:p>
                <a:pPr algn="ctr" marL="0" indent="0" lvl="0">
                  <a:lnSpc>
                    <a:spcPts val="2921"/>
                  </a:lnSpc>
                  <a:spcBef>
                    <a:spcPct val="0"/>
                  </a:spcBef>
                </a:pPr>
              </a:p>
            </p:txBody>
          </p:sp>
        </p:grpSp>
        <p:grpSp>
          <p:nvGrpSpPr>
            <p:cNvPr name="Group 24" id="24"/>
            <p:cNvGrpSpPr/>
            <p:nvPr/>
          </p:nvGrpSpPr>
          <p:grpSpPr>
            <a:xfrm rot="-5400000">
              <a:off x="-650594" y="1538808"/>
              <a:ext cx="3391984" cy="314368"/>
              <a:chOff x="0" y="0"/>
              <a:chExt cx="670022" cy="62097"/>
            </a:xfrm>
          </p:grpSpPr>
          <p:sp>
            <p:nvSpPr>
              <p:cNvPr name="Freeform 25" id="25"/>
              <p:cNvSpPr/>
              <p:nvPr/>
            </p:nvSpPr>
            <p:spPr>
              <a:xfrm flipH="false" flipV="false" rot="0">
                <a:off x="0" y="0"/>
                <a:ext cx="670022" cy="62097"/>
              </a:xfrm>
              <a:custGeom>
                <a:avLst/>
                <a:gdLst/>
                <a:ahLst/>
                <a:cxnLst/>
                <a:rect r="r" b="b" t="t" l="l"/>
                <a:pathLst>
                  <a:path h="62097" w="670022">
                    <a:moveTo>
                      <a:pt x="0" y="0"/>
                    </a:moveTo>
                    <a:lnTo>
                      <a:pt x="670022" y="0"/>
                    </a:lnTo>
                    <a:lnTo>
                      <a:pt x="670022" y="62097"/>
                    </a:lnTo>
                    <a:lnTo>
                      <a:pt x="0" y="62097"/>
                    </a:lnTo>
                    <a:close/>
                  </a:path>
                </a:pathLst>
              </a:custGeom>
              <a:solidFill>
                <a:srgbClr val="6C9286"/>
              </a:solidFill>
              <a:ln cap="sq">
                <a:noFill/>
                <a:prstDash val="solid"/>
                <a:miter/>
              </a:ln>
            </p:spPr>
          </p:sp>
          <p:sp>
            <p:nvSpPr>
              <p:cNvPr name="TextBox 26" id="26"/>
              <p:cNvSpPr txBox="true"/>
              <p:nvPr/>
            </p:nvSpPr>
            <p:spPr>
              <a:xfrm>
                <a:off x="0" y="-28575"/>
                <a:ext cx="670022" cy="90672"/>
              </a:xfrm>
              <a:prstGeom prst="rect">
                <a:avLst/>
              </a:prstGeom>
            </p:spPr>
            <p:txBody>
              <a:bodyPr anchor="ctr" rtlCol="false" tIns="50800" lIns="50800" bIns="50800" rIns="50800"/>
              <a:lstStyle/>
              <a:p>
                <a:pPr algn="ctr" marL="0" indent="0" lvl="0">
                  <a:lnSpc>
                    <a:spcPts val="2921"/>
                  </a:lnSpc>
                  <a:spcBef>
                    <a:spcPct val="0"/>
                  </a:spcBef>
                </a:pPr>
              </a:p>
            </p:txBody>
          </p:sp>
        </p:grpSp>
        <p:grpSp>
          <p:nvGrpSpPr>
            <p:cNvPr name="Group 27" id="27"/>
            <p:cNvGrpSpPr/>
            <p:nvPr/>
          </p:nvGrpSpPr>
          <p:grpSpPr>
            <a:xfrm rot="-5400000">
              <a:off x="-2123316" y="3048717"/>
              <a:ext cx="4560999" cy="314368"/>
              <a:chOff x="0" y="0"/>
              <a:chExt cx="900938" cy="62097"/>
            </a:xfrm>
          </p:grpSpPr>
          <p:sp>
            <p:nvSpPr>
              <p:cNvPr name="Freeform 28" id="28"/>
              <p:cNvSpPr/>
              <p:nvPr/>
            </p:nvSpPr>
            <p:spPr>
              <a:xfrm flipH="false" flipV="false" rot="0">
                <a:off x="0" y="0"/>
                <a:ext cx="900938" cy="62097"/>
              </a:xfrm>
              <a:custGeom>
                <a:avLst/>
                <a:gdLst/>
                <a:ahLst/>
                <a:cxnLst/>
                <a:rect r="r" b="b" t="t" l="l"/>
                <a:pathLst>
                  <a:path h="62097" w="900938">
                    <a:moveTo>
                      <a:pt x="0" y="0"/>
                    </a:moveTo>
                    <a:lnTo>
                      <a:pt x="900938" y="0"/>
                    </a:lnTo>
                    <a:lnTo>
                      <a:pt x="900938" y="62097"/>
                    </a:lnTo>
                    <a:lnTo>
                      <a:pt x="0" y="62097"/>
                    </a:lnTo>
                    <a:close/>
                  </a:path>
                </a:pathLst>
              </a:custGeom>
              <a:solidFill>
                <a:srgbClr val="6C9286"/>
              </a:solidFill>
              <a:ln cap="sq">
                <a:noFill/>
                <a:prstDash val="solid"/>
                <a:miter/>
              </a:ln>
            </p:spPr>
          </p:sp>
          <p:sp>
            <p:nvSpPr>
              <p:cNvPr name="TextBox 29" id="29"/>
              <p:cNvSpPr txBox="true"/>
              <p:nvPr/>
            </p:nvSpPr>
            <p:spPr>
              <a:xfrm>
                <a:off x="0" y="-28575"/>
                <a:ext cx="900938" cy="90672"/>
              </a:xfrm>
              <a:prstGeom prst="rect">
                <a:avLst/>
              </a:prstGeom>
            </p:spPr>
            <p:txBody>
              <a:bodyPr anchor="ctr" rtlCol="false" tIns="50800" lIns="50800" bIns="50800" rIns="50800"/>
              <a:lstStyle/>
              <a:p>
                <a:pPr algn="ctr" marL="0" indent="0" lvl="0">
                  <a:lnSpc>
                    <a:spcPts val="2921"/>
                  </a:lnSpc>
                  <a:spcBef>
                    <a:spcPct val="0"/>
                  </a:spcBef>
                </a:pPr>
              </a:p>
            </p:txBody>
          </p:sp>
        </p:grpSp>
      </p:grpSp>
      <p:sp>
        <p:nvSpPr>
          <p:cNvPr name="TextBox 30" id="30"/>
          <p:cNvSpPr txBox="true"/>
          <p:nvPr/>
        </p:nvSpPr>
        <p:spPr>
          <a:xfrm rot="0">
            <a:off x="4358740" y="4706907"/>
            <a:ext cx="9570521" cy="920811"/>
          </a:xfrm>
          <a:prstGeom prst="rect">
            <a:avLst/>
          </a:prstGeom>
        </p:spPr>
        <p:txBody>
          <a:bodyPr anchor="t" rtlCol="false" tIns="0" lIns="0" bIns="0" rIns="0">
            <a:spAutoFit/>
          </a:bodyPr>
          <a:lstStyle/>
          <a:p>
            <a:pPr algn="ctr">
              <a:lnSpc>
                <a:spcPts val="7103"/>
              </a:lnSpc>
            </a:pPr>
            <a:r>
              <a:rPr lang="en-US" b="true" sz="6399" spc="-166">
                <a:solidFill>
                  <a:srgbClr val="365B6D"/>
                </a:solidFill>
                <a:latin typeface="Monterchi Serif Bold"/>
                <a:ea typeface="Monterchi Serif Bold"/>
                <a:cs typeface="Monterchi Serif Bold"/>
                <a:sym typeface="Monterchi Serif Bold"/>
              </a:rPr>
              <a:t>ANTECEDENTES</a:t>
            </a:r>
          </a:p>
        </p:txBody>
      </p:sp>
      <p:sp>
        <p:nvSpPr>
          <p:cNvPr name="TextBox 31" id="31"/>
          <p:cNvSpPr txBox="true"/>
          <p:nvPr/>
        </p:nvSpPr>
        <p:spPr>
          <a:xfrm rot="0">
            <a:off x="2643713" y="5822357"/>
            <a:ext cx="13342948" cy="1554110"/>
          </a:xfrm>
          <a:prstGeom prst="rect">
            <a:avLst/>
          </a:prstGeom>
        </p:spPr>
        <p:txBody>
          <a:bodyPr anchor="t" rtlCol="false" tIns="0" lIns="0" bIns="0" rIns="0">
            <a:spAutoFit/>
          </a:bodyPr>
          <a:lstStyle/>
          <a:p>
            <a:pPr algn="ctr">
              <a:lnSpc>
                <a:spcPts val="3079"/>
              </a:lnSpc>
            </a:pPr>
            <a:r>
              <a:rPr lang="en-US" sz="2199">
                <a:solidFill>
                  <a:srgbClr val="365B6D"/>
                </a:solidFill>
                <a:latin typeface="Roboto"/>
                <a:ea typeface="Roboto"/>
                <a:cs typeface="Roboto"/>
                <a:sym typeface="Roboto"/>
              </a:rPr>
              <a:t>Cinemark comenzó operacion</a:t>
            </a:r>
            <a:r>
              <a:rPr lang="en-US" sz="2199">
                <a:solidFill>
                  <a:srgbClr val="365B6D"/>
                </a:solidFill>
                <a:latin typeface="Roboto"/>
                <a:ea typeface="Roboto"/>
                <a:cs typeface="Roboto"/>
                <a:sym typeface="Roboto"/>
              </a:rPr>
              <a:t>es en Costa Rica en 1997 y ha crecido significativamente con cines en ubicaciones clave. Ofrecen tecnología avanzada como pantallas XD, butacas D-Box y salas Premier para mejorar la experiencia del espectador. Estas innovaciones tecnológicas buscan ofrecer un entorno más cómodo y envolvente para los usuarios.</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F2F1EC"/>
        </a:solidFill>
      </p:bgPr>
    </p:bg>
    <p:spTree>
      <p:nvGrpSpPr>
        <p:cNvPr id="1" name=""/>
        <p:cNvGrpSpPr/>
        <p:nvPr/>
      </p:nvGrpSpPr>
      <p:grpSpPr>
        <a:xfrm>
          <a:off x="0" y="0"/>
          <a:ext cx="0" cy="0"/>
          <a:chOff x="0" y="0"/>
          <a:chExt cx="0" cy="0"/>
        </a:xfrm>
      </p:grpSpPr>
      <p:sp>
        <p:nvSpPr>
          <p:cNvPr name="TextBox 2" id="2"/>
          <p:cNvSpPr txBox="true"/>
          <p:nvPr/>
        </p:nvSpPr>
        <p:spPr>
          <a:xfrm rot="0">
            <a:off x="2643713" y="1673583"/>
            <a:ext cx="13342948" cy="2335292"/>
          </a:xfrm>
          <a:prstGeom prst="rect">
            <a:avLst/>
          </a:prstGeom>
        </p:spPr>
        <p:txBody>
          <a:bodyPr anchor="t" rtlCol="false" tIns="0" lIns="0" bIns="0" rIns="0">
            <a:spAutoFit/>
          </a:bodyPr>
          <a:lstStyle/>
          <a:p>
            <a:pPr algn="ctr">
              <a:lnSpc>
                <a:spcPts val="3079"/>
              </a:lnSpc>
            </a:pPr>
            <a:r>
              <a:rPr lang="en-US" sz="2199">
                <a:solidFill>
                  <a:srgbClr val="365B6D"/>
                </a:solidFill>
                <a:latin typeface="Roboto"/>
                <a:ea typeface="Roboto"/>
                <a:cs typeface="Roboto"/>
                <a:sym typeface="Roboto"/>
              </a:rPr>
              <a:t>Cinemark necesita un sistema que permita analizar el comportamiento de los usuarios, basado en</a:t>
            </a:r>
            <a:r>
              <a:rPr lang="en-US" sz="2199">
                <a:solidFill>
                  <a:srgbClr val="365B6D"/>
                </a:solidFill>
                <a:latin typeface="Roboto"/>
                <a:ea typeface="Roboto"/>
                <a:cs typeface="Roboto"/>
                <a:sym typeface="Roboto"/>
              </a:rPr>
              <a:t> los avances en SEO y la creciente competencia en el mercado costarricense. Un sistema de análisis de datos podría ofrecer métricas detalladas sobre preferencias y hábitos de consumo, permitiendo la segmentación precisa de audiencias y la creación de promociones personalizadas. Esto fortalecería la relación entre Cinemark y sus clientes, mejorando la fidelización y la efectividad de las campañas.</a:t>
            </a:r>
          </a:p>
          <a:p>
            <a:pPr algn="ctr">
              <a:lnSpc>
                <a:spcPts val="3079"/>
              </a:lnSpc>
            </a:pPr>
          </a:p>
        </p:txBody>
      </p:sp>
      <p:sp>
        <p:nvSpPr>
          <p:cNvPr name="TextBox 3" id="3"/>
          <p:cNvSpPr txBox="true"/>
          <p:nvPr/>
        </p:nvSpPr>
        <p:spPr>
          <a:xfrm rot="0">
            <a:off x="4358740" y="708206"/>
            <a:ext cx="9570521" cy="920811"/>
          </a:xfrm>
          <a:prstGeom prst="rect">
            <a:avLst/>
          </a:prstGeom>
        </p:spPr>
        <p:txBody>
          <a:bodyPr anchor="t" rtlCol="false" tIns="0" lIns="0" bIns="0" rIns="0">
            <a:spAutoFit/>
          </a:bodyPr>
          <a:lstStyle/>
          <a:p>
            <a:pPr algn="ctr">
              <a:lnSpc>
                <a:spcPts val="7103"/>
              </a:lnSpc>
            </a:pPr>
            <a:r>
              <a:rPr lang="en-US" b="true" sz="6399" spc="-166">
                <a:solidFill>
                  <a:srgbClr val="365B6D"/>
                </a:solidFill>
                <a:latin typeface="Monterchi Serif Bold"/>
                <a:ea typeface="Monterchi Serif Bold"/>
                <a:cs typeface="Monterchi Serif Bold"/>
                <a:sym typeface="Monterchi Serif Bold"/>
              </a:rPr>
              <a:t>JUSTIFICACIÓN</a:t>
            </a:r>
          </a:p>
        </p:txBody>
      </p:sp>
      <p:grpSp>
        <p:nvGrpSpPr>
          <p:cNvPr name="Group 4" id="4"/>
          <p:cNvGrpSpPr/>
          <p:nvPr/>
        </p:nvGrpSpPr>
        <p:grpSpPr>
          <a:xfrm rot="-5400000">
            <a:off x="502050" y="6167775"/>
            <a:ext cx="3598580" cy="4114800"/>
            <a:chOff x="0" y="0"/>
            <a:chExt cx="4798106" cy="5486400"/>
          </a:xfrm>
        </p:grpSpPr>
        <p:grpSp>
          <p:nvGrpSpPr>
            <p:cNvPr name="Group 5" id="5"/>
            <p:cNvGrpSpPr/>
            <p:nvPr/>
          </p:nvGrpSpPr>
          <p:grpSpPr>
            <a:xfrm rot="0">
              <a:off x="0" y="359656"/>
              <a:ext cx="4798106" cy="314368"/>
              <a:chOff x="0" y="0"/>
              <a:chExt cx="947774" cy="62097"/>
            </a:xfrm>
          </p:grpSpPr>
          <p:sp>
            <p:nvSpPr>
              <p:cNvPr name="Freeform 6" id="6"/>
              <p:cNvSpPr/>
              <p:nvPr/>
            </p:nvSpPr>
            <p:spPr>
              <a:xfrm flipH="false" flipV="false" rot="0">
                <a:off x="0" y="0"/>
                <a:ext cx="947774" cy="62097"/>
              </a:xfrm>
              <a:custGeom>
                <a:avLst/>
                <a:gdLst/>
                <a:ahLst/>
                <a:cxnLst/>
                <a:rect r="r" b="b" t="t" l="l"/>
                <a:pathLst>
                  <a:path h="62097" w="947774">
                    <a:moveTo>
                      <a:pt x="0" y="0"/>
                    </a:moveTo>
                    <a:lnTo>
                      <a:pt x="947774" y="0"/>
                    </a:lnTo>
                    <a:lnTo>
                      <a:pt x="947774" y="62097"/>
                    </a:lnTo>
                    <a:lnTo>
                      <a:pt x="0" y="62097"/>
                    </a:lnTo>
                    <a:close/>
                  </a:path>
                </a:pathLst>
              </a:custGeom>
              <a:solidFill>
                <a:srgbClr val="6C9286"/>
              </a:solidFill>
              <a:ln cap="sq">
                <a:noFill/>
                <a:prstDash val="solid"/>
                <a:miter/>
              </a:ln>
            </p:spPr>
          </p:sp>
          <p:sp>
            <p:nvSpPr>
              <p:cNvPr name="TextBox 7" id="7"/>
              <p:cNvSpPr txBox="true"/>
              <p:nvPr/>
            </p:nvSpPr>
            <p:spPr>
              <a:xfrm>
                <a:off x="0" y="-28575"/>
                <a:ext cx="947774" cy="90672"/>
              </a:xfrm>
              <a:prstGeom prst="rect">
                <a:avLst/>
              </a:prstGeom>
            </p:spPr>
            <p:txBody>
              <a:bodyPr anchor="ctr" rtlCol="false" tIns="50800" lIns="50800" bIns="50800" rIns="50800"/>
              <a:lstStyle/>
              <a:p>
                <a:pPr algn="ctr" marL="0" indent="0" lvl="0">
                  <a:lnSpc>
                    <a:spcPts val="2921"/>
                  </a:lnSpc>
                  <a:spcBef>
                    <a:spcPct val="0"/>
                  </a:spcBef>
                </a:pPr>
              </a:p>
            </p:txBody>
          </p:sp>
        </p:grpSp>
        <p:grpSp>
          <p:nvGrpSpPr>
            <p:cNvPr name="Group 8" id="8"/>
            <p:cNvGrpSpPr/>
            <p:nvPr/>
          </p:nvGrpSpPr>
          <p:grpSpPr>
            <a:xfrm rot="0">
              <a:off x="0" y="925401"/>
              <a:ext cx="3675307" cy="314368"/>
              <a:chOff x="0" y="0"/>
              <a:chExt cx="725987" cy="62097"/>
            </a:xfrm>
          </p:grpSpPr>
          <p:sp>
            <p:nvSpPr>
              <p:cNvPr name="Freeform 9" id="9"/>
              <p:cNvSpPr/>
              <p:nvPr/>
            </p:nvSpPr>
            <p:spPr>
              <a:xfrm flipH="false" flipV="false" rot="0">
                <a:off x="0" y="0"/>
                <a:ext cx="725987" cy="62097"/>
              </a:xfrm>
              <a:custGeom>
                <a:avLst/>
                <a:gdLst/>
                <a:ahLst/>
                <a:cxnLst/>
                <a:rect r="r" b="b" t="t" l="l"/>
                <a:pathLst>
                  <a:path h="62097" w="725987">
                    <a:moveTo>
                      <a:pt x="0" y="0"/>
                    </a:moveTo>
                    <a:lnTo>
                      <a:pt x="725987" y="0"/>
                    </a:lnTo>
                    <a:lnTo>
                      <a:pt x="725987" y="62097"/>
                    </a:lnTo>
                    <a:lnTo>
                      <a:pt x="0" y="62097"/>
                    </a:lnTo>
                    <a:close/>
                  </a:path>
                </a:pathLst>
              </a:custGeom>
              <a:solidFill>
                <a:srgbClr val="6C9286"/>
              </a:solidFill>
              <a:ln cap="sq">
                <a:noFill/>
                <a:prstDash val="solid"/>
                <a:miter/>
              </a:ln>
            </p:spPr>
          </p:sp>
          <p:sp>
            <p:nvSpPr>
              <p:cNvPr name="TextBox 10" id="10"/>
              <p:cNvSpPr txBox="true"/>
              <p:nvPr/>
            </p:nvSpPr>
            <p:spPr>
              <a:xfrm>
                <a:off x="0" y="-28575"/>
                <a:ext cx="725987" cy="90672"/>
              </a:xfrm>
              <a:prstGeom prst="rect">
                <a:avLst/>
              </a:prstGeom>
            </p:spPr>
            <p:txBody>
              <a:bodyPr anchor="ctr" rtlCol="false" tIns="50800" lIns="50800" bIns="50800" rIns="50800"/>
              <a:lstStyle/>
              <a:p>
                <a:pPr algn="ctr" marL="0" indent="0" lvl="0">
                  <a:lnSpc>
                    <a:spcPts val="2921"/>
                  </a:lnSpc>
                  <a:spcBef>
                    <a:spcPct val="0"/>
                  </a:spcBef>
                </a:pPr>
              </a:p>
            </p:txBody>
          </p:sp>
        </p:grpSp>
        <p:grpSp>
          <p:nvGrpSpPr>
            <p:cNvPr name="Group 11" id="11"/>
            <p:cNvGrpSpPr/>
            <p:nvPr/>
          </p:nvGrpSpPr>
          <p:grpSpPr>
            <a:xfrm rot="-5400000">
              <a:off x="-650594" y="1538808"/>
              <a:ext cx="3391984" cy="314368"/>
              <a:chOff x="0" y="0"/>
              <a:chExt cx="670022" cy="62097"/>
            </a:xfrm>
          </p:grpSpPr>
          <p:sp>
            <p:nvSpPr>
              <p:cNvPr name="Freeform 12" id="12"/>
              <p:cNvSpPr/>
              <p:nvPr/>
            </p:nvSpPr>
            <p:spPr>
              <a:xfrm flipH="false" flipV="false" rot="0">
                <a:off x="0" y="0"/>
                <a:ext cx="670022" cy="62097"/>
              </a:xfrm>
              <a:custGeom>
                <a:avLst/>
                <a:gdLst/>
                <a:ahLst/>
                <a:cxnLst/>
                <a:rect r="r" b="b" t="t" l="l"/>
                <a:pathLst>
                  <a:path h="62097" w="670022">
                    <a:moveTo>
                      <a:pt x="0" y="0"/>
                    </a:moveTo>
                    <a:lnTo>
                      <a:pt x="670022" y="0"/>
                    </a:lnTo>
                    <a:lnTo>
                      <a:pt x="670022" y="62097"/>
                    </a:lnTo>
                    <a:lnTo>
                      <a:pt x="0" y="62097"/>
                    </a:lnTo>
                    <a:close/>
                  </a:path>
                </a:pathLst>
              </a:custGeom>
              <a:solidFill>
                <a:srgbClr val="6C9286"/>
              </a:solidFill>
              <a:ln cap="sq">
                <a:noFill/>
                <a:prstDash val="solid"/>
                <a:miter/>
              </a:ln>
            </p:spPr>
          </p:sp>
          <p:sp>
            <p:nvSpPr>
              <p:cNvPr name="TextBox 13" id="13"/>
              <p:cNvSpPr txBox="true"/>
              <p:nvPr/>
            </p:nvSpPr>
            <p:spPr>
              <a:xfrm>
                <a:off x="0" y="-28575"/>
                <a:ext cx="670022" cy="90672"/>
              </a:xfrm>
              <a:prstGeom prst="rect">
                <a:avLst/>
              </a:prstGeom>
            </p:spPr>
            <p:txBody>
              <a:bodyPr anchor="ctr" rtlCol="false" tIns="50800" lIns="50800" bIns="50800" rIns="50800"/>
              <a:lstStyle/>
              <a:p>
                <a:pPr algn="ctr" marL="0" indent="0" lvl="0">
                  <a:lnSpc>
                    <a:spcPts val="2921"/>
                  </a:lnSpc>
                  <a:spcBef>
                    <a:spcPct val="0"/>
                  </a:spcBef>
                </a:pPr>
              </a:p>
            </p:txBody>
          </p:sp>
        </p:grpSp>
        <p:grpSp>
          <p:nvGrpSpPr>
            <p:cNvPr name="Group 14" id="14"/>
            <p:cNvGrpSpPr/>
            <p:nvPr/>
          </p:nvGrpSpPr>
          <p:grpSpPr>
            <a:xfrm rot="-5400000">
              <a:off x="-2123316" y="3048717"/>
              <a:ext cx="4560999" cy="314368"/>
              <a:chOff x="0" y="0"/>
              <a:chExt cx="900938" cy="62097"/>
            </a:xfrm>
          </p:grpSpPr>
          <p:sp>
            <p:nvSpPr>
              <p:cNvPr name="Freeform 15" id="15"/>
              <p:cNvSpPr/>
              <p:nvPr/>
            </p:nvSpPr>
            <p:spPr>
              <a:xfrm flipH="false" flipV="false" rot="0">
                <a:off x="0" y="0"/>
                <a:ext cx="900938" cy="62097"/>
              </a:xfrm>
              <a:custGeom>
                <a:avLst/>
                <a:gdLst/>
                <a:ahLst/>
                <a:cxnLst/>
                <a:rect r="r" b="b" t="t" l="l"/>
                <a:pathLst>
                  <a:path h="62097" w="900938">
                    <a:moveTo>
                      <a:pt x="0" y="0"/>
                    </a:moveTo>
                    <a:lnTo>
                      <a:pt x="900938" y="0"/>
                    </a:lnTo>
                    <a:lnTo>
                      <a:pt x="900938" y="62097"/>
                    </a:lnTo>
                    <a:lnTo>
                      <a:pt x="0" y="62097"/>
                    </a:lnTo>
                    <a:close/>
                  </a:path>
                </a:pathLst>
              </a:custGeom>
              <a:solidFill>
                <a:srgbClr val="6C9286"/>
              </a:solidFill>
              <a:ln cap="sq">
                <a:noFill/>
                <a:prstDash val="solid"/>
                <a:miter/>
              </a:ln>
            </p:spPr>
          </p:sp>
          <p:sp>
            <p:nvSpPr>
              <p:cNvPr name="TextBox 16" id="16"/>
              <p:cNvSpPr txBox="true"/>
              <p:nvPr/>
            </p:nvSpPr>
            <p:spPr>
              <a:xfrm>
                <a:off x="0" y="-28575"/>
                <a:ext cx="900938" cy="90672"/>
              </a:xfrm>
              <a:prstGeom prst="rect">
                <a:avLst/>
              </a:prstGeom>
            </p:spPr>
            <p:txBody>
              <a:bodyPr anchor="ctr" rtlCol="false" tIns="50800" lIns="50800" bIns="50800" rIns="50800"/>
              <a:lstStyle/>
              <a:p>
                <a:pPr algn="ctr" marL="0" indent="0" lvl="0">
                  <a:lnSpc>
                    <a:spcPts val="2921"/>
                  </a:lnSpc>
                  <a:spcBef>
                    <a:spcPct val="0"/>
                  </a:spcBef>
                </a:pPr>
              </a:p>
            </p:txBody>
          </p:sp>
        </p:grpSp>
      </p:grpSp>
      <p:grpSp>
        <p:nvGrpSpPr>
          <p:cNvPr name="Group 17" id="17"/>
          <p:cNvGrpSpPr/>
          <p:nvPr/>
        </p:nvGrpSpPr>
        <p:grpSpPr>
          <a:xfrm rot="5400000">
            <a:off x="14273215" y="-152067"/>
            <a:ext cx="3598580" cy="4114800"/>
            <a:chOff x="0" y="0"/>
            <a:chExt cx="4798106" cy="5486400"/>
          </a:xfrm>
        </p:grpSpPr>
        <p:grpSp>
          <p:nvGrpSpPr>
            <p:cNvPr name="Group 18" id="18"/>
            <p:cNvGrpSpPr/>
            <p:nvPr/>
          </p:nvGrpSpPr>
          <p:grpSpPr>
            <a:xfrm rot="0">
              <a:off x="0" y="359656"/>
              <a:ext cx="4798106" cy="314368"/>
              <a:chOff x="0" y="0"/>
              <a:chExt cx="947774" cy="62097"/>
            </a:xfrm>
          </p:grpSpPr>
          <p:sp>
            <p:nvSpPr>
              <p:cNvPr name="Freeform 19" id="19"/>
              <p:cNvSpPr/>
              <p:nvPr/>
            </p:nvSpPr>
            <p:spPr>
              <a:xfrm flipH="false" flipV="false" rot="0">
                <a:off x="0" y="0"/>
                <a:ext cx="947774" cy="62097"/>
              </a:xfrm>
              <a:custGeom>
                <a:avLst/>
                <a:gdLst/>
                <a:ahLst/>
                <a:cxnLst/>
                <a:rect r="r" b="b" t="t" l="l"/>
                <a:pathLst>
                  <a:path h="62097" w="947774">
                    <a:moveTo>
                      <a:pt x="0" y="0"/>
                    </a:moveTo>
                    <a:lnTo>
                      <a:pt x="947774" y="0"/>
                    </a:lnTo>
                    <a:lnTo>
                      <a:pt x="947774" y="62097"/>
                    </a:lnTo>
                    <a:lnTo>
                      <a:pt x="0" y="62097"/>
                    </a:lnTo>
                    <a:close/>
                  </a:path>
                </a:pathLst>
              </a:custGeom>
              <a:solidFill>
                <a:srgbClr val="6C9286"/>
              </a:solidFill>
              <a:ln cap="sq">
                <a:noFill/>
                <a:prstDash val="solid"/>
                <a:miter/>
              </a:ln>
            </p:spPr>
          </p:sp>
          <p:sp>
            <p:nvSpPr>
              <p:cNvPr name="TextBox 20" id="20"/>
              <p:cNvSpPr txBox="true"/>
              <p:nvPr/>
            </p:nvSpPr>
            <p:spPr>
              <a:xfrm>
                <a:off x="0" y="-28575"/>
                <a:ext cx="947774" cy="90672"/>
              </a:xfrm>
              <a:prstGeom prst="rect">
                <a:avLst/>
              </a:prstGeom>
            </p:spPr>
            <p:txBody>
              <a:bodyPr anchor="ctr" rtlCol="false" tIns="50800" lIns="50800" bIns="50800" rIns="50800"/>
              <a:lstStyle/>
              <a:p>
                <a:pPr algn="ctr" marL="0" indent="0" lvl="0">
                  <a:lnSpc>
                    <a:spcPts val="2921"/>
                  </a:lnSpc>
                  <a:spcBef>
                    <a:spcPct val="0"/>
                  </a:spcBef>
                </a:pPr>
              </a:p>
            </p:txBody>
          </p:sp>
        </p:grpSp>
        <p:grpSp>
          <p:nvGrpSpPr>
            <p:cNvPr name="Group 21" id="21"/>
            <p:cNvGrpSpPr/>
            <p:nvPr/>
          </p:nvGrpSpPr>
          <p:grpSpPr>
            <a:xfrm rot="0">
              <a:off x="0" y="925401"/>
              <a:ext cx="3675307" cy="314368"/>
              <a:chOff x="0" y="0"/>
              <a:chExt cx="725987" cy="62097"/>
            </a:xfrm>
          </p:grpSpPr>
          <p:sp>
            <p:nvSpPr>
              <p:cNvPr name="Freeform 22" id="22"/>
              <p:cNvSpPr/>
              <p:nvPr/>
            </p:nvSpPr>
            <p:spPr>
              <a:xfrm flipH="false" flipV="false" rot="0">
                <a:off x="0" y="0"/>
                <a:ext cx="725987" cy="62097"/>
              </a:xfrm>
              <a:custGeom>
                <a:avLst/>
                <a:gdLst/>
                <a:ahLst/>
                <a:cxnLst/>
                <a:rect r="r" b="b" t="t" l="l"/>
                <a:pathLst>
                  <a:path h="62097" w="725987">
                    <a:moveTo>
                      <a:pt x="0" y="0"/>
                    </a:moveTo>
                    <a:lnTo>
                      <a:pt x="725987" y="0"/>
                    </a:lnTo>
                    <a:lnTo>
                      <a:pt x="725987" y="62097"/>
                    </a:lnTo>
                    <a:lnTo>
                      <a:pt x="0" y="62097"/>
                    </a:lnTo>
                    <a:close/>
                  </a:path>
                </a:pathLst>
              </a:custGeom>
              <a:solidFill>
                <a:srgbClr val="6C9286"/>
              </a:solidFill>
              <a:ln cap="sq">
                <a:noFill/>
                <a:prstDash val="solid"/>
                <a:miter/>
              </a:ln>
            </p:spPr>
          </p:sp>
          <p:sp>
            <p:nvSpPr>
              <p:cNvPr name="TextBox 23" id="23"/>
              <p:cNvSpPr txBox="true"/>
              <p:nvPr/>
            </p:nvSpPr>
            <p:spPr>
              <a:xfrm>
                <a:off x="0" y="-28575"/>
                <a:ext cx="725987" cy="90672"/>
              </a:xfrm>
              <a:prstGeom prst="rect">
                <a:avLst/>
              </a:prstGeom>
            </p:spPr>
            <p:txBody>
              <a:bodyPr anchor="ctr" rtlCol="false" tIns="50800" lIns="50800" bIns="50800" rIns="50800"/>
              <a:lstStyle/>
              <a:p>
                <a:pPr algn="ctr" marL="0" indent="0" lvl="0">
                  <a:lnSpc>
                    <a:spcPts val="2921"/>
                  </a:lnSpc>
                  <a:spcBef>
                    <a:spcPct val="0"/>
                  </a:spcBef>
                </a:pPr>
              </a:p>
            </p:txBody>
          </p:sp>
        </p:grpSp>
        <p:grpSp>
          <p:nvGrpSpPr>
            <p:cNvPr name="Group 24" id="24"/>
            <p:cNvGrpSpPr/>
            <p:nvPr/>
          </p:nvGrpSpPr>
          <p:grpSpPr>
            <a:xfrm rot="-5400000">
              <a:off x="-650594" y="1538808"/>
              <a:ext cx="3391984" cy="314368"/>
              <a:chOff x="0" y="0"/>
              <a:chExt cx="670022" cy="62097"/>
            </a:xfrm>
          </p:grpSpPr>
          <p:sp>
            <p:nvSpPr>
              <p:cNvPr name="Freeform 25" id="25"/>
              <p:cNvSpPr/>
              <p:nvPr/>
            </p:nvSpPr>
            <p:spPr>
              <a:xfrm flipH="false" flipV="false" rot="0">
                <a:off x="0" y="0"/>
                <a:ext cx="670022" cy="62097"/>
              </a:xfrm>
              <a:custGeom>
                <a:avLst/>
                <a:gdLst/>
                <a:ahLst/>
                <a:cxnLst/>
                <a:rect r="r" b="b" t="t" l="l"/>
                <a:pathLst>
                  <a:path h="62097" w="670022">
                    <a:moveTo>
                      <a:pt x="0" y="0"/>
                    </a:moveTo>
                    <a:lnTo>
                      <a:pt x="670022" y="0"/>
                    </a:lnTo>
                    <a:lnTo>
                      <a:pt x="670022" y="62097"/>
                    </a:lnTo>
                    <a:lnTo>
                      <a:pt x="0" y="62097"/>
                    </a:lnTo>
                    <a:close/>
                  </a:path>
                </a:pathLst>
              </a:custGeom>
              <a:solidFill>
                <a:srgbClr val="6C9286"/>
              </a:solidFill>
              <a:ln cap="sq">
                <a:noFill/>
                <a:prstDash val="solid"/>
                <a:miter/>
              </a:ln>
            </p:spPr>
          </p:sp>
          <p:sp>
            <p:nvSpPr>
              <p:cNvPr name="TextBox 26" id="26"/>
              <p:cNvSpPr txBox="true"/>
              <p:nvPr/>
            </p:nvSpPr>
            <p:spPr>
              <a:xfrm>
                <a:off x="0" y="-28575"/>
                <a:ext cx="670022" cy="90672"/>
              </a:xfrm>
              <a:prstGeom prst="rect">
                <a:avLst/>
              </a:prstGeom>
            </p:spPr>
            <p:txBody>
              <a:bodyPr anchor="ctr" rtlCol="false" tIns="50800" lIns="50800" bIns="50800" rIns="50800"/>
              <a:lstStyle/>
              <a:p>
                <a:pPr algn="ctr" marL="0" indent="0" lvl="0">
                  <a:lnSpc>
                    <a:spcPts val="2921"/>
                  </a:lnSpc>
                  <a:spcBef>
                    <a:spcPct val="0"/>
                  </a:spcBef>
                </a:pPr>
              </a:p>
            </p:txBody>
          </p:sp>
        </p:grpSp>
        <p:grpSp>
          <p:nvGrpSpPr>
            <p:cNvPr name="Group 27" id="27"/>
            <p:cNvGrpSpPr/>
            <p:nvPr/>
          </p:nvGrpSpPr>
          <p:grpSpPr>
            <a:xfrm rot="-5400000">
              <a:off x="-2123316" y="3048717"/>
              <a:ext cx="4560999" cy="314368"/>
              <a:chOff x="0" y="0"/>
              <a:chExt cx="900938" cy="62097"/>
            </a:xfrm>
          </p:grpSpPr>
          <p:sp>
            <p:nvSpPr>
              <p:cNvPr name="Freeform 28" id="28"/>
              <p:cNvSpPr/>
              <p:nvPr/>
            </p:nvSpPr>
            <p:spPr>
              <a:xfrm flipH="false" flipV="false" rot="0">
                <a:off x="0" y="0"/>
                <a:ext cx="900938" cy="62097"/>
              </a:xfrm>
              <a:custGeom>
                <a:avLst/>
                <a:gdLst/>
                <a:ahLst/>
                <a:cxnLst/>
                <a:rect r="r" b="b" t="t" l="l"/>
                <a:pathLst>
                  <a:path h="62097" w="900938">
                    <a:moveTo>
                      <a:pt x="0" y="0"/>
                    </a:moveTo>
                    <a:lnTo>
                      <a:pt x="900938" y="0"/>
                    </a:lnTo>
                    <a:lnTo>
                      <a:pt x="900938" y="62097"/>
                    </a:lnTo>
                    <a:lnTo>
                      <a:pt x="0" y="62097"/>
                    </a:lnTo>
                    <a:close/>
                  </a:path>
                </a:pathLst>
              </a:custGeom>
              <a:solidFill>
                <a:srgbClr val="6C9286"/>
              </a:solidFill>
              <a:ln cap="sq">
                <a:noFill/>
                <a:prstDash val="solid"/>
                <a:miter/>
              </a:ln>
            </p:spPr>
          </p:sp>
          <p:sp>
            <p:nvSpPr>
              <p:cNvPr name="TextBox 29" id="29"/>
              <p:cNvSpPr txBox="true"/>
              <p:nvPr/>
            </p:nvSpPr>
            <p:spPr>
              <a:xfrm>
                <a:off x="0" y="-28575"/>
                <a:ext cx="900938" cy="90672"/>
              </a:xfrm>
              <a:prstGeom prst="rect">
                <a:avLst/>
              </a:prstGeom>
            </p:spPr>
            <p:txBody>
              <a:bodyPr anchor="ctr" rtlCol="false" tIns="50800" lIns="50800" bIns="50800" rIns="50800"/>
              <a:lstStyle/>
              <a:p>
                <a:pPr algn="ctr" marL="0" indent="0" lvl="0">
                  <a:lnSpc>
                    <a:spcPts val="2921"/>
                  </a:lnSpc>
                  <a:spcBef>
                    <a:spcPct val="0"/>
                  </a:spcBef>
                </a:pPr>
              </a:p>
            </p:txBody>
          </p:sp>
        </p:grpSp>
      </p:grpSp>
      <p:sp>
        <p:nvSpPr>
          <p:cNvPr name="TextBox 30" id="30"/>
          <p:cNvSpPr txBox="true"/>
          <p:nvPr/>
        </p:nvSpPr>
        <p:spPr>
          <a:xfrm rot="0">
            <a:off x="4010378" y="4264470"/>
            <a:ext cx="9570521" cy="920811"/>
          </a:xfrm>
          <a:prstGeom prst="rect">
            <a:avLst/>
          </a:prstGeom>
        </p:spPr>
        <p:txBody>
          <a:bodyPr anchor="t" rtlCol="false" tIns="0" lIns="0" bIns="0" rIns="0">
            <a:spAutoFit/>
          </a:bodyPr>
          <a:lstStyle/>
          <a:p>
            <a:pPr algn="ctr">
              <a:lnSpc>
                <a:spcPts val="7103"/>
              </a:lnSpc>
            </a:pPr>
            <a:r>
              <a:rPr lang="en-US" b="true" sz="6399" spc="-166">
                <a:solidFill>
                  <a:srgbClr val="365B6D"/>
                </a:solidFill>
                <a:latin typeface="Monterchi Serif Bold"/>
                <a:ea typeface="Monterchi Serif Bold"/>
                <a:cs typeface="Monterchi Serif Bold"/>
                <a:sym typeface="Monterchi Serif Bold"/>
              </a:rPr>
              <a:t>SOLUCIÓN PLANTEADA</a:t>
            </a:r>
          </a:p>
        </p:txBody>
      </p:sp>
      <p:sp>
        <p:nvSpPr>
          <p:cNvPr name="TextBox 31" id="31"/>
          <p:cNvSpPr txBox="true"/>
          <p:nvPr/>
        </p:nvSpPr>
        <p:spPr>
          <a:xfrm rot="0">
            <a:off x="2643713" y="5095875"/>
            <a:ext cx="13342948" cy="4678839"/>
          </a:xfrm>
          <a:prstGeom prst="rect">
            <a:avLst/>
          </a:prstGeom>
        </p:spPr>
        <p:txBody>
          <a:bodyPr anchor="t" rtlCol="false" tIns="0" lIns="0" bIns="0" rIns="0">
            <a:spAutoFit/>
          </a:bodyPr>
          <a:lstStyle/>
          <a:p>
            <a:pPr algn="ctr">
              <a:lnSpc>
                <a:spcPts val="3079"/>
              </a:lnSpc>
            </a:pPr>
            <a:r>
              <a:rPr lang="en-US" sz="2199">
                <a:solidFill>
                  <a:srgbClr val="365B6D"/>
                </a:solidFill>
                <a:latin typeface="Roboto"/>
                <a:ea typeface="Roboto"/>
                <a:cs typeface="Roboto"/>
                <a:sym typeface="Roboto"/>
              </a:rPr>
              <a:t>Se propone un sistema de análisis de datos y segmentación de audiencia que se encargue de recopilar datos de comportamiento de los clientes en plataformas digitales y en las salas de cine. Entre</a:t>
            </a:r>
            <a:r>
              <a:rPr lang="en-US" sz="2199">
                <a:solidFill>
                  <a:srgbClr val="365B6D"/>
                </a:solidFill>
                <a:latin typeface="Roboto"/>
                <a:ea typeface="Roboto"/>
                <a:cs typeface="Roboto"/>
                <a:sym typeface="Roboto"/>
              </a:rPr>
              <a:t> las herramientas que se usarán están:</a:t>
            </a:r>
          </a:p>
          <a:p>
            <a:pPr algn="ctr" marL="474976" indent="-237488" lvl="1">
              <a:lnSpc>
                <a:spcPts val="3079"/>
              </a:lnSpc>
              <a:buFont typeface="Arial"/>
              <a:buChar char="•"/>
            </a:pPr>
            <a:r>
              <a:rPr lang="en-US" sz="2199">
                <a:solidFill>
                  <a:srgbClr val="365B6D"/>
                </a:solidFill>
                <a:latin typeface="Roboto"/>
                <a:ea typeface="Roboto"/>
                <a:cs typeface="Roboto"/>
                <a:sym typeface="Roboto"/>
              </a:rPr>
              <a:t>Big Data y Analítica Predictiva: Procesar grandes volúmenes de datos para identificar patrones de consumo y anticipar tendencias.</a:t>
            </a:r>
          </a:p>
          <a:p>
            <a:pPr algn="ctr" marL="474976" indent="-237488" lvl="1">
              <a:lnSpc>
                <a:spcPts val="3079"/>
              </a:lnSpc>
              <a:buFont typeface="Arial"/>
              <a:buChar char="•"/>
            </a:pPr>
            <a:r>
              <a:rPr lang="en-US" sz="2199">
                <a:solidFill>
                  <a:srgbClr val="365B6D"/>
                </a:solidFill>
                <a:latin typeface="Roboto"/>
                <a:ea typeface="Roboto"/>
                <a:cs typeface="Roboto"/>
                <a:sym typeface="Roboto"/>
              </a:rPr>
              <a:t>Segmentación Avanzada de Clientes: Crear perfiles de clientes basados en sus preferencias y hábitos.</a:t>
            </a:r>
          </a:p>
          <a:p>
            <a:pPr algn="ctr" marL="474976" indent="-237488" lvl="1">
              <a:lnSpc>
                <a:spcPts val="3079"/>
              </a:lnSpc>
              <a:buFont typeface="Arial"/>
              <a:buChar char="•"/>
            </a:pPr>
            <a:r>
              <a:rPr lang="en-US" sz="2199">
                <a:solidFill>
                  <a:srgbClr val="365B6D"/>
                </a:solidFill>
                <a:latin typeface="Roboto"/>
                <a:ea typeface="Roboto"/>
                <a:cs typeface="Roboto"/>
                <a:sym typeface="Roboto"/>
              </a:rPr>
              <a:t>Análisis de Sentimiento en Redes Sociales: Identificar la percepción del cliente respecto a las promociones y experiencias.</a:t>
            </a:r>
          </a:p>
          <a:p>
            <a:pPr algn="ctr">
              <a:lnSpc>
                <a:spcPts val="3079"/>
              </a:lnSpc>
            </a:pPr>
            <a:r>
              <a:rPr lang="en-US" sz="2199">
                <a:solidFill>
                  <a:srgbClr val="365B6D"/>
                </a:solidFill>
                <a:latin typeface="Roboto"/>
                <a:ea typeface="Roboto"/>
                <a:cs typeface="Roboto"/>
                <a:sym typeface="Roboto"/>
              </a:rPr>
              <a:t>Además, se mejorará la experiencia en las plataformas digitales de Cinemark mediante optimización de su sitio web, app, y la implementación de pruebas A/B. Se utilizará inteligencia artificial para personalizar las campañas publicitarias.</a:t>
            </a:r>
          </a:p>
          <a:p>
            <a:pPr algn="ctr">
              <a:lnSpc>
                <a:spcPts val="3079"/>
              </a:lnSpc>
            </a:pP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F2F1EC"/>
        </a:solidFill>
      </p:bgPr>
    </p:bg>
    <p:spTree>
      <p:nvGrpSpPr>
        <p:cNvPr id="1" name=""/>
        <p:cNvGrpSpPr/>
        <p:nvPr/>
      </p:nvGrpSpPr>
      <p:grpSpPr>
        <a:xfrm>
          <a:off x="0" y="0"/>
          <a:ext cx="0" cy="0"/>
          <a:chOff x="0" y="0"/>
          <a:chExt cx="0" cy="0"/>
        </a:xfrm>
      </p:grpSpPr>
      <p:sp>
        <p:nvSpPr>
          <p:cNvPr name="TextBox 2" id="2"/>
          <p:cNvSpPr txBox="true"/>
          <p:nvPr/>
        </p:nvSpPr>
        <p:spPr>
          <a:xfrm rot="0">
            <a:off x="2643713" y="3276022"/>
            <a:ext cx="13342948" cy="3116475"/>
          </a:xfrm>
          <a:prstGeom prst="rect">
            <a:avLst/>
          </a:prstGeom>
        </p:spPr>
        <p:txBody>
          <a:bodyPr anchor="t" rtlCol="false" tIns="0" lIns="0" bIns="0" rIns="0">
            <a:spAutoFit/>
          </a:bodyPr>
          <a:lstStyle/>
          <a:p>
            <a:pPr algn="ctr" marL="474976" indent="-237488" lvl="1">
              <a:lnSpc>
                <a:spcPts val="3079"/>
              </a:lnSpc>
              <a:buAutoNum type="arabicPeriod" startAt="1"/>
            </a:pPr>
            <a:r>
              <a:rPr lang="en-US" sz="2199">
                <a:solidFill>
                  <a:srgbClr val="365B6D"/>
                </a:solidFill>
                <a:latin typeface="Roboto"/>
                <a:ea typeface="Roboto"/>
                <a:cs typeface="Roboto"/>
                <a:sym typeface="Roboto"/>
              </a:rPr>
              <a:t>Clientes/Usuarios finales: Son quienes consumen los servi</a:t>
            </a:r>
            <a:r>
              <a:rPr lang="en-US" sz="2199">
                <a:solidFill>
                  <a:srgbClr val="365B6D"/>
                </a:solidFill>
                <a:latin typeface="Roboto"/>
                <a:ea typeface="Roboto"/>
                <a:cs typeface="Roboto"/>
                <a:sym typeface="Roboto"/>
              </a:rPr>
              <a:t>cios de Cinemark.</a:t>
            </a:r>
          </a:p>
          <a:p>
            <a:pPr algn="ctr" marL="474976" indent="-237488" lvl="1">
              <a:lnSpc>
                <a:spcPts val="3079"/>
              </a:lnSpc>
              <a:buAutoNum type="arabicPeriod" startAt="1"/>
            </a:pPr>
            <a:r>
              <a:rPr lang="en-US" sz="2199">
                <a:solidFill>
                  <a:srgbClr val="365B6D"/>
                </a:solidFill>
                <a:latin typeface="Roboto"/>
                <a:ea typeface="Roboto"/>
                <a:cs typeface="Roboto"/>
                <a:sym typeface="Roboto"/>
              </a:rPr>
              <a:t>Equipo de marketing digital: Encargado de crear y gestionar las campañas.</a:t>
            </a:r>
          </a:p>
          <a:p>
            <a:pPr algn="ctr" marL="474976" indent="-237488" lvl="1">
              <a:lnSpc>
                <a:spcPts val="3079"/>
              </a:lnSpc>
              <a:buAutoNum type="arabicPeriod" startAt="1"/>
            </a:pPr>
            <a:r>
              <a:rPr lang="en-US" sz="2199">
                <a:solidFill>
                  <a:srgbClr val="365B6D"/>
                </a:solidFill>
                <a:latin typeface="Roboto"/>
                <a:ea typeface="Roboto"/>
                <a:cs typeface="Roboto"/>
                <a:sym typeface="Roboto"/>
              </a:rPr>
              <a:t>Director de Proyecto: Responsable de la planificación y supervisión del proyecto.</a:t>
            </a:r>
          </a:p>
          <a:p>
            <a:pPr algn="ctr" marL="474976" indent="-237488" lvl="1">
              <a:lnSpc>
                <a:spcPts val="3079"/>
              </a:lnSpc>
              <a:buAutoNum type="arabicPeriod" startAt="1"/>
            </a:pPr>
            <a:r>
              <a:rPr lang="en-US" sz="2199">
                <a:solidFill>
                  <a:srgbClr val="365B6D"/>
                </a:solidFill>
                <a:latin typeface="Roboto"/>
                <a:ea typeface="Roboto"/>
                <a:cs typeface="Roboto"/>
                <a:sym typeface="Roboto"/>
              </a:rPr>
              <a:t>Equipo de desarrollo de software: Encargado del desarrollo del sistema.</a:t>
            </a:r>
          </a:p>
          <a:p>
            <a:pPr algn="ctr" marL="474976" indent="-237488" lvl="1">
              <a:lnSpc>
                <a:spcPts val="3079"/>
              </a:lnSpc>
              <a:buAutoNum type="arabicPeriod" startAt="1"/>
            </a:pPr>
            <a:r>
              <a:rPr lang="en-US" sz="2199">
                <a:solidFill>
                  <a:srgbClr val="365B6D"/>
                </a:solidFill>
                <a:latin typeface="Roboto"/>
                <a:ea typeface="Roboto"/>
                <a:cs typeface="Roboto"/>
                <a:sym typeface="Roboto"/>
              </a:rPr>
              <a:t>Equipo de soporte y mantenimiento: Encargado de la administración y soporte técnico.</a:t>
            </a:r>
          </a:p>
          <a:p>
            <a:pPr algn="ctr" marL="474976" indent="-237488" lvl="1">
              <a:lnSpc>
                <a:spcPts val="3079"/>
              </a:lnSpc>
              <a:buAutoNum type="arabicPeriod" startAt="1"/>
            </a:pPr>
            <a:r>
              <a:rPr lang="en-US" sz="2199">
                <a:solidFill>
                  <a:srgbClr val="365B6D"/>
                </a:solidFill>
                <a:latin typeface="Roboto"/>
                <a:ea typeface="Roboto"/>
                <a:cs typeface="Roboto"/>
                <a:sym typeface="Roboto"/>
              </a:rPr>
              <a:t>Personal de Cinemark: Interactúa con los clientes.</a:t>
            </a:r>
          </a:p>
          <a:p>
            <a:pPr algn="ctr" marL="474976" indent="-237488" lvl="1">
              <a:lnSpc>
                <a:spcPts val="3079"/>
              </a:lnSpc>
              <a:buAutoNum type="arabicPeriod" startAt="1"/>
            </a:pPr>
            <a:r>
              <a:rPr lang="en-US" sz="2199">
                <a:solidFill>
                  <a:srgbClr val="365B6D"/>
                </a:solidFill>
                <a:latin typeface="Roboto"/>
                <a:ea typeface="Roboto"/>
                <a:cs typeface="Roboto"/>
                <a:sym typeface="Roboto"/>
              </a:rPr>
              <a:t>Nuevos usuarios: Potenciales clientes de Cinemark.</a:t>
            </a:r>
          </a:p>
          <a:p>
            <a:pPr algn="ctr">
              <a:lnSpc>
                <a:spcPts val="3079"/>
              </a:lnSpc>
            </a:pPr>
          </a:p>
        </p:txBody>
      </p:sp>
      <p:sp>
        <p:nvSpPr>
          <p:cNvPr name="TextBox 3" id="3"/>
          <p:cNvSpPr txBox="true"/>
          <p:nvPr/>
        </p:nvSpPr>
        <p:spPr>
          <a:xfrm rot="0">
            <a:off x="4358740" y="2159609"/>
            <a:ext cx="9570521" cy="920811"/>
          </a:xfrm>
          <a:prstGeom prst="rect">
            <a:avLst/>
          </a:prstGeom>
        </p:spPr>
        <p:txBody>
          <a:bodyPr anchor="t" rtlCol="false" tIns="0" lIns="0" bIns="0" rIns="0">
            <a:spAutoFit/>
          </a:bodyPr>
          <a:lstStyle/>
          <a:p>
            <a:pPr algn="ctr">
              <a:lnSpc>
                <a:spcPts val="7103"/>
              </a:lnSpc>
            </a:pPr>
            <a:r>
              <a:rPr lang="en-US" b="true" sz="6399" spc="-166">
                <a:solidFill>
                  <a:srgbClr val="365B6D"/>
                </a:solidFill>
                <a:latin typeface="Monterchi Serif Bold"/>
                <a:ea typeface="Monterchi Serif Bold"/>
                <a:cs typeface="Monterchi Serif Bold"/>
                <a:sym typeface="Monterchi Serif Bold"/>
              </a:rPr>
              <a:t>PARTES INTERESADAS</a:t>
            </a:r>
          </a:p>
        </p:txBody>
      </p:sp>
      <p:grpSp>
        <p:nvGrpSpPr>
          <p:cNvPr name="Group 4" id="4"/>
          <p:cNvGrpSpPr/>
          <p:nvPr/>
        </p:nvGrpSpPr>
        <p:grpSpPr>
          <a:xfrm rot="-5400000">
            <a:off x="673236" y="6100249"/>
            <a:ext cx="3598580" cy="4114800"/>
            <a:chOff x="0" y="0"/>
            <a:chExt cx="4798106" cy="5486400"/>
          </a:xfrm>
        </p:grpSpPr>
        <p:grpSp>
          <p:nvGrpSpPr>
            <p:cNvPr name="Group 5" id="5"/>
            <p:cNvGrpSpPr/>
            <p:nvPr/>
          </p:nvGrpSpPr>
          <p:grpSpPr>
            <a:xfrm rot="0">
              <a:off x="0" y="359656"/>
              <a:ext cx="4798106" cy="314368"/>
              <a:chOff x="0" y="0"/>
              <a:chExt cx="947774" cy="62097"/>
            </a:xfrm>
          </p:grpSpPr>
          <p:sp>
            <p:nvSpPr>
              <p:cNvPr name="Freeform 6" id="6"/>
              <p:cNvSpPr/>
              <p:nvPr/>
            </p:nvSpPr>
            <p:spPr>
              <a:xfrm flipH="false" flipV="false" rot="0">
                <a:off x="0" y="0"/>
                <a:ext cx="947774" cy="62097"/>
              </a:xfrm>
              <a:custGeom>
                <a:avLst/>
                <a:gdLst/>
                <a:ahLst/>
                <a:cxnLst/>
                <a:rect r="r" b="b" t="t" l="l"/>
                <a:pathLst>
                  <a:path h="62097" w="947774">
                    <a:moveTo>
                      <a:pt x="0" y="0"/>
                    </a:moveTo>
                    <a:lnTo>
                      <a:pt x="947774" y="0"/>
                    </a:lnTo>
                    <a:lnTo>
                      <a:pt x="947774" y="62097"/>
                    </a:lnTo>
                    <a:lnTo>
                      <a:pt x="0" y="62097"/>
                    </a:lnTo>
                    <a:close/>
                  </a:path>
                </a:pathLst>
              </a:custGeom>
              <a:solidFill>
                <a:srgbClr val="6C9286"/>
              </a:solidFill>
              <a:ln cap="sq">
                <a:noFill/>
                <a:prstDash val="solid"/>
                <a:miter/>
              </a:ln>
            </p:spPr>
          </p:sp>
          <p:sp>
            <p:nvSpPr>
              <p:cNvPr name="TextBox 7" id="7"/>
              <p:cNvSpPr txBox="true"/>
              <p:nvPr/>
            </p:nvSpPr>
            <p:spPr>
              <a:xfrm>
                <a:off x="0" y="-28575"/>
                <a:ext cx="947774" cy="90672"/>
              </a:xfrm>
              <a:prstGeom prst="rect">
                <a:avLst/>
              </a:prstGeom>
            </p:spPr>
            <p:txBody>
              <a:bodyPr anchor="ctr" rtlCol="false" tIns="50800" lIns="50800" bIns="50800" rIns="50800"/>
              <a:lstStyle/>
              <a:p>
                <a:pPr algn="ctr" marL="0" indent="0" lvl="0">
                  <a:lnSpc>
                    <a:spcPts val="2921"/>
                  </a:lnSpc>
                  <a:spcBef>
                    <a:spcPct val="0"/>
                  </a:spcBef>
                </a:pPr>
              </a:p>
            </p:txBody>
          </p:sp>
        </p:grpSp>
        <p:grpSp>
          <p:nvGrpSpPr>
            <p:cNvPr name="Group 8" id="8"/>
            <p:cNvGrpSpPr/>
            <p:nvPr/>
          </p:nvGrpSpPr>
          <p:grpSpPr>
            <a:xfrm rot="0">
              <a:off x="0" y="925401"/>
              <a:ext cx="3675307" cy="314368"/>
              <a:chOff x="0" y="0"/>
              <a:chExt cx="725987" cy="62097"/>
            </a:xfrm>
          </p:grpSpPr>
          <p:sp>
            <p:nvSpPr>
              <p:cNvPr name="Freeform 9" id="9"/>
              <p:cNvSpPr/>
              <p:nvPr/>
            </p:nvSpPr>
            <p:spPr>
              <a:xfrm flipH="false" flipV="false" rot="0">
                <a:off x="0" y="0"/>
                <a:ext cx="725987" cy="62097"/>
              </a:xfrm>
              <a:custGeom>
                <a:avLst/>
                <a:gdLst/>
                <a:ahLst/>
                <a:cxnLst/>
                <a:rect r="r" b="b" t="t" l="l"/>
                <a:pathLst>
                  <a:path h="62097" w="725987">
                    <a:moveTo>
                      <a:pt x="0" y="0"/>
                    </a:moveTo>
                    <a:lnTo>
                      <a:pt x="725987" y="0"/>
                    </a:lnTo>
                    <a:lnTo>
                      <a:pt x="725987" y="62097"/>
                    </a:lnTo>
                    <a:lnTo>
                      <a:pt x="0" y="62097"/>
                    </a:lnTo>
                    <a:close/>
                  </a:path>
                </a:pathLst>
              </a:custGeom>
              <a:solidFill>
                <a:srgbClr val="6C9286"/>
              </a:solidFill>
              <a:ln cap="sq">
                <a:noFill/>
                <a:prstDash val="solid"/>
                <a:miter/>
              </a:ln>
            </p:spPr>
          </p:sp>
          <p:sp>
            <p:nvSpPr>
              <p:cNvPr name="TextBox 10" id="10"/>
              <p:cNvSpPr txBox="true"/>
              <p:nvPr/>
            </p:nvSpPr>
            <p:spPr>
              <a:xfrm>
                <a:off x="0" y="-28575"/>
                <a:ext cx="725987" cy="90672"/>
              </a:xfrm>
              <a:prstGeom prst="rect">
                <a:avLst/>
              </a:prstGeom>
            </p:spPr>
            <p:txBody>
              <a:bodyPr anchor="ctr" rtlCol="false" tIns="50800" lIns="50800" bIns="50800" rIns="50800"/>
              <a:lstStyle/>
              <a:p>
                <a:pPr algn="ctr" marL="0" indent="0" lvl="0">
                  <a:lnSpc>
                    <a:spcPts val="2921"/>
                  </a:lnSpc>
                  <a:spcBef>
                    <a:spcPct val="0"/>
                  </a:spcBef>
                </a:pPr>
              </a:p>
            </p:txBody>
          </p:sp>
        </p:grpSp>
        <p:grpSp>
          <p:nvGrpSpPr>
            <p:cNvPr name="Group 11" id="11"/>
            <p:cNvGrpSpPr/>
            <p:nvPr/>
          </p:nvGrpSpPr>
          <p:grpSpPr>
            <a:xfrm rot="-5400000">
              <a:off x="-650594" y="1538808"/>
              <a:ext cx="3391984" cy="314368"/>
              <a:chOff x="0" y="0"/>
              <a:chExt cx="670022" cy="62097"/>
            </a:xfrm>
          </p:grpSpPr>
          <p:sp>
            <p:nvSpPr>
              <p:cNvPr name="Freeform 12" id="12"/>
              <p:cNvSpPr/>
              <p:nvPr/>
            </p:nvSpPr>
            <p:spPr>
              <a:xfrm flipH="false" flipV="false" rot="0">
                <a:off x="0" y="0"/>
                <a:ext cx="670022" cy="62097"/>
              </a:xfrm>
              <a:custGeom>
                <a:avLst/>
                <a:gdLst/>
                <a:ahLst/>
                <a:cxnLst/>
                <a:rect r="r" b="b" t="t" l="l"/>
                <a:pathLst>
                  <a:path h="62097" w="670022">
                    <a:moveTo>
                      <a:pt x="0" y="0"/>
                    </a:moveTo>
                    <a:lnTo>
                      <a:pt x="670022" y="0"/>
                    </a:lnTo>
                    <a:lnTo>
                      <a:pt x="670022" y="62097"/>
                    </a:lnTo>
                    <a:lnTo>
                      <a:pt x="0" y="62097"/>
                    </a:lnTo>
                    <a:close/>
                  </a:path>
                </a:pathLst>
              </a:custGeom>
              <a:solidFill>
                <a:srgbClr val="6C9286"/>
              </a:solidFill>
              <a:ln cap="sq">
                <a:noFill/>
                <a:prstDash val="solid"/>
                <a:miter/>
              </a:ln>
            </p:spPr>
          </p:sp>
          <p:sp>
            <p:nvSpPr>
              <p:cNvPr name="TextBox 13" id="13"/>
              <p:cNvSpPr txBox="true"/>
              <p:nvPr/>
            </p:nvSpPr>
            <p:spPr>
              <a:xfrm>
                <a:off x="0" y="-28575"/>
                <a:ext cx="670022" cy="90672"/>
              </a:xfrm>
              <a:prstGeom prst="rect">
                <a:avLst/>
              </a:prstGeom>
            </p:spPr>
            <p:txBody>
              <a:bodyPr anchor="ctr" rtlCol="false" tIns="50800" lIns="50800" bIns="50800" rIns="50800"/>
              <a:lstStyle/>
              <a:p>
                <a:pPr algn="ctr" marL="0" indent="0" lvl="0">
                  <a:lnSpc>
                    <a:spcPts val="2921"/>
                  </a:lnSpc>
                  <a:spcBef>
                    <a:spcPct val="0"/>
                  </a:spcBef>
                </a:pPr>
              </a:p>
            </p:txBody>
          </p:sp>
        </p:grpSp>
        <p:grpSp>
          <p:nvGrpSpPr>
            <p:cNvPr name="Group 14" id="14"/>
            <p:cNvGrpSpPr/>
            <p:nvPr/>
          </p:nvGrpSpPr>
          <p:grpSpPr>
            <a:xfrm rot="-5400000">
              <a:off x="-2123316" y="3048717"/>
              <a:ext cx="4560999" cy="314368"/>
              <a:chOff x="0" y="0"/>
              <a:chExt cx="900938" cy="62097"/>
            </a:xfrm>
          </p:grpSpPr>
          <p:sp>
            <p:nvSpPr>
              <p:cNvPr name="Freeform 15" id="15"/>
              <p:cNvSpPr/>
              <p:nvPr/>
            </p:nvSpPr>
            <p:spPr>
              <a:xfrm flipH="false" flipV="false" rot="0">
                <a:off x="0" y="0"/>
                <a:ext cx="900938" cy="62097"/>
              </a:xfrm>
              <a:custGeom>
                <a:avLst/>
                <a:gdLst/>
                <a:ahLst/>
                <a:cxnLst/>
                <a:rect r="r" b="b" t="t" l="l"/>
                <a:pathLst>
                  <a:path h="62097" w="900938">
                    <a:moveTo>
                      <a:pt x="0" y="0"/>
                    </a:moveTo>
                    <a:lnTo>
                      <a:pt x="900938" y="0"/>
                    </a:lnTo>
                    <a:lnTo>
                      <a:pt x="900938" y="62097"/>
                    </a:lnTo>
                    <a:lnTo>
                      <a:pt x="0" y="62097"/>
                    </a:lnTo>
                    <a:close/>
                  </a:path>
                </a:pathLst>
              </a:custGeom>
              <a:solidFill>
                <a:srgbClr val="6C9286"/>
              </a:solidFill>
              <a:ln cap="sq">
                <a:noFill/>
                <a:prstDash val="solid"/>
                <a:miter/>
              </a:ln>
            </p:spPr>
          </p:sp>
          <p:sp>
            <p:nvSpPr>
              <p:cNvPr name="TextBox 16" id="16"/>
              <p:cNvSpPr txBox="true"/>
              <p:nvPr/>
            </p:nvSpPr>
            <p:spPr>
              <a:xfrm>
                <a:off x="0" y="-28575"/>
                <a:ext cx="900938" cy="90672"/>
              </a:xfrm>
              <a:prstGeom prst="rect">
                <a:avLst/>
              </a:prstGeom>
            </p:spPr>
            <p:txBody>
              <a:bodyPr anchor="ctr" rtlCol="false" tIns="50800" lIns="50800" bIns="50800" rIns="50800"/>
              <a:lstStyle/>
              <a:p>
                <a:pPr algn="ctr" marL="0" indent="0" lvl="0">
                  <a:lnSpc>
                    <a:spcPts val="2921"/>
                  </a:lnSpc>
                  <a:spcBef>
                    <a:spcPct val="0"/>
                  </a:spcBef>
                </a:pPr>
              </a:p>
            </p:txBody>
          </p:sp>
        </p:grpSp>
      </p:grpSp>
      <p:grpSp>
        <p:nvGrpSpPr>
          <p:cNvPr name="Group 17" id="17"/>
          <p:cNvGrpSpPr/>
          <p:nvPr/>
        </p:nvGrpSpPr>
        <p:grpSpPr>
          <a:xfrm rot="5400000">
            <a:off x="14187371" y="-152067"/>
            <a:ext cx="3598580" cy="4114800"/>
            <a:chOff x="0" y="0"/>
            <a:chExt cx="4798106" cy="5486400"/>
          </a:xfrm>
        </p:grpSpPr>
        <p:grpSp>
          <p:nvGrpSpPr>
            <p:cNvPr name="Group 18" id="18"/>
            <p:cNvGrpSpPr/>
            <p:nvPr/>
          </p:nvGrpSpPr>
          <p:grpSpPr>
            <a:xfrm rot="0">
              <a:off x="0" y="359656"/>
              <a:ext cx="4798106" cy="314368"/>
              <a:chOff x="0" y="0"/>
              <a:chExt cx="947774" cy="62097"/>
            </a:xfrm>
          </p:grpSpPr>
          <p:sp>
            <p:nvSpPr>
              <p:cNvPr name="Freeform 19" id="19"/>
              <p:cNvSpPr/>
              <p:nvPr/>
            </p:nvSpPr>
            <p:spPr>
              <a:xfrm flipH="false" flipV="false" rot="0">
                <a:off x="0" y="0"/>
                <a:ext cx="947774" cy="62097"/>
              </a:xfrm>
              <a:custGeom>
                <a:avLst/>
                <a:gdLst/>
                <a:ahLst/>
                <a:cxnLst/>
                <a:rect r="r" b="b" t="t" l="l"/>
                <a:pathLst>
                  <a:path h="62097" w="947774">
                    <a:moveTo>
                      <a:pt x="0" y="0"/>
                    </a:moveTo>
                    <a:lnTo>
                      <a:pt x="947774" y="0"/>
                    </a:lnTo>
                    <a:lnTo>
                      <a:pt x="947774" y="62097"/>
                    </a:lnTo>
                    <a:lnTo>
                      <a:pt x="0" y="62097"/>
                    </a:lnTo>
                    <a:close/>
                  </a:path>
                </a:pathLst>
              </a:custGeom>
              <a:solidFill>
                <a:srgbClr val="6C9286"/>
              </a:solidFill>
              <a:ln cap="sq">
                <a:noFill/>
                <a:prstDash val="solid"/>
                <a:miter/>
              </a:ln>
            </p:spPr>
          </p:sp>
          <p:sp>
            <p:nvSpPr>
              <p:cNvPr name="TextBox 20" id="20"/>
              <p:cNvSpPr txBox="true"/>
              <p:nvPr/>
            </p:nvSpPr>
            <p:spPr>
              <a:xfrm>
                <a:off x="0" y="-28575"/>
                <a:ext cx="947774" cy="90672"/>
              </a:xfrm>
              <a:prstGeom prst="rect">
                <a:avLst/>
              </a:prstGeom>
            </p:spPr>
            <p:txBody>
              <a:bodyPr anchor="ctr" rtlCol="false" tIns="50800" lIns="50800" bIns="50800" rIns="50800"/>
              <a:lstStyle/>
              <a:p>
                <a:pPr algn="ctr" marL="0" indent="0" lvl="0">
                  <a:lnSpc>
                    <a:spcPts val="2921"/>
                  </a:lnSpc>
                  <a:spcBef>
                    <a:spcPct val="0"/>
                  </a:spcBef>
                </a:pPr>
              </a:p>
            </p:txBody>
          </p:sp>
        </p:grpSp>
        <p:grpSp>
          <p:nvGrpSpPr>
            <p:cNvPr name="Group 21" id="21"/>
            <p:cNvGrpSpPr/>
            <p:nvPr/>
          </p:nvGrpSpPr>
          <p:grpSpPr>
            <a:xfrm rot="0">
              <a:off x="0" y="925401"/>
              <a:ext cx="3675307" cy="314368"/>
              <a:chOff x="0" y="0"/>
              <a:chExt cx="725987" cy="62097"/>
            </a:xfrm>
          </p:grpSpPr>
          <p:sp>
            <p:nvSpPr>
              <p:cNvPr name="Freeform 22" id="22"/>
              <p:cNvSpPr/>
              <p:nvPr/>
            </p:nvSpPr>
            <p:spPr>
              <a:xfrm flipH="false" flipV="false" rot="0">
                <a:off x="0" y="0"/>
                <a:ext cx="725987" cy="62097"/>
              </a:xfrm>
              <a:custGeom>
                <a:avLst/>
                <a:gdLst/>
                <a:ahLst/>
                <a:cxnLst/>
                <a:rect r="r" b="b" t="t" l="l"/>
                <a:pathLst>
                  <a:path h="62097" w="725987">
                    <a:moveTo>
                      <a:pt x="0" y="0"/>
                    </a:moveTo>
                    <a:lnTo>
                      <a:pt x="725987" y="0"/>
                    </a:lnTo>
                    <a:lnTo>
                      <a:pt x="725987" y="62097"/>
                    </a:lnTo>
                    <a:lnTo>
                      <a:pt x="0" y="62097"/>
                    </a:lnTo>
                    <a:close/>
                  </a:path>
                </a:pathLst>
              </a:custGeom>
              <a:solidFill>
                <a:srgbClr val="6C9286"/>
              </a:solidFill>
              <a:ln cap="sq">
                <a:noFill/>
                <a:prstDash val="solid"/>
                <a:miter/>
              </a:ln>
            </p:spPr>
          </p:sp>
          <p:sp>
            <p:nvSpPr>
              <p:cNvPr name="TextBox 23" id="23"/>
              <p:cNvSpPr txBox="true"/>
              <p:nvPr/>
            </p:nvSpPr>
            <p:spPr>
              <a:xfrm>
                <a:off x="0" y="-28575"/>
                <a:ext cx="725987" cy="90672"/>
              </a:xfrm>
              <a:prstGeom prst="rect">
                <a:avLst/>
              </a:prstGeom>
            </p:spPr>
            <p:txBody>
              <a:bodyPr anchor="ctr" rtlCol="false" tIns="50800" lIns="50800" bIns="50800" rIns="50800"/>
              <a:lstStyle/>
              <a:p>
                <a:pPr algn="ctr" marL="0" indent="0" lvl="0">
                  <a:lnSpc>
                    <a:spcPts val="2921"/>
                  </a:lnSpc>
                  <a:spcBef>
                    <a:spcPct val="0"/>
                  </a:spcBef>
                </a:pPr>
              </a:p>
            </p:txBody>
          </p:sp>
        </p:grpSp>
        <p:grpSp>
          <p:nvGrpSpPr>
            <p:cNvPr name="Group 24" id="24"/>
            <p:cNvGrpSpPr/>
            <p:nvPr/>
          </p:nvGrpSpPr>
          <p:grpSpPr>
            <a:xfrm rot="-5400000">
              <a:off x="-650594" y="1538808"/>
              <a:ext cx="3391984" cy="314368"/>
              <a:chOff x="0" y="0"/>
              <a:chExt cx="670022" cy="62097"/>
            </a:xfrm>
          </p:grpSpPr>
          <p:sp>
            <p:nvSpPr>
              <p:cNvPr name="Freeform 25" id="25"/>
              <p:cNvSpPr/>
              <p:nvPr/>
            </p:nvSpPr>
            <p:spPr>
              <a:xfrm flipH="false" flipV="false" rot="0">
                <a:off x="0" y="0"/>
                <a:ext cx="670022" cy="62097"/>
              </a:xfrm>
              <a:custGeom>
                <a:avLst/>
                <a:gdLst/>
                <a:ahLst/>
                <a:cxnLst/>
                <a:rect r="r" b="b" t="t" l="l"/>
                <a:pathLst>
                  <a:path h="62097" w="670022">
                    <a:moveTo>
                      <a:pt x="0" y="0"/>
                    </a:moveTo>
                    <a:lnTo>
                      <a:pt x="670022" y="0"/>
                    </a:lnTo>
                    <a:lnTo>
                      <a:pt x="670022" y="62097"/>
                    </a:lnTo>
                    <a:lnTo>
                      <a:pt x="0" y="62097"/>
                    </a:lnTo>
                    <a:close/>
                  </a:path>
                </a:pathLst>
              </a:custGeom>
              <a:solidFill>
                <a:srgbClr val="6C9286"/>
              </a:solidFill>
              <a:ln cap="sq">
                <a:noFill/>
                <a:prstDash val="solid"/>
                <a:miter/>
              </a:ln>
            </p:spPr>
          </p:sp>
          <p:sp>
            <p:nvSpPr>
              <p:cNvPr name="TextBox 26" id="26"/>
              <p:cNvSpPr txBox="true"/>
              <p:nvPr/>
            </p:nvSpPr>
            <p:spPr>
              <a:xfrm>
                <a:off x="0" y="-28575"/>
                <a:ext cx="670022" cy="90672"/>
              </a:xfrm>
              <a:prstGeom prst="rect">
                <a:avLst/>
              </a:prstGeom>
            </p:spPr>
            <p:txBody>
              <a:bodyPr anchor="ctr" rtlCol="false" tIns="50800" lIns="50800" bIns="50800" rIns="50800"/>
              <a:lstStyle/>
              <a:p>
                <a:pPr algn="ctr" marL="0" indent="0" lvl="0">
                  <a:lnSpc>
                    <a:spcPts val="2921"/>
                  </a:lnSpc>
                  <a:spcBef>
                    <a:spcPct val="0"/>
                  </a:spcBef>
                </a:pPr>
              </a:p>
            </p:txBody>
          </p:sp>
        </p:grpSp>
        <p:grpSp>
          <p:nvGrpSpPr>
            <p:cNvPr name="Group 27" id="27"/>
            <p:cNvGrpSpPr/>
            <p:nvPr/>
          </p:nvGrpSpPr>
          <p:grpSpPr>
            <a:xfrm rot="-5400000">
              <a:off x="-2123316" y="3048717"/>
              <a:ext cx="4560999" cy="314368"/>
              <a:chOff x="0" y="0"/>
              <a:chExt cx="900938" cy="62097"/>
            </a:xfrm>
          </p:grpSpPr>
          <p:sp>
            <p:nvSpPr>
              <p:cNvPr name="Freeform 28" id="28"/>
              <p:cNvSpPr/>
              <p:nvPr/>
            </p:nvSpPr>
            <p:spPr>
              <a:xfrm flipH="false" flipV="false" rot="0">
                <a:off x="0" y="0"/>
                <a:ext cx="900938" cy="62097"/>
              </a:xfrm>
              <a:custGeom>
                <a:avLst/>
                <a:gdLst/>
                <a:ahLst/>
                <a:cxnLst/>
                <a:rect r="r" b="b" t="t" l="l"/>
                <a:pathLst>
                  <a:path h="62097" w="900938">
                    <a:moveTo>
                      <a:pt x="0" y="0"/>
                    </a:moveTo>
                    <a:lnTo>
                      <a:pt x="900938" y="0"/>
                    </a:lnTo>
                    <a:lnTo>
                      <a:pt x="900938" y="62097"/>
                    </a:lnTo>
                    <a:lnTo>
                      <a:pt x="0" y="62097"/>
                    </a:lnTo>
                    <a:close/>
                  </a:path>
                </a:pathLst>
              </a:custGeom>
              <a:solidFill>
                <a:srgbClr val="6C9286"/>
              </a:solidFill>
              <a:ln cap="sq">
                <a:noFill/>
                <a:prstDash val="solid"/>
                <a:miter/>
              </a:ln>
            </p:spPr>
          </p:sp>
          <p:sp>
            <p:nvSpPr>
              <p:cNvPr name="TextBox 29" id="29"/>
              <p:cNvSpPr txBox="true"/>
              <p:nvPr/>
            </p:nvSpPr>
            <p:spPr>
              <a:xfrm>
                <a:off x="0" y="-28575"/>
                <a:ext cx="900938" cy="90672"/>
              </a:xfrm>
              <a:prstGeom prst="rect">
                <a:avLst/>
              </a:prstGeom>
            </p:spPr>
            <p:txBody>
              <a:bodyPr anchor="ctr" rtlCol="false" tIns="50800" lIns="50800" bIns="50800" rIns="50800"/>
              <a:lstStyle/>
              <a:p>
                <a:pPr algn="ctr" marL="0" indent="0" lvl="0">
                  <a:lnSpc>
                    <a:spcPts val="2921"/>
                  </a:lnSpc>
                  <a:spcBef>
                    <a:spcPct val="0"/>
                  </a:spcBef>
                </a:pPr>
              </a:p>
            </p:txBody>
          </p:sp>
        </p:grpSp>
      </p:grpSp>
    </p:spTree>
  </p:cSld>
  <p:clrMapOvr>
    <a:masterClrMapping/>
  </p:clrMapOvr>
</p:sld>
</file>

<file path=ppt/slides/slide6.xml><?xml version="1.0" encoding="utf-8"?>
<p:sld xmlns:p="http://schemas.openxmlformats.org/presentationml/2006/main" xmlns:a="http://schemas.openxmlformats.org/drawingml/2006/main">
  <p:cSld>
    <p:bg>
      <p:bgPr>
        <a:solidFill>
          <a:srgbClr val="F2F1EC"/>
        </a:solidFill>
      </p:bgPr>
    </p:bg>
    <p:spTree>
      <p:nvGrpSpPr>
        <p:cNvPr id="1" name=""/>
        <p:cNvGrpSpPr/>
        <p:nvPr/>
      </p:nvGrpSpPr>
      <p:grpSpPr>
        <a:xfrm>
          <a:off x="0" y="0"/>
          <a:ext cx="0" cy="0"/>
          <a:chOff x="0" y="0"/>
          <a:chExt cx="0" cy="0"/>
        </a:xfrm>
      </p:grpSpPr>
      <p:sp>
        <p:nvSpPr>
          <p:cNvPr name="TextBox 2" id="2"/>
          <p:cNvSpPr txBox="true"/>
          <p:nvPr/>
        </p:nvSpPr>
        <p:spPr>
          <a:xfrm rot="0">
            <a:off x="2472526" y="1294032"/>
            <a:ext cx="13342948" cy="3116475"/>
          </a:xfrm>
          <a:prstGeom prst="rect">
            <a:avLst/>
          </a:prstGeom>
        </p:spPr>
        <p:txBody>
          <a:bodyPr anchor="t" rtlCol="false" tIns="0" lIns="0" bIns="0" rIns="0">
            <a:spAutoFit/>
          </a:bodyPr>
          <a:lstStyle/>
          <a:p>
            <a:pPr algn="ctr" marL="474976" indent="-237488" lvl="1">
              <a:lnSpc>
                <a:spcPts val="3079"/>
              </a:lnSpc>
              <a:buFont typeface="Arial"/>
              <a:buChar char="•"/>
            </a:pPr>
            <a:r>
              <a:rPr lang="en-US" sz="2199">
                <a:solidFill>
                  <a:srgbClr val="365B6D"/>
                </a:solidFill>
                <a:latin typeface="Roboto"/>
                <a:ea typeface="Roboto"/>
                <a:cs typeface="Roboto"/>
                <a:sym typeface="Roboto"/>
              </a:rPr>
              <a:t>Factibilidad Técnica: Se utilizarán servid</a:t>
            </a:r>
            <a:r>
              <a:rPr lang="en-US" sz="2199">
                <a:solidFill>
                  <a:srgbClr val="365B6D"/>
                </a:solidFill>
                <a:latin typeface="Roboto"/>
                <a:ea typeface="Roboto"/>
                <a:cs typeface="Roboto"/>
                <a:sym typeface="Roboto"/>
              </a:rPr>
              <a:t>ores en la nube y físicos para el almacenamiento y procesamiento de datos en tiempo real. Además, se emplearán herramientas de análisis como Python y PowerBI.</a:t>
            </a:r>
          </a:p>
          <a:p>
            <a:pPr algn="ctr" marL="474976" indent="-237488" lvl="1">
              <a:lnSpc>
                <a:spcPts val="3079"/>
              </a:lnSpc>
              <a:buFont typeface="Arial"/>
              <a:buChar char="•"/>
            </a:pPr>
            <a:r>
              <a:rPr lang="en-US" sz="2199">
                <a:solidFill>
                  <a:srgbClr val="365B6D"/>
                </a:solidFill>
                <a:latin typeface="Roboto"/>
                <a:ea typeface="Roboto"/>
                <a:cs typeface="Roboto"/>
                <a:sym typeface="Roboto"/>
              </a:rPr>
              <a:t>Fact</a:t>
            </a:r>
            <a:r>
              <a:rPr lang="en-US" sz="2199">
                <a:solidFill>
                  <a:srgbClr val="365B6D"/>
                </a:solidFill>
                <a:latin typeface="Roboto"/>
                <a:ea typeface="Roboto"/>
                <a:cs typeface="Roboto"/>
                <a:sym typeface="Roboto"/>
              </a:rPr>
              <a:t>ibilidad Operativa: Se contratará personal temporal para dar soporte al sistema y se entrenará al personal para la correcta recolección de datos.</a:t>
            </a:r>
          </a:p>
          <a:p>
            <a:pPr algn="ctr" marL="474976" indent="-237488" lvl="1">
              <a:lnSpc>
                <a:spcPts val="3079"/>
              </a:lnSpc>
              <a:buFont typeface="Arial"/>
              <a:buChar char="•"/>
            </a:pPr>
            <a:r>
              <a:rPr lang="en-US" sz="2199">
                <a:solidFill>
                  <a:srgbClr val="365B6D"/>
                </a:solidFill>
                <a:latin typeface="Roboto"/>
                <a:ea typeface="Roboto"/>
                <a:cs typeface="Roboto"/>
                <a:sym typeface="Roboto"/>
              </a:rPr>
              <a:t>F</a:t>
            </a:r>
            <a:r>
              <a:rPr lang="en-US" sz="2199">
                <a:solidFill>
                  <a:srgbClr val="365B6D"/>
                </a:solidFill>
                <a:latin typeface="Roboto"/>
                <a:ea typeface="Roboto"/>
                <a:cs typeface="Roboto"/>
                <a:sym typeface="Roboto"/>
              </a:rPr>
              <a:t>actibilidad Económica: Se estima un presupuesto de entre 70,000 y 80,000 USD, distribuidos en hardware, software, infraestructura y contratación de personal.</a:t>
            </a:r>
          </a:p>
          <a:p>
            <a:pPr algn="ctr">
              <a:lnSpc>
                <a:spcPts val="3079"/>
              </a:lnSpc>
            </a:pPr>
          </a:p>
        </p:txBody>
      </p:sp>
      <p:sp>
        <p:nvSpPr>
          <p:cNvPr name="TextBox 3" id="3"/>
          <p:cNvSpPr txBox="true"/>
          <p:nvPr/>
        </p:nvSpPr>
        <p:spPr>
          <a:xfrm rot="0">
            <a:off x="4529926" y="592107"/>
            <a:ext cx="9570521" cy="920811"/>
          </a:xfrm>
          <a:prstGeom prst="rect">
            <a:avLst/>
          </a:prstGeom>
        </p:spPr>
        <p:txBody>
          <a:bodyPr anchor="t" rtlCol="false" tIns="0" lIns="0" bIns="0" rIns="0">
            <a:spAutoFit/>
          </a:bodyPr>
          <a:lstStyle/>
          <a:p>
            <a:pPr algn="ctr">
              <a:lnSpc>
                <a:spcPts val="7103"/>
              </a:lnSpc>
            </a:pPr>
            <a:r>
              <a:rPr lang="en-US" b="true" sz="6399" spc="-166">
                <a:solidFill>
                  <a:srgbClr val="365B6D"/>
                </a:solidFill>
                <a:latin typeface="Monterchi Serif Bold"/>
                <a:ea typeface="Monterchi Serif Bold"/>
                <a:cs typeface="Monterchi Serif Bold"/>
                <a:sym typeface="Monterchi Serif Bold"/>
              </a:rPr>
              <a:t>ESTUDIO DE FACTIBILIDAD</a:t>
            </a:r>
          </a:p>
        </p:txBody>
      </p:sp>
      <p:grpSp>
        <p:nvGrpSpPr>
          <p:cNvPr name="Group 4" id="4"/>
          <p:cNvGrpSpPr/>
          <p:nvPr/>
        </p:nvGrpSpPr>
        <p:grpSpPr>
          <a:xfrm rot="-5400000">
            <a:off x="673236" y="6100249"/>
            <a:ext cx="3598580" cy="4114800"/>
            <a:chOff x="0" y="0"/>
            <a:chExt cx="4798106" cy="5486400"/>
          </a:xfrm>
        </p:grpSpPr>
        <p:grpSp>
          <p:nvGrpSpPr>
            <p:cNvPr name="Group 5" id="5"/>
            <p:cNvGrpSpPr/>
            <p:nvPr/>
          </p:nvGrpSpPr>
          <p:grpSpPr>
            <a:xfrm rot="0">
              <a:off x="0" y="359656"/>
              <a:ext cx="4798106" cy="314368"/>
              <a:chOff x="0" y="0"/>
              <a:chExt cx="947774" cy="62097"/>
            </a:xfrm>
          </p:grpSpPr>
          <p:sp>
            <p:nvSpPr>
              <p:cNvPr name="Freeform 6" id="6"/>
              <p:cNvSpPr/>
              <p:nvPr/>
            </p:nvSpPr>
            <p:spPr>
              <a:xfrm flipH="false" flipV="false" rot="0">
                <a:off x="0" y="0"/>
                <a:ext cx="947774" cy="62097"/>
              </a:xfrm>
              <a:custGeom>
                <a:avLst/>
                <a:gdLst/>
                <a:ahLst/>
                <a:cxnLst/>
                <a:rect r="r" b="b" t="t" l="l"/>
                <a:pathLst>
                  <a:path h="62097" w="947774">
                    <a:moveTo>
                      <a:pt x="0" y="0"/>
                    </a:moveTo>
                    <a:lnTo>
                      <a:pt x="947774" y="0"/>
                    </a:lnTo>
                    <a:lnTo>
                      <a:pt x="947774" y="62097"/>
                    </a:lnTo>
                    <a:lnTo>
                      <a:pt x="0" y="62097"/>
                    </a:lnTo>
                    <a:close/>
                  </a:path>
                </a:pathLst>
              </a:custGeom>
              <a:solidFill>
                <a:srgbClr val="6C9286"/>
              </a:solidFill>
              <a:ln cap="sq">
                <a:noFill/>
                <a:prstDash val="solid"/>
                <a:miter/>
              </a:ln>
            </p:spPr>
          </p:sp>
          <p:sp>
            <p:nvSpPr>
              <p:cNvPr name="TextBox 7" id="7"/>
              <p:cNvSpPr txBox="true"/>
              <p:nvPr/>
            </p:nvSpPr>
            <p:spPr>
              <a:xfrm>
                <a:off x="0" y="-28575"/>
                <a:ext cx="947774" cy="90672"/>
              </a:xfrm>
              <a:prstGeom prst="rect">
                <a:avLst/>
              </a:prstGeom>
            </p:spPr>
            <p:txBody>
              <a:bodyPr anchor="ctr" rtlCol="false" tIns="50800" lIns="50800" bIns="50800" rIns="50800"/>
              <a:lstStyle/>
              <a:p>
                <a:pPr algn="ctr" marL="0" indent="0" lvl="0">
                  <a:lnSpc>
                    <a:spcPts val="2921"/>
                  </a:lnSpc>
                  <a:spcBef>
                    <a:spcPct val="0"/>
                  </a:spcBef>
                </a:pPr>
              </a:p>
            </p:txBody>
          </p:sp>
        </p:grpSp>
        <p:grpSp>
          <p:nvGrpSpPr>
            <p:cNvPr name="Group 8" id="8"/>
            <p:cNvGrpSpPr/>
            <p:nvPr/>
          </p:nvGrpSpPr>
          <p:grpSpPr>
            <a:xfrm rot="0">
              <a:off x="0" y="925401"/>
              <a:ext cx="3675307" cy="314368"/>
              <a:chOff x="0" y="0"/>
              <a:chExt cx="725987" cy="62097"/>
            </a:xfrm>
          </p:grpSpPr>
          <p:sp>
            <p:nvSpPr>
              <p:cNvPr name="Freeform 9" id="9"/>
              <p:cNvSpPr/>
              <p:nvPr/>
            </p:nvSpPr>
            <p:spPr>
              <a:xfrm flipH="false" flipV="false" rot="0">
                <a:off x="0" y="0"/>
                <a:ext cx="725987" cy="62097"/>
              </a:xfrm>
              <a:custGeom>
                <a:avLst/>
                <a:gdLst/>
                <a:ahLst/>
                <a:cxnLst/>
                <a:rect r="r" b="b" t="t" l="l"/>
                <a:pathLst>
                  <a:path h="62097" w="725987">
                    <a:moveTo>
                      <a:pt x="0" y="0"/>
                    </a:moveTo>
                    <a:lnTo>
                      <a:pt x="725987" y="0"/>
                    </a:lnTo>
                    <a:lnTo>
                      <a:pt x="725987" y="62097"/>
                    </a:lnTo>
                    <a:lnTo>
                      <a:pt x="0" y="62097"/>
                    </a:lnTo>
                    <a:close/>
                  </a:path>
                </a:pathLst>
              </a:custGeom>
              <a:solidFill>
                <a:srgbClr val="6C9286"/>
              </a:solidFill>
              <a:ln cap="sq">
                <a:noFill/>
                <a:prstDash val="solid"/>
                <a:miter/>
              </a:ln>
            </p:spPr>
          </p:sp>
          <p:sp>
            <p:nvSpPr>
              <p:cNvPr name="TextBox 10" id="10"/>
              <p:cNvSpPr txBox="true"/>
              <p:nvPr/>
            </p:nvSpPr>
            <p:spPr>
              <a:xfrm>
                <a:off x="0" y="-28575"/>
                <a:ext cx="725987" cy="90672"/>
              </a:xfrm>
              <a:prstGeom prst="rect">
                <a:avLst/>
              </a:prstGeom>
            </p:spPr>
            <p:txBody>
              <a:bodyPr anchor="ctr" rtlCol="false" tIns="50800" lIns="50800" bIns="50800" rIns="50800"/>
              <a:lstStyle/>
              <a:p>
                <a:pPr algn="ctr" marL="0" indent="0" lvl="0">
                  <a:lnSpc>
                    <a:spcPts val="2921"/>
                  </a:lnSpc>
                  <a:spcBef>
                    <a:spcPct val="0"/>
                  </a:spcBef>
                </a:pPr>
              </a:p>
            </p:txBody>
          </p:sp>
        </p:grpSp>
        <p:grpSp>
          <p:nvGrpSpPr>
            <p:cNvPr name="Group 11" id="11"/>
            <p:cNvGrpSpPr/>
            <p:nvPr/>
          </p:nvGrpSpPr>
          <p:grpSpPr>
            <a:xfrm rot="-5400000">
              <a:off x="-650594" y="1538808"/>
              <a:ext cx="3391984" cy="314368"/>
              <a:chOff x="0" y="0"/>
              <a:chExt cx="670022" cy="62097"/>
            </a:xfrm>
          </p:grpSpPr>
          <p:sp>
            <p:nvSpPr>
              <p:cNvPr name="Freeform 12" id="12"/>
              <p:cNvSpPr/>
              <p:nvPr/>
            </p:nvSpPr>
            <p:spPr>
              <a:xfrm flipH="false" flipV="false" rot="0">
                <a:off x="0" y="0"/>
                <a:ext cx="670022" cy="62097"/>
              </a:xfrm>
              <a:custGeom>
                <a:avLst/>
                <a:gdLst/>
                <a:ahLst/>
                <a:cxnLst/>
                <a:rect r="r" b="b" t="t" l="l"/>
                <a:pathLst>
                  <a:path h="62097" w="670022">
                    <a:moveTo>
                      <a:pt x="0" y="0"/>
                    </a:moveTo>
                    <a:lnTo>
                      <a:pt x="670022" y="0"/>
                    </a:lnTo>
                    <a:lnTo>
                      <a:pt x="670022" y="62097"/>
                    </a:lnTo>
                    <a:lnTo>
                      <a:pt x="0" y="62097"/>
                    </a:lnTo>
                    <a:close/>
                  </a:path>
                </a:pathLst>
              </a:custGeom>
              <a:solidFill>
                <a:srgbClr val="6C9286"/>
              </a:solidFill>
              <a:ln cap="sq">
                <a:noFill/>
                <a:prstDash val="solid"/>
                <a:miter/>
              </a:ln>
            </p:spPr>
          </p:sp>
          <p:sp>
            <p:nvSpPr>
              <p:cNvPr name="TextBox 13" id="13"/>
              <p:cNvSpPr txBox="true"/>
              <p:nvPr/>
            </p:nvSpPr>
            <p:spPr>
              <a:xfrm>
                <a:off x="0" y="-28575"/>
                <a:ext cx="670022" cy="90672"/>
              </a:xfrm>
              <a:prstGeom prst="rect">
                <a:avLst/>
              </a:prstGeom>
            </p:spPr>
            <p:txBody>
              <a:bodyPr anchor="ctr" rtlCol="false" tIns="50800" lIns="50800" bIns="50800" rIns="50800"/>
              <a:lstStyle/>
              <a:p>
                <a:pPr algn="ctr" marL="0" indent="0" lvl="0">
                  <a:lnSpc>
                    <a:spcPts val="2921"/>
                  </a:lnSpc>
                  <a:spcBef>
                    <a:spcPct val="0"/>
                  </a:spcBef>
                </a:pPr>
              </a:p>
            </p:txBody>
          </p:sp>
        </p:grpSp>
        <p:grpSp>
          <p:nvGrpSpPr>
            <p:cNvPr name="Group 14" id="14"/>
            <p:cNvGrpSpPr/>
            <p:nvPr/>
          </p:nvGrpSpPr>
          <p:grpSpPr>
            <a:xfrm rot="-5400000">
              <a:off x="-2123316" y="3048717"/>
              <a:ext cx="4560999" cy="314368"/>
              <a:chOff x="0" y="0"/>
              <a:chExt cx="900938" cy="62097"/>
            </a:xfrm>
          </p:grpSpPr>
          <p:sp>
            <p:nvSpPr>
              <p:cNvPr name="Freeform 15" id="15"/>
              <p:cNvSpPr/>
              <p:nvPr/>
            </p:nvSpPr>
            <p:spPr>
              <a:xfrm flipH="false" flipV="false" rot="0">
                <a:off x="0" y="0"/>
                <a:ext cx="900938" cy="62097"/>
              </a:xfrm>
              <a:custGeom>
                <a:avLst/>
                <a:gdLst/>
                <a:ahLst/>
                <a:cxnLst/>
                <a:rect r="r" b="b" t="t" l="l"/>
                <a:pathLst>
                  <a:path h="62097" w="900938">
                    <a:moveTo>
                      <a:pt x="0" y="0"/>
                    </a:moveTo>
                    <a:lnTo>
                      <a:pt x="900938" y="0"/>
                    </a:lnTo>
                    <a:lnTo>
                      <a:pt x="900938" y="62097"/>
                    </a:lnTo>
                    <a:lnTo>
                      <a:pt x="0" y="62097"/>
                    </a:lnTo>
                    <a:close/>
                  </a:path>
                </a:pathLst>
              </a:custGeom>
              <a:solidFill>
                <a:srgbClr val="6C9286"/>
              </a:solidFill>
              <a:ln cap="sq">
                <a:noFill/>
                <a:prstDash val="solid"/>
                <a:miter/>
              </a:ln>
            </p:spPr>
          </p:sp>
          <p:sp>
            <p:nvSpPr>
              <p:cNvPr name="TextBox 16" id="16"/>
              <p:cNvSpPr txBox="true"/>
              <p:nvPr/>
            </p:nvSpPr>
            <p:spPr>
              <a:xfrm>
                <a:off x="0" y="-28575"/>
                <a:ext cx="900938" cy="90672"/>
              </a:xfrm>
              <a:prstGeom prst="rect">
                <a:avLst/>
              </a:prstGeom>
            </p:spPr>
            <p:txBody>
              <a:bodyPr anchor="ctr" rtlCol="false" tIns="50800" lIns="50800" bIns="50800" rIns="50800"/>
              <a:lstStyle/>
              <a:p>
                <a:pPr algn="ctr" marL="0" indent="0" lvl="0">
                  <a:lnSpc>
                    <a:spcPts val="2921"/>
                  </a:lnSpc>
                  <a:spcBef>
                    <a:spcPct val="0"/>
                  </a:spcBef>
                </a:pPr>
              </a:p>
            </p:txBody>
          </p:sp>
        </p:grpSp>
      </p:grpSp>
      <p:grpSp>
        <p:nvGrpSpPr>
          <p:cNvPr name="Group 17" id="17"/>
          <p:cNvGrpSpPr/>
          <p:nvPr/>
        </p:nvGrpSpPr>
        <p:grpSpPr>
          <a:xfrm rot="5400000">
            <a:off x="14187371" y="-152067"/>
            <a:ext cx="3598580" cy="4114800"/>
            <a:chOff x="0" y="0"/>
            <a:chExt cx="4798106" cy="5486400"/>
          </a:xfrm>
        </p:grpSpPr>
        <p:grpSp>
          <p:nvGrpSpPr>
            <p:cNvPr name="Group 18" id="18"/>
            <p:cNvGrpSpPr/>
            <p:nvPr/>
          </p:nvGrpSpPr>
          <p:grpSpPr>
            <a:xfrm rot="0">
              <a:off x="0" y="359656"/>
              <a:ext cx="4798106" cy="314368"/>
              <a:chOff x="0" y="0"/>
              <a:chExt cx="947774" cy="62097"/>
            </a:xfrm>
          </p:grpSpPr>
          <p:sp>
            <p:nvSpPr>
              <p:cNvPr name="Freeform 19" id="19"/>
              <p:cNvSpPr/>
              <p:nvPr/>
            </p:nvSpPr>
            <p:spPr>
              <a:xfrm flipH="false" flipV="false" rot="0">
                <a:off x="0" y="0"/>
                <a:ext cx="947774" cy="62097"/>
              </a:xfrm>
              <a:custGeom>
                <a:avLst/>
                <a:gdLst/>
                <a:ahLst/>
                <a:cxnLst/>
                <a:rect r="r" b="b" t="t" l="l"/>
                <a:pathLst>
                  <a:path h="62097" w="947774">
                    <a:moveTo>
                      <a:pt x="0" y="0"/>
                    </a:moveTo>
                    <a:lnTo>
                      <a:pt x="947774" y="0"/>
                    </a:lnTo>
                    <a:lnTo>
                      <a:pt x="947774" y="62097"/>
                    </a:lnTo>
                    <a:lnTo>
                      <a:pt x="0" y="62097"/>
                    </a:lnTo>
                    <a:close/>
                  </a:path>
                </a:pathLst>
              </a:custGeom>
              <a:solidFill>
                <a:srgbClr val="6C9286"/>
              </a:solidFill>
              <a:ln cap="sq">
                <a:noFill/>
                <a:prstDash val="solid"/>
                <a:miter/>
              </a:ln>
            </p:spPr>
          </p:sp>
          <p:sp>
            <p:nvSpPr>
              <p:cNvPr name="TextBox 20" id="20"/>
              <p:cNvSpPr txBox="true"/>
              <p:nvPr/>
            </p:nvSpPr>
            <p:spPr>
              <a:xfrm>
                <a:off x="0" y="-28575"/>
                <a:ext cx="947774" cy="90672"/>
              </a:xfrm>
              <a:prstGeom prst="rect">
                <a:avLst/>
              </a:prstGeom>
            </p:spPr>
            <p:txBody>
              <a:bodyPr anchor="ctr" rtlCol="false" tIns="50800" lIns="50800" bIns="50800" rIns="50800"/>
              <a:lstStyle/>
              <a:p>
                <a:pPr algn="ctr" marL="0" indent="0" lvl="0">
                  <a:lnSpc>
                    <a:spcPts val="2921"/>
                  </a:lnSpc>
                  <a:spcBef>
                    <a:spcPct val="0"/>
                  </a:spcBef>
                </a:pPr>
              </a:p>
            </p:txBody>
          </p:sp>
        </p:grpSp>
        <p:grpSp>
          <p:nvGrpSpPr>
            <p:cNvPr name="Group 21" id="21"/>
            <p:cNvGrpSpPr/>
            <p:nvPr/>
          </p:nvGrpSpPr>
          <p:grpSpPr>
            <a:xfrm rot="0">
              <a:off x="0" y="925401"/>
              <a:ext cx="3675307" cy="314368"/>
              <a:chOff x="0" y="0"/>
              <a:chExt cx="725987" cy="62097"/>
            </a:xfrm>
          </p:grpSpPr>
          <p:sp>
            <p:nvSpPr>
              <p:cNvPr name="Freeform 22" id="22"/>
              <p:cNvSpPr/>
              <p:nvPr/>
            </p:nvSpPr>
            <p:spPr>
              <a:xfrm flipH="false" flipV="false" rot="0">
                <a:off x="0" y="0"/>
                <a:ext cx="725987" cy="62097"/>
              </a:xfrm>
              <a:custGeom>
                <a:avLst/>
                <a:gdLst/>
                <a:ahLst/>
                <a:cxnLst/>
                <a:rect r="r" b="b" t="t" l="l"/>
                <a:pathLst>
                  <a:path h="62097" w="725987">
                    <a:moveTo>
                      <a:pt x="0" y="0"/>
                    </a:moveTo>
                    <a:lnTo>
                      <a:pt x="725987" y="0"/>
                    </a:lnTo>
                    <a:lnTo>
                      <a:pt x="725987" y="62097"/>
                    </a:lnTo>
                    <a:lnTo>
                      <a:pt x="0" y="62097"/>
                    </a:lnTo>
                    <a:close/>
                  </a:path>
                </a:pathLst>
              </a:custGeom>
              <a:solidFill>
                <a:srgbClr val="6C9286"/>
              </a:solidFill>
              <a:ln cap="sq">
                <a:noFill/>
                <a:prstDash val="solid"/>
                <a:miter/>
              </a:ln>
            </p:spPr>
          </p:sp>
          <p:sp>
            <p:nvSpPr>
              <p:cNvPr name="TextBox 23" id="23"/>
              <p:cNvSpPr txBox="true"/>
              <p:nvPr/>
            </p:nvSpPr>
            <p:spPr>
              <a:xfrm>
                <a:off x="0" y="-28575"/>
                <a:ext cx="725987" cy="90672"/>
              </a:xfrm>
              <a:prstGeom prst="rect">
                <a:avLst/>
              </a:prstGeom>
            </p:spPr>
            <p:txBody>
              <a:bodyPr anchor="ctr" rtlCol="false" tIns="50800" lIns="50800" bIns="50800" rIns="50800"/>
              <a:lstStyle/>
              <a:p>
                <a:pPr algn="ctr" marL="0" indent="0" lvl="0">
                  <a:lnSpc>
                    <a:spcPts val="2921"/>
                  </a:lnSpc>
                  <a:spcBef>
                    <a:spcPct val="0"/>
                  </a:spcBef>
                </a:pPr>
              </a:p>
            </p:txBody>
          </p:sp>
        </p:grpSp>
        <p:grpSp>
          <p:nvGrpSpPr>
            <p:cNvPr name="Group 24" id="24"/>
            <p:cNvGrpSpPr/>
            <p:nvPr/>
          </p:nvGrpSpPr>
          <p:grpSpPr>
            <a:xfrm rot="-5400000">
              <a:off x="-650594" y="1538808"/>
              <a:ext cx="3391984" cy="314368"/>
              <a:chOff x="0" y="0"/>
              <a:chExt cx="670022" cy="62097"/>
            </a:xfrm>
          </p:grpSpPr>
          <p:sp>
            <p:nvSpPr>
              <p:cNvPr name="Freeform 25" id="25"/>
              <p:cNvSpPr/>
              <p:nvPr/>
            </p:nvSpPr>
            <p:spPr>
              <a:xfrm flipH="false" flipV="false" rot="0">
                <a:off x="0" y="0"/>
                <a:ext cx="670022" cy="62097"/>
              </a:xfrm>
              <a:custGeom>
                <a:avLst/>
                <a:gdLst/>
                <a:ahLst/>
                <a:cxnLst/>
                <a:rect r="r" b="b" t="t" l="l"/>
                <a:pathLst>
                  <a:path h="62097" w="670022">
                    <a:moveTo>
                      <a:pt x="0" y="0"/>
                    </a:moveTo>
                    <a:lnTo>
                      <a:pt x="670022" y="0"/>
                    </a:lnTo>
                    <a:lnTo>
                      <a:pt x="670022" y="62097"/>
                    </a:lnTo>
                    <a:lnTo>
                      <a:pt x="0" y="62097"/>
                    </a:lnTo>
                    <a:close/>
                  </a:path>
                </a:pathLst>
              </a:custGeom>
              <a:solidFill>
                <a:srgbClr val="6C9286"/>
              </a:solidFill>
              <a:ln cap="sq">
                <a:noFill/>
                <a:prstDash val="solid"/>
                <a:miter/>
              </a:ln>
            </p:spPr>
          </p:sp>
          <p:sp>
            <p:nvSpPr>
              <p:cNvPr name="TextBox 26" id="26"/>
              <p:cNvSpPr txBox="true"/>
              <p:nvPr/>
            </p:nvSpPr>
            <p:spPr>
              <a:xfrm>
                <a:off x="0" y="-28575"/>
                <a:ext cx="670022" cy="90672"/>
              </a:xfrm>
              <a:prstGeom prst="rect">
                <a:avLst/>
              </a:prstGeom>
            </p:spPr>
            <p:txBody>
              <a:bodyPr anchor="ctr" rtlCol="false" tIns="50800" lIns="50800" bIns="50800" rIns="50800"/>
              <a:lstStyle/>
              <a:p>
                <a:pPr algn="ctr" marL="0" indent="0" lvl="0">
                  <a:lnSpc>
                    <a:spcPts val="2921"/>
                  </a:lnSpc>
                  <a:spcBef>
                    <a:spcPct val="0"/>
                  </a:spcBef>
                </a:pPr>
              </a:p>
            </p:txBody>
          </p:sp>
        </p:grpSp>
        <p:grpSp>
          <p:nvGrpSpPr>
            <p:cNvPr name="Group 27" id="27"/>
            <p:cNvGrpSpPr/>
            <p:nvPr/>
          </p:nvGrpSpPr>
          <p:grpSpPr>
            <a:xfrm rot="-5400000">
              <a:off x="-2123316" y="3048717"/>
              <a:ext cx="4560999" cy="314368"/>
              <a:chOff x="0" y="0"/>
              <a:chExt cx="900938" cy="62097"/>
            </a:xfrm>
          </p:grpSpPr>
          <p:sp>
            <p:nvSpPr>
              <p:cNvPr name="Freeform 28" id="28"/>
              <p:cNvSpPr/>
              <p:nvPr/>
            </p:nvSpPr>
            <p:spPr>
              <a:xfrm flipH="false" flipV="false" rot="0">
                <a:off x="0" y="0"/>
                <a:ext cx="900938" cy="62097"/>
              </a:xfrm>
              <a:custGeom>
                <a:avLst/>
                <a:gdLst/>
                <a:ahLst/>
                <a:cxnLst/>
                <a:rect r="r" b="b" t="t" l="l"/>
                <a:pathLst>
                  <a:path h="62097" w="900938">
                    <a:moveTo>
                      <a:pt x="0" y="0"/>
                    </a:moveTo>
                    <a:lnTo>
                      <a:pt x="900938" y="0"/>
                    </a:lnTo>
                    <a:lnTo>
                      <a:pt x="900938" y="62097"/>
                    </a:lnTo>
                    <a:lnTo>
                      <a:pt x="0" y="62097"/>
                    </a:lnTo>
                    <a:close/>
                  </a:path>
                </a:pathLst>
              </a:custGeom>
              <a:solidFill>
                <a:srgbClr val="6C9286"/>
              </a:solidFill>
              <a:ln cap="sq">
                <a:noFill/>
                <a:prstDash val="solid"/>
                <a:miter/>
              </a:ln>
            </p:spPr>
          </p:sp>
          <p:sp>
            <p:nvSpPr>
              <p:cNvPr name="TextBox 29" id="29"/>
              <p:cNvSpPr txBox="true"/>
              <p:nvPr/>
            </p:nvSpPr>
            <p:spPr>
              <a:xfrm>
                <a:off x="0" y="-28575"/>
                <a:ext cx="900938" cy="90672"/>
              </a:xfrm>
              <a:prstGeom prst="rect">
                <a:avLst/>
              </a:prstGeom>
            </p:spPr>
            <p:txBody>
              <a:bodyPr anchor="ctr" rtlCol="false" tIns="50800" lIns="50800" bIns="50800" rIns="50800"/>
              <a:lstStyle/>
              <a:p>
                <a:pPr algn="ctr" marL="0" indent="0" lvl="0">
                  <a:lnSpc>
                    <a:spcPts val="2921"/>
                  </a:lnSpc>
                  <a:spcBef>
                    <a:spcPct val="0"/>
                  </a:spcBef>
                </a:pPr>
              </a:p>
            </p:txBody>
          </p:sp>
        </p:grpSp>
      </p:grpSp>
      <p:sp>
        <p:nvSpPr>
          <p:cNvPr name="TextBox 30" id="30"/>
          <p:cNvSpPr txBox="true"/>
          <p:nvPr/>
        </p:nvSpPr>
        <p:spPr>
          <a:xfrm rot="0">
            <a:off x="4258084" y="4622668"/>
            <a:ext cx="9570521" cy="920811"/>
          </a:xfrm>
          <a:prstGeom prst="rect">
            <a:avLst/>
          </a:prstGeom>
        </p:spPr>
        <p:txBody>
          <a:bodyPr anchor="t" rtlCol="false" tIns="0" lIns="0" bIns="0" rIns="0">
            <a:spAutoFit/>
          </a:bodyPr>
          <a:lstStyle/>
          <a:p>
            <a:pPr algn="ctr">
              <a:lnSpc>
                <a:spcPts val="7103"/>
              </a:lnSpc>
            </a:pPr>
            <a:r>
              <a:rPr lang="en-US" b="true" sz="6399" spc="-166">
                <a:solidFill>
                  <a:srgbClr val="365B6D"/>
                </a:solidFill>
                <a:latin typeface="Monterchi Serif Bold"/>
                <a:ea typeface="Monterchi Serif Bold"/>
                <a:cs typeface="Monterchi Serif Bold"/>
                <a:sym typeface="Monterchi Serif Bold"/>
              </a:rPr>
              <a:t>BENEFICIOS ESPERADOS</a:t>
            </a:r>
          </a:p>
        </p:txBody>
      </p:sp>
      <p:sp>
        <p:nvSpPr>
          <p:cNvPr name="TextBox 31" id="31"/>
          <p:cNvSpPr txBox="true"/>
          <p:nvPr/>
        </p:nvSpPr>
        <p:spPr>
          <a:xfrm rot="0">
            <a:off x="2371870" y="5660390"/>
            <a:ext cx="13342948" cy="3116475"/>
          </a:xfrm>
          <a:prstGeom prst="rect">
            <a:avLst/>
          </a:prstGeom>
        </p:spPr>
        <p:txBody>
          <a:bodyPr anchor="t" rtlCol="false" tIns="0" lIns="0" bIns="0" rIns="0">
            <a:spAutoFit/>
          </a:bodyPr>
          <a:lstStyle/>
          <a:p>
            <a:pPr algn="ctr" marL="474976" indent="-237488" lvl="1">
              <a:lnSpc>
                <a:spcPts val="3079"/>
              </a:lnSpc>
              <a:buFont typeface="Arial"/>
              <a:buChar char="•"/>
            </a:pPr>
            <a:r>
              <a:rPr lang="en-US" sz="2199">
                <a:solidFill>
                  <a:srgbClr val="365B6D"/>
                </a:solidFill>
                <a:latin typeface="Roboto"/>
                <a:ea typeface="Roboto"/>
                <a:cs typeface="Roboto"/>
                <a:sym typeface="Roboto"/>
              </a:rPr>
              <a:t>Mejor segmentación y personalización de campañas: Mejor análisis permit</a:t>
            </a:r>
            <a:r>
              <a:rPr lang="en-US" sz="2199">
                <a:solidFill>
                  <a:srgbClr val="365B6D"/>
                </a:solidFill>
                <a:latin typeface="Roboto"/>
                <a:ea typeface="Roboto"/>
                <a:cs typeface="Roboto"/>
                <a:sym typeface="Roboto"/>
              </a:rPr>
              <a:t>irá campañas más efectivas.</a:t>
            </a:r>
          </a:p>
          <a:p>
            <a:pPr algn="ctr" marL="474976" indent="-237488" lvl="1">
              <a:lnSpc>
                <a:spcPts val="3079"/>
              </a:lnSpc>
              <a:buFont typeface="Arial"/>
              <a:buChar char="•"/>
            </a:pPr>
            <a:r>
              <a:rPr lang="en-US" sz="2199">
                <a:solidFill>
                  <a:srgbClr val="365B6D"/>
                </a:solidFill>
                <a:latin typeface="Roboto"/>
                <a:ea typeface="Roboto"/>
                <a:cs typeface="Roboto"/>
                <a:sym typeface="Roboto"/>
              </a:rPr>
              <a:t>May</a:t>
            </a:r>
            <a:r>
              <a:rPr lang="en-US" sz="2199">
                <a:solidFill>
                  <a:srgbClr val="365B6D"/>
                </a:solidFill>
                <a:latin typeface="Roboto"/>
                <a:ea typeface="Roboto"/>
                <a:cs typeface="Roboto"/>
                <a:sym typeface="Roboto"/>
              </a:rPr>
              <a:t>or satisfacción y confianza del cliente: La personalización mejorará la experiencia del usuario.</a:t>
            </a:r>
          </a:p>
          <a:p>
            <a:pPr algn="ctr" marL="474976" indent="-237488" lvl="1">
              <a:lnSpc>
                <a:spcPts val="3079"/>
              </a:lnSpc>
              <a:buFont typeface="Arial"/>
              <a:buChar char="•"/>
            </a:pPr>
            <a:r>
              <a:rPr lang="en-US" sz="2199">
                <a:solidFill>
                  <a:srgbClr val="365B6D"/>
                </a:solidFill>
                <a:latin typeface="Roboto"/>
                <a:ea typeface="Roboto"/>
                <a:cs typeface="Roboto"/>
                <a:sym typeface="Roboto"/>
              </a:rPr>
              <a:t>Optimización de presupuesto y recursos: Se optimizarán los recursos invertidos.</a:t>
            </a:r>
          </a:p>
          <a:p>
            <a:pPr algn="ctr" marL="474976" indent="-237488" lvl="1">
              <a:lnSpc>
                <a:spcPts val="3079"/>
              </a:lnSpc>
              <a:buFont typeface="Arial"/>
              <a:buChar char="•"/>
            </a:pPr>
            <a:r>
              <a:rPr lang="en-US" sz="2199">
                <a:solidFill>
                  <a:srgbClr val="365B6D"/>
                </a:solidFill>
                <a:latin typeface="Roboto"/>
                <a:ea typeface="Roboto"/>
                <a:cs typeface="Roboto"/>
                <a:sym typeface="Roboto"/>
              </a:rPr>
              <a:t>Mejora en la recolección de datos y toma de decisiones: Mejor calidad de datos permitirá decisiones más informadas.</a:t>
            </a:r>
          </a:p>
          <a:p>
            <a:pPr algn="ctr" marL="474976" indent="-237488" lvl="1">
              <a:lnSpc>
                <a:spcPts val="3079"/>
              </a:lnSpc>
              <a:buFont typeface="Arial"/>
              <a:buChar char="•"/>
            </a:pPr>
            <a:r>
              <a:rPr lang="en-US" sz="2199">
                <a:solidFill>
                  <a:srgbClr val="365B6D"/>
                </a:solidFill>
                <a:latin typeface="Roboto"/>
                <a:ea typeface="Roboto"/>
                <a:cs typeface="Roboto"/>
                <a:sym typeface="Roboto"/>
              </a:rPr>
              <a:t>Mayo</a:t>
            </a:r>
            <a:r>
              <a:rPr lang="en-US" sz="2199">
                <a:solidFill>
                  <a:srgbClr val="365B6D"/>
                </a:solidFill>
                <a:latin typeface="Roboto"/>
                <a:ea typeface="Roboto"/>
                <a:cs typeface="Roboto"/>
                <a:sym typeface="Roboto"/>
              </a:rPr>
              <a:t>r adopción de la plataforma digital: Mejor experiencia de usuario incrementará la adopción de la app.</a:t>
            </a:r>
          </a:p>
          <a:p>
            <a:pPr algn="ctr">
              <a:lnSpc>
                <a:spcPts val="3079"/>
              </a:lnSpc>
            </a:pP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F2F1EC"/>
        </a:solidFill>
      </p:bgPr>
    </p:bg>
    <p:spTree>
      <p:nvGrpSpPr>
        <p:cNvPr id="1" name=""/>
        <p:cNvGrpSpPr/>
        <p:nvPr/>
      </p:nvGrpSpPr>
      <p:grpSpPr>
        <a:xfrm>
          <a:off x="0" y="0"/>
          <a:ext cx="0" cy="0"/>
          <a:chOff x="0" y="0"/>
          <a:chExt cx="0" cy="0"/>
        </a:xfrm>
      </p:grpSpPr>
      <p:sp>
        <p:nvSpPr>
          <p:cNvPr name="TextBox 2" id="2"/>
          <p:cNvSpPr txBox="true"/>
          <p:nvPr/>
        </p:nvSpPr>
        <p:spPr>
          <a:xfrm rot="0">
            <a:off x="2262257" y="5240446"/>
            <a:ext cx="13342948" cy="1163519"/>
          </a:xfrm>
          <a:prstGeom prst="rect">
            <a:avLst/>
          </a:prstGeom>
        </p:spPr>
        <p:txBody>
          <a:bodyPr anchor="t" rtlCol="false" tIns="0" lIns="0" bIns="0" rIns="0">
            <a:spAutoFit/>
          </a:bodyPr>
          <a:lstStyle/>
          <a:p>
            <a:pPr algn="ctr">
              <a:lnSpc>
                <a:spcPts val="3079"/>
              </a:lnSpc>
            </a:pPr>
            <a:r>
              <a:rPr lang="en-US" sz="2199">
                <a:solidFill>
                  <a:srgbClr val="365B6D"/>
                </a:solidFill>
                <a:latin typeface="Roboto"/>
                <a:ea typeface="Roboto"/>
                <a:cs typeface="Roboto"/>
                <a:sym typeface="Roboto"/>
              </a:rPr>
              <a:t>Se propor</a:t>
            </a:r>
            <a:r>
              <a:rPr lang="en-US" sz="2199">
                <a:solidFill>
                  <a:srgbClr val="365B6D"/>
                </a:solidFill>
                <a:latin typeface="Roboto"/>
                <a:ea typeface="Roboto"/>
                <a:cs typeface="Roboto"/>
                <a:sym typeface="Roboto"/>
              </a:rPr>
              <a:t>cionará un análisis detallado de los riesgos identificados, evaluando su impacto y priorización según su gravedad.</a:t>
            </a:r>
          </a:p>
          <a:p>
            <a:pPr algn="ctr">
              <a:lnSpc>
                <a:spcPts val="3079"/>
              </a:lnSpc>
            </a:pPr>
          </a:p>
        </p:txBody>
      </p:sp>
      <p:sp>
        <p:nvSpPr>
          <p:cNvPr name="TextBox 3" id="3"/>
          <p:cNvSpPr txBox="true"/>
          <p:nvPr/>
        </p:nvSpPr>
        <p:spPr>
          <a:xfrm rot="0">
            <a:off x="3648896" y="4157711"/>
            <a:ext cx="10786657" cy="920811"/>
          </a:xfrm>
          <a:prstGeom prst="rect">
            <a:avLst/>
          </a:prstGeom>
        </p:spPr>
        <p:txBody>
          <a:bodyPr anchor="t" rtlCol="false" tIns="0" lIns="0" bIns="0" rIns="0">
            <a:spAutoFit/>
          </a:bodyPr>
          <a:lstStyle/>
          <a:p>
            <a:pPr algn="ctr">
              <a:lnSpc>
                <a:spcPts val="7103"/>
              </a:lnSpc>
            </a:pPr>
            <a:r>
              <a:rPr lang="en-US" b="true" sz="6399" spc="-166">
                <a:solidFill>
                  <a:srgbClr val="365B6D"/>
                </a:solidFill>
                <a:latin typeface="Monterchi Serif Bold"/>
                <a:ea typeface="Monterchi Serif Bold"/>
                <a:cs typeface="Monterchi Serif Bold"/>
                <a:sym typeface="Monterchi Serif Bold"/>
              </a:rPr>
              <a:t>MAPA DE CALOR DE RIESGOS</a:t>
            </a:r>
          </a:p>
        </p:txBody>
      </p:sp>
      <p:grpSp>
        <p:nvGrpSpPr>
          <p:cNvPr name="Group 4" id="4"/>
          <p:cNvGrpSpPr/>
          <p:nvPr/>
        </p:nvGrpSpPr>
        <p:grpSpPr>
          <a:xfrm rot="-5400000">
            <a:off x="673236" y="6100249"/>
            <a:ext cx="3598580" cy="4114800"/>
            <a:chOff x="0" y="0"/>
            <a:chExt cx="4798106" cy="5486400"/>
          </a:xfrm>
        </p:grpSpPr>
        <p:grpSp>
          <p:nvGrpSpPr>
            <p:cNvPr name="Group 5" id="5"/>
            <p:cNvGrpSpPr/>
            <p:nvPr/>
          </p:nvGrpSpPr>
          <p:grpSpPr>
            <a:xfrm rot="0">
              <a:off x="0" y="359656"/>
              <a:ext cx="4798106" cy="314368"/>
              <a:chOff x="0" y="0"/>
              <a:chExt cx="947774" cy="62097"/>
            </a:xfrm>
          </p:grpSpPr>
          <p:sp>
            <p:nvSpPr>
              <p:cNvPr name="Freeform 6" id="6"/>
              <p:cNvSpPr/>
              <p:nvPr/>
            </p:nvSpPr>
            <p:spPr>
              <a:xfrm flipH="false" flipV="false" rot="0">
                <a:off x="0" y="0"/>
                <a:ext cx="947774" cy="62097"/>
              </a:xfrm>
              <a:custGeom>
                <a:avLst/>
                <a:gdLst/>
                <a:ahLst/>
                <a:cxnLst/>
                <a:rect r="r" b="b" t="t" l="l"/>
                <a:pathLst>
                  <a:path h="62097" w="947774">
                    <a:moveTo>
                      <a:pt x="0" y="0"/>
                    </a:moveTo>
                    <a:lnTo>
                      <a:pt x="947774" y="0"/>
                    </a:lnTo>
                    <a:lnTo>
                      <a:pt x="947774" y="62097"/>
                    </a:lnTo>
                    <a:lnTo>
                      <a:pt x="0" y="62097"/>
                    </a:lnTo>
                    <a:close/>
                  </a:path>
                </a:pathLst>
              </a:custGeom>
              <a:solidFill>
                <a:srgbClr val="6C9286"/>
              </a:solidFill>
              <a:ln cap="sq">
                <a:noFill/>
                <a:prstDash val="solid"/>
                <a:miter/>
              </a:ln>
            </p:spPr>
          </p:sp>
          <p:sp>
            <p:nvSpPr>
              <p:cNvPr name="TextBox 7" id="7"/>
              <p:cNvSpPr txBox="true"/>
              <p:nvPr/>
            </p:nvSpPr>
            <p:spPr>
              <a:xfrm>
                <a:off x="0" y="-28575"/>
                <a:ext cx="947774" cy="90672"/>
              </a:xfrm>
              <a:prstGeom prst="rect">
                <a:avLst/>
              </a:prstGeom>
            </p:spPr>
            <p:txBody>
              <a:bodyPr anchor="ctr" rtlCol="false" tIns="50800" lIns="50800" bIns="50800" rIns="50800"/>
              <a:lstStyle/>
              <a:p>
                <a:pPr algn="ctr" marL="0" indent="0" lvl="0">
                  <a:lnSpc>
                    <a:spcPts val="2921"/>
                  </a:lnSpc>
                  <a:spcBef>
                    <a:spcPct val="0"/>
                  </a:spcBef>
                </a:pPr>
              </a:p>
            </p:txBody>
          </p:sp>
        </p:grpSp>
        <p:grpSp>
          <p:nvGrpSpPr>
            <p:cNvPr name="Group 8" id="8"/>
            <p:cNvGrpSpPr/>
            <p:nvPr/>
          </p:nvGrpSpPr>
          <p:grpSpPr>
            <a:xfrm rot="0">
              <a:off x="0" y="925401"/>
              <a:ext cx="3675307" cy="314368"/>
              <a:chOff x="0" y="0"/>
              <a:chExt cx="725987" cy="62097"/>
            </a:xfrm>
          </p:grpSpPr>
          <p:sp>
            <p:nvSpPr>
              <p:cNvPr name="Freeform 9" id="9"/>
              <p:cNvSpPr/>
              <p:nvPr/>
            </p:nvSpPr>
            <p:spPr>
              <a:xfrm flipH="false" flipV="false" rot="0">
                <a:off x="0" y="0"/>
                <a:ext cx="725987" cy="62097"/>
              </a:xfrm>
              <a:custGeom>
                <a:avLst/>
                <a:gdLst/>
                <a:ahLst/>
                <a:cxnLst/>
                <a:rect r="r" b="b" t="t" l="l"/>
                <a:pathLst>
                  <a:path h="62097" w="725987">
                    <a:moveTo>
                      <a:pt x="0" y="0"/>
                    </a:moveTo>
                    <a:lnTo>
                      <a:pt x="725987" y="0"/>
                    </a:lnTo>
                    <a:lnTo>
                      <a:pt x="725987" y="62097"/>
                    </a:lnTo>
                    <a:lnTo>
                      <a:pt x="0" y="62097"/>
                    </a:lnTo>
                    <a:close/>
                  </a:path>
                </a:pathLst>
              </a:custGeom>
              <a:solidFill>
                <a:srgbClr val="6C9286"/>
              </a:solidFill>
              <a:ln cap="sq">
                <a:noFill/>
                <a:prstDash val="solid"/>
                <a:miter/>
              </a:ln>
            </p:spPr>
          </p:sp>
          <p:sp>
            <p:nvSpPr>
              <p:cNvPr name="TextBox 10" id="10"/>
              <p:cNvSpPr txBox="true"/>
              <p:nvPr/>
            </p:nvSpPr>
            <p:spPr>
              <a:xfrm>
                <a:off x="0" y="-28575"/>
                <a:ext cx="725987" cy="90672"/>
              </a:xfrm>
              <a:prstGeom prst="rect">
                <a:avLst/>
              </a:prstGeom>
            </p:spPr>
            <p:txBody>
              <a:bodyPr anchor="ctr" rtlCol="false" tIns="50800" lIns="50800" bIns="50800" rIns="50800"/>
              <a:lstStyle/>
              <a:p>
                <a:pPr algn="ctr" marL="0" indent="0" lvl="0">
                  <a:lnSpc>
                    <a:spcPts val="2921"/>
                  </a:lnSpc>
                  <a:spcBef>
                    <a:spcPct val="0"/>
                  </a:spcBef>
                </a:pPr>
              </a:p>
            </p:txBody>
          </p:sp>
        </p:grpSp>
        <p:grpSp>
          <p:nvGrpSpPr>
            <p:cNvPr name="Group 11" id="11"/>
            <p:cNvGrpSpPr/>
            <p:nvPr/>
          </p:nvGrpSpPr>
          <p:grpSpPr>
            <a:xfrm rot="-5400000">
              <a:off x="-650594" y="1538808"/>
              <a:ext cx="3391984" cy="314368"/>
              <a:chOff x="0" y="0"/>
              <a:chExt cx="670022" cy="62097"/>
            </a:xfrm>
          </p:grpSpPr>
          <p:sp>
            <p:nvSpPr>
              <p:cNvPr name="Freeform 12" id="12"/>
              <p:cNvSpPr/>
              <p:nvPr/>
            </p:nvSpPr>
            <p:spPr>
              <a:xfrm flipH="false" flipV="false" rot="0">
                <a:off x="0" y="0"/>
                <a:ext cx="670022" cy="62097"/>
              </a:xfrm>
              <a:custGeom>
                <a:avLst/>
                <a:gdLst/>
                <a:ahLst/>
                <a:cxnLst/>
                <a:rect r="r" b="b" t="t" l="l"/>
                <a:pathLst>
                  <a:path h="62097" w="670022">
                    <a:moveTo>
                      <a:pt x="0" y="0"/>
                    </a:moveTo>
                    <a:lnTo>
                      <a:pt x="670022" y="0"/>
                    </a:lnTo>
                    <a:lnTo>
                      <a:pt x="670022" y="62097"/>
                    </a:lnTo>
                    <a:lnTo>
                      <a:pt x="0" y="62097"/>
                    </a:lnTo>
                    <a:close/>
                  </a:path>
                </a:pathLst>
              </a:custGeom>
              <a:solidFill>
                <a:srgbClr val="6C9286"/>
              </a:solidFill>
              <a:ln cap="sq">
                <a:noFill/>
                <a:prstDash val="solid"/>
                <a:miter/>
              </a:ln>
            </p:spPr>
          </p:sp>
          <p:sp>
            <p:nvSpPr>
              <p:cNvPr name="TextBox 13" id="13"/>
              <p:cNvSpPr txBox="true"/>
              <p:nvPr/>
            </p:nvSpPr>
            <p:spPr>
              <a:xfrm>
                <a:off x="0" y="-28575"/>
                <a:ext cx="670022" cy="90672"/>
              </a:xfrm>
              <a:prstGeom prst="rect">
                <a:avLst/>
              </a:prstGeom>
            </p:spPr>
            <p:txBody>
              <a:bodyPr anchor="ctr" rtlCol="false" tIns="50800" lIns="50800" bIns="50800" rIns="50800"/>
              <a:lstStyle/>
              <a:p>
                <a:pPr algn="ctr" marL="0" indent="0" lvl="0">
                  <a:lnSpc>
                    <a:spcPts val="2921"/>
                  </a:lnSpc>
                  <a:spcBef>
                    <a:spcPct val="0"/>
                  </a:spcBef>
                </a:pPr>
              </a:p>
            </p:txBody>
          </p:sp>
        </p:grpSp>
        <p:grpSp>
          <p:nvGrpSpPr>
            <p:cNvPr name="Group 14" id="14"/>
            <p:cNvGrpSpPr/>
            <p:nvPr/>
          </p:nvGrpSpPr>
          <p:grpSpPr>
            <a:xfrm rot="-5400000">
              <a:off x="-2123316" y="3048717"/>
              <a:ext cx="4560999" cy="314368"/>
              <a:chOff x="0" y="0"/>
              <a:chExt cx="900938" cy="62097"/>
            </a:xfrm>
          </p:grpSpPr>
          <p:sp>
            <p:nvSpPr>
              <p:cNvPr name="Freeform 15" id="15"/>
              <p:cNvSpPr/>
              <p:nvPr/>
            </p:nvSpPr>
            <p:spPr>
              <a:xfrm flipH="false" flipV="false" rot="0">
                <a:off x="0" y="0"/>
                <a:ext cx="900938" cy="62097"/>
              </a:xfrm>
              <a:custGeom>
                <a:avLst/>
                <a:gdLst/>
                <a:ahLst/>
                <a:cxnLst/>
                <a:rect r="r" b="b" t="t" l="l"/>
                <a:pathLst>
                  <a:path h="62097" w="900938">
                    <a:moveTo>
                      <a:pt x="0" y="0"/>
                    </a:moveTo>
                    <a:lnTo>
                      <a:pt x="900938" y="0"/>
                    </a:lnTo>
                    <a:lnTo>
                      <a:pt x="900938" y="62097"/>
                    </a:lnTo>
                    <a:lnTo>
                      <a:pt x="0" y="62097"/>
                    </a:lnTo>
                    <a:close/>
                  </a:path>
                </a:pathLst>
              </a:custGeom>
              <a:solidFill>
                <a:srgbClr val="6C9286"/>
              </a:solidFill>
              <a:ln cap="sq">
                <a:noFill/>
                <a:prstDash val="solid"/>
                <a:miter/>
              </a:ln>
            </p:spPr>
          </p:sp>
          <p:sp>
            <p:nvSpPr>
              <p:cNvPr name="TextBox 16" id="16"/>
              <p:cNvSpPr txBox="true"/>
              <p:nvPr/>
            </p:nvSpPr>
            <p:spPr>
              <a:xfrm>
                <a:off x="0" y="-28575"/>
                <a:ext cx="900938" cy="90672"/>
              </a:xfrm>
              <a:prstGeom prst="rect">
                <a:avLst/>
              </a:prstGeom>
            </p:spPr>
            <p:txBody>
              <a:bodyPr anchor="ctr" rtlCol="false" tIns="50800" lIns="50800" bIns="50800" rIns="50800"/>
              <a:lstStyle/>
              <a:p>
                <a:pPr algn="ctr" marL="0" indent="0" lvl="0">
                  <a:lnSpc>
                    <a:spcPts val="2921"/>
                  </a:lnSpc>
                  <a:spcBef>
                    <a:spcPct val="0"/>
                  </a:spcBef>
                </a:pPr>
              </a:p>
            </p:txBody>
          </p:sp>
        </p:grpSp>
      </p:grpSp>
      <p:grpSp>
        <p:nvGrpSpPr>
          <p:cNvPr name="Group 17" id="17"/>
          <p:cNvGrpSpPr/>
          <p:nvPr/>
        </p:nvGrpSpPr>
        <p:grpSpPr>
          <a:xfrm rot="5400000">
            <a:off x="14187371" y="-152067"/>
            <a:ext cx="3598580" cy="4114800"/>
            <a:chOff x="0" y="0"/>
            <a:chExt cx="4798106" cy="5486400"/>
          </a:xfrm>
        </p:grpSpPr>
        <p:grpSp>
          <p:nvGrpSpPr>
            <p:cNvPr name="Group 18" id="18"/>
            <p:cNvGrpSpPr/>
            <p:nvPr/>
          </p:nvGrpSpPr>
          <p:grpSpPr>
            <a:xfrm rot="0">
              <a:off x="0" y="359656"/>
              <a:ext cx="4798106" cy="314368"/>
              <a:chOff x="0" y="0"/>
              <a:chExt cx="947774" cy="62097"/>
            </a:xfrm>
          </p:grpSpPr>
          <p:sp>
            <p:nvSpPr>
              <p:cNvPr name="Freeform 19" id="19"/>
              <p:cNvSpPr/>
              <p:nvPr/>
            </p:nvSpPr>
            <p:spPr>
              <a:xfrm flipH="false" flipV="false" rot="0">
                <a:off x="0" y="0"/>
                <a:ext cx="947774" cy="62097"/>
              </a:xfrm>
              <a:custGeom>
                <a:avLst/>
                <a:gdLst/>
                <a:ahLst/>
                <a:cxnLst/>
                <a:rect r="r" b="b" t="t" l="l"/>
                <a:pathLst>
                  <a:path h="62097" w="947774">
                    <a:moveTo>
                      <a:pt x="0" y="0"/>
                    </a:moveTo>
                    <a:lnTo>
                      <a:pt x="947774" y="0"/>
                    </a:lnTo>
                    <a:lnTo>
                      <a:pt x="947774" y="62097"/>
                    </a:lnTo>
                    <a:lnTo>
                      <a:pt x="0" y="62097"/>
                    </a:lnTo>
                    <a:close/>
                  </a:path>
                </a:pathLst>
              </a:custGeom>
              <a:solidFill>
                <a:srgbClr val="6C9286"/>
              </a:solidFill>
              <a:ln cap="sq">
                <a:noFill/>
                <a:prstDash val="solid"/>
                <a:miter/>
              </a:ln>
            </p:spPr>
          </p:sp>
          <p:sp>
            <p:nvSpPr>
              <p:cNvPr name="TextBox 20" id="20"/>
              <p:cNvSpPr txBox="true"/>
              <p:nvPr/>
            </p:nvSpPr>
            <p:spPr>
              <a:xfrm>
                <a:off x="0" y="-28575"/>
                <a:ext cx="947774" cy="90672"/>
              </a:xfrm>
              <a:prstGeom prst="rect">
                <a:avLst/>
              </a:prstGeom>
            </p:spPr>
            <p:txBody>
              <a:bodyPr anchor="ctr" rtlCol="false" tIns="50800" lIns="50800" bIns="50800" rIns="50800"/>
              <a:lstStyle/>
              <a:p>
                <a:pPr algn="ctr" marL="0" indent="0" lvl="0">
                  <a:lnSpc>
                    <a:spcPts val="2921"/>
                  </a:lnSpc>
                  <a:spcBef>
                    <a:spcPct val="0"/>
                  </a:spcBef>
                </a:pPr>
              </a:p>
            </p:txBody>
          </p:sp>
        </p:grpSp>
        <p:grpSp>
          <p:nvGrpSpPr>
            <p:cNvPr name="Group 21" id="21"/>
            <p:cNvGrpSpPr/>
            <p:nvPr/>
          </p:nvGrpSpPr>
          <p:grpSpPr>
            <a:xfrm rot="0">
              <a:off x="0" y="925401"/>
              <a:ext cx="3675307" cy="314368"/>
              <a:chOff x="0" y="0"/>
              <a:chExt cx="725987" cy="62097"/>
            </a:xfrm>
          </p:grpSpPr>
          <p:sp>
            <p:nvSpPr>
              <p:cNvPr name="Freeform 22" id="22"/>
              <p:cNvSpPr/>
              <p:nvPr/>
            </p:nvSpPr>
            <p:spPr>
              <a:xfrm flipH="false" flipV="false" rot="0">
                <a:off x="0" y="0"/>
                <a:ext cx="725987" cy="62097"/>
              </a:xfrm>
              <a:custGeom>
                <a:avLst/>
                <a:gdLst/>
                <a:ahLst/>
                <a:cxnLst/>
                <a:rect r="r" b="b" t="t" l="l"/>
                <a:pathLst>
                  <a:path h="62097" w="725987">
                    <a:moveTo>
                      <a:pt x="0" y="0"/>
                    </a:moveTo>
                    <a:lnTo>
                      <a:pt x="725987" y="0"/>
                    </a:lnTo>
                    <a:lnTo>
                      <a:pt x="725987" y="62097"/>
                    </a:lnTo>
                    <a:lnTo>
                      <a:pt x="0" y="62097"/>
                    </a:lnTo>
                    <a:close/>
                  </a:path>
                </a:pathLst>
              </a:custGeom>
              <a:solidFill>
                <a:srgbClr val="6C9286"/>
              </a:solidFill>
              <a:ln cap="sq">
                <a:noFill/>
                <a:prstDash val="solid"/>
                <a:miter/>
              </a:ln>
            </p:spPr>
          </p:sp>
          <p:sp>
            <p:nvSpPr>
              <p:cNvPr name="TextBox 23" id="23"/>
              <p:cNvSpPr txBox="true"/>
              <p:nvPr/>
            </p:nvSpPr>
            <p:spPr>
              <a:xfrm>
                <a:off x="0" y="-28575"/>
                <a:ext cx="725987" cy="90672"/>
              </a:xfrm>
              <a:prstGeom prst="rect">
                <a:avLst/>
              </a:prstGeom>
            </p:spPr>
            <p:txBody>
              <a:bodyPr anchor="ctr" rtlCol="false" tIns="50800" lIns="50800" bIns="50800" rIns="50800"/>
              <a:lstStyle/>
              <a:p>
                <a:pPr algn="ctr" marL="0" indent="0" lvl="0">
                  <a:lnSpc>
                    <a:spcPts val="2921"/>
                  </a:lnSpc>
                  <a:spcBef>
                    <a:spcPct val="0"/>
                  </a:spcBef>
                </a:pPr>
              </a:p>
            </p:txBody>
          </p:sp>
        </p:grpSp>
        <p:grpSp>
          <p:nvGrpSpPr>
            <p:cNvPr name="Group 24" id="24"/>
            <p:cNvGrpSpPr/>
            <p:nvPr/>
          </p:nvGrpSpPr>
          <p:grpSpPr>
            <a:xfrm rot="-5400000">
              <a:off x="-650594" y="1538808"/>
              <a:ext cx="3391984" cy="314368"/>
              <a:chOff x="0" y="0"/>
              <a:chExt cx="670022" cy="62097"/>
            </a:xfrm>
          </p:grpSpPr>
          <p:sp>
            <p:nvSpPr>
              <p:cNvPr name="Freeform 25" id="25"/>
              <p:cNvSpPr/>
              <p:nvPr/>
            </p:nvSpPr>
            <p:spPr>
              <a:xfrm flipH="false" flipV="false" rot="0">
                <a:off x="0" y="0"/>
                <a:ext cx="670022" cy="62097"/>
              </a:xfrm>
              <a:custGeom>
                <a:avLst/>
                <a:gdLst/>
                <a:ahLst/>
                <a:cxnLst/>
                <a:rect r="r" b="b" t="t" l="l"/>
                <a:pathLst>
                  <a:path h="62097" w="670022">
                    <a:moveTo>
                      <a:pt x="0" y="0"/>
                    </a:moveTo>
                    <a:lnTo>
                      <a:pt x="670022" y="0"/>
                    </a:lnTo>
                    <a:lnTo>
                      <a:pt x="670022" y="62097"/>
                    </a:lnTo>
                    <a:lnTo>
                      <a:pt x="0" y="62097"/>
                    </a:lnTo>
                    <a:close/>
                  </a:path>
                </a:pathLst>
              </a:custGeom>
              <a:solidFill>
                <a:srgbClr val="6C9286"/>
              </a:solidFill>
              <a:ln cap="sq">
                <a:noFill/>
                <a:prstDash val="solid"/>
                <a:miter/>
              </a:ln>
            </p:spPr>
          </p:sp>
          <p:sp>
            <p:nvSpPr>
              <p:cNvPr name="TextBox 26" id="26"/>
              <p:cNvSpPr txBox="true"/>
              <p:nvPr/>
            </p:nvSpPr>
            <p:spPr>
              <a:xfrm>
                <a:off x="0" y="-28575"/>
                <a:ext cx="670022" cy="90672"/>
              </a:xfrm>
              <a:prstGeom prst="rect">
                <a:avLst/>
              </a:prstGeom>
            </p:spPr>
            <p:txBody>
              <a:bodyPr anchor="ctr" rtlCol="false" tIns="50800" lIns="50800" bIns="50800" rIns="50800"/>
              <a:lstStyle/>
              <a:p>
                <a:pPr algn="ctr" marL="0" indent="0" lvl="0">
                  <a:lnSpc>
                    <a:spcPts val="2921"/>
                  </a:lnSpc>
                  <a:spcBef>
                    <a:spcPct val="0"/>
                  </a:spcBef>
                </a:pPr>
              </a:p>
            </p:txBody>
          </p:sp>
        </p:grpSp>
        <p:grpSp>
          <p:nvGrpSpPr>
            <p:cNvPr name="Group 27" id="27"/>
            <p:cNvGrpSpPr/>
            <p:nvPr/>
          </p:nvGrpSpPr>
          <p:grpSpPr>
            <a:xfrm rot="-5400000">
              <a:off x="-2123316" y="3048717"/>
              <a:ext cx="4560999" cy="314368"/>
              <a:chOff x="0" y="0"/>
              <a:chExt cx="900938" cy="62097"/>
            </a:xfrm>
          </p:grpSpPr>
          <p:sp>
            <p:nvSpPr>
              <p:cNvPr name="Freeform 28" id="28"/>
              <p:cNvSpPr/>
              <p:nvPr/>
            </p:nvSpPr>
            <p:spPr>
              <a:xfrm flipH="false" flipV="false" rot="0">
                <a:off x="0" y="0"/>
                <a:ext cx="900938" cy="62097"/>
              </a:xfrm>
              <a:custGeom>
                <a:avLst/>
                <a:gdLst/>
                <a:ahLst/>
                <a:cxnLst/>
                <a:rect r="r" b="b" t="t" l="l"/>
                <a:pathLst>
                  <a:path h="62097" w="900938">
                    <a:moveTo>
                      <a:pt x="0" y="0"/>
                    </a:moveTo>
                    <a:lnTo>
                      <a:pt x="900938" y="0"/>
                    </a:lnTo>
                    <a:lnTo>
                      <a:pt x="900938" y="62097"/>
                    </a:lnTo>
                    <a:lnTo>
                      <a:pt x="0" y="62097"/>
                    </a:lnTo>
                    <a:close/>
                  </a:path>
                </a:pathLst>
              </a:custGeom>
              <a:solidFill>
                <a:srgbClr val="6C9286"/>
              </a:solidFill>
              <a:ln cap="sq">
                <a:noFill/>
                <a:prstDash val="solid"/>
                <a:miter/>
              </a:ln>
            </p:spPr>
          </p:sp>
          <p:sp>
            <p:nvSpPr>
              <p:cNvPr name="TextBox 29" id="29"/>
              <p:cNvSpPr txBox="true"/>
              <p:nvPr/>
            </p:nvSpPr>
            <p:spPr>
              <a:xfrm>
                <a:off x="0" y="-28575"/>
                <a:ext cx="900938" cy="90672"/>
              </a:xfrm>
              <a:prstGeom prst="rect">
                <a:avLst/>
              </a:prstGeom>
            </p:spPr>
            <p:txBody>
              <a:bodyPr anchor="ctr" rtlCol="false" tIns="50800" lIns="50800" bIns="50800" rIns="50800"/>
              <a:lstStyle/>
              <a:p>
                <a:pPr algn="ctr" marL="0" indent="0" lvl="0">
                  <a:lnSpc>
                    <a:spcPts val="2921"/>
                  </a:lnSpc>
                  <a:spcBef>
                    <a:spcPct val="0"/>
                  </a:spcBef>
                </a:pPr>
              </a:p>
            </p:txBody>
          </p:sp>
        </p:grpSp>
      </p:grpSp>
      <p:sp>
        <p:nvSpPr>
          <p:cNvPr name="TextBox 30" id="30"/>
          <p:cNvSpPr txBox="true"/>
          <p:nvPr/>
        </p:nvSpPr>
        <p:spPr>
          <a:xfrm rot="0">
            <a:off x="2369496" y="6661140"/>
            <a:ext cx="13891382" cy="920811"/>
          </a:xfrm>
          <a:prstGeom prst="rect">
            <a:avLst/>
          </a:prstGeom>
        </p:spPr>
        <p:txBody>
          <a:bodyPr anchor="t" rtlCol="false" tIns="0" lIns="0" bIns="0" rIns="0">
            <a:spAutoFit/>
          </a:bodyPr>
          <a:lstStyle/>
          <a:p>
            <a:pPr algn="ctr">
              <a:lnSpc>
                <a:spcPts val="7103"/>
              </a:lnSpc>
            </a:pPr>
            <a:r>
              <a:rPr lang="en-US" b="true" sz="6399" spc="-166">
                <a:solidFill>
                  <a:srgbClr val="365B6D"/>
                </a:solidFill>
                <a:latin typeface="Monterchi Serif Bold"/>
                <a:ea typeface="Monterchi Serif Bold"/>
                <a:cs typeface="Monterchi Serif Bold"/>
                <a:sym typeface="Monterchi Serif Bold"/>
              </a:rPr>
              <a:t>TÉCNICAS DE RECOLECCIÓN DE DATOS</a:t>
            </a:r>
          </a:p>
        </p:txBody>
      </p:sp>
      <p:sp>
        <p:nvSpPr>
          <p:cNvPr name="TextBox 31" id="31"/>
          <p:cNvSpPr txBox="true"/>
          <p:nvPr/>
        </p:nvSpPr>
        <p:spPr>
          <a:xfrm rot="0">
            <a:off x="3890935" y="984522"/>
            <a:ext cx="9570521" cy="920811"/>
          </a:xfrm>
          <a:prstGeom prst="rect">
            <a:avLst/>
          </a:prstGeom>
        </p:spPr>
        <p:txBody>
          <a:bodyPr anchor="t" rtlCol="false" tIns="0" lIns="0" bIns="0" rIns="0">
            <a:spAutoFit/>
          </a:bodyPr>
          <a:lstStyle/>
          <a:p>
            <a:pPr algn="ctr">
              <a:lnSpc>
                <a:spcPts val="7103"/>
              </a:lnSpc>
            </a:pPr>
            <a:r>
              <a:rPr lang="en-US" b="true" sz="6399" spc="-166">
                <a:solidFill>
                  <a:srgbClr val="365B6D"/>
                </a:solidFill>
                <a:latin typeface="Monterchi Serif Bold"/>
                <a:ea typeface="Monterchi Serif Bold"/>
                <a:cs typeface="Monterchi Serif Bold"/>
                <a:sym typeface="Monterchi Serif Bold"/>
              </a:rPr>
              <a:t>MATRIZ DE RIESGO</a:t>
            </a:r>
          </a:p>
        </p:txBody>
      </p:sp>
      <p:sp>
        <p:nvSpPr>
          <p:cNvPr name="TextBox 32" id="32"/>
          <p:cNvSpPr txBox="true"/>
          <p:nvPr/>
        </p:nvSpPr>
        <p:spPr>
          <a:xfrm rot="0">
            <a:off x="2643713" y="7743876"/>
            <a:ext cx="13342948" cy="772928"/>
          </a:xfrm>
          <a:prstGeom prst="rect">
            <a:avLst/>
          </a:prstGeom>
        </p:spPr>
        <p:txBody>
          <a:bodyPr anchor="t" rtlCol="false" tIns="0" lIns="0" bIns="0" rIns="0">
            <a:spAutoFit/>
          </a:bodyPr>
          <a:lstStyle/>
          <a:p>
            <a:pPr algn="ctr">
              <a:lnSpc>
                <a:spcPts val="3079"/>
              </a:lnSpc>
            </a:pPr>
            <a:r>
              <a:rPr lang="en-US" sz="2199">
                <a:solidFill>
                  <a:srgbClr val="365B6D"/>
                </a:solidFill>
                <a:latin typeface="Roboto"/>
                <a:ea typeface="Roboto"/>
                <a:cs typeface="Roboto"/>
                <a:sym typeface="Roboto"/>
              </a:rPr>
              <a:t>Se ut</a:t>
            </a:r>
            <a:r>
              <a:rPr lang="en-US" sz="2199">
                <a:solidFill>
                  <a:srgbClr val="365B6D"/>
                </a:solidFill>
                <a:latin typeface="Roboto"/>
                <a:ea typeface="Roboto"/>
                <a:cs typeface="Roboto"/>
                <a:sym typeface="Roboto"/>
              </a:rPr>
              <a:t>ilizarán entrevistas para obtener información detallada de los usuarios. Las entrevistas se realizarán de forma presencial o virtual y se analizarán para determinar los requisitos del sistema.</a:t>
            </a:r>
          </a:p>
        </p:txBody>
      </p:sp>
      <p:sp>
        <p:nvSpPr>
          <p:cNvPr name="TextBox 33" id="33"/>
          <p:cNvSpPr txBox="true"/>
          <p:nvPr/>
        </p:nvSpPr>
        <p:spPr>
          <a:xfrm rot="0">
            <a:off x="2369496" y="1857708"/>
            <a:ext cx="13342948" cy="1944701"/>
          </a:xfrm>
          <a:prstGeom prst="rect">
            <a:avLst/>
          </a:prstGeom>
        </p:spPr>
        <p:txBody>
          <a:bodyPr anchor="t" rtlCol="false" tIns="0" lIns="0" bIns="0" rIns="0">
            <a:spAutoFit/>
          </a:bodyPr>
          <a:lstStyle/>
          <a:p>
            <a:pPr algn="ctr">
              <a:lnSpc>
                <a:spcPts val="3079"/>
              </a:lnSpc>
            </a:pPr>
            <a:r>
              <a:rPr lang="en-US" sz="2199">
                <a:solidFill>
                  <a:srgbClr val="365B6D"/>
                </a:solidFill>
                <a:latin typeface="Roboto"/>
                <a:ea typeface="Roboto"/>
                <a:cs typeface="Roboto"/>
                <a:sym typeface="Roboto"/>
              </a:rPr>
              <a:t>Algunos riesgos </a:t>
            </a:r>
            <a:r>
              <a:rPr lang="en-US" sz="2199">
                <a:solidFill>
                  <a:srgbClr val="365B6D"/>
                </a:solidFill>
                <a:latin typeface="Roboto"/>
                <a:ea typeface="Roboto"/>
                <a:cs typeface="Roboto"/>
                <a:sym typeface="Roboto"/>
              </a:rPr>
              <a:t>identificados incluyen la falta de datos precisos, resistencia del personal a nuevos sistemas, problemas técnicos en Big Data, inseguridad en la protección de datos y costos más altos de lo planeado. Para mitigar estos riesgos, se implementarán estrategias de recolección de datos robustas, capacitación al personal, y medidas de seguridad avanzadas.</a:t>
            </a:r>
          </a:p>
          <a:p>
            <a:pPr algn="ctr">
              <a:lnSpc>
                <a:spcPts val="3079"/>
              </a:lnSpc>
            </a:pP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F2F1EC"/>
        </a:solidFill>
      </p:bgPr>
    </p:bg>
    <p:spTree>
      <p:nvGrpSpPr>
        <p:cNvPr id="1" name=""/>
        <p:cNvGrpSpPr/>
        <p:nvPr/>
      </p:nvGrpSpPr>
      <p:grpSpPr>
        <a:xfrm>
          <a:off x="0" y="0"/>
          <a:ext cx="0" cy="0"/>
          <a:chOff x="0" y="0"/>
          <a:chExt cx="0" cy="0"/>
        </a:xfrm>
      </p:grpSpPr>
      <p:sp>
        <p:nvSpPr>
          <p:cNvPr name="TextBox 2" id="2"/>
          <p:cNvSpPr txBox="true"/>
          <p:nvPr/>
        </p:nvSpPr>
        <p:spPr>
          <a:xfrm rot="0">
            <a:off x="4358740" y="47625"/>
            <a:ext cx="9570521" cy="920811"/>
          </a:xfrm>
          <a:prstGeom prst="rect">
            <a:avLst/>
          </a:prstGeom>
        </p:spPr>
        <p:txBody>
          <a:bodyPr anchor="t" rtlCol="false" tIns="0" lIns="0" bIns="0" rIns="0">
            <a:spAutoFit/>
          </a:bodyPr>
          <a:lstStyle/>
          <a:p>
            <a:pPr algn="ctr">
              <a:lnSpc>
                <a:spcPts val="7103"/>
              </a:lnSpc>
            </a:pPr>
            <a:r>
              <a:rPr lang="en-US" b="true" sz="6399" spc="-166">
                <a:solidFill>
                  <a:srgbClr val="365B6D"/>
                </a:solidFill>
                <a:latin typeface="Monterchi Serif Bold"/>
                <a:ea typeface="Monterchi Serif Bold"/>
                <a:cs typeface="Monterchi Serif Bold"/>
                <a:sym typeface="Monterchi Serif Bold"/>
              </a:rPr>
              <a:t>INVEST</a:t>
            </a:r>
          </a:p>
        </p:txBody>
      </p:sp>
      <p:sp>
        <p:nvSpPr>
          <p:cNvPr name="TextBox 3" id="3"/>
          <p:cNvSpPr txBox="true"/>
          <p:nvPr/>
        </p:nvSpPr>
        <p:spPr>
          <a:xfrm rot="0">
            <a:off x="710036" y="1412478"/>
            <a:ext cx="17220277" cy="6631795"/>
          </a:xfrm>
          <a:prstGeom prst="rect">
            <a:avLst/>
          </a:prstGeom>
        </p:spPr>
        <p:txBody>
          <a:bodyPr anchor="t" rtlCol="false" tIns="0" lIns="0" bIns="0" rIns="0">
            <a:spAutoFit/>
          </a:bodyPr>
          <a:lstStyle/>
          <a:p>
            <a:pPr algn="ctr">
              <a:lnSpc>
                <a:spcPts val="3079"/>
              </a:lnSpc>
            </a:pPr>
            <a:r>
              <a:rPr lang="en-US" sz="2199">
                <a:solidFill>
                  <a:srgbClr val="365B6D"/>
                </a:solidFill>
                <a:latin typeface="Roboto"/>
                <a:ea typeface="Roboto"/>
                <a:cs typeface="Roboto"/>
                <a:sym typeface="Roboto"/>
              </a:rPr>
              <a:t> La técnica INVEST es un acrónimo que se utiliza para evaluar la calidad de una histor</a:t>
            </a:r>
            <a:r>
              <a:rPr lang="en-US" sz="2199">
                <a:solidFill>
                  <a:srgbClr val="365B6D"/>
                </a:solidFill>
                <a:latin typeface="Roboto"/>
                <a:ea typeface="Roboto"/>
                <a:cs typeface="Roboto"/>
                <a:sym typeface="Roboto"/>
              </a:rPr>
              <a:t>ia de usuario, asegurando que esté bien formulada y sea útil dentro de un entorno ágil. Cada letra de INVEST representa un criterio que debe cumplir una buena historia de usuario: </a:t>
            </a:r>
          </a:p>
          <a:p>
            <a:pPr algn="ctr">
              <a:lnSpc>
                <a:spcPts val="3079"/>
              </a:lnSpc>
            </a:pPr>
          </a:p>
          <a:p>
            <a:pPr algn="ctr">
              <a:lnSpc>
                <a:spcPts val="3079"/>
              </a:lnSpc>
            </a:pPr>
            <a:r>
              <a:rPr lang="en-US" sz="2199">
                <a:solidFill>
                  <a:srgbClr val="365B6D"/>
                </a:solidFill>
                <a:latin typeface="Roboto"/>
                <a:ea typeface="Roboto"/>
                <a:cs typeface="Roboto"/>
                <a:sym typeface="Roboto"/>
              </a:rPr>
              <a:t>             I – Independiente: La historia debe poder desarrollarse por sí sola, sin depender directamente de otras historias. Esto permite una mayor flexibilidad en la planificación y evita bloqueos durante el desarrollo. </a:t>
            </a:r>
          </a:p>
          <a:p>
            <a:pPr algn="ctr">
              <a:lnSpc>
                <a:spcPts val="3079"/>
              </a:lnSpc>
            </a:pPr>
            <a:r>
              <a:rPr lang="en-US" sz="2199">
                <a:solidFill>
                  <a:srgbClr val="365B6D"/>
                </a:solidFill>
                <a:latin typeface="Roboto"/>
                <a:ea typeface="Roboto"/>
                <a:cs typeface="Roboto"/>
                <a:sym typeface="Roboto"/>
              </a:rPr>
              <a:t>             N – Negociable: La historia no debe ser un contrato cerrado. Debe estar abierta a conversaciones entre el equipo de desarrollo y los stakeholders para ajustar detalles según se avanza en el desarrollo. </a:t>
            </a:r>
          </a:p>
          <a:p>
            <a:pPr algn="ctr">
              <a:lnSpc>
                <a:spcPts val="3079"/>
              </a:lnSpc>
            </a:pPr>
            <a:r>
              <a:rPr lang="en-US" sz="2199">
                <a:solidFill>
                  <a:srgbClr val="365B6D"/>
                </a:solidFill>
                <a:latin typeface="Roboto"/>
                <a:ea typeface="Roboto"/>
                <a:cs typeface="Roboto"/>
                <a:sym typeface="Roboto"/>
              </a:rPr>
              <a:t>           V – Valiosa: La historia debe aportar un valor claro, ya sea para el usuario final o para el negocio. Si no genera valor, no justifica su implementación. </a:t>
            </a:r>
          </a:p>
          <a:p>
            <a:pPr algn="ctr">
              <a:lnSpc>
                <a:spcPts val="3079"/>
              </a:lnSpc>
            </a:pPr>
            <a:r>
              <a:rPr lang="en-US" sz="2199">
                <a:solidFill>
                  <a:srgbClr val="365B6D"/>
                </a:solidFill>
                <a:latin typeface="Roboto"/>
                <a:ea typeface="Roboto"/>
                <a:cs typeface="Roboto"/>
                <a:sym typeface="Roboto"/>
              </a:rPr>
              <a:t>            E – Estimable: Debe poder estimarse en términos de esfuerzo, tiempo y complejidad. Si no se puede estimar, probablemente no está bien definida o es demasiado grande. </a:t>
            </a:r>
          </a:p>
          <a:p>
            <a:pPr algn="ctr">
              <a:lnSpc>
                <a:spcPts val="3079"/>
              </a:lnSpc>
            </a:pPr>
            <a:r>
              <a:rPr lang="en-US" sz="2199">
                <a:solidFill>
                  <a:srgbClr val="365B6D"/>
                </a:solidFill>
                <a:latin typeface="Roboto"/>
                <a:ea typeface="Roboto"/>
                <a:cs typeface="Roboto"/>
                <a:sym typeface="Roboto"/>
              </a:rPr>
              <a:t>           S – Small (pequeña): La historia debe ser lo suficientemente pequeña como para poder desarrollarse en un solo sprint o en un corto periodo de tiempo. Si es muy grande, debe dividirse en historias más pequeñas. </a:t>
            </a:r>
          </a:p>
          <a:p>
            <a:pPr algn="ctr">
              <a:lnSpc>
                <a:spcPts val="3079"/>
              </a:lnSpc>
            </a:pPr>
            <a:r>
              <a:rPr lang="en-US" sz="2199">
                <a:solidFill>
                  <a:srgbClr val="365B6D"/>
                </a:solidFill>
                <a:latin typeface="Roboto"/>
                <a:ea typeface="Roboto"/>
                <a:cs typeface="Roboto"/>
                <a:sym typeface="Roboto"/>
              </a:rPr>
              <a:t>       T – Testeable: La historia debe poder ser verificada con pruebas concretas. Debe estar formulada de tal forma que se pueda confirmar si ha sido implementada correctamente o no. </a:t>
            </a:r>
          </a:p>
          <a:p>
            <a:pPr algn="ctr">
              <a:lnSpc>
                <a:spcPts val="3079"/>
              </a:lnSpc>
            </a:pPr>
          </a:p>
          <a:p>
            <a:pPr algn="ctr">
              <a:lnSpc>
                <a:spcPts val="3079"/>
              </a:lnSpc>
            </a:pP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F2F1EC"/>
        </a:solidFill>
      </p:bgPr>
    </p:bg>
    <p:spTree>
      <p:nvGrpSpPr>
        <p:cNvPr id="1" name=""/>
        <p:cNvGrpSpPr/>
        <p:nvPr/>
      </p:nvGrpSpPr>
      <p:grpSpPr>
        <a:xfrm>
          <a:off x="0" y="0"/>
          <a:ext cx="0" cy="0"/>
          <a:chOff x="0" y="0"/>
          <a:chExt cx="0" cy="0"/>
        </a:xfrm>
      </p:grpSpPr>
      <p:sp>
        <p:nvSpPr>
          <p:cNvPr name="TextBox 2" id="2"/>
          <p:cNvSpPr txBox="true"/>
          <p:nvPr/>
        </p:nvSpPr>
        <p:spPr>
          <a:xfrm rot="0">
            <a:off x="2643713" y="3366154"/>
            <a:ext cx="13342948" cy="3507066"/>
          </a:xfrm>
          <a:prstGeom prst="rect">
            <a:avLst/>
          </a:prstGeom>
        </p:spPr>
        <p:txBody>
          <a:bodyPr anchor="t" rtlCol="false" tIns="0" lIns="0" bIns="0" rIns="0">
            <a:spAutoFit/>
          </a:bodyPr>
          <a:lstStyle/>
          <a:p>
            <a:pPr algn="ctr">
              <a:lnSpc>
                <a:spcPts val="3079"/>
              </a:lnSpc>
            </a:pPr>
            <a:r>
              <a:rPr lang="en-US" sz="2199">
                <a:solidFill>
                  <a:srgbClr val="365B6D"/>
                </a:solidFill>
                <a:latin typeface="Roboto"/>
                <a:ea typeface="Roboto"/>
                <a:cs typeface="Roboto"/>
                <a:sym typeface="Roboto"/>
              </a:rPr>
              <a:t> - </a:t>
            </a:r>
            <a:r>
              <a:rPr lang="en-US" sz="2199">
                <a:solidFill>
                  <a:srgbClr val="365B6D"/>
                </a:solidFill>
                <a:latin typeface="Roboto"/>
                <a:ea typeface="Roboto"/>
                <a:cs typeface="Roboto"/>
                <a:sym typeface="Roboto"/>
              </a:rPr>
              <a:t>Permite evaluar si las historias están bien definidas y listas para desarrollo. </a:t>
            </a:r>
          </a:p>
          <a:p>
            <a:pPr algn="ctr">
              <a:lnSpc>
                <a:spcPts val="3079"/>
              </a:lnSpc>
            </a:pPr>
          </a:p>
          <a:p>
            <a:pPr algn="ctr">
              <a:lnSpc>
                <a:spcPts val="3079"/>
              </a:lnSpc>
            </a:pPr>
            <a:r>
              <a:rPr lang="en-US" sz="2199">
                <a:solidFill>
                  <a:srgbClr val="365B6D"/>
                </a:solidFill>
                <a:latin typeface="Roboto"/>
                <a:ea typeface="Roboto"/>
                <a:cs typeface="Roboto"/>
                <a:sym typeface="Roboto"/>
              </a:rPr>
              <a:t> - Ayuda a detectar historias demasiado grandes o poco claras que deben dividirse o refinarse. </a:t>
            </a:r>
          </a:p>
          <a:p>
            <a:pPr algn="ctr">
              <a:lnSpc>
                <a:spcPts val="3079"/>
              </a:lnSpc>
            </a:pPr>
          </a:p>
          <a:p>
            <a:pPr algn="ctr">
              <a:lnSpc>
                <a:spcPts val="3079"/>
              </a:lnSpc>
            </a:pPr>
            <a:r>
              <a:rPr lang="en-US" sz="2199">
                <a:solidFill>
                  <a:srgbClr val="365B6D"/>
                </a:solidFill>
                <a:latin typeface="Roboto"/>
                <a:ea typeface="Roboto"/>
                <a:cs typeface="Roboto"/>
                <a:sym typeface="Roboto"/>
              </a:rPr>
              <a:t>-</a:t>
            </a:r>
            <a:r>
              <a:rPr lang="en-US" sz="2199">
                <a:solidFill>
                  <a:srgbClr val="365B6D"/>
                </a:solidFill>
                <a:latin typeface="Roboto"/>
                <a:ea typeface="Roboto"/>
                <a:cs typeface="Roboto"/>
                <a:sym typeface="Roboto"/>
              </a:rPr>
              <a:t> Asegura que cada historia entregue valor, sea entregable rápidamente y se pueda medir. </a:t>
            </a:r>
          </a:p>
          <a:p>
            <a:pPr algn="ctr">
              <a:lnSpc>
                <a:spcPts val="3079"/>
              </a:lnSpc>
            </a:pPr>
          </a:p>
          <a:p>
            <a:pPr algn="ctr">
              <a:lnSpc>
                <a:spcPts val="3079"/>
              </a:lnSpc>
            </a:pPr>
            <a:r>
              <a:rPr lang="en-US" sz="2199">
                <a:solidFill>
                  <a:srgbClr val="365B6D"/>
                </a:solidFill>
                <a:latin typeface="Roboto"/>
                <a:ea typeface="Roboto"/>
                <a:cs typeface="Roboto"/>
                <a:sym typeface="Roboto"/>
              </a:rPr>
              <a:t>-</a:t>
            </a:r>
            <a:r>
              <a:rPr lang="en-US" sz="2199">
                <a:solidFill>
                  <a:srgbClr val="365B6D"/>
                </a:solidFill>
                <a:latin typeface="Roboto"/>
                <a:ea typeface="Roboto"/>
                <a:cs typeface="Roboto"/>
                <a:sym typeface="Roboto"/>
              </a:rPr>
              <a:t> Es muy útil en contextos ágiles, especialmente para construir un backlog eficiente. </a:t>
            </a:r>
          </a:p>
          <a:p>
            <a:pPr algn="ctr">
              <a:lnSpc>
                <a:spcPts val="3079"/>
              </a:lnSpc>
            </a:pPr>
          </a:p>
          <a:p>
            <a:pPr algn="ctr">
              <a:lnSpc>
                <a:spcPts val="3079"/>
              </a:lnSpc>
            </a:pPr>
          </a:p>
        </p:txBody>
      </p:sp>
      <p:sp>
        <p:nvSpPr>
          <p:cNvPr name="TextBox 3" id="3"/>
          <p:cNvSpPr txBox="true"/>
          <p:nvPr/>
        </p:nvSpPr>
        <p:spPr>
          <a:xfrm rot="0">
            <a:off x="4358740" y="2159609"/>
            <a:ext cx="9570521" cy="920811"/>
          </a:xfrm>
          <a:prstGeom prst="rect">
            <a:avLst/>
          </a:prstGeom>
        </p:spPr>
        <p:txBody>
          <a:bodyPr anchor="t" rtlCol="false" tIns="0" lIns="0" bIns="0" rIns="0">
            <a:spAutoFit/>
          </a:bodyPr>
          <a:lstStyle/>
          <a:p>
            <a:pPr algn="ctr">
              <a:lnSpc>
                <a:spcPts val="7103"/>
              </a:lnSpc>
            </a:pPr>
            <a:r>
              <a:rPr lang="en-US" b="true" sz="6399" spc="-166">
                <a:solidFill>
                  <a:srgbClr val="365B6D"/>
                </a:solidFill>
                <a:latin typeface="Monterchi Serif Bold"/>
                <a:ea typeface="Monterchi Serif Bold"/>
                <a:cs typeface="Monterchi Serif Bold"/>
                <a:sym typeface="Monterchi Serif Bold"/>
              </a:rPr>
              <a:t>POR QUÉ INVEST?</a:t>
            </a:r>
          </a:p>
        </p:txBody>
      </p:sp>
      <p:grpSp>
        <p:nvGrpSpPr>
          <p:cNvPr name="Group 4" id="4"/>
          <p:cNvGrpSpPr/>
          <p:nvPr/>
        </p:nvGrpSpPr>
        <p:grpSpPr>
          <a:xfrm rot="-5400000">
            <a:off x="673236" y="6100249"/>
            <a:ext cx="3598580" cy="4114800"/>
            <a:chOff x="0" y="0"/>
            <a:chExt cx="4798106" cy="5486400"/>
          </a:xfrm>
        </p:grpSpPr>
        <p:grpSp>
          <p:nvGrpSpPr>
            <p:cNvPr name="Group 5" id="5"/>
            <p:cNvGrpSpPr/>
            <p:nvPr/>
          </p:nvGrpSpPr>
          <p:grpSpPr>
            <a:xfrm rot="0">
              <a:off x="0" y="359656"/>
              <a:ext cx="4798106" cy="314368"/>
              <a:chOff x="0" y="0"/>
              <a:chExt cx="947774" cy="62097"/>
            </a:xfrm>
          </p:grpSpPr>
          <p:sp>
            <p:nvSpPr>
              <p:cNvPr name="Freeform 6" id="6"/>
              <p:cNvSpPr/>
              <p:nvPr/>
            </p:nvSpPr>
            <p:spPr>
              <a:xfrm flipH="false" flipV="false" rot="0">
                <a:off x="0" y="0"/>
                <a:ext cx="947774" cy="62097"/>
              </a:xfrm>
              <a:custGeom>
                <a:avLst/>
                <a:gdLst/>
                <a:ahLst/>
                <a:cxnLst/>
                <a:rect r="r" b="b" t="t" l="l"/>
                <a:pathLst>
                  <a:path h="62097" w="947774">
                    <a:moveTo>
                      <a:pt x="0" y="0"/>
                    </a:moveTo>
                    <a:lnTo>
                      <a:pt x="947774" y="0"/>
                    </a:lnTo>
                    <a:lnTo>
                      <a:pt x="947774" y="62097"/>
                    </a:lnTo>
                    <a:lnTo>
                      <a:pt x="0" y="62097"/>
                    </a:lnTo>
                    <a:close/>
                  </a:path>
                </a:pathLst>
              </a:custGeom>
              <a:solidFill>
                <a:srgbClr val="6C9286"/>
              </a:solidFill>
              <a:ln cap="sq">
                <a:noFill/>
                <a:prstDash val="solid"/>
                <a:miter/>
              </a:ln>
            </p:spPr>
          </p:sp>
          <p:sp>
            <p:nvSpPr>
              <p:cNvPr name="TextBox 7" id="7"/>
              <p:cNvSpPr txBox="true"/>
              <p:nvPr/>
            </p:nvSpPr>
            <p:spPr>
              <a:xfrm>
                <a:off x="0" y="-28575"/>
                <a:ext cx="947774" cy="90672"/>
              </a:xfrm>
              <a:prstGeom prst="rect">
                <a:avLst/>
              </a:prstGeom>
            </p:spPr>
            <p:txBody>
              <a:bodyPr anchor="ctr" rtlCol="false" tIns="50800" lIns="50800" bIns="50800" rIns="50800"/>
              <a:lstStyle/>
              <a:p>
                <a:pPr algn="ctr" marL="0" indent="0" lvl="0">
                  <a:lnSpc>
                    <a:spcPts val="2921"/>
                  </a:lnSpc>
                  <a:spcBef>
                    <a:spcPct val="0"/>
                  </a:spcBef>
                </a:pPr>
              </a:p>
            </p:txBody>
          </p:sp>
        </p:grpSp>
        <p:grpSp>
          <p:nvGrpSpPr>
            <p:cNvPr name="Group 8" id="8"/>
            <p:cNvGrpSpPr/>
            <p:nvPr/>
          </p:nvGrpSpPr>
          <p:grpSpPr>
            <a:xfrm rot="0">
              <a:off x="0" y="925401"/>
              <a:ext cx="3675307" cy="314368"/>
              <a:chOff x="0" y="0"/>
              <a:chExt cx="725987" cy="62097"/>
            </a:xfrm>
          </p:grpSpPr>
          <p:sp>
            <p:nvSpPr>
              <p:cNvPr name="Freeform 9" id="9"/>
              <p:cNvSpPr/>
              <p:nvPr/>
            </p:nvSpPr>
            <p:spPr>
              <a:xfrm flipH="false" flipV="false" rot="0">
                <a:off x="0" y="0"/>
                <a:ext cx="725987" cy="62097"/>
              </a:xfrm>
              <a:custGeom>
                <a:avLst/>
                <a:gdLst/>
                <a:ahLst/>
                <a:cxnLst/>
                <a:rect r="r" b="b" t="t" l="l"/>
                <a:pathLst>
                  <a:path h="62097" w="725987">
                    <a:moveTo>
                      <a:pt x="0" y="0"/>
                    </a:moveTo>
                    <a:lnTo>
                      <a:pt x="725987" y="0"/>
                    </a:lnTo>
                    <a:lnTo>
                      <a:pt x="725987" y="62097"/>
                    </a:lnTo>
                    <a:lnTo>
                      <a:pt x="0" y="62097"/>
                    </a:lnTo>
                    <a:close/>
                  </a:path>
                </a:pathLst>
              </a:custGeom>
              <a:solidFill>
                <a:srgbClr val="6C9286"/>
              </a:solidFill>
              <a:ln cap="sq">
                <a:noFill/>
                <a:prstDash val="solid"/>
                <a:miter/>
              </a:ln>
            </p:spPr>
          </p:sp>
          <p:sp>
            <p:nvSpPr>
              <p:cNvPr name="TextBox 10" id="10"/>
              <p:cNvSpPr txBox="true"/>
              <p:nvPr/>
            </p:nvSpPr>
            <p:spPr>
              <a:xfrm>
                <a:off x="0" y="-28575"/>
                <a:ext cx="725987" cy="90672"/>
              </a:xfrm>
              <a:prstGeom prst="rect">
                <a:avLst/>
              </a:prstGeom>
            </p:spPr>
            <p:txBody>
              <a:bodyPr anchor="ctr" rtlCol="false" tIns="50800" lIns="50800" bIns="50800" rIns="50800"/>
              <a:lstStyle/>
              <a:p>
                <a:pPr algn="ctr" marL="0" indent="0" lvl="0">
                  <a:lnSpc>
                    <a:spcPts val="2921"/>
                  </a:lnSpc>
                  <a:spcBef>
                    <a:spcPct val="0"/>
                  </a:spcBef>
                </a:pPr>
              </a:p>
            </p:txBody>
          </p:sp>
        </p:grpSp>
        <p:grpSp>
          <p:nvGrpSpPr>
            <p:cNvPr name="Group 11" id="11"/>
            <p:cNvGrpSpPr/>
            <p:nvPr/>
          </p:nvGrpSpPr>
          <p:grpSpPr>
            <a:xfrm rot="-5400000">
              <a:off x="-650594" y="1538808"/>
              <a:ext cx="3391984" cy="314368"/>
              <a:chOff x="0" y="0"/>
              <a:chExt cx="670022" cy="62097"/>
            </a:xfrm>
          </p:grpSpPr>
          <p:sp>
            <p:nvSpPr>
              <p:cNvPr name="Freeform 12" id="12"/>
              <p:cNvSpPr/>
              <p:nvPr/>
            </p:nvSpPr>
            <p:spPr>
              <a:xfrm flipH="false" flipV="false" rot="0">
                <a:off x="0" y="0"/>
                <a:ext cx="670022" cy="62097"/>
              </a:xfrm>
              <a:custGeom>
                <a:avLst/>
                <a:gdLst/>
                <a:ahLst/>
                <a:cxnLst/>
                <a:rect r="r" b="b" t="t" l="l"/>
                <a:pathLst>
                  <a:path h="62097" w="670022">
                    <a:moveTo>
                      <a:pt x="0" y="0"/>
                    </a:moveTo>
                    <a:lnTo>
                      <a:pt x="670022" y="0"/>
                    </a:lnTo>
                    <a:lnTo>
                      <a:pt x="670022" y="62097"/>
                    </a:lnTo>
                    <a:lnTo>
                      <a:pt x="0" y="62097"/>
                    </a:lnTo>
                    <a:close/>
                  </a:path>
                </a:pathLst>
              </a:custGeom>
              <a:solidFill>
                <a:srgbClr val="6C9286"/>
              </a:solidFill>
              <a:ln cap="sq">
                <a:noFill/>
                <a:prstDash val="solid"/>
                <a:miter/>
              </a:ln>
            </p:spPr>
          </p:sp>
          <p:sp>
            <p:nvSpPr>
              <p:cNvPr name="TextBox 13" id="13"/>
              <p:cNvSpPr txBox="true"/>
              <p:nvPr/>
            </p:nvSpPr>
            <p:spPr>
              <a:xfrm>
                <a:off x="0" y="-28575"/>
                <a:ext cx="670022" cy="90672"/>
              </a:xfrm>
              <a:prstGeom prst="rect">
                <a:avLst/>
              </a:prstGeom>
            </p:spPr>
            <p:txBody>
              <a:bodyPr anchor="ctr" rtlCol="false" tIns="50800" lIns="50800" bIns="50800" rIns="50800"/>
              <a:lstStyle/>
              <a:p>
                <a:pPr algn="ctr" marL="0" indent="0" lvl="0">
                  <a:lnSpc>
                    <a:spcPts val="2921"/>
                  </a:lnSpc>
                  <a:spcBef>
                    <a:spcPct val="0"/>
                  </a:spcBef>
                </a:pPr>
              </a:p>
            </p:txBody>
          </p:sp>
        </p:grpSp>
        <p:grpSp>
          <p:nvGrpSpPr>
            <p:cNvPr name="Group 14" id="14"/>
            <p:cNvGrpSpPr/>
            <p:nvPr/>
          </p:nvGrpSpPr>
          <p:grpSpPr>
            <a:xfrm rot="-5400000">
              <a:off x="-2123316" y="3048717"/>
              <a:ext cx="4560999" cy="314368"/>
              <a:chOff x="0" y="0"/>
              <a:chExt cx="900938" cy="62097"/>
            </a:xfrm>
          </p:grpSpPr>
          <p:sp>
            <p:nvSpPr>
              <p:cNvPr name="Freeform 15" id="15"/>
              <p:cNvSpPr/>
              <p:nvPr/>
            </p:nvSpPr>
            <p:spPr>
              <a:xfrm flipH="false" flipV="false" rot="0">
                <a:off x="0" y="0"/>
                <a:ext cx="900938" cy="62097"/>
              </a:xfrm>
              <a:custGeom>
                <a:avLst/>
                <a:gdLst/>
                <a:ahLst/>
                <a:cxnLst/>
                <a:rect r="r" b="b" t="t" l="l"/>
                <a:pathLst>
                  <a:path h="62097" w="900938">
                    <a:moveTo>
                      <a:pt x="0" y="0"/>
                    </a:moveTo>
                    <a:lnTo>
                      <a:pt x="900938" y="0"/>
                    </a:lnTo>
                    <a:lnTo>
                      <a:pt x="900938" y="62097"/>
                    </a:lnTo>
                    <a:lnTo>
                      <a:pt x="0" y="62097"/>
                    </a:lnTo>
                    <a:close/>
                  </a:path>
                </a:pathLst>
              </a:custGeom>
              <a:solidFill>
                <a:srgbClr val="6C9286"/>
              </a:solidFill>
              <a:ln cap="sq">
                <a:noFill/>
                <a:prstDash val="solid"/>
                <a:miter/>
              </a:ln>
            </p:spPr>
          </p:sp>
          <p:sp>
            <p:nvSpPr>
              <p:cNvPr name="TextBox 16" id="16"/>
              <p:cNvSpPr txBox="true"/>
              <p:nvPr/>
            </p:nvSpPr>
            <p:spPr>
              <a:xfrm>
                <a:off x="0" y="-28575"/>
                <a:ext cx="900938" cy="90672"/>
              </a:xfrm>
              <a:prstGeom prst="rect">
                <a:avLst/>
              </a:prstGeom>
            </p:spPr>
            <p:txBody>
              <a:bodyPr anchor="ctr" rtlCol="false" tIns="50800" lIns="50800" bIns="50800" rIns="50800"/>
              <a:lstStyle/>
              <a:p>
                <a:pPr algn="ctr" marL="0" indent="0" lvl="0">
                  <a:lnSpc>
                    <a:spcPts val="2921"/>
                  </a:lnSpc>
                  <a:spcBef>
                    <a:spcPct val="0"/>
                  </a:spcBef>
                </a:pPr>
              </a:p>
            </p:txBody>
          </p:sp>
        </p:grpSp>
      </p:grpSp>
      <p:grpSp>
        <p:nvGrpSpPr>
          <p:cNvPr name="Group 17" id="17"/>
          <p:cNvGrpSpPr/>
          <p:nvPr/>
        </p:nvGrpSpPr>
        <p:grpSpPr>
          <a:xfrm rot="5400000">
            <a:off x="14187371" y="-258110"/>
            <a:ext cx="3598580" cy="4114800"/>
            <a:chOff x="0" y="0"/>
            <a:chExt cx="4798106" cy="5486400"/>
          </a:xfrm>
        </p:grpSpPr>
        <p:grpSp>
          <p:nvGrpSpPr>
            <p:cNvPr name="Group 18" id="18"/>
            <p:cNvGrpSpPr/>
            <p:nvPr/>
          </p:nvGrpSpPr>
          <p:grpSpPr>
            <a:xfrm rot="0">
              <a:off x="0" y="359656"/>
              <a:ext cx="4798106" cy="314368"/>
              <a:chOff x="0" y="0"/>
              <a:chExt cx="947774" cy="62097"/>
            </a:xfrm>
          </p:grpSpPr>
          <p:sp>
            <p:nvSpPr>
              <p:cNvPr name="Freeform 19" id="19"/>
              <p:cNvSpPr/>
              <p:nvPr/>
            </p:nvSpPr>
            <p:spPr>
              <a:xfrm flipH="false" flipV="false" rot="0">
                <a:off x="0" y="0"/>
                <a:ext cx="947774" cy="62097"/>
              </a:xfrm>
              <a:custGeom>
                <a:avLst/>
                <a:gdLst/>
                <a:ahLst/>
                <a:cxnLst/>
                <a:rect r="r" b="b" t="t" l="l"/>
                <a:pathLst>
                  <a:path h="62097" w="947774">
                    <a:moveTo>
                      <a:pt x="0" y="0"/>
                    </a:moveTo>
                    <a:lnTo>
                      <a:pt x="947774" y="0"/>
                    </a:lnTo>
                    <a:lnTo>
                      <a:pt x="947774" y="62097"/>
                    </a:lnTo>
                    <a:lnTo>
                      <a:pt x="0" y="62097"/>
                    </a:lnTo>
                    <a:close/>
                  </a:path>
                </a:pathLst>
              </a:custGeom>
              <a:solidFill>
                <a:srgbClr val="6C9286"/>
              </a:solidFill>
              <a:ln cap="sq">
                <a:noFill/>
                <a:prstDash val="solid"/>
                <a:miter/>
              </a:ln>
            </p:spPr>
          </p:sp>
          <p:sp>
            <p:nvSpPr>
              <p:cNvPr name="TextBox 20" id="20"/>
              <p:cNvSpPr txBox="true"/>
              <p:nvPr/>
            </p:nvSpPr>
            <p:spPr>
              <a:xfrm>
                <a:off x="0" y="-28575"/>
                <a:ext cx="947774" cy="90672"/>
              </a:xfrm>
              <a:prstGeom prst="rect">
                <a:avLst/>
              </a:prstGeom>
            </p:spPr>
            <p:txBody>
              <a:bodyPr anchor="ctr" rtlCol="false" tIns="50800" lIns="50800" bIns="50800" rIns="50800"/>
              <a:lstStyle/>
              <a:p>
                <a:pPr algn="ctr" marL="0" indent="0" lvl="0">
                  <a:lnSpc>
                    <a:spcPts val="2921"/>
                  </a:lnSpc>
                  <a:spcBef>
                    <a:spcPct val="0"/>
                  </a:spcBef>
                </a:pPr>
              </a:p>
            </p:txBody>
          </p:sp>
        </p:grpSp>
        <p:grpSp>
          <p:nvGrpSpPr>
            <p:cNvPr name="Group 21" id="21"/>
            <p:cNvGrpSpPr/>
            <p:nvPr/>
          </p:nvGrpSpPr>
          <p:grpSpPr>
            <a:xfrm rot="0">
              <a:off x="0" y="925401"/>
              <a:ext cx="3675307" cy="314368"/>
              <a:chOff x="0" y="0"/>
              <a:chExt cx="725987" cy="62097"/>
            </a:xfrm>
          </p:grpSpPr>
          <p:sp>
            <p:nvSpPr>
              <p:cNvPr name="Freeform 22" id="22"/>
              <p:cNvSpPr/>
              <p:nvPr/>
            </p:nvSpPr>
            <p:spPr>
              <a:xfrm flipH="false" flipV="false" rot="0">
                <a:off x="0" y="0"/>
                <a:ext cx="725987" cy="62097"/>
              </a:xfrm>
              <a:custGeom>
                <a:avLst/>
                <a:gdLst/>
                <a:ahLst/>
                <a:cxnLst/>
                <a:rect r="r" b="b" t="t" l="l"/>
                <a:pathLst>
                  <a:path h="62097" w="725987">
                    <a:moveTo>
                      <a:pt x="0" y="0"/>
                    </a:moveTo>
                    <a:lnTo>
                      <a:pt x="725987" y="0"/>
                    </a:lnTo>
                    <a:lnTo>
                      <a:pt x="725987" y="62097"/>
                    </a:lnTo>
                    <a:lnTo>
                      <a:pt x="0" y="62097"/>
                    </a:lnTo>
                    <a:close/>
                  </a:path>
                </a:pathLst>
              </a:custGeom>
              <a:solidFill>
                <a:srgbClr val="6C9286"/>
              </a:solidFill>
              <a:ln cap="sq">
                <a:noFill/>
                <a:prstDash val="solid"/>
                <a:miter/>
              </a:ln>
            </p:spPr>
          </p:sp>
          <p:sp>
            <p:nvSpPr>
              <p:cNvPr name="TextBox 23" id="23"/>
              <p:cNvSpPr txBox="true"/>
              <p:nvPr/>
            </p:nvSpPr>
            <p:spPr>
              <a:xfrm>
                <a:off x="0" y="-28575"/>
                <a:ext cx="725987" cy="90672"/>
              </a:xfrm>
              <a:prstGeom prst="rect">
                <a:avLst/>
              </a:prstGeom>
            </p:spPr>
            <p:txBody>
              <a:bodyPr anchor="ctr" rtlCol="false" tIns="50800" lIns="50800" bIns="50800" rIns="50800"/>
              <a:lstStyle/>
              <a:p>
                <a:pPr algn="ctr" marL="0" indent="0" lvl="0">
                  <a:lnSpc>
                    <a:spcPts val="2921"/>
                  </a:lnSpc>
                  <a:spcBef>
                    <a:spcPct val="0"/>
                  </a:spcBef>
                </a:pPr>
              </a:p>
            </p:txBody>
          </p:sp>
        </p:grpSp>
        <p:grpSp>
          <p:nvGrpSpPr>
            <p:cNvPr name="Group 24" id="24"/>
            <p:cNvGrpSpPr/>
            <p:nvPr/>
          </p:nvGrpSpPr>
          <p:grpSpPr>
            <a:xfrm rot="-5400000">
              <a:off x="-650594" y="1538808"/>
              <a:ext cx="3391984" cy="314368"/>
              <a:chOff x="0" y="0"/>
              <a:chExt cx="670022" cy="62097"/>
            </a:xfrm>
          </p:grpSpPr>
          <p:sp>
            <p:nvSpPr>
              <p:cNvPr name="Freeform 25" id="25"/>
              <p:cNvSpPr/>
              <p:nvPr/>
            </p:nvSpPr>
            <p:spPr>
              <a:xfrm flipH="false" flipV="false" rot="0">
                <a:off x="0" y="0"/>
                <a:ext cx="670022" cy="62097"/>
              </a:xfrm>
              <a:custGeom>
                <a:avLst/>
                <a:gdLst/>
                <a:ahLst/>
                <a:cxnLst/>
                <a:rect r="r" b="b" t="t" l="l"/>
                <a:pathLst>
                  <a:path h="62097" w="670022">
                    <a:moveTo>
                      <a:pt x="0" y="0"/>
                    </a:moveTo>
                    <a:lnTo>
                      <a:pt x="670022" y="0"/>
                    </a:lnTo>
                    <a:lnTo>
                      <a:pt x="670022" y="62097"/>
                    </a:lnTo>
                    <a:lnTo>
                      <a:pt x="0" y="62097"/>
                    </a:lnTo>
                    <a:close/>
                  </a:path>
                </a:pathLst>
              </a:custGeom>
              <a:solidFill>
                <a:srgbClr val="6C9286"/>
              </a:solidFill>
              <a:ln cap="sq">
                <a:noFill/>
                <a:prstDash val="solid"/>
                <a:miter/>
              </a:ln>
            </p:spPr>
          </p:sp>
          <p:sp>
            <p:nvSpPr>
              <p:cNvPr name="TextBox 26" id="26"/>
              <p:cNvSpPr txBox="true"/>
              <p:nvPr/>
            </p:nvSpPr>
            <p:spPr>
              <a:xfrm>
                <a:off x="0" y="-28575"/>
                <a:ext cx="670022" cy="90672"/>
              </a:xfrm>
              <a:prstGeom prst="rect">
                <a:avLst/>
              </a:prstGeom>
            </p:spPr>
            <p:txBody>
              <a:bodyPr anchor="ctr" rtlCol="false" tIns="50800" lIns="50800" bIns="50800" rIns="50800"/>
              <a:lstStyle/>
              <a:p>
                <a:pPr algn="ctr" marL="0" indent="0" lvl="0">
                  <a:lnSpc>
                    <a:spcPts val="2921"/>
                  </a:lnSpc>
                  <a:spcBef>
                    <a:spcPct val="0"/>
                  </a:spcBef>
                </a:pPr>
              </a:p>
            </p:txBody>
          </p:sp>
        </p:grpSp>
        <p:grpSp>
          <p:nvGrpSpPr>
            <p:cNvPr name="Group 27" id="27"/>
            <p:cNvGrpSpPr/>
            <p:nvPr/>
          </p:nvGrpSpPr>
          <p:grpSpPr>
            <a:xfrm rot="-5400000">
              <a:off x="-2123316" y="3048717"/>
              <a:ext cx="4560999" cy="314368"/>
              <a:chOff x="0" y="0"/>
              <a:chExt cx="900938" cy="62097"/>
            </a:xfrm>
          </p:grpSpPr>
          <p:sp>
            <p:nvSpPr>
              <p:cNvPr name="Freeform 28" id="28"/>
              <p:cNvSpPr/>
              <p:nvPr/>
            </p:nvSpPr>
            <p:spPr>
              <a:xfrm flipH="false" flipV="false" rot="0">
                <a:off x="0" y="0"/>
                <a:ext cx="900938" cy="62097"/>
              </a:xfrm>
              <a:custGeom>
                <a:avLst/>
                <a:gdLst/>
                <a:ahLst/>
                <a:cxnLst/>
                <a:rect r="r" b="b" t="t" l="l"/>
                <a:pathLst>
                  <a:path h="62097" w="900938">
                    <a:moveTo>
                      <a:pt x="0" y="0"/>
                    </a:moveTo>
                    <a:lnTo>
                      <a:pt x="900938" y="0"/>
                    </a:lnTo>
                    <a:lnTo>
                      <a:pt x="900938" y="62097"/>
                    </a:lnTo>
                    <a:lnTo>
                      <a:pt x="0" y="62097"/>
                    </a:lnTo>
                    <a:close/>
                  </a:path>
                </a:pathLst>
              </a:custGeom>
              <a:solidFill>
                <a:srgbClr val="6C9286"/>
              </a:solidFill>
              <a:ln cap="sq">
                <a:noFill/>
                <a:prstDash val="solid"/>
                <a:miter/>
              </a:ln>
            </p:spPr>
          </p:sp>
          <p:sp>
            <p:nvSpPr>
              <p:cNvPr name="TextBox 29" id="29"/>
              <p:cNvSpPr txBox="true"/>
              <p:nvPr/>
            </p:nvSpPr>
            <p:spPr>
              <a:xfrm>
                <a:off x="0" y="-28575"/>
                <a:ext cx="900938" cy="90672"/>
              </a:xfrm>
              <a:prstGeom prst="rect">
                <a:avLst/>
              </a:prstGeom>
            </p:spPr>
            <p:txBody>
              <a:bodyPr anchor="ctr" rtlCol="false" tIns="50800" lIns="50800" bIns="50800" rIns="50800"/>
              <a:lstStyle/>
              <a:p>
                <a:pPr algn="ctr" marL="0" indent="0" lvl="0">
                  <a:lnSpc>
                    <a:spcPts val="2921"/>
                  </a:lnSpc>
                  <a:spcBef>
                    <a:spcPct val="0"/>
                  </a:spcBef>
                </a:pPr>
              </a:p>
            </p:txBody>
          </p:sp>
        </p:gr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DAGg_3_Cs1I</dc:identifier>
  <dcterms:modified xsi:type="dcterms:W3CDTF">2011-08-01T06:04:30Z</dcterms:modified>
  <cp:revision>1</cp:revision>
  <dc:title>Proyecto de</dc:title>
</cp:coreProperties>
</file>