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5340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692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aec68df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aec68df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8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275018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275018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8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aec68df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aec68df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18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275018d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275018d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699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275018d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275018d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7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b275018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b275018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04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b275018d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b275018d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58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275018d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b275018d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09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38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dirty="0">
                <a:highlight>
                  <a:schemeClr val="lt1"/>
                </a:highlight>
              </a:rPr>
              <a:t>Identificando Suspeitos de Crime por meio de Interações Implícitas no </a:t>
            </a:r>
            <a:r>
              <a:rPr lang="pt-BR" sz="2500" dirty="0" err="1">
                <a:highlight>
                  <a:schemeClr val="lt1"/>
                </a:highlight>
              </a:rPr>
              <a:t>Youtube</a:t>
            </a:r>
            <a:endParaRPr sz="2500" dirty="0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8810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</a:rPr>
              <a:t>Alunos: Erick Santos / Talles Ian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242" y="0"/>
            <a:ext cx="10207484" cy="51435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1752600"/>
            <a:ext cx="6084122" cy="23050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695700" y="723900"/>
            <a:ext cx="1481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</a:rPr>
              <a:t>DADOS</a:t>
            </a: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2" y="0"/>
            <a:ext cx="10852784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Levando a interação o mais próximo da realidade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53066" y="1422401"/>
            <a:ext cx="6112933" cy="2980266"/>
          </a:xfrm>
        </p:spPr>
        <p:txBody>
          <a:bodyPr/>
          <a:lstStyle/>
          <a:p>
            <a:pPr marL="11430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7" y="1422401"/>
            <a:ext cx="6112933" cy="29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3500442"/>
          </a:xfrm>
        </p:spPr>
        <p:txBody>
          <a:bodyPr>
            <a:normAutofit/>
          </a:bodyPr>
          <a:lstStyle/>
          <a:p>
            <a:pPr algn="ctr"/>
            <a:r>
              <a:rPr lang="pt-BR" sz="1800" dirty="0" smtClean="0"/>
              <a:t>Análise</a:t>
            </a:r>
            <a:r>
              <a:rPr lang="pt-BR" sz="1800" b="1" dirty="0" smtClean="0"/>
              <a:t> </a:t>
            </a:r>
            <a:r>
              <a:rPr lang="pt-BR" sz="1800" dirty="0" smtClean="0"/>
              <a:t>conclusiva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600" dirty="0" smtClean="0"/>
              <a:t>Diante disso, existem diversos métodos na literatura para identificação de suspeitos, mas muitos se baseiam em comunicações feitas em redes sociais, e acabam não considerando as interações existentes dentro de comentários e respostas com uma maior frequência no </a:t>
            </a:r>
            <a:r>
              <a:rPr lang="pt-BR" sz="1600" dirty="0" err="1" smtClean="0"/>
              <a:t>YouTube</a:t>
            </a:r>
            <a:r>
              <a:rPr lang="pt-BR" sz="1600" dirty="0" smtClean="0"/>
              <a:t> [</a:t>
            </a:r>
            <a:r>
              <a:rPr lang="pt-BR" sz="1600" dirty="0" err="1" smtClean="0"/>
              <a:t>Benevenuto</a:t>
            </a:r>
            <a:r>
              <a:rPr lang="pt-BR" sz="1600" dirty="0" smtClean="0"/>
              <a:t> et al. 2008], [</a:t>
            </a:r>
            <a:r>
              <a:rPr lang="pt-BR" sz="1600" dirty="0" err="1" smtClean="0"/>
              <a:t>Benevenuto</a:t>
            </a:r>
            <a:r>
              <a:rPr lang="pt-BR" sz="1600" dirty="0" smtClean="0"/>
              <a:t> et al. 2009], [</a:t>
            </a:r>
            <a:r>
              <a:rPr lang="pt-BR" sz="1600" dirty="0" err="1" smtClean="0"/>
              <a:t>Klausen</a:t>
            </a:r>
            <a:r>
              <a:rPr lang="pt-BR" sz="1600" dirty="0" smtClean="0"/>
              <a:t> et al. 2012].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543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423333"/>
            <a:ext cx="8520600" cy="4145542"/>
          </a:xfrm>
        </p:spPr>
        <p:txBody>
          <a:bodyPr/>
          <a:lstStyle/>
          <a:p>
            <a:pPr marL="114300" indent="0" algn="ctr">
              <a:buNone/>
            </a:pPr>
            <a:endParaRPr lang="pt-BR" sz="1600" b="1" dirty="0" smtClean="0"/>
          </a:p>
          <a:p>
            <a:pPr marL="114300" indent="0" algn="ctr">
              <a:buNone/>
            </a:pPr>
            <a:endParaRPr lang="pt-BR" sz="1600" b="1" dirty="0"/>
          </a:p>
          <a:p>
            <a:pPr marL="114300" indent="0" algn="ctr">
              <a:buNone/>
            </a:pPr>
            <a:endParaRPr lang="pt-BR" sz="1600" b="1" dirty="0" smtClean="0"/>
          </a:p>
          <a:p>
            <a:pPr marL="114300" indent="0" algn="ctr">
              <a:buNone/>
            </a:pPr>
            <a:endParaRPr lang="pt-BR" sz="1600" b="1" dirty="0"/>
          </a:p>
          <a:p>
            <a:pPr marL="114300" indent="0" algn="ctr">
              <a:buNone/>
            </a:pPr>
            <a:endParaRPr lang="pt-BR" sz="1600" b="1" dirty="0" smtClean="0"/>
          </a:p>
          <a:p>
            <a:pPr marL="114300" indent="0" algn="ctr">
              <a:buNone/>
            </a:pPr>
            <a:endParaRPr lang="pt-BR" sz="1600" b="1" dirty="0"/>
          </a:p>
          <a:p>
            <a:pPr marL="114300" indent="0" algn="ctr">
              <a:buNone/>
            </a:pPr>
            <a:r>
              <a:rPr lang="pt-BR" sz="2800" b="1" dirty="0" smtClean="0"/>
              <a:t>FIM!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0506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60" name="Google Shape;60;p14"/>
          <p:cNvSpPr txBox="1"/>
          <p:nvPr/>
        </p:nvSpPr>
        <p:spPr>
          <a:xfrm>
            <a:off x="534925" y="371600"/>
            <a:ext cx="140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</a:rPr>
              <a:t>Resumo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34925" y="802700"/>
            <a:ext cx="80148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dk1"/>
                </a:solidFill>
              </a:rPr>
              <a:t>No artigo é apresentado formas de identificar sujeitos que agem de maneira pejorativa nas redes sociais através da filtragem de palavras por meios de comentários, a fim de apoiar a identificação de suspeitos</a:t>
            </a:r>
            <a:r>
              <a:rPr lang="pt-BR" sz="1700" dirty="0" smtClean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700" dirty="0" smtClean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i="1" dirty="0" smtClean="0">
                <a:solidFill>
                  <a:schemeClr val="dk1"/>
                </a:solidFill>
              </a:rPr>
              <a:t>No </a:t>
            </a:r>
            <a:r>
              <a:rPr lang="pt-BR" sz="1700" i="1" dirty="0" err="1" smtClean="0">
                <a:solidFill>
                  <a:schemeClr val="dk1"/>
                </a:solidFill>
              </a:rPr>
              <a:t>article</a:t>
            </a:r>
            <a:r>
              <a:rPr lang="pt-BR" sz="1700" i="1" dirty="0" smtClean="0">
                <a:solidFill>
                  <a:schemeClr val="dk1"/>
                </a:solidFill>
              </a:rPr>
              <a:t> is </a:t>
            </a:r>
            <a:r>
              <a:rPr lang="pt-BR" sz="1700" i="1" dirty="0" err="1" smtClean="0">
                <a:solidFill>
                  <a:schemeClr val="dk1"/>
                </a:solidFill>
              </a:rPr>
              <a:t>presented</a:t>
            </a:r>
            <a:r>
              <a:rPr lang="pt-BR" sz="1700" i="1" dirty="0" smtClean="0">
                <a:solidFill>
                  <a:schemeClr val="dk1"/>
                </a:solidFill>
              </a:rPr>
              <a:t> as </a:t>
            </a:r>
            <a:r>
              <a:rPr lang="pt-BR" sz="1700" i="1" dirty="0" err="1" smtClean="0">
                <a:solidFill>
                  <a:schemeClr val="dk1"/>
                </a:solidFill>
              </a:rPr>
              <a:t>identifield</a:t>
            </a:r>
            <a:r>
              <a:rPr lang="pt-BR" sz="1700" i="1" dirty="0" smtClean="0">
                <a:solidFill>
                  <a:schemeClr val="dk1"/>
                </a:solidFill>
              </a:rPr>
              <a:t> as </a:t>
            </a:r>
            <a:r>
              <a:rPr lang="pt-BR" sz="1700" i="1" dirty="0" err="1" smtClean="0">
                <a:solidFill>
                  <a:schemeClr val="dk1"/>
                </a:solidFill>
              </a:rPr>
              <a:t>an</a:t>
            </a:r>
            <a:r>
              <a:rPr lang="pt-BR" sz="1700" i="1" dirty="0" smtClean="0">
                <a:solidFill>
                  <a:schemeClr val="dk1"/>
                </a:solidFill>
              </a:rPr>
              <a:t> </a:t>
            </a:r>
            <a:r>
              <a:rPr lang="pt-BR" sz="1700" i="1" dirty="0" err="1" smtClean="0">
                <a:solidFill>
                  <a:schemeClr val="dk1"/>
                </a:solidFill>
              </a:rPr>
              <a:t>object</a:t>
            </a:r>
            <a:r>
              <a:rPr lang="pt-BR" sz="1700" i="1" dirty="0" smtClean="0">
                <a:solidFill>
                  <a:schemeClr val="dk1"/>
                </a:solidFill>
              </a:rPr>
              <a:t> of age in a </a:t>
            </a:r>
            <a:r>
              <a:rPr lang="pt-BR" sz="1700" i="1" dirty="0" err="1" smtClean="0">
                <a:solidFill>
                  <a:schemeClr val="dk1"/>
                </a:solidFill>
              </a:rPr>
              <a:t>journalistc</a:t>
            </a:r>
            <a:r>
              <a:rPr lang="pt-BR" sz="1700" i="1" dirty="0" smtClean="0">
                <a:solidFill>
                  <a:schemeClr val="dk1"/>
                </a:solidFill>
              </a:rPr>
              <a:t> </a:t>
            </a:r>
            <a:r>
              <a:rPr lang="pt-BR" sz="1700" i="1" dirty="0" err="1" smtClean="0">
                <a:solidFill>
                  <a:schemeClr val="dk1"/>
                </a:solidFill>
              </a:rPr>
              <a:t>way</a:t>
            </a:r>
            <a:r>
              <a:rPr lang="pt-BR" sz="1700" i="1" dirty="0" smtClean="0">
                <a:solidFill>
                  <a:schemeClr val="dk1"/>
                </a:solidFill>
              </a:rPr>
              <a:t> on social networks </a:t>
            </a:r>
            <a:r>
              <a:rPr lang="pt-BR" sz="1700" i="1" dirty="0" err="1" smtClean="0">
                <a:solidFill>
                  <a:schemeClr val="dk1"/>
                </a:solidFill>
              </a:rPr>
              <a:t>through</a:t>
            </a:r>
            <a:r>
              <a:rPr lang="pt-BR" sz="1700" i="1" dirty="0" smtClean="0">
                <a:solidFill>
                  <a:schemeClr val="dk1"/>
                </a:solidFill>
              </a:rPr>
              <a:t> the </a:t>
            </a:r>
            <a:r>
              <a:rPr lang="pt-BR" sz="1700" i="1" dirty="0" err="1" smtClean="0">
                <a:solidFill>
                  <a:schemeClr val="dk1"/>
                </a:solidFill>
              </a:rPr>
              <a:t>filtering</a:t>
            </a:r>
            <a:r>
              <a:rPr lang="pt-BR" sz="1700" i="1" dirty="0" smtClean="0">
                <a:solidFill>
                  <a:schemeClr val="dk1"/>
                </a:solidFill>
              </a:rPr>
              <a:t> of </a:t>
            </a:r>
            <a:r>
              <a:rPr lang="pt-BR" sz="1700" i="1" dirty="0" err="1" smtClean="0">
                <a:solidFill>
                  <a:schemeClr val="dk1"/>
                </a:solidFill>
              </a:rPr>
              <a:t>words</a:t>
            </a:r>
            <a:r>
              <a:rPr lang="pt-BR" sz="1700" i="1" dirty="0" smtClean="0">
                <a:solidFill>
                  <a:schemeClr val="dk1"/>
                </a:solidFill>
              </a:rPr>
              <a:t> </a:t>
            </a:r>
            <a:r>
              <a:rPr lang="pt-BR" sz="1700" i="1" dirty="0" err="1" smtClean="0">
                <a:solidFill>
                  <a:schemeClr val="dk1"/>
                </a:solidFill>
              </a:rPr>
              <a:t>throug</a:t>
            </a:r>
            <a:r>
              <a:rPr lang="pt-BR" sz="1700" i="1" dirty="0" smtClean="0">
                <a:solidFill>
                  <a:schemeClr val="dk1"/>
                </a:solidFill>
              </a:rPr>
              <a:t> the </a:t>
            </a:r>
            <a:r>
              <a:rPr lang="pt-BR" sz="1700" i="1" dirty="0" err="1" smtClean="0">
                <a:solidFill>
                  <a:schemeClr val="dk1"/>
                </a:solidFill>
              </a:rPr>
              <a:t>identification</a:t>
            </a:r>
            <a:r>
              <a:rPr lang="pt-BR" sz="1700" i="1" dirty="0" smtClean="0">
                <a:solidFill>
                  <a:schemeClr val="dk1"/>
                </a:solidFill>
              </a:rPr>
              <a:t> of </a:t>
            </a:r>
            <a:r>
              <a:rPr lang="pt-BR" sz="1700" i="1" dirty="0" err="1" smtClean="0">
                <a:solidFill>
                  <a:schemeClr val="dk1"/>
                </a:solidFill>
              </a:rPr>
              <a:t>suspicious</a:t>
            </a:r>
            <a:r>
              <a:rPr lang="pt-BR" sz="1700" i="1" dirty="0" smtClean="0">
                <a:solidFill>
                  <a:schemeClr val="dk1"/>
                </a:solidFill>
              </a:rPr>
              <a:t> </a:t>
            </a:r>
            <a:r>
              <a:rPr lang="pt-BR" sz="1700" i="1" dirty="0" err="1" smtClean="0">
                <a:solidFill>
                  <a:schemeClr val="dk1"/>
                </a:solidFill>
              </a:rPr>
              <a:t>comments</a:t>
            </a:r>
            <a:r>
              <a:rPr lang="pt-BR" sz="1700" i="1" dirty="0" smtClean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66" name="Google Shape;66;p15"/>
          <p:cNvSpPr txBox="1"/>
          <p:nvPr/>
        </p:nvSpPr>
        <p:spPr>
          <a:xfrm>
            <a:off x="509549" y="346825"/>
            <a:ext cx="7940183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Introdução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09550" y="777925"/>
            <a:ext cx="8124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Visando identificar mensagens, títulos ou descrições, o método INSPECTION foi utilizado para abordagem da situação, junto com outros métodos de </a:t>
            </a:r>
            <a:r>
              <a:rPr lang="pt-BR" sz="1800" dirty="0" smtClean="0">
                <a:solidFill>
                  <a:schemeClr val="dk1"/>
                </a:solidFill>
              </a:rPr>
              <a:t>visualização implementados.</a:t>
            </a:r>
            <a:r>
              <a:rPr lang="pt-BR" dirty="0">
                <a:solidFill>
                  <a:schemeClr val="dk1"/>
                </a:solidFill>
              </a:rPr>
              <a:t/>
            </a:r>
            <a:br>
              <a:rPr lang="pt-B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/>
            </a:r>
            <a:br>
              <a:rPr lang="pt-BR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 do Método INSPECTION</a:t>
            </a:r>
            <a:endParaRPr dirty="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375" y="1017725"/>
            <a:ext cx="35652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78" name="Google Shape;78;p17"/>
          <p:cNvSpPr txBox="1"/>
          <p:nvPr/>
        </p:nvSpPr>
        <p:spPr>
          <a:xfrm>
            <a:off x="730950" y="317350"/>
            <a:ext cx="7682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Recorte da Rede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O Recorte da Rede serve como extração de informações para explicitar a interação dos sujeitos por meios de comentários. </a:t>
            </a:r>
            <a:br>
              <a:rPr lang="pt-BR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O algoritmo TROY é o responsável pelo recorte e separar os dados que serão analisados.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83" name="Google Shape;83;p18"/>
          <p:cNvSpPr txBox="1"/>
          <p:nvPr/>
        </p:nvSpPr>
        <p:spPr>
          <a:xfrm>
            <a:off x="402600" y="428000"/>
            <a:ext cx="83388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Preparação dos Termos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Nesta etapa é efetuada a filtragem de termos que serão analisados, fazendo uso do Stop </a:t>
            </a:r>
            <a:r>
              <a:rPr lang="pt-BR" sz="1600" dirty="0" err="1">
                <a:solidFill>
                  <a:schemeClr val="dk1"/>
                </a:solidFill>
              </a:rPr>
              <a:t>Words</a:t>
            </a:r>
            <a:r>
              <a:rPr lang="pt-BR" sz="1600" dirty="0">
                <a:solidFill>
                  <a:schemeClr val="dk1"/>
                </a:solidFill>
              </a:rPr>
              <a:t> e </a:t>
            </a:r>
            <a:r>
              <a:rPr lang="pt-BR" sz="1600" dirty="0" err="1">
                <a:solidFill>
                  <a:schemeClr val="dk1"/>
                </a:solidFill>
              </a:rPr>
              <a:t>Stemming</a:t>
            </a:r>
            <a:r>
              <a:rPr lang="pt-BR" sz="1600" dirty="0">
                <a:solidFill>
                  <a:schemeClr val="dk1"/>
                </a:solidFill>
              </a:rPr>
              <a:t>, removendo a informalidade que é usada nas redes sociais, como letras repetidas, pontuações, entre outros.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Stop </a:t>
            </a:r>
            <a:r>
              <a:rPr lang="pt-BR" sz="1600" dirty="0" err="1">
                <a:solidFill>
                  <a:schemeClr val="dk1"/>
                </a:solidFill>
              </a:rPr>
              <a:t>Words</a:t>
            </a:r>
            <a:r>
              <a:rPr lang="pt-BR" sz="1600" dirty="0">
                <a:solidFill>
                  <a:schemeClr val="dk1"/>
                </a:solidFill>
              </a:rPr>
              <a:t>: Busca-se remover termos com pouco ou nenhum significado, diminuindo a quantidade que serão analisados.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dk1"/>
                </a:solidFill>
              </a:rPr>
              <a:t>Stemming</a:t>
            </a:r>
            <a:r>
              <a:rPr lang="pt-BR" sz="1600" dirty="0">
                <a:solidFill>
                  <a:schemeClr val="dk1"/>
                </a:solidFill>
              </a:rPr>
              <a:t>: Usado para filtrar a raiz de palavras em comum, a palavra bonita e bonitinha seriam filtradas pelo termo “</a:t>
            </a:r>
            <a:r>
              <a:rPr lang="pt-BR" sz="1600" dirty="0" err="1">
                <a:solidFill>
                  <a:schemeClr val="dk1"/>
                </a:solidFill>
              </a:rPr>
              <a:t>bonit</a:t>
            </a:r>
            <a:r>
              <a:rPr lang="pt-BR" sz="1600" dirty="0">
                <a:solidFill>
                  <a:schemeClr val="dk1"/>
                </a:solidFill>
              </a:rPr>
              <a:t>”, facilitando o reconhecimento desses termos em buscas grandes.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88" name="Google Shape;88;p19"/>
          <p:cNvSpPr txBox="1"/>
          <p:nvPr/>
        </p:nvSpPr>
        <p:spPr>
          <a:xfrm>
            <a:off x="494425" y="457525"/>
            <a:ext cx="8139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Representação da Rede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Forma de apresentar os usuários e os termos em comum que eles utilizam pela troca de mensagens ou respostas, identificando os usuários e se são suspeitos ou não, servindo também para as próximas etapas.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93" name="Google Shape;93;p20"/>
          <p:cNvSpPr txBox="1"/>
          <p:nvPr/>
        </p:nvSpPr>
        <p:spPr>
          <a:xfrm>
            <a:off x="236550" y="354225"/>
            <a:ext cx="86709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Ponderação do Vocabulário Controlado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Nesta etapa é feita a resolução dos termos com o método </a:t>
            </a:r>
            <a:r>
              <a:rPr lang="pt-BR" sz="1600" dirty="0" err="1">
                <a:solidFill>
                  <a:schemeClr val="dk1"/>
                </a:solidFill>
              </a:rPr>
              <a:t>Stemming</a:t>
            </a:r>
            <a:r>
              <a:rPr lang="pt-BR" sz="1600" dirty="0">
                <a:solidFill>
                  <a:schemeClr val="dk1"/>
                </a:solidFill>
              </a:rPr>
              <a:t>, verificando palavras que se repetem, quanto mais as palavras se repetirem dentro de suas categorias, maior serão o peso delas.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925" y="2324325"/>
            <a:ext cx="6338153" cy="25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4393" y="0"/>
            <a:ext cx="10852786" cy="5143500"/>
          </a:xfrm>
          <a:prstGeom prst="rect">
            <a:avLst/>
          </a:prstGeom>
        </p:spPr>
      </p:pic>
      <p:sp>
        <p:nvSpPr>
          <p:cNvPr id="99" name="Google Shape;99;p21"/>
          <p:cNvSpPr txBox="1"/>
          <p:nvPr/>
        </p:nvSpPr>
        <p:spPr>
          <a:xfrm>
            <a:off x="561300" y="405875"/>
            <a:ext cx="80214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Análise Contextual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Com todas as outras etapas concluídas, é possível calcular os scores de cada pessoa de acordo com os termos utilizados, verificando as subclasses e o vocabulário </a:t>
            </a:r>
            <a:r>
              <a:rPr lang="pt-BR" sz="1600" dirty="0" smtClean="0">
                <a:solidFill>
                  <a:schemeClr val="dk1"/>
                </a:solidFill>
              </a:rPr>
              <a:t>usado, além disso </a:t>
            </a:r>
            <a:r>
              <a:rPr lang="pt-BR" sz="1600" dirty="0">
                <a:solidFill>
                  <a:schemeClr val="dk1"/>
                </a:solidFill>
              </a:rPr>
              <a:t>quais termos são de riscos e quais não </a:t>
            </a:r>
            <a:r>
              <a:rPr lang="pt-BR" sz="1600" dirty="0" smtClean="0">
                <a:solidFill>
                  <a:schemeClr val="dk1"/>
                </a:solidFill>
              </a:rPr>
              <a:t>são de risco de acordo </a:t>
            </a:r>
            <a:r>
              <a:rPr lang="pt-BR" sz="1600" dirty="0">
                <a:solidFill>
                  <a:schemeClr val="dk1"/>
                </a:solidFill>
              </a:rPr>
              <a:t>com o peso das palavras.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377</Words>
  <Application>Microsoft Office PowerPoint</Application>
  <PresentationFormat>Apresentação na tela (16:9)</PresentationFormat>
  <Paragraphs>43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Identificando Suspeitos de Crime por meio de Interações Implícitas no Youtube </vt:lpstr>
      <vt:lpstr>Apresentação do PowerPoint</vt:lpstr>
      <vt:lpstr>Apresentação do PowerPoint</vt:lpstr>
      <vt:lpstr>Apresentação do Método INSPECTION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Levando a interação o mais próximo da realidade </vt:lpstr>
      <vt:lpstr>Análise conclusiva  Diante disso, existem diversos métodos na literatura para identificação de suspeitos, mas muitos se baseiam em comunicações feitas em redes sociais, e acabam não considerando as interações existentes dentro de comentários e respostas com uma maior frequência no YouTube [Benevenuto et al. 2008], [Benevenuto et al. 2009], [Klausen et al. 2012].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Identificando Suspeitos de Crime por meio de Interações Implícitas no Youtube</dc:title>
  <dc:creator>Erick dos Santos</dc:creator>
  <cp:lastModifiedBy>Conta da Microsoft</cp:lastModifiedBy>
  <cp:revision>14</cp:revision>
  <dcterms:modified xsi:type="dcterms:W3CDTF">2022-04-24T14:51:03Z</dcterms:modified>
</cp:coreProperties>
</file>