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8" r:id="rId2"/>
    <p:sldId id="369" r:id="rId3"/>
    <p:sldId id="371" r:id="rId4"/>
    <p:sldId id="373" r:id="rId5"/>
    <p:sldId id="388" r:id="rId6"/>
    <p:sldId id="365" r:id="rId7"/>
    <p:sldId id="366" r:id="rId8"/>
    <p:sldId id="367" r:id="rId9"/>
    <p:sldId id="381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CC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9" autoAdjust="0"/>
    <p:restoredTop sz="94317" autoAdjust="0"/>
  </p:normalViewPr>
  <p:slideViewPr>
    <p:cSldViewPr>
      <p:cViewPr varScale="1">
        <p:scale>
          <a:sx n="66" d="100"/>
          <a:sy n="66" d="100"/>
        </p:scale>
        <p:origin x="167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4061-D9D2-4BF2-97C1-8A9E1F7724B8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77A5-24F7-437A-ADAA-16C3CFB08F8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3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25C9-BCC7-406C-B0CD-4502ACF7D6EF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3F997-0EA1-43A0-B1C5-381580F729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C3AE-05B4-43AB-9ACA-ACA0628E0665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295400" y="152400"/>
            <a:ext cx="680827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HelveticaNeueLT Pro 55 Roman" pitchFamily="34" charset="0"/>
              </a:rPr>
              <a:t>Modulador de ancho de pulso PWM</a:t>
            </a:r>
            <a:endParaRPr lang="en-US" sz="3200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pic>
        <p:nvPicPr>
          <p:cNvPr id="4098" name="Picture 2" descr="Resultado de imagen para pw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819400"/>
            <a:ext cx="8001000" cy="302361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04800" y="1066800"/>
            <a:ext cx="8432693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La modulación por ancho de pulsos (también conocida como PWM, siglas en inglés de </a:t>
            </a:r>
          </a:p>
          <a:p>
            <a:r>
              <a:rPr lang="es-ES" i="1" dirty="0" smtClean="0"/>
              <a:t>pulse-</a:t>
            </a:r>
            <a:r>
              <a:rPr lang="es-ES" i="1" dirty="0" err="1" smtClean="0"/>
              <a:t>width</a:t>
            </a:r>
            <a:r>
              <a:rPr lang="es-ES" i="1" dirty="0" smtClean="0"/>
              <a:t> </a:t>
            </a:r>
            <a:r>
              <a:rPr lang="es-ES" i="1" dirty="0" err="1" smtClean="0"/>
              <a:t>modulation</a:t>
            </a:r>
            <a:r>
              <a:rPr lang="es-ES" dirty="0" smtClean="0"/>
              <a:t>) de una señal o fuente de energía es una técnica en la que se </a:t>
            </a:r>
          </a:p>
          <a:p>
            <a:r>
              <a:rPr lang="es-ES" dirty="0" smtClean="0"/>
              <a:t>modifica el ciclo de trabajo de una señal periódica para controlar la cantidad de energía </a:t>
            </a:r>
          </a:p>
          <a:p>
            <a:r>
              <a:rPr lang="es-ES" dirty="0" smtClean="0"/>
              <a:t>que se envía a una carga.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52400" y="381000"/>
            <a:ext cx="8592312" cy="4339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Consolas" pitchFamily="49" charset="0"/>
                <a:cs typeface="Consolas" pitchFamily="49" charset="0"/>
              </a:rPr>
              <a:t>Instrucción </a:t>
            </a:r>
            <a:r>
              <a:rPr lang="es-MX" sz="3600" b="1" dirty="0" err="1" smtClean="0">
                <a:latin typeface="Consolas" pitchFamily="49" charset="0"/>
                <a:cs typeface="Consolas" pitchFamily="49" charset="0"/>
              </a:rPr>
              <a:t>analogWrite</a:t>
            </a:r>
            <a:endParaRPr lang="es-MX" sz="3600" b="1" dirty="0" smtClean="0">
              <a:latin typeface="Consolas" pitchFamily="49" charset="0"/>
              <a:cs typeface="Consolas" pitchFamily="49" charset="0"/>
            </a:endParaRPr>
          </a:p>
          <a:p>
            <a:endParaRPr lang="es-MX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>
                <a:latin typeface="Consolas" pitchFamily="49" charset="0"/>
                <a:cs typeface="Consolas" pitchFamily="49" charset="0"/>
              </a:rPr>
              <a:t>Instrucción utilizada en </a:t>
            </a:r>
            <a:r>
              <a:rPr lang="es-MX" sz="2000" dirty="0" err="1" smtClean="0">
                <a:latin typeface="Consolas" pitchFamily="49" charset="0"/>
                <a:cs typeface="Consolas" pitchFamily="49" charset="0"/>
              </a:rPr>
              <a:t>arduino</a:t>
            </a:r>
            <a:r>
              <a:rPr lang="es-MX" sz="2000" dirty="0" smtClean="0">
                <a:latin typeface="Consolas" pitchFamily="49" charset="0"/>
                <a:cs typeface="Consolas" pitchFamily="49" charset="0"/>
              </a:rPr>
              <a:t> para controlar un pin PWM, </a:t>
            </a:r>
            <a:r>
              <a:rPr lang="es-MX" sz="2000" dirty="0" err="1" smtClean="0">
                <a:latin typeface="Consolas" pitchFamily="49" charset="0"/>
                <a:cs typeface="Consolas" pitchFamily="49" charset="0"/>
              </a:rPr>
              <a:t>arduino</a:t>
            </a:r>
            <a:r>
              <a:rPr lang="es-MX" sz="2000" dirty="0" smtClean="0">
                <a:latin typeface="Consolas" pitchFamily="49" charset="0"/>
                <a:cs typeface="Consolas" pitchFamily="49" charset="0"/>
              </a:rPr>
              <a:t> ya cuenta con una librería interna la cual se utiliza en cuanto el programa localiza la instrucción y la misma librería nos simplifica el trabajo y solo nos pide la cantidad de porcentaje de PWM que deseamos entregar</a:t>
            </a:r>
          </a:p>
          <a:p>
            <a:endParaRPr lang="es-MX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>
                <a:latin typeface="Consolas" pitchFamily="49" charset="0"/>
                <a:cs typeface="Consolas" pitchFamily="49" charset="0"/>
              </a:rPr>
              <a:t>Sintaxis: </a:t>
            </a:r>
            <a:r>
              <a:rPr lang="es-MX" sz="2000" dirty="0" err="1" smtClean="0">
                <a:latin typeface="Consolas" pitchFamily="49" charset="0"/>
                <a:cs typeface="Consolas" pitchFamily="49" charset="0"/>
              </a:rPr>
              <a:t>analogWrite</a:t>
            </a:r>
            <a:r>
              <a:rPr lang="es-MX" sz="2000" dirty="0" smtClean="0">
                <a:latin typeface="Consolas" pitchFamily="49" charset="0"/>
                <a:cs typeface="Consolas" pitchFamily="49" charset="0"/>
              </a:rPr>
              <a:t>(Pin, Valor)</a:t>
            </a:r>
          </a:p>
          <a:p>
            <a:endParaRPr lang="es-MX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>
                <a:latin typeface="Consolas" pitchFamily="49" charset="0"/>
                <a:cs typeface="Consolas" pitchFamily="49" charset="0"/>
              </a:rPr>
              <a:t>El valor va de 0 a 255 donde 0 es proporcional al 0% y 255 es proporcional al 100%</a:t>
            </a:r>
            <a:endParaRPr lang="es-MX" sz="2000" dirty="0">
              <a:latin typeface="HelveticaNeueLT Pro 55 Roman" pitchFamily="34" charset="0"/>
              <a:cs typeface="Consolas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80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477120" y="6088680"/>
            <a:ext cx="4875120" cy="7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pidelectronics</a:t>
            </a:r>
            <a:r>
              <a:rPr lang="en-US" sz="4400" dirty="0">
                <a:solidFill>
                  <a:srgbClr val="FF6600"/>
                </a:solidFill>
                <a:latin typeface="Arial Rounded MT Bold"/>
              </a:rPr>
              <a:t>.</a:t>
            </a: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com</a:t>
            </a:r>
            <a:endParaRPr dirty="0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914400"/>
            <a:ext cx="86868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Un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led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RGB en realidad son tres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leds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en el mismo encapsulado, estos tres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leds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son de color rojo, verde y azul, los colores a configurar dependen de la variación de energía que cada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led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recibe y con esto se hace la combinación de colores.</a:t>
            </a:r>
            <a:endParaRPr lang="es-MX" dirty="0"/>
          </a:p>
        </p:txBody>
      </p:sp>
      <p:pic>
        <p:nvPicPr>
          <p:cNvPr id="22530" name="Picture 2" descr="http://1.bp.blogspot.com/-soHYUzkReXc/UoKADHU-4-I/AAAAAAAAADQ/AgUSyA5tG5w/s1600/rgb-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581400" cy="3581400"/>
          </a:xfrm>
          <a:prstGeom prst="rect">
            <a:avLst/>
          </a:prstGeom>
          <a:noFill/>
        </p:spPr>
      </p:pic>
      <p:pic>
        <p:nvPicPr>
          <p:cNvPr id="7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800600" y="152400"/>
            <a:ext cx="3657600" cy="609600"/>
          </a:xfr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MX" dirty="0" err="1" smtClean="0"/>
              <a:t>Leds</a:t>
            </a:r>
            <a:r>
              <a:rPr lang="es-MX" dirty="0" smtClean="0"/>
              <a:t> 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848600" cy="533399"/>
          </a:xfrm>
        </p:spPr>
        <p:txBody>
          <a:bodyPr>
            <a:noAutofit/>
          </a:bodyPr>
          <a:lstStyle/>
          <a:p>
            <a:r>
              <a:rPr lang="es-MX" sz="3200" b="1" dirty="0" smtClean="0">
                <a:latin typeface="HelveticaNeueLT Pro 55 Roman" pitchFamily="34" charset="0"/>
                <a:cs typeface="Consolas" pitchFamily="49" charset="0"/>
              </a:rPr>
              <a:t>Práctica 8: Realizar una combinación de colores con un led RGB</a:t>
            </a:r>
            <a:r>
              <a:rPr lang="es-MX" sz="2000" b="1" dirty="0" smtClean="0"/>
              <a:t/>
            </a:r>
            <a:br>
              <a:rPr lang="es-MX" sz="2000" b="1" dirty="0" smtClean="0"/>
            </a:br>
            <a:endParaRPr lang="en-US" sz="2000" b="1" dirty="0"/>
          </a:p>
        </p:txBody>
      </p:sp>
      <p:sp>
        <p:nvSpPr>
          <p:cNvPr id="5" name="CustomShape 1"/>
          <p:cNvSpPr/>
          <p:nvPr/>
        </p:nvSpPr>
        <p:spPr>
          <a:xfrm>
            <a:off x="6477120" y="6088680"/>
            <a:ext cx="4875120" cy="7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pidelectronics</a:t>
            </a:r>
            <a:r>
              <a:rPr lang="en-US" sz="4400" dirty="0">
                <a:solidFill>
                  <a:srgbClr val="FF6600"/>
                </a:solidFill>
                <a:latin typeface="Arial Rounded MT Bold"/>
              </a:rPr>
              <a:t>.</a:t>
            </a: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com</a:t>
            </a:r>
            <a:endParaRPr dirty="0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1295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Realizar la conexión una vez identificados los pines correspondientes y conectarlos de la siguiente manera: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5943600" y="2667000"/>
            <a:ext cx="2560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Pin </a:t>
            </a:r>
            <a:r>
              <a:rPr lang="es-MX" b="1" dirty="0" smtClean="0">
                <a:solidFill>
                  <a:srgbClr val="FF0000"/>
                </a:solidFill>
              </a:rPr>
              <a:t>ROJO </a:t>
            </a:r>
            <a:r>
              <a:rPr lang="es-MX" dirty="0" smtClean="0"/>
              <a:t>&gt;&gt;&gt;&gt;&gt;&gt; Pin D9</a:t>
            </a:r>
          </a:p>
          <a:p>
            <a:endParaRPr lang="es-MX" dirty="0" smtClean="0"/>
          </a:p>
          <a:p>
            <a:r>
              <a:rPr lang="es-MX" dirty="0" smtClean="0"/>
              <a:t>Pin </a:t>
            </a:r>
            <a:r>
              <a:rPr lang="es-MX" b="1" dirty="0" smtClean="0">
                <a:solidFill>
                  <a:srgbClr val="00B050"/>
                </a:solidFill>
              </a:rPr>
              <a:t>VERDE</a:t>
            </a:r>
            <a:r>
              <a:rPr lang="es-MX" dirty="0" smtClean="0"/>
              <a:t> &gt;&gt;&gt;&gt;&gt; Pin D10</a:t>
            </a:r>
          </a:p>
          <a:p>
            <a:endParaRPr lang="es-MX" dirty="0" smtClean="0"/>
          </a:p>
          <a:p>
            <a:r>
              <a:rPr lang="es-MX" dirty="0" smtClean="0"/>
              <a:t>Pin </a:t>
            </a:r>
            <a:r>
              <a:rPr lang="es-MX" b="1" dirty="0" smtClean="0">
                <a:solidFill>
                  <a:srgbClr val="00B0F0"/>
                </a:solidFill>
              </a:rPr>
              <a:t>AZUL</a:t>
            </a:r>
            <a:r>
              <a:rPr lang="es-MX" dirty="0" smtClean="0"/>
              <a:t> &gt;&gt;&gt;&gt;&gt;&gt; pin D11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 l="16250" t="26667" r="37500" b="14444"/>
          <a:stretch>
            <a:fillRect/>
          </a:stretch>
        </p:blipFill>
        <p:spPr bwMode="auto">
          <a:xfrm>
            <a:off x="152400" y="1905000"/>
            <a:ext cx="5638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6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7463732" y="0"/>
            <a:ext cx="168026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bus 12C</a:t>
            </a:r>
            <a:endParaRPr lang="en-US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09600"/>
            <a:ext cx="9144000" cy="3276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ES" dirty="0" smtClean="0"/>
              <a:t>El </a:t>
            </a:r>
            <a:r>
              <a:rPr lang="es-ES" b="1" dirty="0" smtClean="0"/>
              <a:t>bus I2C</a:t>
            </a:r>
            <a:r>
              <a:rPr lang="es-ES" dirty="0" smtClean="0"/>
              <a:t>, un estándar que facilita la comunicación entre </a:t>
            </a:r>
            <a:r>
              <a:rPr lang="es-ES" dirty="0" err="1" smtClean="0"/>
              <a:t>microcontroladores</a:t>
            </a:r>
            <a:r>
              <a:rPr lang="es-ES" dirty="0" smtClean="0"/>
              <a:t>, memorias y otros dispositivos , sólo requiere de dos líneas de señal y un común o masa. Fue diseñado a este efecto por Philips y permite el intercambio de información entre muchos dispositivos a una velocidad aceptable, de unos 100 </a:t>
            </a:r>
            <a:r>
              <a:rPr lang="es-ES" dirty="0" err="1" smtClean="0"/>
              <a:t>Kbits</a:t>
            </a:r>
            <a:r>
              <a:rPr lang="es-ES" dirty="0" smtClean="0"/>
              <a:t> por segundo.</a:t>
            </a:r>
          </a:p>
          <a:p>
            <a:endParaRPr lang="es-ES" dirty="0" smtClean="0"/>
          </a:p>
          <a:p>
            <a:r>
              <a:rPr lang="es-ES" dirty="0" smtClean="0"/>
              <a:t>La metodología de comunicación de datos del bus I2C es en serie y sincrónica. Una de las señales del bus marca el tiempo (pulsos de reloj) y la otra se utiliza para intercambiar datos.</a:t>
            </a:r>
          </a:p>
          <a:p>
            <a:r>
              <a:rPr lang="es-ES" b="1" dirty="0" smtClean="0"/>
              <a:t>Descripción de las señales</a:t>
            </a:r>
            <a:endParaRPr lang="es-ES" dirty="0" smtClean="0"/>
          </a:p>
          <a:p>
            <a:pPr lvl="1"/>
            <a:r>
              <a:rPr lang="es-ES" b="1" dirty="0" smtClean="0"/>
              <a:t>SCL</a:t>
            </a:r>
            <a:r>
              <a:rPr lang="es-ES" dirty="0" smtClean="0"/>
              <a:t> (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Clock</a:t>
            </a:r>
            <a:r>
              <a:rPr lang="es-ES" dirty="0" smtClean="0"/>
              <a:t>) es la línea de los pulsos de reloj que sincronizan el sistema.</a:t>
            </a:r>
          </a:p>
          <a:p>
            <a:pPr lvl="1"/>
            <a:r>
              <a:rPr lang="es-ES" b="1" dirty="0" smtClean="0"/>
              <a:t>SDA</a:t>
            </a:r>
            <a:r>
              <a:rPr lang="es-ES" dirty="0" smtClean="0"/>
              <a:t> (</a:t>
            </a:r>
            <a:r>
              <a:rPr lang="es-ES" dirty="0" err="1" smtClean="0"/>
              <a:t>System</a:t>
            </a:r>
            <a:r>
              <a:rPr lang="es-ES" dirty="0" smtClean="0"/>
              <a:t> Data) es la línea por la que se mueven los datos entre los dispositivos.</a:t>
            </a:r>
          </a:p>
          <a:p>
            <a:pPr lvl="1"/>
            <a:r>
              <a:rPr lang="es-ES" b="1" dirty="0" smtClean="0"/>
              <a:t>GND</a:t>
            </a:r>
            <a:r>
              <a:rPr lang="es-ES" dirty="0" smtClean="0"/>
              <a:t> (Masa) común de la </a:t>
            </a:r>
            <a:r>
              <a:rPr lang="es-ES" dirty="0" err="1" smtClean="0"/>
              <a:t>interconección</a:t>
            </a:r>
            <a:r>
              <a:rPr lang="es-ES" dirty="0" smtClean="0"/>
              <a:t> entre todos los dispositivos "enganchados" al bus.</a:t>
            </a:r>
            <a:endParaRPr lang="es-ES" dirty="0"/>
          </a:p>
        </p:txBody>
      </p:sp>
      <p:pic>
        <p:nvPicPr>
          <p:cNvPr id="1026" name="Picture 2" descr="http://robots-argentina.com.ar/img/Comunicacion_busI2Cblk.gif"/>
          <p:cNvPicPr>
            <a:picLocks noChangeAspect="1" noChangeArrowheads="1"/>
          </p:cNvPicPr>
          <p:nvPr/>
        </p:nvPicPr>
        <p:blipFill>
          <a:blip r:embed="rId5" cstate="print"/>
          <a:srcRect r="33210"/>
          <a:stretch>
            <a:fillRect/>
          </a:stretch>
        </p:blipFill>
        <p:spPr bwMode="auto">
          <a:xfrm>
            <a:off x="1981200" y="4038600"/>
            <a:ext cx="4514124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181600" y="76199"/>
            <a:ext cx="3586238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Pantalla LCD 16x2</a:t>
            </a:r>
            <a:endParaRPr lang="en-US" sz="3200" dirty="0">
              <a:latin typeface="HelveticaNeueLT Pro 55 Roman" pitchFamily="34" charset="0"/>
            </a:endParaRPr>
          </a:p>
        </p:txBody>
      </p:sp>
      <p:pic>
        <p:nvPicPr>
          <p:cNvPr id="6" name="Picture 2" descr="http://mpe-s2-p.mlstatic.com/display-lcd-16x2-azul-para-arduino-avr-pic-18779-MPE20160409932_092014-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5600" y="1371600"/>
            <a:ext cx="4978400" cy="3733800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152400" y="1447800"/>
            <a:ext cx="3886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>
                <a:latin typeface="HelveticaNeueLT Pro 55 Roman" pitchFamily="34" charset="0"/>
                <a:cs typeface="Consolas" pitchFamily="49" charset="0"/>
              </a:rPr>
              <a:t>Pantalla </a:t>
            </a:r>
            <a:r>
              <a:rPr lang="es-MX" sz="2200" dirty="0" smtClean="0">
                <a:latin typeface="HelveticaNeueLT Pro 55 Roman" pitchFamily="34" charset="0"/>
                <a:cs typeface="Consolas" pitchFamily="49" charset="0"/>
              </a:rPr>
              <a:t>monocromática </a:t>
            </a:r>
            <a:r>
              <a:rPr lang="es-MX" sz="2200" dirty="0">
                <a:latin typeface="HelveticaNeueLT Pro 55 Roman" pitchFamily="34" charset="0"/>
                <a:cs typeface="Consolas" pitchFamily="49" charset="0"/>
              </a:rPr>
              <a:t>16x2 caracteres, utilizada generalmente para el despliegue de mensajes de texto y algunos caracteres especiales.</a:t>
            </a:r>
          </a:p>
          <a:p>
            <a:pPr algn="just"/>
            <a:endParaRPr lang="es-MX" sz="2200" dirty="0">
              <a:latin typeface="HelveticaNeueLT Pro 55 Roman" pitchFamily="34" charset="0"/>
              <a:cs typeface="Consolas" pitchFamily="49" charset="0"/>
            </a:endParaRPr>
          </a:p>
          <a:p>
            <a:pPr algn="just"/>
            <a:r>
              <a:rPr lang="es-MX" sz="2200" dirty="0">
                <a:latin typeface="HelveticaNeueLT Pro 55 Roman" pitchFamily="34" charset="0"/>
                <a:cs typeface="Consolas" pitchFamily="49" charset="0"/>
              </a:rPr>
              <a:t>Se llama 16x2 porque tiene la capacidad de mostrar 16 caracteres en dos </a:t>
            </a:r>
            <a:r>
              <a:rPr lang="es-MX" sz="2200" dirty="0" err="1">
                <a:latin typeface="HelveticaNeueLT Pro 55 Roman" pitchFamily="34" charset="0"/>
                <a:cs typeface="Consolas" pitchFamily="49" charset="0"/>
              </a:rPr>
              <a:t>lineas</a:t>
            </a:r>
            <a:endParaRPr lang="es-MX" sz="2200" dirty="0">
              <a:latin typeface="HelveticaNeueLT Pro 55 Roman" pitchFamily="34" charset="0"/>
              <a:cs typeface="Consolas" pitchFamily="49" charset="0"/>
            </a:endParaRPr>
          </a:p>
          <a:p>
            <a:pPr algn="just"/>
            <a:endParaRPr lang="en-US" sz="2200" dirty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61288" y="228600"/>
            <a:ext cx="6279283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Funciones para una pantalla LCD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2400" y="914400"/>
            <a:ext cx="8686800" cy="5062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Para utilizar una pantalla LCD debemos 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incluir 2 librerías:</a:t>
            </a:r>
          </a:p>
          <a:p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r>
              <a:rPr lang="es-MX" b="1" dirty="0">
                <a:latin typeface="HelveticaNeueLT Pro 55 Roman" pitchFamily="34" charset="0"/>
                <a:cs typeface="Consolas" pitchFamily="49" charset="0"/>
              </a:rPr>
              <a:t>#</a:t>
            </a:r>
            <a:r>
              <a:rPr lang="es-MX" b="1" dirty="0" err="1">
                <a:latin typeface="HelveticaNeueLT Pro 55 Roman" pitchFamily="34" charset="0"/>
                <a:cs typeface="Consolas" pitchFamily="49" charset="0"/>
              </a:rPr>
              <a:t>include</a:t>
            </a:r>
            <a:r>
              <a:rPr lang="es-MX" b="1" dirty="0">
                <a:latin typeface="HelveticaNeueLT Pro 55 Roman" pitchFamily="34" charset="0"/>
                <a:cs typeface="Consolas" pitchFamily="49" charset="0"/>
              </a:rPr>
              <a:t> &lt;</a:t>
            </a:r>
            <a:r>
              <a:rPr lang="es-MX" b="1" dirty="0" err="1">
                <a:latin typeface="HelveticaNeueLT Pro 55 Roman" pitchFamily="34" charset="0"/>
                <a:cs typeface="Consolas" pitchFamily="49" charset="0"/>
              </a:rPr>
              <a:t>Wire.h</a:t>
            </a:r>
            <a:r>
              <a:rPr lang="es-MX" b="1" dirty="0">
                <a:latin typeface="HelveticaNeueLT Pro 55 Roman" pitchFamily="34" charset="0"/>
                <a:cs typeface="Consolas" pitchFamily="49" charset="0"/>
              </a:rPr>
              <a:t>&gt; </a:t>
            </a:r>
          </a:p>
          <a:p>
            <a:r>
              <a:rPr lang="es-MX" b="1" dirty="0">
                <a:latin typeface="HelveticaNeueLT Pro 55 Roman" pitchFamily="34" charset="0"/>
                <a:cs typeface="Consolas" pitchFamily="49" charset="0"/>
              </a:rPr>
              <a:t>#</a:t>
            </a:r>
            <a:r>
              <a:rPr lang="es-MX" b="1" dirty="0" err="1">
                <a:latin typeface="HelveticaNeueLT Pro 55 Roman" pitchFamily="34" charset="0"/>
                <a:cs typeface="Consolas" pitchFamily="49" charset="0"/>
              </a:rPr>
              <a:t>include</a:t>
            </a:r>
            <a:r>
              <a:rPr lang="es-MX" b="1" dirty="0">
                <a:latin typeface="HelveticaNeueLT Pro 55 Roman" pitchFamily="34" charset="0"/>
                <a:cs typeface="Consolas" pitchFamily="49" charset="0"/>
              </a:rPr>
              <a:t> &lt;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LiquidCrystal_I2C.h&gt;</a:t>
            </a:r>
            <a:endParaRPr lang="es-MX" b="1" dirty="0" smtClean="0">
              <a:latin typeface="HelveticaNeueLT Pro 55 Roman" pitchFamily="34" charset="0"/>
              <a:cs typeface="Consolas" pitchFamily="49" charset="0"/>
            </a:endParaRPr>
          </a:p>
          <a:p>
            <a:endParaRPr lang="es-ES" dirty="0">
              <a:latin typeface="HelveticaNeueLT Pro 55 Roman" pitchFamily="34" charset="0"/>
              <a:cs typeface="Consolas" pitchFamily="49" charset="0"/>
            </a:endParaRPr>
          </a:p>
          <a:p>
            <a:r>
              <a:rPr lang="es-ES" b="1" dirty="0" smtClean="0">
                <a:latin typeface="HelveticaNeueLT Pro 55 Roman" pitchFamily="34" charset="0"/>
                <a:cs typeface="Consolas" pitchFamily="49" charset="0"/>
              </a:rPr>
              <a:t>LiquidCrystal_I2C </a:t>
            </a:r>
            <a:r>
              <a:rPr lang="es-ES" b="1" dirty="0" err="1" smtClean="0">
                <a:latin typeface="HelveticaNeueLT Pro 55 Roman" pitchFamily="34" charset="0"/>
                <a:cs typeface="Consolas" pitchFamily="49" charset="0"/>
              </a:rPr>
              <a:t>lcd</a:t>
            </a:r>
            <a:r>
              <a:rPr lang="es-ES" dirty="0" smtClean="0">
                <a:latin typeface="HelveticaNeueLT Pro 55 Roman" pitchFamily="34" charset="0"/>
                <a:cs typeface="Consolas" pitchFamily="49" charset="0"/>
              </a:rPr>
              <a:t>(0x3F,16,2);  </a:t>
            </a:r>
            <a:r>
              <a:rPr lang="es-ES" dirty="0">
                <a:latin typeface="HelveticaNeueLT Pro 55 Roman" pitchFamily="34" charset="0"/>
                <a:cs typeface="Consolas" pitchFamily="49" charset="0"/>
              </a:rPr>
              <a:t>//</a:t>
            </a:r>
            <a:r>
              <a:rPr lang="es-ES" dirty="0" err="1" smtClean="0">
                <a:latin typeface="HelveticaNeueLT Pro 55 Roman" pitchFamily="34" charset="0"/>
                <a:cs typeface="Consolas" pitchFamily="49" charset="0"/>
              </a:rPr>
              <a:t>Direccion</a:t>
            </a:r>
            <a:r>
              <a:rPr lang="es-ES" dirty="0" smtClean="0">
                <a:latin typeface="HelveticaNeueLT Pro 55 Roman" pitchFamily="34" charset="0"/>
                <a:cs typeface="Consolas" pitchFamily="49" charset="0"/>
              </a:rPr>
              <a:t> 12C (default 0x3F), </a:t>
            </a:r>
            <a:r>
              <a:rPr lang="es-ES" dirty="0">
                <a:latin typeface="HelveticaNeueLT Pro 55 Roman" pitchFamily="34" charset="0"/>
                <a:cs typeface="Consolas" pitchFamily="49" charset="0"/>
              </a:rPr>
              <a:t>tamaño de la </a:t>
            </a:r>
            <a:r>
              <a:rPr lang="es-ES" dirty="0" smtClean="0">
                <a:latin typeface="HelveticaNeueLT Pro 55 Roman" pitchFamily="34" charset="0"/>
                <a:cs typeface="Consolas" pitchFamily="49" charset="0"/>
              </a:rPr>
              <a:t>pantalla</a:t>
            </a:r>
          </a:p>
          <a:p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lcd.begin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(16,2); 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Configura la pantalla donde indicamos la cantidad de caracteres y filas que tiene</a:t>
            </a:r>
          </a:p>
          <a:p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lcd.print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(“</a:t>
            </a:r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text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”); 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imprime en la pantalla LCD</a:t>
            </a:r>
          </a:p>
          <a:p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lcd.clear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(); 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Limpia la pantalla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lcd</a:t>
            </a:r>
            <a:endParaRPr lang="es-MX" dirty="0" smtClean="0">
              <a:latin typeface="HelveticaNeueLT Pro 55 Roman" pitchFamily="34" charset="0"/>
              <a:cs typeface="Consolas" pitchFamily="49" charset="0"/>
            </a:endParaRPr>
          </a:p>
          <a:p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lcd.setCursor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(</a:t>
            </a:r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Posicion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 </a:t>
            </a:r>
            <a:r>
              <a:rPr lang="es-MX" b="1" dirty="0" err="1" smtClean="0">
                <a:latin typeface="HelveticaNeueLT Pro 55 Roman" pitchFamily="34" charset="0"/>
                <a:cs typeface="Consolas" pitchFamily="49" charset="0"/>
              </a:rPr>
              <a:t>hozontal</a:t>
            </a:r>
            <a:r>
              <a:rPr lang="es-MX" b="1" dirty="0" smtClean="0">
                <a:latin typeface="HelveticaNeueLT Pro 55 Roman" pitchFamily="34" charset="0"/>
                <a:cs typeface="Consolas" pitchFamily="49" charset="0"/>
              </a:rPr>
              <a:t>, Fila); 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ubica el cursor donde se va a escribir en la LCD.</a:t>
            </a:r>
          </a:p>
          <a:p>
            <a:endParaRPr lang="es-MX" sz="1700" dirty="0" smtClean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438400" y="76199"/>
            <a:ext cx="4899098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/>
                </a:solidFill>
                <a:latin typeface="HelveticaNeueLT Pro 55 Roman" pitchFamily="34" charset="0"/>
              </a:rPr>
              <a:t>Práctica 9: Pantalla LCD</a:t>
            </a:r>
            <a:endParaRPr lang="en-US" sz="3200" b="1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2400" y="914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Imprimir mensajes en una pantalla LCD y utilizar las funciones mencionadas.</a:t>
            </a:r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endParaRPr lang="en-US" dirty="0">
              <a:latin typeface="HelveticaNeueLT Pro 55 Roman" pitchFamily="34" charset="0"/>
            </a:endParaRPr>
          </a:p>
        </p:txBody>
      </p:sp>
      <p:pic>
        <p:nvPicPr>
          <p:cNvPr id="1026" name="Picture 2" descr="Resultado de imagen para arduino lcd i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0731"/>
            <a:ext cx="6477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705600" y="2895599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Conexiones:</a:t>
            </a:r>
          </a:p>
          <a:p>
            <a:endParaRPr lang="es-MX" sz="2000" dirty="0"/>
          </a:p>
          <a:p>
            <a:r>
              <a:rPr lang="es-MX" sz="2000" b="1" dirty="0" smtClean="0"/>
              <a:t>GND     </a:t>
            </a:r>
            <a:r>
              <a:rPr lang="es-MX" sz="2000" b="1" dirty="0" smtClean="0">
                <a:sym typeface="Wingdings" panose="05000000000000000000" pitchFamily="2" charset="2"/>
              </a:rPr>
              <a:t>    GND</a:t>
            </a:r>
          </a:p>
          <a:p>
            <a:r>
              <a:rPr lang="es-MX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VCC           5V</a:t>
            </a:r>
          </a:p>
          <a:p>
            <a:r>
              <a:rPr lang="es-MX" sz="2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SDA           A4</a:t>
            </a:r>
          </a:p>
          <a:p>
            <a:r>
              <a:rPr lang="es-MX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SCL            A5</a:t>
            </a:r>
            <a:endParaRPr lang="es-E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609599"/>
          </a:xfrm>
        </p:spPr>
        <p:txBody>
          <a:bodyPr>
            <a:noAutofit/>
          </a:bodyPr>
          <a:lstStyle/>
          <a:p>
            <a:r>
              <a:rPr lang="es-MX" sz="2400" b="1" dirty="0" smtClean="0">
                <a:latin typeface="HelveticaNeueLT Pro 55 Roman" pitchFamily="34" charset="0"/>
                <a:cs typeface="Consolas" pitchFamily="49" charset="0"/>
              </a:rPr>
              <a:t>Tarea 3: </a:t>
            </a:r>
            <a:r>
              <a:rPr lang="es-MX" sz="2400" b="1" dirty="0" smtClean="0">
                <a:latin typeface="HelveticaNeueLT Pro 55 Roman" pitchFamily="34" charset="0"/>
                <a:cs typeface="Consolas" pitchFamily="49" charset="0"/>
              </a:rPr>
              <a:t>Termómetro digital</a:t>
            </a:r>
            <a:r>
              <a:rPr lang="es-MX" sz="1600" b="1" dirty="0" smtClean="0"/>
              <a:t/>
            </a:r>
            <a:br>
              <a:rPr lang="es-MX" sz="1600" b="1" dirty="0" smtClean="0"/>
            </a:br>
            <a:endParaRPr lang="en-US" sz="1600" b="1" dirty="0"/>
          </a:p>
        </p:txBody>
      </p:sp>
      <p:sp>
        <p:nvSpPr>
          <p:cNvPr id="5" name="CustomShape 1"/>
          <p:cNvSpPr/>
          <p:nvPr/>
        </p:nvSpPr>
        <p:spPr>
          <a:xfrm>
            <a:off x="6477120" y="6088680"/>
            <a:ext cx="4875120" cy="7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pidelectronics</a:t>
            </a:r>
            <a:r>
              <a:rPr lang="en-US" sz="4400" dirty="0">
                <a:solidFill>
                  <a:srgbClr val="FF6600"/>
                </a:solidFill>
                <a:latin typeface="Arial Rounded MT Bold"/>
              </a:rPr>
              <a:t>.</a:t>
            </a: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com</a:t>
            </a:r>
            <a:endParaRPr dirty="0"/>
          </a:p>
        </p:txBody>
      </p:sp>
      <p:sp>
        <p:nvSpPr>
          <p:cNvPr id="13" name="12 CuadroTexto"/>
          <p:cNvSpPr txBox="1"/>
          <p:nvPr/>
        </p:nvSpPr>
        <p:spPr>
          <a:xfrm>
            <a:off x="152400" y="5334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Conectar un sensor de temperatura y 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una pantalla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lcd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y mostrar la temperatura en tiempo real cada ½ segundo</a:t>
            </a:r>
            <a:endParaRPr lang="es-MX" dirty="0" smtClean="0">
              <a:latin typeface="HelveticaNeueLT Pro 55 Roman" pitchFamily="34" charset="0"/>
              <a:cs typeface="Consolas" pitchFamily="49" charset="0"/>
            </a:endParaRPr>
          </a:p>
          <a:p>
            <a:endParaRPr lang="es-MX" dirty="0" smtClean="0">
              <a:latin typeface="HelveticaNeueLT Pro 55 Roman" pitchFamily="34" charset="0"/>
              <a:cs typeface="Consolas" pitchFamily="49" charset="0"/>
            </a:endParaRP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pic>
        <p:nvPicPr>
          <p:cNvPr id="9" name="Picture 2" descr="Resultado de imagen para arduino lcd i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3" y="1323795"/>
            <a:ext cx="4544195" cy="27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 cstate="print"/>
          <a:srcRect l="18125" t="24444" r="36250" b="18889"/>
          <a:stretch/>
        </p:blipFill>
        <p:spPr bwMode="auto">
          <a:xfrm>
            <a:off x="4953000" y="3400842"/>
            <a:ext cx="3791649" cy="264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ás 3"/>
          <p:cNvSpPr/>
          <p:nvPr/>
        </p:nvSpPr>
        <p:spPr>
          <a:xfrm>
            <a:off x="3795562" y="4268122"/>
            <a:ext cx="7620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6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363</Words>
  <Application>Microsoft Office PowerPoint</Application>
  <PresentationFormat>Presentación en pantalla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Consolas</vt:lpstr>
      <vt:lpstr>HelveticaNeueLT Pro 55 Roman</vt:lpstr>
      <vt:lpstr>Wingdings</vt:lpstr>
      <vt:lpstr>Tema de Office</vt:lpstr>
      <vt:lpstr>Presentación de PowerPoint</vt:lpstr>
      <vt:lpstr>Presentación de PowerPoint</vt:lpstr>
      <vt:lpstr>Leds RGB</vt:lpstr>
      <vt:lpstr>Práctica 8: Realizar una combinación de colores con un led RGB </vt:lpstr>
      <vt:lpstr>Presentación de PowerPoint</vt:lpstr>
      <vt:lpstr>Presentación de PowerPoint</vt:lpstr>
      <vt:lpstr>Presentación de PowerPoint</vt:lpstr>
      <vt:lpstr>Presentación de PowerPoint</vt:lpstr>
      <vt:lpstr>Tarea 3: Termómetro digital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 Rodríguez</cp:lastModifiedBy>
  <cp:revision>341</cp:revision>
  <dcterms:created xsi:type="dcterms:W3CDTF">2015-12-08T01:03:38Z</dcterms:created>
  <dcterms:modified xsi:type="dcterms:W3CDTF">2017-07-05T23:11:00Z</dcterms:modified>
</cp:coreProperties>
</file>