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9" r:id="rId4"/>
    <p:sldId id="273" r:id="rId5"/>
    <p:sldId id="272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9" autoAdjust="0"/>
    <p:restoredTop sz="94723" autoAdjust="0"/>
  </p:normalViewPr>
  <p:slideViewPr>
    <p:cSldViewPr>
      <p:cViewPr varScale="1">
        <p:scale>
          <a:sx n="66" d="100"/>
          <a:sy n="66" d="100"/>
        </p:scale>
        <p:origin x="149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2F2-3ECA-434E-A0A8-D55C41B1E070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821A-D09D-424B-AF01-DBE41B3993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2F2-3ECA-434E-A0A8-D55C41B1E070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821A-D09D-424B-AF01-DBE41B3993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2F2-3ECA-434E-A0A8-D55C41B1E070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821A-D09D-424B-AF01-DBE41B3993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2F2-3ECA-434E-A0A8-D55C41B1E070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821A-D09D-424B-AF01-DBE41B3993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2F2-3ECA-434E-A0A8-D55C41B1E070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821A-D09D-424B-AF01-DBE41B3993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2F2-3ECA-434E-A0A8-D55C41B1E070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821A-D09D-424B-AF01-DBE41B3993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2F2-3ECA-434E-A0A8-D55C41B1E070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821A-D09D-424B-AF01-DBE41B3993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2F2-3ECA-434E-A0A8-D55C41B1E070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821A-D09D-424B-AF01-DBE41B3993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2F2-3ECA-434E-A0A8-D55C41B1E070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821A-D09D-424B-AF01-DBE41B3993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2F2-3ECA-434E-A0A8-D55C41B1E070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821A-D09D-424B-AF01-DBE41B3993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2F2-3ECA-434E-A0A8-D55C41B1E070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821A-D09D-424B-AF01-DBE41B3993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7F2F2-3ECA-434E-A0A8-D55C41B1E070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8821A-D09D-424B-AF01-DBE41B3993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5181600" y="76199"/>
            <a:ext cx="3647152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s-MX" sz="3200" dirty="0" smtClean="0">
                <a:latin typeface="HelveticaNeueLT Pro 55 Roman" pitchFamily="34" charset="0"/>
              </a:rPr>
              <a:t>Sensor Ultrasónico</a:t>
            </a:r>
            <a:endParaRPr lang="en-US" sz="3200" dirty="0">
              <a:latin typeface="HelveticaNeueLT Pro 55 Roman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52400" y="1447800"/>
            <a:ext cx="3886200" cy="38164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2200" dirty="0" smtClean="0">
                <a:latin typeface="HelveticaNeueLT Pro 55 Roman" pitchFamily="34" charset="0"/>
                <a:cs typeface="Consolas" pitchFamily="49" charset="0"/>
              </a:rPr>
              <a:t>Es un sensor que se encarga de medir distancia, su principio de funcionamiento es que envía pulsos ultrasónicos y mide el tiempo que tardan en regresar, es decir cuenta con un emisor y receptor, tiene un rango de medición de 3 cm hasta 200 cm</a:t>
            </a:r>
            <a:endParaRPr lang="es-MX" sz="2200" dirty="0">
              <a:latin typeface="HelveticaNeueLT Pro 55 Roman" pitchFamily="34" charset="0"/>
              <a:cs typeface="Consolas" pitchFamily="49" charset="0"/>
            </a:endParaRPr>
          </a:p>
          <a:p>
            <a:pPr algn="just"/>
            <a:endParaRPr lang="en-US" sz="2200" dirty="0">
              <a:latin typeface="HelveticaNeueLT Pro 55 Roman" pitchFamily="34" charset="0"/>
            </a:endParaRPr>
          </a:p>
        </p:txBody>
      </p:sp>
      <p:pic>
        <p:nvPicPr>
          <p:cNvPr id="6146" name="Picture 2" descr="HC-SR04"/>
          <p:cNvPicPr>
            <a:picLocks noChangeAspect="1" noChangeArrowheads="1"/>
          </p:cNvPicPr>
          <p:nvPr/>
        </p:nvPicPr>
        <p:blipFill>
          <a:blip r:embed="rId5" cstate="print"/>
          <a:srcRect l="43200"/>
          <a:stretch>
            <a:fillRect/>
          </a:stretch>
        </p:blipFill>
        <p:spPr bwMode="auto">
          <a:xfrm>
            <a:off x="6248400" y="3505200"/>
            <a:ext cx="2705100" cy="2486026"/>
          </a:xfrm>
          <a:prstGeom prst="rect">
            <a:avLst/>
          </a:prstGeom>
          <a:noFill/>
        </p:spPr>
      </p:pic>
      <p:pic>
        <p:nvPicPr>
          <p:cNvPr id="10" name="9 Imagen" descr="HC-SR04-Data0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67200" y="1295400"/>
            <a:ext cx="4624485" cy="1896039"/>
          </a:xfrm>
          <a:prstGeom prst="rect">
            <a:avLst/>
          </a:prstGeom>
        </p:spPr>
      </p:pic>
      <p:pic>
        <p:nvPicPr>
          <p:cNvPr id="6152" name="Picture 8" descr="Resultado de imagen para sensor ultrasonico hc-sr0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3810000"/>
            <a:ext cx="2209800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729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85800" y="152400"/>
            <a:ext cx="6402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latin typeface="HelveticaNeueLT Pro 55 Roman" pitchFamily="34" charset="0"/>
              </a:rPr>
              <a:t>Práctica 10: Medición de distancia</a:t>
            </a:r>
            <a:endParaRPr lang="en-US" sz="3200" dirty="0">
              <a:latin typeface="HelveticaNeueLT Pro 55 Roman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81000" y="8382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HelveticaNeueLT Pro 55 Roman" pitchFamily="34" charset="0"/>
                <a:cs typeface="Consolas" pitchFamily="49" charset="0"/>
              </a:rPr>
              <a:t>Medir distancia con un sensor ultrasónico y mostrarla en el monitor serial</a:t>
            </a:r>
            <a:endParaRPr lang="es-MX" dirty="0">
              <a:latin typeface="HelveticaNeueLT Pro 55 Roman" pitchFamily="34" charset="0"/>
              <a:cs typeface="Consolas" pitchFamily="49" charset="0"/>
            </a:endParaRPr>
          </a:p>
          <a:p>
            <a:endParaRPr lang="en-US" dirty="0"/>
          </a:p>
        </p:txBody>
      </p:sp>
      <p:pic>
        <p:nvPicPr>
          <p:cNvPr id="24578" name="Picture 2" descr="Resultado de imagen para arduino sensor ultrasonico hc-sr04"/>
          <p:cNvPicPr>
            <a:picLocks noChangeAspect="1" noChangeArrowheads="1"/>
          </p:cNvPicPr>
          <p:nvPr/>
        </p:nvPicPr>
        <p:blipFill>
          <a:blip r:embed="rId5" cstate="print"/>
          <a:srcRect b="5346"/>
          <a:stretch>
            <a:fillRect/>
          </a:stretch>
        </p:blipFill>
        <p:spPr bwMode="auto">
          <a:xfrm>
            <a:off x="2209800" y="1524000"/>
            <a:ext cx="4404917" cy="4419600"/>
          </a:xfrm>
          <a:prstGeom prst="rect">
            <a:avLst/>
          </a:prstGeom>
          <a:noFill/>
        </p:spPr>
      </p:pic>
      <p:sp>
        <p:nvSpPr>
          <p:cNvPr id="3" name="CuadroTexto 2"/>
          <p:cNvSpPr txBox="1"/>
          <p:nvPr/>
        </p:nvSpPr>
        <p:spPr>
          <a:xfrm>
            <a:off x="7010400" y="2971800"/>
            <a:ext cx="181812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VCC – 5v</a:t>
            </a:r>
          </a:p>
          <a:p>
            <a:r>
              <a:rPr lang="es-MX" sz="2800" dirty="0" smtClean="0"/>
              <a:t>TRIG – 9</a:t>
            </a:r>
          </a:p>
          <a:p>
            <a:r>
              <a:rPr lang="es-MX" sz="2800" dirty="0" smtClean="0"/>
              <a:t>ECHO – 8</a:t>
            </a:r>
          </a:p>
          <a:p>
            <a:r>
              <a:rPr lang="es-MX" sz="2800" dirty="0" smtClean="0"/>
              <a:t>GND - GND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4285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152400" y="6049802"/>
            <a:ext cx="8991600" cy="808198"/>
            <a:chOff x="152400" y="6049802"/>
            <a:chExt cx="8991600" cy="808198"/>
          </a:xfrm>
        </p:grpSpPr>
        <p:pic>
          <p:nvPicPr>
            <p:cNvPr id="1030" name="Picture 6" descr="http://garagemfablab.com.br/wp-content/uploads/2015/09/arduino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206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827" b="31407"/>
            <a:stretch/>
          </p:blipFill>
          <p:spPr bwMode="auto">
            <a:xfrm>
              <a:off x="3962400" y="6192804"/>
              <a:ext cx="5181600" cy="665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6049802"/>
              <a:ext cx="1981200" cy="808198"/>
            </a:xfrm>
            <a:prstGeom prst="rect">
              <a:avLst/>
            </a:prstGeom>
          </p:spPr>
        </p:pic>
      </p:grpSp>
      <p:sp>
        <p:nvSpPr>
          <p:cNvPr id="5" name="4 CuadroTexto"/>
          <p:cNvSpPr txBox="1"/>
          <p:nvPr/>
        </p:nvSpPr>
        <p:spPr>
          <a:xfrm>
            <a:off x="4419600" y="152400"/>
            <a:ext cx="47244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3200" dirty="0" smtClean="0">
                <a:latin typeface="HelveticaNeueLT Pro 55 Roman" pitchFamily="34" charset="0"/>
              </a:rPr>
              <a:t>Teclado Matricial</a:t>
            </a:r>
            <a:endParaRPr lang="en-US" sz="3200" dirty="0">
              <a:latin typeface="HelveticaNeueLT Pro 55 Roman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52400" y="813374"/>
            <a:ext cx="8915400" cy="17543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s-ES" dirty="0" smtClean="0">
                <a:solidFill>
                  <a:schemeClr val="bg2">
                    <a:lumMod val="90000"/>
                  </a:schemeClr>
                </a:solidFill>
              </a:rPr>
              <a:t>Al </a:t>
            </a:r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conectar un pulsador en la plataforma </a:t>
            </a:r>
            <a:r>
              <a:rPr lang="es-ES" dirty="0" err="1">
                <a:solidFill>
                  <a:schemeClr val="bg2">
                    <a:lumMod val="90000"/>
                  </a:schemeClr>
                </a:solidFill>
              </a:rPr>
              <a:t>arduino</a:t>
            </a:r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, requerimos de una entrada digital. Si nuestro proyecto requiere de varios pulsadores, vamos a tener el problema de que los pines digitales se nos van a terminar y no podremos conectar más dispositivos al </a:t>
            </a:r>
            <a:r>
              <a:rPr lang="es-ES" dirty="0" err="1">
                <a:solidFill>
                  <a:schemeClr val="bg2">
                    <a:lumMod val="90000"/>
                  </a:schemeClr>
                </a:solidFill>
              </a:rPr>
              <a:t>arduino</a:t>
            </a:r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fontAlgn="base"/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Es por esto que se utiliza un arreglo de pulsadores en forma matricial, permitiéndonos así, conectar varios pulsadores utilizando menos pines digitales en nuestro </a:t>
            </a:r>
            <a:r>
              <a:rPr lang="es-ES" dirty="0" err="1">
                <a:solidFill>
                  <a:schemeClr val="bg2">
                    <a:lumMod val="90000"/>
                  </a:schemeClr>
                </a:solidFill>
              </a:rPr>
              <a:t>arduino</a:t>
            </a:r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  <a:latin typeface="HelveticaNeueLT Pro 55 Roman" pitchFamily="34" charset="0"/>
            </a:endParaRPr>
          </a:p>
        </p:txBody>
      </p:sp>
      <p:pic>
        <p:nvPicPr>
          <p:cNvPr id="2050" name="Picture 2" descr="imagen1: conexión de pulsadores en forma de matriz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2874910"/>
            <a:ext cx="3556000" cy="279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keypad 4x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74790"/>
            <a:ext cx="4465277" cy="257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97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1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152400" y="6049802"/>
            <a:ext cx="8991600" cy="808198"/>
            <a:chOff x="152400" y="6049802"/>
            <a:chExt cx="8991600" cy="808198"/>
          </a:xfrm>
        </p:grpSpPr>
        <p:pic>
          <p:nvPicPr>
            <p:cNvPr id="1030" name="Picture 6" descr="http://garagemfablab.com.br/wp-content/uploads/2015/09/arduino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206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827" b="31407"/>
            <a:stretch/>
          </p:blipFill>
          <p:spPr bwMode="auto">
            <a:xfrm>
              <a:off x="3962400" y="6192804"/>
              <a:ext cx="5181600" cy="665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6049802"/>
              <a:ext cx="1981200" cy="808198"/>
            </a:xfrm>
            <a:prstGeom prst="rect">
              <a:avLst/>
            </a:prstGeom>
          </p:spPr>
        </p:pic>
      </p:grpSp>
      <p:sp>
        <p:nvSpPr>
          <p:cNvPr id="5" name="4 CuadroTexto"/>
          <p:cNvSpPr txBox="1"/>
          <p:nvPr/>
        </p:nvSpPr>
        <p:spPr>
          <a:xfrm>
            <a:off x="4419600" y="152400"/>
            <a:ext cx="47244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3200" dirty="0" smtClean="0">
                <a:latin typeface="HelveticaNeueLT Pro 55 Roman" pitchFamily="34" charset="0"/>
              </a:rPr>
              <a:t>Teclado Matricial</a:t>
            </a:r>
            <a:endParaRPr lang="en-US" sz="3200" dirty="0">
              <a:latin typeface="HelveticaNeueLT Pro 55 Roman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52400" y="813374"/>
            <a:ext cx="8915400" cy="50783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s-ES" dirty="0" smtClean="0">
                <a:solidFill>
                  <a:schemeClr val="bg2">
                    <a:lumMod val="90000"/>
                  </a:schemeClr>
                </a:solidFill>
              </a:rPr>
              <a:t>Para poder utilizar un teclado matricial en Arduino se necesita de su librería, esta se llama </a:t>
            </a:r>
            <a:r>
              <a:rPr lang="es-ES" dirty="0" err="1" smtClean="0">
                <a:solidFill>
                  <a:schemeClr val="bg2">
                    <a:lumMod val="90000"/>
                  </a:schemeClr>
                </a:solidFill>
              </a:rPr>
              <a:t>Keypad</a:t>
            </a:r>
            <a:r>
              <a:rPr lang="es-ES" dirty="0" smtClean="0">
                <a:solidFill>
                  <a:schemeClr val="bg2">
                    <a:lumMod val="90000"/>
                  </a:schemeClr>
                </a:solidFill>
              </a:rPr>
              <a:t>, esta librería se encargara de realizar la lógica necesaria para la operación del teclado solo tenemos que indicarle el tipo de teclado a utilizar y las conexiones del mismo.</a:t>
            </a:r>
          </a:p>
          <a:p>
            <a:pPr fontAlgn="base"/>
            <a:endParaRPr lang="es-MX" dirty="0">
              <a:solidFill>
                <a:schemeClr val="bg2">
                  <a:lumMod val="90000"/>
                </a:schemeClr>
              </a:solidFill>
            </a:endParaRPr>
          </a:p>
          <a:p>
            <a:pPr fontAlgn="base"/>
            <a:r>
              <a:rPr lang="es-ES" dirty="0" err="1">
                <a:solidFill>
                  <a:schemeClr val="bg2">
                    <a:lumMod val="90000"/>
                  </a:schemeClr>
                </a:solidFill>
              </a:rPr>
              <a:t>const</a:t>
            </a:r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 byte ROWS = 4; </a:t>
            </a:r>
            <a:r>
              <a:rPr lang="es-ES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ES" dirty="0" smtClean="0">
                <a:solidFill>
                  <a:srgbClr val="FFFF00"/>
                </a:solidFill>
              </a:rPr>
              <a:t>//numero de filas</a:t>
            </a:r>
            <a:endParaRPr lang="es-ES" dirty="0">
              <a:solidFill>
                <a:srgbClr val="FFFF00"/>
              </a:solidFill>
            </a:endParaRPr>
          </a:p>
          <a:p>
            <a:pPr fontAlgn="base"/>
            <a:r>
              <a:rPr lang="es-ES" dirty="0" err="1">
                <a:solidFill>
                  <a:schemeClr val="bg2">
                    <a:lumMod val="90000"/>
                  </a:schemeClr>
                </a:solidFill>
              </a:rPr>
              <a:t>const</a:t>
            </a:r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 byte COLS = 3; </a:t>
            </a:r>
            <a:r>
              <a:rPr lang="es-ES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ES" dirty="0" smtClean="0">
                <a:solidFill>
                  <a:srgbClr val="FFFF00"/>
                </a:solidFill>
              </a:rPr>
              <a:t>//numero de columnas</a:t>
            </a:r>
            <a:endParaRPr lang="es-ES" dirty="0">
              <a:solidFill>
                <a:srgbClr val="FFFF00"/>
              </a:solidFill>
            </a:endParaRPr>
          </a:p>
          <a:p>
            <a:pPr fontAlgn="base"/>
            <a:r>
              <a:rPr lang="es-ES" dirty="0" err="1">
                <a:solidFill>
                  <a:schemeClr val="bg2">
                    <a:lumMod val="90000"/>
                  </a:schemeClr>
                </a:solidFill>
              </a:rPr>
              <a:t>char</a:t>
            </a:r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90000"/>
                  </a:schemeClr>
                </a:solidFill>
              </a:rPr>
              <a:t>keys</a:t>
            </a:r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[ROWS][COLS] = </a:t>
            </a:r>
            <a:r>
              <a:rPr lang="es-ES" dirty="0" smtClean="0">
                <a:solidFill>
                  <a:schemeClr val="bg2">
                    <a:lumMod val="90000"/>
                  </a:schemeClr>
                </a:solidFill>
              </a:rPr>
              <a:t>{  </a:t>
            </a:r>
            <a:r>
              <a:rPr lang="es-ES" dirty="0" smtClean="0">
                <a:solidFill>
                  <a:srgbClr val="FFFF00"/>
                </a:solidFill>
              </a:rPr>
              <a:t>//caracteres que aparecerán cuando se presione la tecla</a:t>
            </a:r>
            <a:endParaRPr lang="es-ES" dirty="0">
              <a:solidFill>
                <a:srgbClr val="FFFF00"/>
              </a:solidFill>
            </a:endParaRPr>
          </a:p>
          <a:p>
            <a:pPr fontAlgn="base"/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{'1','2','3'},</a:t>
            </a:r>
          </a:p>
          <a:p>
            <a:pPr fontAlgn="base"/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{'4','5','6'},</a:t>
            </a:r>
          </a:p>
          <a:p>
            <a:pPr fontAlgn="base"/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{'7','8','9'},</a:t>
            </a:r>
          </a:p>
          <a:p>
            <a:pPr fontAlgn="base"/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{'*','0','#'}</a:t>
            </a:r>
          </a:p>
          <a:p>
            <a:pPr fontAlgn="base"/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};</a:t>
            </a:r>
          </a:p>
          <a:p>
            <a:pPr fontAlgn="base"/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byte </a:t>
            </a:r>
            <a:r>
              <a:rPr lang="es-ES" dirty="0" err="1">
                <a:solidFill>
                  <a:schemeClr val="bg2">
                    <a:lumMod val="90000"/>
                  </a:schemeClr>
                </a:solidFill>
              </a:rPr>
              <a:t>rowPins</a:t>
            </a:r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[ROWS] = {5, 4, 3, 2}; </a:t>
            </a:r>
            <a:r>
              <a:rPr lang="es-ES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ES" dirty="0" smtClean="0">
                <a:solidFill>
                  <a:srgbClr val="FFFF00"/>
                </a:solidFill>
              </a:rPr>
              <a:t>//conexiones de las filas</a:t>
            </a:r>
            <a:endParaRPr lang="es-ES" dirty="0">
              <a:solidFill>
                <a:srgbClr val="FFFF00"/>
              </a:solidFill>
            </a:endParaRPr>
          </a:p>
          <a:p>
            <a:pPr fontAlgn="base"/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byte </a:t>
            </a:r>
            <a:r>
              <a:rPr lang="es-ES" dirty="0" err="1">
                <a:solidFill>
                  <a:schemeClr val="bg2">
                    <a:lumMod val="90000"/>
                  </a:schemeClr>
                </a:solidFill>
              </a:rPr>
              <a:t>colPins</a:t>
            </a:r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[COLS] = {8, 7, 6}; </a:t>
            </a:r>
            <a:r>
              <a:rPr lang="es-ES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ES" dirty="0" smtClean="0">
                <a:solidFill>
                  <a:srgbClr val="FFFF00"/>
                </a:solidFill>
              </a:rPr>
              <a:t>//conexiones de las columnas</a:t>
            </a:r>
            <a:endParaRPr lang="es-ES" dirty="0">
              <a:solidFill>
                <a:srgbClr val="FFFF00"/>
              </a:solidFill>
            </a:endParaRPr>
          </a:p>
          <a:p>
            <a:pPr fontAlgn="base"/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pPr fontAlgn="base"/>
            <a:r>
              <a:rPr lang="es-ES" dirty="0" err="1">
                <a:solidFill>
                  <a:schemeClr val="bg2">
                    <a:lumMod val="90000"/>
                  </a:schemeClr>
                </a:solidFill>
              </a:rPr>
              <a:t>Keypad</a:t>
            </a:r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90000"/>
                  </a:schemeClr>
                </a:solidFill>
              </a:rPr>
              <a:t>keypad</a:t>
            </a:r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 = </a:t>
            </a:r>
            <a:r>
              <a:rPr lang="es-ES" dirty="0" err="1">
                <a:solidFill>
                  <a:schemeClr val="bg2">
                    <a:lumMod val="90000"/>
                  </a:schemeClr>
                </a:solidFill>
              </a:rPr>
              <a:t>Keypad</a:t>
            </a:r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s-ES" dirty="0" err="1">
                <a:solidFill>
                  <a:schemeClr val="bg2">
                    <a:lumMod val="90000"/>
                  </a:schemeClr>
                </a:solidFill>
              </a:rPr>
              <a:t>makeKeymap</a:t>
            </a:r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s-ES" dirty="0" err="1">
                <a:solidFill>
                  <a:schemeClr val="bg2">
                    <a:lumMod val="90000"/>
                  </a:schemeClr>
                </a:solidFill>
              </a:rPr>
              <a:t>keys</a:t>
            </a:r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), </a:t>
            </a:r>
            <a:r>
              <a:rPr lang="es-ES" dirty="0" err="1">
                <a:solidFill>
                  <a:schemeClr val="bg2">
                    <a:lumMod val="90000"/>
                  </a:schemeClr>
                </a:solidFill>
              </a:rPr>
              <a:t>rowPins</a:t>
            </a:r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s-ES" dirty="0" err="1">
                <a:solidFill>
                  <a:schemeClr val="bg2">
                    <a:lumMod val="90000"/>
                  </a:schemeClr>
                </a:solidFill>
              </a:rPr>
              <a:t>colPins</a:t>
            </a:r>
            <a:r>
              <a:rPr lang="es-ES" dirty="0">
                <a:solidFill>
                  <a:schemeClr val="bg2">
                    <a:lumMod val="90000"/>
                  </a:schemeClr>
                </a:solidFill>
              </a:rPr>
              <a:t>, ROWS, COLS</a:t>
            </a:r>
            <a:r>
              <a:rPr lang="es-ES" dirty="0" smtClean="0">
                <a:solidFill>
                  <a:schemeClr val="bg2">
                    <a:lumMod val="90000"/>
                  </a:schemeClr>
                </a:solidFill>
              </a:rPr>
              <a:t>); </a:t>
            </a:r>
            <a:r>
              <a:rPr lang="es-ES" dirty="0" smtClean="0">
                <a:solidFill>
                  <a:srgbClr val="FFFF00"/>
                </a:solidFill>
              </a:rPr>
              <a:t>//mapeo de teclas</a:t>
            </a:r>
            <a:endParaRPr lang="es-ES" dirty="0">
              <a:solidFill>
                <a:srgbClr val="FFFF00"/>
              </a:solidFill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  <a:latin typeface="HelveticaNeueLT Pro 55 Rom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4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1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52400"/>
            <a:ext cx="3505200" cy="609600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bg1"/>
                </a:solidFill>
                <a:latin typeface="HelveticaNeueLT Pro 55 Roman" pitchFamily="34" charset="0"/>
              </a:rPr>
              <a:t>Práctica 11</a:t>
            </a:r>
            <a:endParaRPr lang="en-US" sz="2800" dirty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477120" y="6088680"/>
            <a:ext cx="4875120" cy="76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99CC"/>
                </a:solidFill>
                <a:latin typeface="Arial Rounded MT Bold"/>
              </a:rPr>
              <a:t>pidelectronics</a:t>
            </a:r>
            <a:r>
              <a:rPr lang="en-US" sz="4400" dirty="0">
                <a:solidFill>
                  <a:srgbClr val="FF6600"/>
                </a:solidFill>
                <a:latin typeface="Arial Rounded MT Bold"/>
              </a:rPr>
              <a:t>.</a:t>
            </a:r>
            <a:r>
              <a:rPr lang="en-US" sz="2000" dirty="0">
                <a:solidFill>
                  <a:srgbClr val="0099CC"/>
                </a:solidFill>
                <a:latin typeface="Arial Rounded MT Bold"/>
              </a:rPr>
              <a:t>com</a:t>
            </a:r>
            <a:endParaRPr dirty="0"/>
          </a:p>
        </p:txBody>
      </p:sp>
      <p:sp>
        <p:nvSpPr>
          <p:cNvPr id="13" name="12 CuadroTexto"/>
          <p:cNvSpPr txBox="1"/>
          <p:nvPr/>
        </p:nvSpPr>
        <p:spPr>
          <a:xfrm>
            <a:off x="304800" y="1029977"/>
            <a:ext cx="883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800" dirty="0">
              <a:latin typeface="HelveticaNeueLT Pro 55 Roman" pitchFamily="34" charset="0"/>
            </a:endParaRP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grpSp>
        <p:nvGrpSpPr>
          <p:cNvPr id="3" name="5 Grupo"/>
          <p:cNvGrpSpPr/>
          <p:nvPr/>
        </p:nvGrpSpPr>
        <p:grpSpPr>
          <a:xfrm>
            <a:off x="152400" y="6049802"/>
            <a:ext cx="8991600" cy="808198"/>
            <a:chOff x="152400" y="6049802"/>
            <a:chExt cx="8991600" cy="808198"/>
          </a:xfrm>
        </p:grpSpPr>
        <p:pic>
          <p:nvPicPr>
            <p:cNvPr id="7" name="Picture 6" descr="http://garagemfablab.com.br/wp-content/uploads/2015/09/arduino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206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827" b="31407"/>
            <a:stretch/>
          </p:blipFill>
          <p:spPr bwMode="auto">
            <a:xfrm>
              <a:off x="3962400" y="6192804"/>
              <a:ext cx="5181600" cy="665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6049802"/>
              <a:ext cx="1981200" cy="808198"/>
            </a:xfrm>
            <a:prstGeom prst="rect">
              <a:avLst/>
            </a:prstGeom>
          </p:spPr>
        </p:pic>
      </p:grpSp>
      <p:sp>
        <p:nvSpPr>
          <p:cNvPr id="9" name="8 CuadroTexto"/>
          <p:cNvSpPr txBox="1"/>
          <p:nvPr/>
        </p:nvSpPr>
        <p:spPr>
          <a:xfrm>
            <a:off x="0" y="762000"/>
            <a:ext cx="9094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latin typeface="HelveticaNeueLT Pro 55 Roman" pitchFamily="34" charset="0"/>
            </a:endParaRPr>
          </a:p>
          <a:p>
            <a:r>
              <a:rPr lang="es-ES" dirty="0" smtClean="0">
                <a:latin typeface="HelveticaNeueLT Pro 55 Roman" pitchFamily="34" charset="0"/>
              </a:rPr>
              <a:t>Práctica 11: Leer un teclado matricial con </a:t>
            </a:r>
            <a:r>
              <a:rPr lang="es-ES" dirty="0" err="1" smtClean="0">
                <a:latin typeface="HelveticaNeueLT Pro 55 Roman" pitchFamily="34" charset="0"/>
              </a:rPr>
              <a:t>arduino</a:t>
            </a:r>
            <a:endParaRPr lang="es-ES" dirty="0">
              <a:latin typeface="HelveticaNeueLT Pro 55 Roman" pitchFamily="34" charset="0"/>
            </a:endParaRPr>
          </a:p>
          <a:p>
            <a:endParaRPr lang="en-US" dirty="0">
              <a:latin typeface="HelveticaNeueLT Pro 55 Roman" pitchFamily="34" charset="0"/>
            </a:endParaRPr>
          </a:p>
        </p:txBody>
      </p:sp>
      <p:pic>
        <p:nvPicPr>
          <p:cNvPr id="5122" name="Picture 2" descr="Resultado de imagen para arduino keypad 4x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7"/>
          <a:stretch/>
        </p:blipFill>
        <p:spPr bwMode="auto">
          <a:xfrm>
            <a:off x="359929" y="1685331"/>
            <a:ext cx="7728383" cy="364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73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52400" y="152400"/>
            <a:ext cx="899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latin typeface="HelveticaNeueLT Pro 55 Roman" pitchFamily="34" charset="0"/>
              </a:rPr>
              <a:t>Practica 12: realizar un control de acceso con un teclado </a:t>
            </a:r>
            <a:r>
              <a:rPr lang="es-MX" sz="3200" dirty="0" smtClean="0">
                <a:latin typeface="HelveticaNeueLT Pro 55 Roman" pitchFamily="34" charset="0"/>
              </a:rPr>
              <a:t>matricial, una pantalla </a:t>
            </a:r>
            <a:r>
              <a:rPr lang="es-MX" sz="3200" dirty="0" err="1" smtClean="0">
                <a:latin typeface="HelveticaNeueLT Pro 55 Roman" pitchFamily="34" charset="0"/>
              </a:rPr>
              <a:t>lcd</a:t>
            </a:r>
            <a:r>
              <a:rPr lang="es-MX" sz="3200" dirty="0" smtClean="0">
                <a:latin typeface="HelveticaNeueLT Pro 55 Roman" pitchFamily="34" charset="0"/>
              </a:rPr>
              <a:t> y un led </a:t>
            </a:r>
            <a:r>
              <a:rPr lang="es-MX" sz="3200" dirty="0" err="1" smtClean="0">
                <a:latin typeface="HelveticaNeueLT Pro 55 Roman" pitchFamily="34" charset="0"/>
              </a:rPr>
              <a:t>rgb</a:t>
            </a:r>
            <a:endParaRPr lang="en-US" sz="3200" dirty="0">
              <a:latin typeface="HelveticaNeueLT Pro 55 Roman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81000" y="11430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dirty="0">
              <a:latin typeface="HelveticaNeueLT Pro 55 Roman" pitchFamily="34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10" name="9 Cruz"/>
          <p:cNvSpPr/>
          <p:nvPr/>
        </p:nvSpPr>
        <p:spPr>
          <a:xfrm>
            <a:off x="3512850" y="2514600"/>
            <a:ext cx="685800" cy="685800"/>
          </a:xfrm>
          <a:prstGeom prst="plus">
            <a:avLst>
              <a:gd name="adj" fmla="val 36171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25834" t="30741" r="23333" b="26296"/>
          <a:stretch/>
        </p:blipFill>
        <p:spPr>
          <a:xfrm>
            <a:off x="152400" y="1972452"/>
            <a:ext cx="2910901" cy="1383871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 l="16250" t="26667" r="37500" b="14444"/>
          <a:stretch>
            <a:fillRect/>
          </a:stretch>
        </p:blipFill>
        <p:spPr bwMode="auto">
          <a:xfrm>
            <a:off x="4725657" y="1789330"/>
            <a:ext cx="3991628" cy="285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952534" y="4099157"/>
            <a:ext cx="25603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Pin </a:t>
            </a:r>
            <a:r>
              <a:rPr lang="es-MX" b="1" dirty="0" smtClean="0">
                <a:solidFill>
                  <a:srgbClr val="FF0000"/>
                </a:solidFill>
              </a:rPr>
              <a:t>ROJO </a:t>
            </a:r>
            <a:r>
              <a:rPr lang="es-MX" dirty="0" smtClean="0"/>
              <a:t>&gt;&gt;&gt;&gt;&gt;&gt; Pin D9</a:t>
            </a:r>
          </a:p>
          <a:p>
            <a:endParaRPr lang="es-MX" dirty="0" smtClean="0"/>
          </a:p>
          <a:p>
            <a:r>
              <a:rPr lang="es-MX" dirty="0" smtClean="0"/>
              <a:t>Pin </a:t>
            </a:r>
            <a:r>
              <a:rPr lang="es-MX" b="1" dirty="0" smtClean="0">
                <a:solidFill>
                  <a:srgbClr val="00B050"/>
                </a:solidFill>
              </a:rPr>
              <a:t>VERDE</a:t>
            </a:r>
            <a:r>
              <a:rPr lang="es-MX" dirty="0" smtClean="0"/>
              <a:t> &gt;&gt;&gt;&gt;&gt; Pin D10</a:t>
            </a:r>
          </a:p>
          <a:p>
            <a:endParaRPr lang="es-MX" dirty="0" smtClean="0"/>
          </a:p>
          <a:p>
            <a:r>
              <a:rPr lang="es-MX" dirty="0" smtClean="0"/>
              <a:t>Pin </a:t>
            </a:r>
            <a:r>
              <a:rPr lang="es-MX" b="1" dirty="0" smtClean="0">
                <a:solidFill>
                  <a:srgbClr val="00B0F0"/>
                </a:solidFill>
              </a:rPr>
              <a:t>AZUL</a:t>
            </a:r>
            <a:r>
              <a:rPr lang="es-MX" dirty="0" smtClean="0"/>
              <a:t> &gt;&gt;&gt;&gt;&gt;&gt; pin D11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368</Words>
  <Application>Microsoft Office PowerPoint</Application>
  <PresentationFormat>Presentación en pantalla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 Rounded MT Bold</vt:lpstr>
      <vt:lpstr>Calibri</vt:lpstr>
      <vt:lpstr>Consolas</vt:lpstr>
      <vt:lpstr>HelveticaNeueLT Pro 55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Práctica 11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Daniel Rodriguez</dc:creator>
  <cp:lastModifiedBy>Daniel Rodríguez</cp:lastModifiedBy>
  <cp:revision>43</cp:revision>
  <dcterms:created xsi:type="dcterms:W3CDTF">2016-12-14T18:03:19Z</dcterms:created>
  <dcterms:modified xsi:type="dcterms:W3CDTF">2017-07-06T15:17:51Z</dcterms:modified>
</cp:coreProperties>
</file>