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79" r:id="rId2"/>
    <p:sldId id="369" r:id="rId3"/>
    <p:sldId id="275" r:id="rId4"/>
    <p:sldId id="276" r:id="rId5"/>
    <p:sldId id="339" r:id="rId6"/>
    <p:sldId id="340" r:id="rId7"/>
    <p:sldId id="341" r:id="rId8"/>
    <p:sldId id="374" r:id="rId9"/>
    <p:sldId id="370" r:id="rId10"/>
    <p:sldId id="268" r:id="rId11"/>
    <p:sldId id="342" r:id="rId12"/>
    <p:sldId id="270" r:id="rId13"/>
    <p:sldId id="343" r:id="rId14"/>
    <p:sldId id="307" r:id="rId15"/>
    <p:sldId id="272" r:id="rId16"/>
    <p:sldId id="344" r:id="rId17"/>
    <p:sldId id="346" r:id="rId18"/>
    <p:sldId id="347" r:id="rId19"/>
    <p:sldId id="373" r:id="rId20"/>
    <p:sldId id="376" r:id="rId21"/>
    <p:sldId id="378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FF99"/>
    <a:srgbClr val="FF99FF"/>
    <a:srgbClr val="FF00FF"/>
    <a:srgbClr val="FFCC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49" autoAdjust="0"/>
    <p:restoredTop sz="94317" autoAdjust="0"/>
  </p:normalViewPr>
  <p:slideViewPr>
    <p:cSldViewPr>
      <p:cViewPr varScale="1">
        <p:scale>
          <a:sx n="66" d="100"/>
          <a:sy n="66" d="100"/>
        </p:scale>
        <p:origin x="16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84061-D9D2-4BF2-97C1-8A9E1F7724B8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D77A5-24F7-437A-ADAA-16C3CFB08F8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43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A25C9-BCC7-406C-B0CD-4502ACF7D6EF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3F997-0EA1-43A0-B1C5-381580F729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C3AE-05B4-43AB-9ACA-ACA0628E0665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C01CA-F68B-4941-87E7-76FE4FE1D3E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2" Type="http://schemas.openxmlformats.org/officeDocument/2006/relationships/video" Target="file:///C:\Users\Daniel\Desktop\Arvizo\CURSOS%20DE%20ARDUINO\Repositorio\Tarea3.mp4" TargetMode="External"/><Relationship Id="rId1" Type="http://schemas.microsoft.com/office/2007/relationships/media" Target="file:///C:\Users\Daniel\Desktop\Arvizo\CURSOS%20DE%20ARDUINO\Repositorio\Tarea3.mp4" TargetMode="Externa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3000" y="152400"/>
            <a:ext cx="7315200" cy="533400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>
                    <a:lumMod val="95000"/>
                  </a:schemeClr>
                </a:solidFill>
                <a:latin typeface="HelveticaNeueLT Pro 55 Roman" pitchFamily="34" charset="0"/>
              </a:rPr>
              <a:t>Variables en Arduino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0" y="838200"/>
            <a:ext cx="9144000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HelveticaNeueLT Pro 55 Roman" pitchFamily="34" charset="0"/>
              </a:rPr>
              <a:t>Las variables se utilizan básicamente para almacenar información útil para nuestro programa como puede ser: valor de un sensor, el resultado de una operación matemática o cualquier dato que querremos conservar en el código.</a:t>
            </a:r>
          </a:p>
        </p:txBody>
      </p:sp>
      <p:grpSp>
        <p:nvGrpSpPr>
          <p:cNvPr id="3" name="5 Grupo"/>
          <p:cNvGrpSpPr/>
          <p:nvPr/>
        </p:nvGrpSpPr>
        <p:grpSpPr>
          <a:xfrm>
            <a:off x="152400" y="6049802"/>
            <a:ext cx="8991600" cy="808198"/>
            <a:chOff x="152400" y="6049802"/>
            <a:chExt cx="8991600" cy="808198"/>
          </a:xfrm>
        </p:grpSpPr>
        <p:pic>
          <p:nvPicPr>
            <p:cNvPr id="7" name="Picture 6" descr="http://garagemfablab.com.br/wp-content/uploads/2015/09/arduin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27" b="31407"/>
            <a:stretch/>
          </p:blipFill>
          <p:spPr bwMode="auto">
            <a:xfrm>
              <a:off x="3962400" y="6192804"/>
              <a:ext cx="5181600" cy="66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6049802"/>
              <a:ext cx="1981200" cy="808198"/>
            </a:xfrm>
            <a:prstGeom prst="rect">
              <a:avLst/>
            </a:prstGeom>
          </p:spPr>
        </p:pic>
      </p:grpSp>
      <p:sp>
        <p:nvSpPr>
          <p:cNvPr id="9" name="8 CuadroTexto"/>
          <p:cNvSpPr txBox="1"/>
          <p:nvPr/>
        </p:nvSpPr>
        <p:spPr>
          <a:xfrm>
            <a:off x="0" y="1834751"/>
            <a:ext cx="9144000" cy="31393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HelveticaNeueLT Pro 55 Roman" pitchFamily="34" charset="0"/>
              </a:rPr>
              <a:t>¿Cómo y en donde se declaran las variables en Arduino?</a:t>
            </a:r>
          </a:p>
          <a:p>
            <a:endParaRPr lang="es-MX" b="1" dirty="0">
              <a:latin typeface="HelveticaNeueLT Pro 55 Roman" pitchFamily="34" charset="0"/>
            </a:endParaRPr>
          </a:p>
          <a:p>
            <a:r>
              <a:rPr lang="es-MX" dirty="0" smtClean="0">
                <a:latin typeface="HelveticaNeueLT Pro 55 Roman" pitchFamily="34" charset="0"/>
              </a:rPr>
              <a:t>Las variables generalmente se declaran antes de la función </a:t>
            </a:r>
            <a:r>
              <a:rPr lang="es-MX" dirty="0" err="1" smtClean="0">
                <a:latin typeface="HelveticaNeueLT Pro 55 Roman" pitchFamily="34" charset="0"/>
              </a:rPr>
              <a:t>void</a:t>
            </a:r>
            <a:r>
              <a:rPr lang="es-MX" dirty="0" smtClean="0">
                <a:latin typeface="HelveticaNeueLT Pro 55 Roman" pitchFamily="34" charset="0"/>
              </a:rPr>
              <a:t> </a:t>
            </a:r>
            <a:r>
              <a:rPr lang="es-MX" dirty="0" err="1" smtClean="0">
                <a:latin typeface="HelveticaNeueLT Pro 55 Roman" pitchFamily="34" charset="0"/>
              </a:rPr>
              <a:t>setup</a:t>
            </a:r>
            <a:r>
              <a:rPr lang="es-MX" dirty="0" smtClean="0">
                <a:latin typeface="HelveticaNeueLT Pro 55 Roman" pitchFamily="34" charset="0"/>
              </a:rPr>
              <a:t>, con esto la variable se vuelve global y puede ser utilizada en cualquier parte del código, si se declara dentro de una función en especifico solo se puede utilizar en esa función debido a que se vuelve local</a:t>
            </a:r>
          </a:p>
          <a:p>
            <a:endParaRPr lang="es-MX" dirty="0">
              <a:latin typeface="HelveticaNeueLT Pro 55 Roman" pitchFamily="34" charset="0"/>
            </a:endParaRPr>
          </a:p>
          <a:p>
            <a:r>
              <a:rPr lang="es-MX" dirty="0" smtClean="0">
                <a:latin typeface="HelveticaNeueLT Pro 55 Roman" pitchFamily="34" charset="0"/>
              </a:rPr>
              <a:t>Para declarar una variable primero especificamos el tipo de variable, seguido del nombre de la variable y podemos asignarle un valor de inicio o no, al final lleva punto y coma</a:t>
            </a:r>
            <a:endParaRPr lang="es-MX" dirty="0">
              <a:latin typeface="HelveticaNeueLT Pro 55 Roman" pitchFamily="34" charset="0"/>
            </a:endParaRPr>
          </a:p>
          <a:p>
            <a:endParaRPr lang="es-MX" b="1" dirty="0" smtClean="0">
              <a:latin typeface="HelveticaNeueLT Pro 55 Roman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2400" y="5321828"/>
            <a:ext cx="3675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 smtClean="0"/>
              <a:t>int</a:t>
            </a:r>
            <a:r>
              <a:rPr lang="es-MX" sz="2800" dirty="0" smtClean="0"/>
              <a:t> </a:t>
            </a:r>
            <a:r>
              <a:rPr lang="es-MX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dato</a:t>
            </a:r>
            <a:r>
              <a:rPr lang="es-MX" sz="2800" dirty="0" smtClean="0"/>
              <a:t> = 3;		</a:t>
            </a:r>
            <a:r>
              <a:rPr lang="es-MX" sz="2800" dirty="0" err="1" smtClean="0"/>
              <a:t>int</a:t>
            </a:r>
            <a:r>
              <a:rPr lang="es-MX" sz="2800" dirty="0" smtClean="0"/>
              <a:t> </a:t>
            </a:r>
            <a:r>
              <a:rPr lang="es-MX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es-MX" sz="2800" dirty="0" smtClean="0"/>
              <a:t>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8059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build="p" animBg="1"/>
      <p:bldP spid="9" grpId="0" build="p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578346" y="69663"/>
            <a:ext cx="5492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Práctica 2: Entradas digitales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13944" y="8382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HelveticaNeueLT Pro 55 Roman" pitchFamily="34" charset="0"/>
              </a:rPr>
              <a:t>Leer un </a:t>
            </a:r>
            <a:r>
              <a:rPr lang="es-MX" dirty="0" err="1" smtClean="0">
                <a:latin typeface="HelveticaNeueLT Pro 55 Roman" pitchFamily="34" charset="0"/>
              </a:rPr>
              <a:t>boton</a:t>
            </a:r>
            <a:r>
              <a:rPr lang="es-MX" dirty="0" smtClean="0">
                <a:latin typeface="HelveticaNeueLT Pro 55 Roman" pitchFamily="34" charset="0"/>
              </a:rPr>
              <a:t> por el pin 8 de </a:t>
            </a:r>
            <a:r>
              <a:rPr lang="es-MX" dirty="0" err="1" smtClean="0">
                <a:latin typeface="HelveticaNeueLT Pro 55 Roman" pitchFamily="34" charset="0"/>
              </a:rPr>
              <a:t>arduino</a:t>
            </a:r>
            <a:r>
              <a:rPr lang="es-MX" dirty="0" smtClean="0">
                <a:latin typeface="HelveticaNeueLT Pro 55 Roman" pitchFamily="34" charset="0"/>
              </a:rPr>
              <a:t> y cuando este presionado deberá encender un </a:t>
            </a:r>
            <a:r>
              <a:rPr lang="es-MX" dirty="0" err="1" smtClean="0">
                <a:latin typeface="HelveticaNeueLT Pro 55 Roman" pitchFamily="34" charset="0"/>
              </a:rPr>
              <a:t>led</a:t>
            </a:r>
            <a:r>
              <a:rPr lang="es-MX" dirty="0" smtClean="0">
                <a:latin typeface="HelveticaNeueLT Pro 55 Roman" pitchFamily="34" charset="0"/>
              </a:rPr>
              <a:t> conectado al pin 9 de </a:t>
            </a:r>
            <a:r>
              <a:rPr lang="es-MX" dirty="0" err="1" smtClean="0">
                <a:latin typeface="HelveticaNeueLT Pro 55 Roman" pitchFamily="34" charset="0"/>
              </a:rPr>
              <a:t>arduino</a:t>
            </a:r>
            <a:r>
              <a:rPr lang="es-MX" dirty="0" smtClean="0">
                <a:latin typeface="HelveticaNeueLT Pro 55 Roman" pitchFamily="34" charset="0"/>
              </a:rPr>
              <a:t>, el quedará encendido el mismo tiempo que el botón este presionado, si se suelta el botón el </a:t>
            </a:r>
            <a:r>
              <a:rPr lang="es-MX" dirty="0" err="1" smtClean="0">
                <a:latin typeface="HelveticaNeueLT Pro 55 Roman" pitchFamily="34" charset="0"/>
              </a:rPr>
              <a:t>led</a:t>
            </a:r>
            <a:r>
              <a:rPr lang="es-MX" dirty="0" smtClean="0">
                <a:latin typeface="HelveticaNeueLT Pro 55 Roman" pitchFamily="34" charset="0"/>
              </a:rPr>
              <a:t> se apaga</a:t>
            </a:r>
            <a:endParaRPr lang="en-US" dirty="0">
              <a:latin typeface="HelveticaNeueLT Pro 55 Roman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l="20000" t="26667" r="26667" b="15555"/>
          <a:stretch/>
        </p:blipFill>
        <p:spPr>
          <a:xfrm>
            <a:off x="990600" y="1807296"/>
            <a:ext cx="6886956" cy="41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495800" y="76200"/>
            <a:ext cx="3964547" cy="584775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HelveticaNeueLT Pro 55 Roman" pitchFamily="34" charset="0"/>
              </a:rPr>
              <a:t>Comunicación Serial</a:t>
            </a:r>
            <a:endParaRPr lang="en-US" sz="3200" dirty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pic>
        <p:nvPicPr>
          <p:cNvPr id="8194" name="Picture 2" descr="http://diymakers.es/wp-content/uploads/2013/12/encapsul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19" y="3811426"/>
            <a:ext cx="6327562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2400" y="914400"/>
            <a:ext cx="8627683" cy="3139321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 fontAlgn="base"/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La comunicación serial consiste </a:t>
            </a:r>
            <a:r>
              <a:rPr lang="es-ES" sz="1600" dirty="0">
                <a:solidFill>
                  <a:schemeClr val="bg1"/>
                </a:solidFill>
                <a:latin typeface="HelveticaNeueLT Pro 55 Roman" pitchFamily="34" charset="0"/>
              </a:rPr>
              <a:t>en el envío de </a:t>
            </a:r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un bit de </a:t>
            </a:r>
            <a:r>
              <a:rPr lang="es-ES" sz="1600" dirty="0">
                <a:solidFill>
                  <a:schemeClr val="bg1"/>
                </a:solidFill>
                <a:latin typeface="HelveticaNeueLT Pro 55 Roman" pitchFamily="34" charset="0"/>
              </a:rPr>
              <a:t>información de manera secuencial, </a:t>
            </a:r>
            <a:endParaRPr lang="es-ES" sz="1600" dirty="0" smtClean="0">
              <a:solidFill>
                <a:schemeClr val="bg1"/>
              </a:solidFill>
              <a:latin typeface="HelveticaNeueLT Pro 55 Roman" pitchFamily="34" charset="0"/>
            </a:endParaRPr>
          </a:p>
          <a:p>
            <a:pPr algn="just" fontAlgn="base"/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esto es un </a:t>
            </a:r>
            <a:r>
              <a:rPr lang="es-ES" sz="1600" dirty="0">
                <a:solidFill>
                  <a:schemeClr val="bg1"/>
                </a:solidFill>
                <a:latin typeface="HelveticaNeueLT Pro 55 Roman" pitchFamily="34" charset="0"/>
              </a:rPr>
              <a:t>bit a la vez y a un ritmo acordado entre el </a:t>
            </a:r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emisor </a:t>
            </a:r>
            <a:r>
              <a:rPr lang="es-ES" sz="1600" dirty="0">
                <a:solidFill>
                  <a:schemeClr val="bg1"/>
                </a:solidFill>
                <a:latin typeface="HelveticaNeueLT Pro 55 Roman" pitchFamily="34" charset="0"/>
              </a:rPr>
              <a:t>y el receptor.</a:t>
            </a:r>
          </a:p>
          <a:p>
            <a:pPr algn="just" fontAlgn="base"/>
            <a:r>
              <a:rPr lang="es-ES" sz="1600" dirty="0">
                <a:solidFill>
                  <a:schemeClr val="bg1"/>
                </a:solidFill>
                <a:latin typeface="HelveticaNeueLT Pro 55 Roman" pitchFamily="34" charset="0"/>
              </a:rPr>
              <a:t>La comunicación serial en computadores ha seguido los estándares definidos en 1969 por </a:t>
            </a:r>
            <a:endParaRPr lang="es-ES" sz="1600" dirty="0" smtClean="0">
              <a:solidFill>
                <a:schemeClr val="bg1"/>
              </a:solidFill>
              <a:latin typeface="HelveticaNeueLT Pro 55 Roman" pitchFamily="34" charset="0"/>
            </a:endParaRPr>
          </a:p>
          <a:p>
            <a:pPr algn="just" fontAlgn="base"/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El RS232</a:t>
            </a:r>
            <a:r>
              <a:rPr lang="es-ES" sz="1600" dirty="0">
                <a:solidFill>
                  <a:schemeClr val="bg1"/>
                </a:solidFill>
                <a:latin typeface="HelveticaNeueLT Pro 55 Roman" pitchFamily="34" charset="0"/>
              </a:rPr>
              <a:t> (</a:t>
            </a:r>
            <a:r>
              <a:rPr lang="es-ES" sz="1600" dirty="0" err="1">
                <a:solidFill>
                  <a:schemeClr val="bg1"/>
                </a:solidFill>
                <a:latin typeface="HelveticaNeueLT Pro 55 Roman" pitchFamily="34" charset="0"/>
              </a:rPr>
              <a:t>Recommended</a:t>
            </a:r>
            <a:r>
              <a:rPr lang="es-ES" sz="1600" dirty="0">
                <a:solidFill>
                  <a:schemeClr val="bg1"/>
                </a:solidFill>
                <a:latin typeface="HelveticaNeueLT Pro 55 Roman" pitchFamily="34" charset="0"/>
              </a:rPr>
              <a:t> Standard 232) que establece niveles de </a:t>
            </a:r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voltaje y la velocidad de</a:t>
            </a:r>
          </a:p>
          <a:p>
            <a:pPr algn="just" fontAlgn="base"/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transmisión </a:t>
            </a:r>
            <a:r>
              <a:rPr lang="es-ES" sz="1600" dirty="0">
                <a:solidFill>
                  <a:schemeClr val="bg1"/>
                </a:solidFill>
                <a:latin typeface="HelveticaNeueLT Pro 55 Roman" pitchFamily="34" charset="0"/>
              </a:rPr>
              <a:t>de los </a:t>
            </a:r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datos</a:t>
            </a:r>
          </a:p>
          <a:p>
            <a:pPr algn="just" fontAlgn="base"/>
            <a:endParaRPr lang="es-ES" b="1" dirty="0">
              <a:solidFill>
                <a:schemeClr val="bg1"/>
              </a:solidFill>
              <a:latin typeface="HelveticaNeueLT Pro 55 Roman" pitchFamily="34" charset="0"/>
            </a:endParaRPr>
          </a:p>
          <a:p>
            <a:pPr algn="just" fontAlgn="base"/>
            <a:r>
              <a:rPr lang="es-ES" b="1" dirty="0" smtClean="0">
                <a:solidFill>
                  <a:schemeClr val="bg1"/>
                </a:solidFill>
                <a:latin typeface="HelveticaNeueLT Pro 55 Roman" pitchFamily="34" charset="0"/>
              </a:rPr>
              <a:t>Puntos importantes con Arduino:</a:t>
            </a:r>
          </a:p>
          <a:p>
            <a:pPr algn="just" fontAlgn="base"/>
            <a:endParaRPr lang="es-ES" sz="1600" dirty="0" smtClean="0">
              <a:solidFill>
                <a:schemeClr val="bg1"/>
              </a:solidFill>
              <a:latin typeface="HelveticaNeueLT Pro 55 Roman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Maneja una comunicación serial RS232 a nivel TTL.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La velocidad típica de comunicación es 9600 baudios.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chemeClr val="bg1"/>
                </a:solidFill>
                <a:latin typeface="HelveticaNeueLT Pro 55 Roman" pitchFamily="34" charset="0"/>
              </a:rPr>
              <a:t>Los pines de transmisión son TX (trasmisor) y RX (receptor)</a:t>
            </a:r>
            <a:endParaRPr lang="es-ES" sz="1600" dirty="0">
              <a:solidFill>
                <a:schemeClr val="bg1"/>
              </a:solidFill>
              <a:latin typeface="HelveticaNeueLT Pro 55 Roman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57200" y="198748"/>
            <a:ext cx="8252580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HelveticaNeueLT Pro 55 Roman" pitchFamily="34" charset="0"/>
              </a:rPr>
              <a:t>Instrucciones básicas en monitor serial de </a:t>
            </a:r>
            <a:r>
              <a:rPr lang="es-MX" sz="2800" dirty="0" err="1" smtClean="0">
                <a:latin typeface="HelveticaNeueLT Pro 55 Roman" pitchFamily="34" charset="0"/>
              </a:rPr>
              <a:t>arduino</a:t>
            </a:r>
            <a:endParaRPr lang="en-US" sz="2800" dirty="0">
              <a:latin typeface="HelveticaNeueLT Pro 55 Roman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22549" y="1219200"/>
            <a:ext cx="8869051" cy="42473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err="1">
                <a:latin typeface="HelveticaNeueLT Pro 55 Roman" pitchFamily="34" charset="0"/>
              </a:rPr>
              <a:t>Serial.begin</a:t>
            </a:r>
            <a:r>
              <a:rPr lang="es-MX" b="1" dirty="0">
                <a:latin typeface="HelveticaNeueLT Pro 55 Roman" pitchFamily="34" charset="0"/>
              </a:rPr>
              <a:t>();</a:t>
            </a:r>
          </a:p>
          <a:p>
            <a:endParaRPr lang="es-MX" dirty="0">
              <a:latin typeface="HelveticaNeueLT Pro 55 Roman" pitchFamily="34" charset="0"/>
            </a:endParaRPr>
          </a:p>
          <a:p>
            <a:r>
              <a:rPr lang="es-MX" dirty="0">
                <a:latin typeface="HelveticaNeueLT Pro 55 Roman" pitchFamily="34" charset="0"/>
              </a:rPr>
              <a:t>Establece la velocidad en bits por segundo en la que va a operar la comunicación </a:t>
            </a:r>
            <a:endParaRPr lang="es-MX" dirty="0" smtClean="0">
              <a:latin typeface="HelveticaNeueLT Pro 55 Roman" pitchFamily="34" charset="0"/>
            </a:endParaRPr>
          </a:p>
          <a:p>
            <a:r>
              <a:rPr lang="es-MX" dirty="0" smtClean="0">
                <a:latin typeface="HelveticaNeueLT Pro 55 Roman" pitchFamily="34" charset="0"/>
              </a:rPr>
              <a:t>serial</a:t>
            </a:r>
            <a:r>
              <a:rPr lang="es-MX" dirty="0">
                <a:latin typeface="HelveticaNeueLT Pro 55 Roman" pitchFamily="34" charset="0"/>
              </a:rPr>
              <a:t>, </a:t>
            </a:r>
            <a:r>
              <a:rPr lang="es-MX" dirty="0" smtClean="0">
                <a:latin typeface="HelveticaNeueLT Pro 55 Roman" pitchFamily="34" charset="0"/>
              </a:rPr>
              <a:t>estas </a:t>
            </a:r>
            <a:r>
              <a:rPr lang="es-MX" dirty="0">
                <a:latin typeface="HelveticaNeueLT Pro 55 Roman" pitchFamily="34" charset="0"/>
              </a:rPr>
              <a:t>velocidades pueden ser: 300, 1200, 2400, 4800, </a:t>
            </a:r>
            <a:r>
              <a:rPr lang="es-MX" b="1" u="sng" dirty="0">
                <a:solidFill>
                  <a:schemeClr val="accent6">
                    <a:lumMod val="75000"/>
                  </a:schemeClr>
                </a:solidFill>
                <a:latin typeface="HelveticaNeueLT Pro 55 Roman" pitchFamily="34" charset="0"/>
              </a:rPr>
              <a:t>9600</a:t>
            </a:r>
            <a:r>
              <a:rPr lang="es-MX" dirty="0">
                <a:latin typeface="HelveticaNeueLT Pro 55 Roman" pitchFamily="34" charset="0"/>
              </a:rPr>
              <a:t>, 14400, 19200</a:t>
            </a:r>
            <a:r>
              <a:rPr lang="es-MX" dirty="0" smtClean="0">
                <a:latin typeface="HelveticaNeueLT Pro 55 Roman" pitchFamily="34" charset="0"/>
              </a:rPr>
              <a:t>,</a:t>
            </a:r>
          </a:p>
          <a:p>
            <a:r>
              <a:rPr lang="es-MX" dirty="0" smtClean="0">
                <a:latin typeface="HelveticaNeueLT Pro 55 Roman" pitchFamily="34" charset="0"/>
              </a:rPr>
              <a:t> </a:t>
            </a:r>
            <a:r>
              <a:rPr lang="es-MX" dirty="0">
                <a:latin typeface="HelveticaNeueLT Pro 55 Roman" pitchFamily="34" charset="0"/>
              </a:rPr>
              <a:t>28800, 38400, </a:t>
            </a:r>
            <a:r>
              <a:rPr lang="es-MX" dirty="0" smtClean="0">
                <a:latin typeface="HelveticaNeueLT Pro 55 Roman" pitchFamily="34" charset="0"/>
              </a:rPr>
              <a:t>57600 </a:t>
            </a:r>
            <a:r>
              <a:rPr lang="es-MX" dirty="0">
                <a:latin typeface="HelveticaNeueLT Pro 55 Roman" pitchFamily="34" charset="0"/>
              </a:rPr>
              <a:t>o 115200.</a:t>
            </a:r>
          </a:p>
          <a:p>
            <a:endParaRPr lang="es-MX" b="1" dirty="0">
              <a:latin typeface="HelveticaNeueLT Pro 55 Roman" pitchFamily="34" charset="0"/>
            </a:endParaRPr>
          </a:p>
          <a:p>
            <a:r>
              <a:rPr lang="es-MX" b="1" dirty="0" err="1">
                <a:latin typeface="HelveticaNeueLT Pro 55 Roman" pitchFamily="34" charset="0"/>
              </a:rPr>
              <a:t>Serial.print</a:t>
            </a:r>
            <a:r>
              <a:rPr lang="es-MX" b="1" dirty="0">
                <a:latin typeface="HelveticaNeueLT Pro 55 Roman" pitchFamily="34" charset="0"/>
              </a:rPr>
              <a:t>();</a:t>
            </a:r>
          </a:p>
          <a:p>
            <a:endParaRPr lang="es-MX" dirty="0">
              <a:latin typeface="HelveticaNeueLT Pro 55 Roman" pitchFamily="34" charset="0"/>
            </a:endParaRPr>
          </a:p>
          <a:p>
            <a:r>
              <a:rPr lang="es-MX" dirty="0">
                <a:latin typeface="HelveticaNeueLT Pro 55 Roman" pitchFamily="34" charset="0"/>
              </a:rPr>
              <a:t>Imprime los datos al puerto serial como texto ASCII.</a:t>
            </a:r>
          </a:p>
          <a:p>
            <a:endParaRPr lang="es-MX" dirty="0">
              <a:latin typeface="HelveticaNeueLT Pro 55 Roman" pitchFamily="34" charset="0"/>
            </a:endParaRPr>
          </a:p>
          <a:p>
            <a:r>
              <a:rPr lang="es-MX" b="1" dirty="0" err="1">
                <a:latin typeface="HelveticaNeueLT Pro 55 Roman" pitchFamily="34" charset="0"/>
              </a:rPr>
              <a:t>Serial.println</a:t>
            </a:r>
            <a:r>
              <a:rPr lang="es-MX" b="1" dirty="0">
                <a:latin typeface="HelveticaNeueLT Pro 55 Roman" pitchFamily="34" charset="0"/>
              </a:rPr>
              <a:t>();</a:t>
            </a:r>
          </a:p>
          <a:p>
            <a:endParaRPr lang="es-MX" dirty="0">
              <a:latin typeface="HelveticaNeueLT Pro 55 Roman" pitchFamily="34" charset="0"/>
            </a:endParaRPr>
          </a:p>
          <a:p>
            <a:r>
              <a:rPr lang="es-MX" dirty="0">
                <a:latin typeface="HelveticaNeueLT Pro 55 Roman" pitchFamily="34" charset="0"/>
              </a:rPr>
              <a:t>Imprime los datos al puerto serial como texto ASCII y </a:t>
            </a:r>
            <a:r>
              <a:rPr lang="es-MX" dirty="0" err="1">
                <a:latin typeface="HelveticaNeueLT Pro 55 Roman" pitchFamily="34" charset="0"/>
              </a:rPr>
              <a:t>ademas</a:t>
            </a:r>
            <a:r>
              <a:rPr lang="es-MX" dirty="0">
                <a:latin typeface="HelveticaNeueLT Pro 55 Roman" pitchFamily="34" charset="0"/>
              </a:rPr>
              <a:t> agrega un salto de </a:t>
            </a:r>
            <a:r>
              <a:rPr lang="es-MX" dirty="0" err="1">
                <a:latin typeface="HelveticaNeueLT Pro 55 Roman" pitchFamily="34" charset="0"/>
              </a:rPr>
              <a:t>linea</a:t>
            </a:r>
            <a:r>
              <a:rPr lang="es-MX" dirty="0" smtClean="0">
                <a:latin typeface="HelveticaNeueLT Pro 55 Roman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6753" y="109286"/>
            <a:ext cx="800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latin typeface="HelveticaNeueLT Pro 55 Roman" pitchFamily="34" charset="0"/>
              </a:rPr>
              <a:t>Práctica 3 y 4: Comunicación Serial, operadores e instrucciones</a:t>
            </a:r>
            <a:endParaRPr lang="en-US" sz="2000" b="1" dirty="0">
              <a:latin typeface="HelveticaNeueLT Pro 55 Roman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2400" y="755021"/>
            <a:ext cx="87779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HelveticaNeueLT Pro 55 Roman" pitchFamily="34" charset="0"/>
              </a:rPr>
              <a:t>Práctica 3: Escribir cada segundo tu nombre en el monitor serial</a:t>
            </a:r>
          </a:p>
          <a:p>
            <a:endParaRPr lang="es-MX" sz="2000" dirty="0" smtClean="0">
              <a:latin typeface="HelveticaNeueLT Pro 55 Roman" pitchFamily="34" charset="0"/>
            </a:endParaRPr>
          </a:p>
          <a:p>
            <a:r>
              <a:rPr lang="es-MX" sz="2000" dirty="0" smtClean="0">
                <a:latin typeface="HelveticaNeueLT Pro 55 Roman" pitchFamily="34" charset="0"/>
              </a:rPr>
              <a:t>Práctica 4: Sumar 2 variables en monitor serial</a:t>
            </a:r>
          </a:p>
          <a:p>
            <a:endParaRPr lang="es-MX" sz="2000" dirty="0">
              <a:latin typeface="HelveticaNeueLT Pro 55 Roman" pitchFamily="34" charset="0"/>
            </a:endParaRPr>
          </a:p>
          <a:p>
            <a:endParaRPr lang="es-MX" sz="2000" dirty="0">
              <a:latin typeface="HelveticaNeueLT Pro 55 Roman" pitchFamily="34" charset="0"/>
            </a:endParaRPr>
          </a:p>
        </p:txBody>
      </p:sp>
      <p:pic>
        <p:nvPicPr>
          <p:cNvPr id="7" name="Picture 2" descr="http://diymakers.es/wp-content/uploads/2013/12/encapsul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775462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990600" y="152400"/>
            <a:ext cx="718498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Conocimientos básicos de electrónica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52400" y="1053405"/>
            <a:ext cx="8763000" cy="1477328"/>
          </a:xfrm>
          <a:prstGeom prst="rect">
            <a:avLst/>
          </a:prstGeom>
          <a:solidFill>
            <a:srgbClr val="FF99FF"/>
          </a:solidFill>
          <a:ln w="38100"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r>
              <a:rPr lang="es-MX" dirty="0" smtClean="0">
                <a:latin typeface="HelveticaNeueLT Pro 55 Roman" pitchFamily="34" charset="0"/>
              </a:rPr>
              <a:t>¿Cómo funciona un potenciómetro?</a:t>
            </a:r>
          </a:p>
          <a:p>
            <a:endParaRPr lang="es-MX" dirty="0">
              <a:latin typeface="HelveticaNeueLT Pro 55 Roman" pitchFamily="34" charset="0"/>
            </a:endParaRPr>
          </a:p>
          <a:p>
            <a:r>
              <a:rPr lang="es-MX" dirty="0" smtClean="0">
                <a:latin typeface="HelveticaNeueLT Pro 55 Roman" pitchFamily="34" charset="0"/>
              </a:rPr>
              <a:t>Un potenciómetro es básicamente una resistencia variable de cero hasta el valor del potenciómetro, los pines 1 y 3 se conectan a VCC y GND y el pin 2 es nuestra salida variable dependiendo de la posición de la perilla.</a:t>
            </a:r>
            <a:endParaRPr lang="en-US" dirty="0">
              <a:latin typeface="HelveticaNeueLT Pro 55 Roman" pitchFamily="34" charset="0"/>
            </a:endParaRPr>
          </a:p>
        </p:txBody>
      </p:sp>
      <p:pic>
        <p:nvPicPr>
          <p:cNvPr id="5122" name="Picture 2" descr="http://2.bp.blogspot.com/-DkV12RrhY_c/VnBxJc4zLeI/AAAAAAAAAhc/g979nr8Wbcc/s1600/Potenciomet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4876800" cy="237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495800" y="76200"/>
            <a:ext cx="3174267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HelveticaNeueLT Pro 55 Roman" pitchFamily="34" charset="0"/>
              </a:rPr>
              <a:t>Entrada análoga</a:t>
            </a:r>
            <a:endParaRPr lang="en-US" sz="3200" dirty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 l="38529" t="37500" r="42059" b="39063"/>
          <a:stretch>
            <a:fillRect/>
          </a:stretch>
        </p:blipFill>
        <p:spPr bwMode="auto">
          <a:xfrm>
            <a:off x="4580128" y="3184682"/>
            <a:ext cx="424688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170688" y="990600"/>
            <a:ext cx="8818880" cy="21236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latin typeface="HelveticaNeueLT Pro 55 Roman" pitchFamily="34" charset="0"/>
                <a:cs typeface="Consolas" pitchFamily="49" charset="0"/>
              </a:rPr>
              <a:t>analogRead</a:t>
            </a:r>
            <a:r>
              <a:rPr lang="es-MX" sz="3200" b="1" dirty="0">
                <a:latin typeface="HelveticaNeueLT Pro 55 Roman" pitchFamily="34" charset="0"/>
                <a:cs typeface="Consolas" pitchFamily="49" charset="0"/>
              </a:rPr>
              <a:t>();</a:t>
            </a:r>
          </a:p>
          <a:p>
            <a:endParaRPr lang="es-MX" sz="20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s-MX" sz="2000" dirty="0">
                <a:latin typeface="HelveticaNeueLT Pro 55 Roman" pitchFamily="34" charset="0"/>
                <a:cs typeface="Consolas" pitchFamily="49" charset="0"/>
              </a:rPr>
              <a:t>Lee el valor en voltaje del pin analógico </a:t>
            </a:r>
            <a:r>
              <a:rPr lang="es-MX" sz="2000" dirty="0" smtClean="0">
                <a:latin typeface="HelveticaNeueLT Pro 55 Roman" pitchFamily="34" charset="0"/>
                <a:cs typeface="Consolas" pitchFamily="49" charset="0"/>
              </a:rPr>
              <a:t>especificado, </a:t>
            </a:r>
            <a:r>
              <a:rPr lang="es-MX" sz="2000" dirty="0">
                <a:latin typeface="HelveticaNeueLT Pro 55 Roman" pitchFamily="34" charset="0"/>
                <a:cs typeface="Consolas" pitchFamily="49" charset="0"/>
              </a:rPr>
              <a:t>los ADC </a:t>
            </a:r>
            <a:r>
              <a:rPr lang="es-MX" sz="2000" dirty="0" smtClean="0">
                <a:latin typeface="HelveticaNeueLT Pro 55 Roman" pitchFamily="34" charset="0"/>
                <a:cs typeface="Consolas" pitchFamily="49" charset="0"/>
              </a:rPr>
              <a:t>de </a:t>
            </a:r>
            <a:r>
              <a:rPr lang="es-MX" sz="2000" dirty="0" err="1">
                <a:latin typeface="HelveticaNeueLT Pro 55 Roman" pitchFamily="34" charset="0"/>
                <a:cs typeface="Consolas" pitchFamily="49" charset="0"/>
              </a:rPr>
              <a:t>arduino</a:t>
            </a:r>
            <a:r>
              <a:rPr lang="es-MX" sz="2000" dirty="0">
                <a:latin typeface="HelveticaNeueLT Pro 55 Roman" pitchFamily="34" charset="0"/>
                <a:cs typeface="Consolas" pitchFamily="49" charset="0"/>
              </a:rPr>
              <a:t> tienen una resolución de 10 bits, esto quiere decir </a:t>
            </a:r>
            <a:r>
              <a:rPr lang="es-MX" sz="2000" dirty="0" smtClean="0">
                <a:latin typeface="HelveticaNeueLT Pro 55 Roman" pitchFamily="34" charset="0"/>
                <a:cs typeface="Consolas" pitchFamily="49" charset="0"/>
              </a:rPr>
              <a:t>que proporciona </a:t>
            </a:r>
            <a:r>
              <a:rPr lang="es-MX" sz="2000" dirty="0">
                <a:latin typeface="HelveticaNeueLT Pro 55 Roman" pitchFamily="34" charset="0"/>
                <a:cs typeface="Consolas" pitchFamily="49" charset="0"/>
              </a:rPr>
              <a:t>una lectura de 5volts/1024 unidades.</a:t>
            </a:r>
          </a:p>
          <a:p>
            <a:endParaRPr lang="en-U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14400" y="4038600"/>
            <a:ext cx="1087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ADC</a:t>
            </a:r>
          </a:p>
          <a:p>
            <a:r>
              <a:rPr lang="es-MX" dirty="0" smtClean="0"/>
              <a:t>0 --- 1023</a:t>
            </a:r>
          </a:p>
          <a:p>
            <a:r>
              <a:rPr lang="es-MX" dirty="0" smtClean="0"/>
              <a:t>0 ---- 5V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143000" y="228600"/>
            <a:ext cx="6311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Práctica 5 y 6: Entradas análogas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28600" y="762000"/>
            <a:ext cx="881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Consolas" pitchFamily="49" charset="0"/>
              <a:cs typeface="Consolas" pitchFamily="49" charset="0"/>
            </a:endParaRPr>
          </a:p>
          <a:p>
            <a:r>
              <a:rPr lang="es-MX" sz="2000" dirty="0" smtClean="0">
                <a:latin typeface="HelveticaNeueLT Pro 55 Roman" pitchFamily="34" charset="0"/>
                <a:cs typeface="Consolas" pitchFamily="49" charset="0"/>
              </a:rPr>
              <a:t>Práctica 5: Leer el valor en ADC de un potenciómetro</a:t>
            </a:r>
          </a:p>
          <a:p>
            <a:r>
              <a:rPr lang="es-MX" sz="2000" dirty="0" smtClean="0">
                <a:latin typeface="HelveticaNeueLT Pro 55 Roman" pitchFamily="34" charset="0"/>
                <a:cs typeface="Consolas" pitchFamily="49" charset="0"/>
              </a:rPr>
              <a:t>Práctica 6: Leer el voltaje entregado por un potenciómetro</a:t>
            </a:r>
            <a:endParaRPr lang="es-MX" sz="2000" dirty="0">
              <a:latin typeface="HelveticaNeueLT Pro 55 Roman" pitchFamily="34" charset="0"/>
              <a:cs typeface="Consolas" pitchFamily="49" charset="0"/>
            </a:endParaRP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16875" t="16667" r="10000" b="27778"/>
          <a:stretch>
            <a:fillRect/>
          </a:stretch>
        </p:blipFill>
        <p:spPr bwMode="auto">
          <a:xfrm>
            <a:off x="228600" y="2209800"/>
            <a:ext cx="8915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130284" y="87951"/>
            <a:ext cx="5594801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Sensor de Temperatura LM35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49352" y="1011936"/>
            <a:ext cx="592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HelveticaNeueLT Pro 55 Roman" pitchFamily="34" charset="0"/>
              <a:cs typeface="Consolas" pitchFamily="49" charset="0"/>
            </a:endParaRPr>
          </a:p>
          <a:p>
            <a:endParaRPr lang="en-U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28600" y="838200"/>
            <a:ext cx="8668512" cy="1631216"/>
          </a:xfrm>
          <a:prstGeom prst="rect">
            <a:avLst/>
          </a:prstGeom>
          <a:solidFill>
            <a:srgbClr val="FFFF99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Este tipo de sensores son ideales en aplicaciones donde es necesario el monitoreo de temperatura para la lógica de nuestro programa, el sensor LM35 tiene una salida análoga proporcional a la temperatura que esta capturando, nos entrega una salida lineal en función a la temperatura con un incremento de 10mV por cada grado centígrado</a:t>
            </a:r>
            <a:endParaRPr lang="en-US" sz="2000" dirty="0"/>
          </a:p>
        </p:txBody>
      </p:sp>
      <p:pic>
        <p:nvPicPr>
          <p:cNvPr id="6146" name="Picture 2" descr="arduino-LM35-sens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2514600"/>
            <a:ext cx="3124200" cy="3374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05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438400" y="152400"/>
            <a:ext cx="642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Práctica 7: Sensor de temperatura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28600" y="609600"/>
            <a:ext cx="8592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Consolas" pitchFamily="49" charset="0"/>
              <a:cs typeface="Consolas" pitchFamily="49" charset="0"/>
            </a:endParaRPr>
          </a:p>
          <a:p>
            <a:r>
              <a:rPr lang="es-MX" sz="2000" dirty="0" smtClean="0">
                <a:latin typeface="HelveticaNeueLT Pro 55 Roman" pitchFamily="34" charset="0"/>
                <a:cs typeface="Consolas" pitchFamily="49" charset="0"/>
              </a:rPr>
              <a:t>Leer la temperatura por medio del sensor LM35 e imprimirla en el monitor serial</a:t>
            </a:r>
            <a:endParaRPr lang="es-MX" sz="2000" dirty="0">
              <a:latin typeface="HelveticaNeueLT Pro 55 Roman" pitchFamily="34" charset="0"/>
              <a:cs typeface="Consolas" pitchFamily="49" charset="0"/>
            </a:endParaRP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 l="18125" t="24444" r="13750" b="18889"/>
          <a:stretch>
            <a:fillRect/>
          </a:stretch>
        </p:blipFill>
        <p:spPr bwMode="auto">
          <a:xfrm>
            <a:off x="457200" y="18288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9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810000" y="78807"/>
            <a:ext cx="5308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Tarea 3: Animación con </a:t>
            </a:r>
            <a:r>
              <a:rPr lang="es-MX" sz="3200" dirty="0" err="1" smtClean="0">
                <a:latin typeface="HelveticaNeueLT Pro 55 Roman" pitchFamily="34" charset="0"/>
              </a:rPr>
              <a:t>leds</a:t>
            </a:r>
            <a:endParaRPr lang="en-US" sz="3200" dirty="0">
              <a:latin typeface="HelveticaNeueLT Pro 55 Roman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28600" y="44958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El programa consiste en realizar un encendido proporcional de los </a:t>
            </a:r>
            <a:r>
              <a:rPr lang="es-MX" dirty="0" err="1" smtClean="0"/>
              <a:t>leds</a:t>
            </a:r>
            <a:r>
              <a:rPr lang="es-MX" dirty="0" smtClean="0"/>
              <a:t> es decir: si el valor </a:t>
            </a:r>
            <a:r>
              <a:rPr lang="es-MX" dirty="0" err="1" smtClean="0"/>
              <a:t>leido</a:t>
            </a:r>
            <a:r>
              <a:rPr lang="es-MX" dirty="0" smtClean="0"/>
              <a:t> del potenciómetro es menor a 200 todos los </a:t>
            </a:r>
            <a:r>
              <a:rPr lang="es-MX" dirty="0" err="1" smtClean="0"/>
              <a:t>leds</a:t>
            </a:r>
            <a:r>
              <a:rPr lang="es-MX" dirty="0" smtClean="0"/>
              <a:t> estarán apagados, si el valor es de 200 a 400 enciende el primer </a:t>
            </a:r>
            <a:r>
              <a:rPr lang="es-MX" dirty="0" err="1" smtClean="0"/>
              <a:t>led</a:t>
            </a:r>
            <a:r>
              <a:rPr lang="es-MX" dirty="0" smtClean="0"/>
              <a:t>, de 400 a 600 enciende el primero y segundo </a:t>
            </a:r>
            <a:r>
              <a:rPr lang="es-MX" dirty="0" err="1" smtClean="0"/>
              <a:t>led</a:t>
            </a:r>
            <a:r>
              <a:rPr lang="es-MX" dirty="0" smtClean="0"/>
              <a:t>, de 600-800 encienden el primero, segundo y tercero, de 800 a 1023 encienden todos los </a:t>
            </a:r>
            <a:r>
              <a:rPr lang="es-MX" dirty="0" err="1" smtClean="0"/>
              <a:t>leds</a:t>
            </a:r>
            <a:endParaRPr lang="es-MX" dirty="0" smtClean="0"/>
          </a:p>
          <a:p>
            <a:pPr algn="just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 l="5000" t="21111" r="26875" b="26667"/>
          <a:stretch>
            <a:fillRect/>
          </a:stretch>
        </p:blipFill>
        <p:spPr bwMode="auto">
          <a:xfrm>
            <a:off x="457200" y="762000"/>
            <a:ext cx="830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3000" y="152400"/>
            <a:ext cx="7315200" cy="533400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s-MX" sz="2800" dirty="0" smtClean="0">
                <a:solidFill>
                  <a:schemeClr val="bg1">
                    <a:lumMod val="95000"/>
                  </a:schemeClr>
                </a:solidFill>
                <a:latin typeface="HelveticaNeueLT Pro 55 Roman" pitchFamily="34" charset="0"/>
              </a:rPr>
              <a:t>4 tipos de variables más comunes en Arduino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HelveticaNeueLT Pro 55 Roman" pitchFamily="34" charset="0"/>
            </a:endParaRPr>
          </a:p>
        </p:txBody>
      </p:sp>
      <p:grpSp>
        <p:nvGrpSpPr>
          <p:cNvPr id="3" name="5 Grupo"/>
          <p:cNvGrpSpPr/>
          <p:nvPr/>
        </p:nvGrpSpPr>
        <p:grpSpPr>
          <a:xfrm>
            <a:off x="152400" y="6049802"/>
            <a:ext cx="8991600" cy="808198"/>
            <a:chOff x="152400" y="6049802"/>
            <a:chExt cx="8991600" cy="808198"/>
          </a:xfrm>
        </p:grpSpPr>
        <p:pic>
          <p:nvPicPr>
            <p:cNvPr id="7" name="Picture 6" descr="http://garagemfablab.com.br/wp-content/uploads/2015/09/arduin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27" b="31407"/>
            <a:stretch/>
          </p:blipFill>
          <p:spPr bwMode="auto">
            <a:xfrm>
              <a:off x="3962400" y="6192804"/>
              <a:ext cx="5181600" cy="66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6049802"/>
              <a:ext cx="1981200" cy="808198"/>
            </a:xfrm>
            <a:prstGeom prst="rect">
              <a:avLst/>
            </a:prstGeom>
          </p:spPr>
        </p:pic>
      </p:grpSp>
      <p:sp>
        <p:nvSpPr>
          <p:cNvPr id="9" name="8 CuadroTexto"/>
          <p:cNvSpPr txBox="1"/>
          <p:nvPr/>
        </p:nvSpPr>
        <p:spPr>
          <a:xfrm>
            <a:off x="0" y="1143000"/>
            <a:ext cx="9144000" cy="36933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err="1" smtClean="0">
                <a:latin typeface="HelveticaNeueLT Pro 55 Roman" pitchFamily="34" charset="0"/>
              </a:rPr>
              <a:t>Boolean</a:t>
            </a:r>
            <a:r>
              <a:rPr lang="es-MX" b="1" dirty="0" smtClean="0">
                <a:latin typeface="HelveticaNeueLT Pro 55 Roman" pitchFamily="34" charset="0"/>
              </a:rPr>
              <a:t> </a:t>
            </a:r>
            <a:r>
              <a:rPr lang="es-MX" dirty="0" smtClean="0">
                <a:latin typeface="HelveticaNeueLT Pro 55 Roman" pitchFamily="34" charset="0"/>
              </a:rPr>
              <a:t>(Booleano), un booleano solo puedo tomar dos valores falso o verdadero</a:t>
            </a:r>
          </a:p>
          <a:p>
            <a:r>
              <a:rPr lang="es-MX" dirty="0" smtClean="0">
                <a:latin typeface="HelveticaNeueLT Pro 55 Roman" pitchFamily="34" charset="0"/>
              </a:rPr>
              <a:t>Declaración en Arduino: </a:t>
            </a:r>
            <a:r>
              <a:rPr lang="es-MX" b="1" dirty="0" err="1" smtClean="0">
                <a:latin typeface="HelveticaNeueLT Pro 55 Roman" pitchFamily="34" charset="0"/>
              </a:rPr>
              <a:t>boolean</a:t>
            </a:r>
            <a:r>
              <a:rPr lang="es-MX" b="1" dirty="0" smtClean="0">
                <a:latin typeface="HelveticaNeueLT Pro 55 Roman" pitchFamily="34" charset="0"/>
              </a:rPr>
              <a:t> x = 0;</a:t>
            </a:r>
          </a:p>
          <a:p>
            <a:endParaRPr lang="es-MX" dirty="0">
              <a:latin typeface="HelveticaNeueLT Pro 55 Roman" pitchFamily="34" charset="0"/>
            </a:endParaRPr>
          </a:p>
          <a:p>
            <a:r>
              <a:rPr lang="es-MX" b="1" dirty="0" err="1" smtClean="0">
                <a:latin typeface="HelveticaNeueLT Pro 55 Roman" pitchFamily="34" charset="0"/>
              </a:rPr>
              <a:t>Int</a:t>
            </a:r>
            <a:r>
              <a:rPr lang="es-MX" dirty="0" smtClean="0">
                <a:latin typeface="HelveticaNeueLT Pro 55 Roman" pitchFamily="34" charset="0"/>
              </a:rPr>
              <a:t> (Entero), principal tipo de datos para almacenar números, es de 2 bytes y tiene un rango de -32,768 a 32767. Declaración en Arduino: </a:t>
            </a:r>
            <a:r>
              <a:rPr lang="es-MX" b="1" dirty="0" err="1" smtClean="0">
                <a:latin typeface="HelveticaNeueLT Pro 55 Roman" pitchFamily="34" charset="0"/>
              </a:rPr>
              <a:t>int</a:t>
            </a:r>
            <a:r>
              <a:rPr lang="es-MX" b="1" dirty="0" smtClean="0">
                <a:latin typeface="HelveticaNeueLT Pro 55 Roman" pitchFamily="34" charset="0"/>
              </a:rPr>
              <a:t> y = 4000;</a:t>
            </a:r>
          </a:p>
          <a:p>
            <a:endParaRPr lang="es-MX" dirty="0" smtClean="0">
              <a:latin typeface="HelveticaNeueLT Pro 55 Roman" pitchFamily="34" charset="0"/>
            </a:endParaRPr>
          </a:p>
          <a:p>
            <a:r>
              <a:rPr lang="es-MX" b="1" dirty="0" err="1" smtClean="0">
                <a:latin typeface="HelveticaNeueLT Pro 55 Roman" pitchFamily="34" charset="0"/>
              </a:rPr>
              <a:t>Float</a:t>
            </a:r>
            <a:r>
              <a:rPr lang="es-MX" b="1" dirty="0" smtClean="0">
                <a:latin typeface="HelveticaNeueLT Pro 55 Roman" pitchFamily="34" charset="0"/>
              </a:rPr>
              <a:t> </a:t>
            </a:r>
            <a:r>
              <a:rPr lang="es-MX" dirty="0" smtClean="0">
                <a:latin typeface="HelveticaNeueLT Pro 55 Roman" pitchFamily="34" charset="0"/>
              </a:rPr>
              <a:t>(Flotante), tipo de datos que utiliza puntos decimales, generalmente su uso es en operaciones matemáticas, Declaración en Arduino: </a:t>
            </a:r>
            <a:r>
              <a:rPr lang="es-MX" b="1" dirty="0" err="1" smtClean="0">
                <a:latin typeface="HelveticaNeueLT Pro 55 Roman" pitchFamily="34" charset="0"/>
              </a:rPr>
              <a:t>float</a:t>
            </a:r>
            <a:r>
              <a:rPr lang="es-MX" b="1" dirty="0" smtClean="0">
                <a:latin typeface="HelveticaNeueLT Pro 55 Roman" pitchFamily="34" charset="0"/>
              </a:rPr>
              <a:t> z = 1.7;</a:t>
            </a:r>
          </a:p>
          <a:p>
            <a:endParaRPr lang="es-MX" b="1" dirty="0">
              <a:latin typeface="HelveticaNeueLT Pro 55 Roman" pitchFamily="34" charset="0"/>
            </a:endParaRPr>
          </a:p>
          <a:p>
            <a:r>
              <a:rPr lang="es-MX" b="1" dirty="0" err="1" smtClean="0">
                <a:latin typeface="HelveticaNeueLT Pro 55 Roman" pitchFamily="34" charset="0"/>
              </a:rPr>
              <a:t>Char</a:t>
            </a:r>
            <a:r>
              <a:rPr lang="es-MX" b="1" dirty="0" smtClean="0">
                <a:latin typeface="HelveticaNeueLT Pro 55 Roman" pitchFamily="34" charset="0"/>
              </a:rPr>
              <a:t> </a:t>
            </a:r>
            <a:r>
              <a:rPr lang="es-MX" dirty="0" smtClean="0">
                <a:latin typeface="HelveticaNeueLT Pro 55 Roman" pitchFamily="34" charset="0"/>
              </a:rPr>
              <a:t>(Carácter), tipo de datos que almacena una variable tipo carácter de 1 byte, su uso principal es para texto</a:t>
            </a:r>
            <a:r>
              <a:rPr lang="es-MX" b="1" dirty="0" smtClean="0">
                <a:latin typeface="HelveticaNeueLT Pro 55 Roman" pitchFamily="34" charset="0"/>
              </a:rPr>
              <a:t>: </a:t>
            </a:r>
            <a:r>
              <a:rPr lang="es-MX" b="1" dirty="0" err="1" smtClean="0">
                <a:latin typeface="HelveticaNeueLT Pro 55 Roman" pitchFamily="34" charset="0"/>
              </a:rPr>
              <a:t>char</a:t>
            </a:r>
            <a:r>
              <a:rPr lang="es-MX" b="1" dirty="0" smtClean="0">
                <a:latin typeface="HelveticaNeueLT Pro 55 Roman" pitchFamily="34" charset="0"/>
              </a:rPr>
              <a:t> letra </a:t>
            </a:r>
            <a:r>
              <a:rPr lang="es-MX" b="1" dirty="0">
                <a:latin typeface="HelveticaNeueLT Pro 55 Roman" pitchFamily="34" charset="0"/>
              </a:rPr>
              <a:t>= </a:t>
            </a:r>
            <a:r>
              <a:rPr lang="es-MX" b="1" dirty="0" smtClean="0">
                <a:latin typeface="HelveticaNeueLT Pro 55 Roman" pitchFamily="34" charset="0"/>
              </a:rPr>
              <a:t>‘a’; (el carácter debe ir entre comillas sencillas)</a:t>
            </a:r>
            <a:endParaRPr lang="es-MX" b="1" dirty="0">
              <a:latin typeface="HelveticaNeueLT Pro 55 Roman" pitchFamily="34" charset="0"/>
            </a:endParaRPr>
          </a:p>
          <a:p>
            <a:endParaRPr lang="es-MX" b="1" dirty="0" smtClean="0">
              <a:latin typeface="HelveticaNeueLT Pro 55 Roman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33400" y="5257800"/>
            <a:ext cx="863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 smtClean="0"/>
              <a:t>boolean</a:t>
            </a:r>
            <a:r>
              <a:rPr lang="es-MX" sz="2400" dirty="0" smtClean="0"/>
              <a:t> </a:t>
            </a:r>
            <a:r>
              <a:rPr lang="es-MX" sz="2400" dirty="0" err="1" smtClean="0"/>
              <a:t>button</a:t>
            </a:r>
            <a:r>
              <a:rPr lang="es-MX" sz="2400" dirty="0" smtClean="0"/>
              <a:t>;     </a:t>
            </a:r>
            <a:r>
              <a:rPr lang="es-MX" sz="2400" dirty="0" err="1" smtClean="0"/>
              <a:t>int</a:t>
            </a:r>
            <a:r>
              <a:rPr lang="es-MX" sz="2400" dirty="0" smtClean="0"/>
              <a:t> numero = 34;      </a:t>
            </a:r>
            <a:r>
              <a:rPr lang="es-MX" sz="2400" dirty="0" err="1" smtClean="0"/>
              <a:t>float</a:t>
            </a:r>
            <a:r>
              <a:rPr lang="es-MX" sz="2400" dirty="0" smtClean="0"/>
              <a:t> 45.4;       </a:t>
            </a:r>
            <a:r>
              <a:rPr lang="es-MX" sz="2400" dirty="0" err="1" smtClean="0"/>
              <a:t>char</a:t>
            </a:r>
            <a:r>
              <a:rPr lang="es-MX" sz="2400" dirty="0" smtClean="0"/>
              <a:t> dato = ‘a’;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307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810000" y="78807"/>
            <a:ext cx="5308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latin typeface="HelveticaNeueLT Pro 55 Roman" pitchFamily="34" charset="0"/>
              </a:rPr>
              <a:t>Tarea 3: Animación con </a:t>
            </a:r>
            <a:r>
              <a:rPr lang="es-MX" sz="3200" dirty="0" err="1" smtClean="0">
                <a:latin typeface="HelveticaNeueLT Pro 55 Roman" pitchFamily="34" charset="0"/>
              </a:rPr>
              <a:t>leds</a:t>
            </a:r>
            <a:endParaRPr lang="en-US" sz="3200" dirty="0">
              <a:latin typeface="HelveticaNeueLT Pro 55 Roman" pitchFamily="34" charset="0"/>
            </a:endParaRPr>
          </a:p>
        </p:txBody>
      </p:sp>
      <p:pic>
        <p:nvPicPr>
          <p:cNvPr id="7" name="Tarea3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304800" y="762000"/>
            <a:ext cx="8458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40625" t="20000" r="40625" b="20000"/>
          <a:stretch>
            <a:fillRect/>
          </a:stretch>
        </p:blipFill>
        <p:spPr bwMode="auto">
          <a:xfrm>
            <a:off x="381000" y="152400"/>
            <a:ext cx="3200400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Resultado de imagen para lcd pins sol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689231" cy="335280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4114800" y="762000"/>
            <a:ext cx="491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Soldar la pantalla con pines o </a:t>
            </a:r>
            <a:r>
              <a:rPr lang="es-MX" sz="2400" dirty="0" err="1" smtClean="0"/>
              <a:t>jumpers</a:t>
            </a:r>
            <a:endParaRPr lang="en-US" sz="2400" dirty="0"/>
          </a:p>
        </p:txBody>
      </p:sp>
      <p:pic>
        <p:nvPicPr>
          <p:cNvPr id="5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8229600" cy="761999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rgbClr val="7030A0"/>
                </a:solidFill>
                <a:latin typeface="HelveticaNeueLT Pro 55 Roman" pitchFamily="34" charset="0"/>
              </a:rPr>
              <a:t>Operadores Aritméticos y Comparativos</a:t>
            </a:r>
            <a:endParaRPr lang="en-US" sz="3200" dirty="0">
              <a:solidFill>
                <a:srgbClr val="7030A0"/>
              </a:solidFill>
              <a:latin typeface="HelveticaNeueLT Pro 55 Roman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95656" y="990600"/>
            <a:ext cx="4657344" cy="47089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b="1" dirty="0" smtClean="0">
                <a:latin typeface="HelveticaNeueLT Pro 55 Roman" pitchFamily="34" charset="0"/>
              </a:rPr>
              <a:t>Aritméticos:</a:t>
            </a:r>
          </a:p>
          <a:p>
            <a:endParaRPr lang="es-MX" sz="2000" b="1" dirty="0" smtClean="0">
              <a:latin typeface="HelveticaNeueLT Pro 55 Roman" pitchFamily="34" charset="0"/>
            </a:endParaRPr>
          </a:p>
          <a:p>
            <a:r>
              <a:rPr lang="es-MX" sz="2000" b="1" dirty="0" smtClean="0">
                <a:latin typeface="HelveticaNeueLT Pro 55 Roman" pitchFamily="34" charset="0"/>
              </a:rPr>
              <a:t>= </a:t>
            </a:r>
            <a:r>
              <a:rPr lang="es-MX" sz="2000" dirty="0" smtClean="0">
                <a:latin typeface="HelveticaNeueLT Pro 55 Roman" pitchFamily="34" charset="0"/>
              </a:rPr>
              <a:t>Asignación, ejemplo: </a:t>
            </a:r>
            <a:r>
              <a:rPr lang="es-MX" sz="2000" dirty="0" err="1" smtClean="0">
                <a:latin typeface="HelveticaNeueLT Pro 55 Roman" pitchFamily="34" charset="0"/>
              </a:rPr>
              <a:t>int</a:t>
            </a:r>
            <a:r>
              <a:rPr lang="es-MX" sz="2000" dirty="0" smtClean="0">
                <a:latin typeface="HelveticaNeueLT Pro 55 Roman" pitchFamily="34" charset="0"/>
              </a:rPr>
              <a:t> x = 8;</a:t>
            </a:r>
          </a:p>
          <a:p>
            <a:r>
              <a:rPr lang="es-MX" sz="2000" b="1" dirty="0" smtClean="0">
                <a:latin typeface="HelveticaNeueLT Pro 55 Roman" pitchFamily="34" charset="0"/>
              </a:rPr>
              <a:t>+</a:t>
            </a:r>
            <a:r>
              <a:rPr lang="es-MX" sz="2000" dirty="0" smtClean="0">
                <a:latin typeface="HelveticaNeueLT Pro 55 Roman" pitchFamily="34" charset="0"/>
              </a:rPr>
              <a:t> Suma, ejemplo x = y + z;</a:t>
            </a:r>
          </a:p>
          <a:p>
            <a:r>
              <a:rPr lang="es-MX" sz="2000" b="1" dirty="0" smtClean="0">
                <a:latin typeface="HelveticaNeueLT Pro 55 Roman" pitchFamily="34" charset="0"/>
              </a:rPr>
              <a:t>- </a:t>
            </a:r>
            <a:r>
              <a:rPr lang="es-MX" sz="2000" dirty="0" smtClean="0">
                <a:latin typeface="HelveticaNeueLT Pro 55 Roman" pitchFamily="34" charset="0"/>
              </a:rPr>
              <a:t>Resta, ejemplo x = y – z;</a:t>
            </a:r>
          </a:p>
          <a:p>
            <a:r>
              <a:rPr lang="es-MX" sz="2000" b="1" dirty="0" smtClean="0">
                <a:latin typeface="HelveticaNeueLT Pro 55 Roman" pitchFamily="34" charset="0"/>
              </a:rPr>
              <a:t>*</a:t>
            </a:r>
            <a:r>
              <a:rPr lang="es-MX" sz="2000" dirty="0" smtClean="0">
                <a:latin typeface="HelveticaNeueLT Pro 55 Roman" pitchFamily="34" charset="0"/>
              </a:rPr>
              <a:t> Multiplicación, ejemplo x = x * y;</a:t>
            </a:r>
          </a:p>
          <a:p>
            <a:r>
              <a:rPr lang="es-MX" sz="2000" b="1" dirty="0" smtClean="0">
                <a:latin typeface="HelveticaNeueLT Pro 55 Roman" pitchFamily="34" charset="0"/>
              </a:rPr>
              <a:t>/</a:t>
            </a:r>
            <a:r>
              <a:rPr lang="es-MX" sz="2000" dirty="0" smtClean="0">
                <a:latin typeface="HelveticaNeueLT Pro 55 Roman" pitchFamily="34" charset="0"/>
              </a:rPr>
              <a:t> División, ejemplo x = x / y;</a:t>
            </a:r>
          </a:p>
          <a:p>
            <a:endParaRPr lang="es-MX" sz="2000" dirty="0">
              <a:latin typeface="HelveticaNeueLT Pro 55 Roman" pitchFamily="34" charset="0"/>
            </a:endParaRPr>
          </a:p>
          <a:p>
            <a:r>
              <a:rPr lang="es-MX" sz="2000" b="1" dirty="0" smtClean="0">
                <a:latin typeface="HelveticaNeueLT Pro 55 Roman" pitchFamily="34" charset="0"/>
              </a:rPr>
              <a:t>Comparativos:</a:t>
            </a:r>
          </a:p>
          <a:p>
            <a:endParaRPr lang="es-MX" sz="2000" dirty="0">
              <a:latin typeface="HelveticaNeueLT Pro 55 Roman" pitchFamily="34" charset="0"/>
            </a:endParaRPr>
          </a:p>
          <a:p>
            <a:r>
              <a:rPr lang="es-MX" sz="2000" b="1" dirty="0" smtClean="0">
                <a:latin typeface="HelveticaNeueLT Pro 55 Roman" pitchFamily="34" charset="0"/>
              </a:rPr>
              <a:t>==</a:t>
            </a:r>
            <a:r>
              <a:rPr lang="es-MX" sz="2000" dirty="0" smtClean="0">
                <a:latin typeface="HelveticaNeueLT Pro 55 Roman" pitchFamily="34" charset="0"/>
              </a:rPr>
              <a:t> Igual a, ejemplo x == 8;</a:t>
            </a:r>
          </a:p>
          <a:p>
            <a:r>
              <a:rPr lang="es-MX" sz="2000" b="1" dirty="0" smtClean="0">
                <a:latin typeface="HelveticaNeueLT Pro 55 Roman" pitchFamily="34" charset="0"/>
              </a:rPr>
              <a:t>!=</a:t>
            </a:r>
            <a:r>
              <a:rPr lang="es-MX" sz="2000" dirty="0" smtClean="0">
                <a:latin typeface="HelveticaNeueLT Pro 55 Roman" pitchFamily="34" charset="0"/>
              </a:rPr>
              <a:t> Distinto a, ejemplo x != 10;</a:t>
            </a:r>
          </a:p>
          <a:p>
            <a:r>
              <a:rPr lang="es-MX" sz="2000" b="1" dirty="0" smtClean="0">
                <a:latin typeface="HelveticaNeueLT Pro 55 Roman" pitchFamily="34" charset="0"/>
              </a:rPr>
              <a:t>&lt;</a:t>
            </a:r>
            <a:r>
              <a:rPr lang="es-MX" sz="2000" dirty="0" smtClean="0">
                <a:latin typeface="HelveticaNeueLT Pro 55 Roman" pitchFamily="34" charset="0"/>
              </a:rPr>
              <a:t> Menor que, ejemplo x &lt; 8;</a:t>
            </a:r>
          </a:p>
          <a:p>
            <a:r>
              <a:rPr lang="es-MX" sz="2000" b="1" dirty="0" smtClean="0">
                <a:latin typeface="HelveticaNeueLT Pro 55 Roman" pitchFamily="34" charset="0"/>
              </a:rPr>
              <a:t>&gt;</a:t>
            </a:r>
            <a:r>
              <a:rPr lang="es-MX" sz="2000" dirty="0" smtClean="0">
                <a:latin typeface="HelveticaNeueLT Pro 55 Roman" pitchFamily="34" charset="0"/>
              </a:rPr>
              <a:t>Mayor que, ejemplo x &gt; 7;</a:t>
            </a:r>
          </a:p>
          <a:p>
            <a:endParaRPr lang="es-MX" sz="2000" dirty="0" smtClean="0">
              <a:latin typeface="HelveticaNeueLT Pro 55 Roman" pitchFamily="34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152400" y="6049802"/>
            <a:ext cx="8991600" cy="808198"/>
            <a:chOff x="152400" y="6049802"/>
            <a:chExt cx="8991600" cy="808198"/>
          </a:xfrm>
        </p:grpSpPr>
        <p:pic>
          <p:nvPicPr>
            <p:cNvPr id="7" name="Picture 6" descr="http://garagemfablab.com.br/wp-content/uploads/2015/09/arduin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27" b="31407"/>
            <a:stretch/>
          </p:blipFill>
          <p:spPr bwMode="auto">
            <a:xfrm>
              <a:off x="3962400" y="6192804"/>
              <a:ext cx="5181600" cy="66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6049802"/>
              <a:ext cx="1981200" cy="808198"/>
            </a:xfrm>
            <a:prstGeom prst="rect">
              <a:avLst/>
            </a:prstGeom>
          </p:spPr>
        </p:pic>
      </p:grpSp>
      <p:pic>
        <p:nvPicPr>
          <p:cNvPr id="3074" name="Picture 2" descr="http://docentesinnovadores.net/Imagenes/Contenidos/436/gmai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3306602" cy="330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1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80680" y="137757"/>
            <a:ext cx="5334000" cy="838200"/>
          </a:xfrm>
          <a:solidFill>
            <a:schemeClr val="accent5">
              <a:lumMod val="5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s-MX" sz="4000" b="1" dirty="0" smtClean="0">
                <a:solidFill>
                  <a:srgbClr val="92D050"/>
                </a:solidFill>
                <a:latin typeface="HelveticaNeueLT Pro 55 Roman" pitchFamily="34" charset="0"/>
              </a:rPr>
              <a:t>Condicional </a:t>
            </a:r>
            <a:r>
              <a:rPr lang="es-MX" sz="4000" b="1" dirty="0" err="1" smtClean="0">
                <a:solidFill>
                  <a:srgbClr val="92D050"/>
                </a:solidFill>
                <a:latin typeface="HelveticaNeueLT Pro 55 Roman" pitchFamily="34" charset="0"/>
              </a:rPr>
              <a:t>if</a:t>
            </a:r>
            <a:endParaRPr lang="en-US" sz="4000" b="1" dirty="0">
              <a:solidFill>
                <a:srgbClr val="92D050"/>
              </a:solidFill>
              <a:latin typeface="HelveticaNeueLT Pro 55 Roman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477120" y="6088680"/>
            <a:ext cx="4875120" cy="76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99CC"/>
                </a:solidFill>
                <a:latin typeface="Arial Rounded MT Bold"/>
              </a:rPr>
              <a:t>pidelectronics</a:t>
            </a:r>
            <a:r>
              <a:rPr lang="en-US" sz="4400" dirty="0">
                <a:solidFill>
                  <a:srgbClr val="FF6600"/>
                </a:solidFill>
                <a:latin typeface="Arial Rounded MT Bold"/>
              </a:rPr>
              <a:t>.</a:t>
            </a:r>
            <a:r>
              <a:rPr lang="en-US" sz="2000" dirty="0">
                <a:solidFill>
                  <a:srgbClr val="0099CC"/>
                </a:solidFill>
                <a:latin typeface="Arial Rounded MT Bold"/>
              </a:rPr>
              <a:t>com</a:t>
            </a:r>
            <a:endParaRPr dirty="0"/>
          </a:p>
        </p:txBody>
      </p:sp>
      <p:sp>
        <p:nvSpPr>
          <p:cNvPr id="13" name="12 CuadroTexto"/>
          <p:cNvSpPr txBox="1"/>
          <p:nvPr/>
        </p:nvSpPr>
        <p:spPr>
          <a:xfrm>
            <a:off x="152400" y="1143000"/>
            <a:ext cx="4343400" cy="473975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3200" b="1" dirty="0" err="1" smtClean="0">
                <a:solidFill>
                  <a:srgbClr val="FFFF00"/>
                </a:solidFill>
                <a:latin typeface="HelveticaNeueLT Pro 55 Roman" pitchFamily="34" charset="0"/>
              </a:rPr>
              <a:t>If</a:t>
            </a:r>
            <a:r>
              <a:rPr lang="es-MX" sz="3200" b="1" dirty="0" smtClean="0">
                <a:solidFill>
                  <a:srgbClr val="FFFF00"/>
                </a:solidFill>
                <a:latin typeface="HelveticaNeueLT Pro 55 Roman" pitchFamily="34" charset="0"/>
              </a:rPr>
              <a:t>() </a:t>
            </a:r>
            <a:r>
              <a:rPr lang="es-MX" dirty="0">
                <a:solidFill>
                  <a:srgbClr val="FFFF00"/>
                </a:solidFill>
                <a:latin typeface="HelveticaNeueLT Pro 55 Roman" pitchFamily="34" charset="0"/>
              </a:rPr>
              <a:t> </a:t>
            </a:r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Estructura de control condicional utilizada para comparar.</a:t>
            </a:r>
          </a:p>
          <a:p>
            <a:endParaRPr lang="es-MX" dirty="0">
              <a:solidFill>
                <a:schemeClr val="bg1"/>
              </a:solidFill>
              <a:latin typeface="HelveticaNeueLT Pro 55 Roman" pitchFamily="34" charset="0"/>
            </a:endParaRPr>
          </a:p>
          <a:p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Sintaxis </a:t>
            </a:r>
            <a:endParaRPr lang="es-MX" dirty="0">
              <a:solidFill>
                <a:schemeClr val="bg1"/>
              </a:solidFill>
              <a:latin typeface="HelveticaNeueLT Pro 55 Roman" pitchFamily="34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HelveticaNeueLT Pro 55 Roman" pitchFamily="34" charset="0"/>
              </a:rPr>
              <a:t>i</a:t>
            </a:r>
            <a:r>
              <a:rPr lang="es-MX" dirty="0" err="1" smtClean="0">
                <a:solidFill>
                  <a:schemeClr val="bg1"/>
                </a:solidFill>
                <a:latin typeface="HelveticaNeueLT Pro 55 Roman" pitchFamily="34" charset="0"/>
              </a:rPr>
              <a:t>f</a:t>
            </a:r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 (x == 8)</a:t>
            </a:r>
            <a:r>
              <a:rPr lang="es-MX" b="1" dirty="0" smtClean="0">
                <a:solidFill>
                  <a:srgbClr val="FFFF00"/>
                </a:solidFill>
                <a:latin typeface="HelveticaNeueLT Pro 55 Roman" pitchFamily="34" charset="0"/>
              </a:rPr>
              <a:t>{</a:t>
            </a:r>
          </a:p>
          <a:p>
            <a:r>
              <a:rPr lang="es-MX" dirty="0">
                <a:solidFill>
                  <a:schemeClr val="bg1"/>
                </a:solidFill>
                <a:latin typeface="HelveticaNeueLT Pro 55 Roman" pitchFamily="34" charset="0"/>
              </a:rPr>
              <a:t> </a:t>
            </a:r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//hace lo que este dentro de las llaves </a:t>
            </a:r>
          </a:p>
          <a:p>
            <a:r>
              <a:rPr lang="es-MX" b="1" dirty="0" smtClean="0">
                <a:solidFill>
                  <a:srgbClr val="FFFF00"/>
                </a:solidFill>
                <a:latin typeface="HelveticaNeueLT Pro 55 Roman" pitchFamily="34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HelveticaNeueLT Pro 55 Roman" pitchFamily="34" charset="0"/>
            </a:endParaRPr>
          </a:p>
          <a:p>
            <a:r>
              <a:rPr lang="es-MX" dirty="0" err="1" smtClean="0">
                <a:solidFill>
                  <a:schemeClr val="bg1"/>
                </a:solidFill>
                <a:latin typeface="HelveticaNeueLT Pro 55 Roman" pitchFamily="34" charset="0"/>
              </a:rPr>
              <a:t>If</a:t>
            </a:r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 </a:t>
            </a:r>
            <a:r>
              <a:rPr lang="es-MX" dirty="0" err="1" smtClean="0">
                <a:solidFill>
                  <a:schemeClr val="bg1"/>
                </a:solidFill>
                <a:latin typeface="HelveticaNeueLT Pro 55 Roman" pitchFamily="34" charset="0"/>
              </a:rPr>
              <a:t>Else</a:t>
            </a:r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…</a:t>
            </a:r>
          </a:p>
          <a:p>
            <a:endParaRPr lang="es-MX" dirty="0">
              <a:solidFill>
                <a:schemeClr val="bg1"/>
              </a:solidFill>
              <a:latin typeface="HelveticaNeueLT Pro 55 Roman" pitchFamily="34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HelveticaNeueLT Pro 55 Roman" pitchFamily="34" charset="0"/>
              </a:rPr>
              <a:t>i</a:t>
            </a:r>
            <a:r>
              <a:rPr lang="es-MX" dirty="0" err="1" smtClean="0">
                <a:solidFill>
                  <a:schemeClr val="bg1"/>
                </a:solidFill>
                <a:latin typeface="HelveticaNeueLT Pro 55 Roman" pitchFamily="34" charset="0"/>
              </a:rPr>
              <a:t>f</a:t>
            </a:r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 (x &lt; 45</a:t>
            </a:r>
            <a:r>
              <a:rPr lang="es-MX" dirty="0" smtClean="0">
                <a:solidFill>
                  <a:srgbClr val="FFFF00"/>
                </a:solidFill>
                <a:latin typeface="HelveticaNeueLT Pro 55 Roman" pitchFamily="34" charset="0"/>
              </a:rPr>
              <a:t>){</a:t>
            </a:r>
          </a:p>
          <a:p>
            <a:r>
              <a:rPr lang="es-MX" dirty="0">
                <a:solidFill>
                  <a:schemeClr val="bg1"/>
                </a:solidFill>
                <a:latin typeface="HelveticaNeueLT Pro 55 Roman" pitchFamily="34" charset="0"/>
              </a:rPr>
              <a:t> </a:t>
            </a:r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//</a:t>
            </a:r>
            <a:r>
              <a:rPr lang="es-MX" dirty="0" err="1" smtClean="0">
                <a:solidFill>
                  <a:schemeClr val="bg1"/>
                </a:solidFill>
                <a:latin typeface="HelveticaNeueLT Pro 55 Roman" pitchFamily="34" charset="0"/>
              </a:rPr>
              <a:t>accion</a:t>
            </a:r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 a</a:t>
            </a:r>
          </a:p>
          <a:p>
            <a:r>
              <a:rPr lang="es-MX" dirty="0" smtClean="0">
                <a:solidFill>
                  <a:srgbClr val="FFFF00"/>
                </a:solidFill>
                <a:latin typeface="HelveticaNeueLT Pro 55 Roman" pitchFamily="34" charset="0"/>
              </a:rPr>
              <a:t>}</a:t>
            </a:r>
          </a:p>
          <a:p>
            <a:r>
              <a:rPr lang="es-MX" dirty="0" err="1">
                <a:solidFill>
                  <a:schemeClr val="bg1"/>
                </a:solidFill>
                <a:latin typeface="HelveticaNeueLT Pro 55 Roman" pitchFamily="34" charset="0"/>
              </a:rPr>
              <a:t>e</a:t>
            </a:r>
            <a:r>
              <a:rPr lang="es-MX" dirty="0" err="1" smtClean="0">
                <a:solidFill>
                  <a:schemeClr val="bg1"/>
                </a:solidFill>
                <a:latin typeface="HelveticaNeueLT Pro 55 Roman" pitchFamily="34" charset="0"/>
              </a:rPr>
              <a:t>lse</a:t>
            </a:r>
            <a:r>
              <a:rPr lang="es-MX" dirty="0" smtClean="0">
                <a:solidFill>
                  <a:srgbClr val="FFFF00"/>
                </a:solidFill>
                <a:latin typeface="HelveticaNeueLT Pro 55 Roman" pitchFamily="34" charset="0"/>
              </a:rPr>
              <a:t>{</a:t>
            </a:r>
          </a:p>
          <a:p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 //</a:t>
            </a:r>
            <a:r>
              <a:rPr lang="es-MX" dirty="0" err="1" smtClean="0">
                <a:solidFill>
                  <a:schemeClr val="bg1"/>
                </a:solidFill>
                <a:latin typeface="HelveticaNeueLT Pro 55 Roman" pitchFamily="34" charset="0"/>
              </a:rPr>
              <a:t>accion</a:t>
            </a:r>
            <a:r>
              <a:rPr lang="es-MX" dirty="0" smtClean="0">
                <a:solidFill>
                  <a:schemeClr val="bg1"/>
                </a:solidFill>
                <a:latin typeface="HelveticaNeueLT Pro 55 Roman" pitchFamily="34" charset="0"/>
              </a:rPr>
              <a:t> b</a:t>
            </a:r>
          </a:p>
          <a:p>
            <a:r>
              <a:rPr lang="es-MX" dirty="0" smtClean="0">
                <a:solidFill>
                  <a:srgbClr val="FFFF00"/>
                </a:solidFill>
                <a:latin typeface="HelveticaNeueLT Pro 55 Roman" pitchFamily="34" charset="0"/>
              </a:rPr>
              <a:t>}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152400" y="6049802"/>
            <a:ext cx="8991600" cy="808198"/>
            <a:chOff x="152400" y="6049802"/>
            <a:chExt cx="8991600" cy="808198"/>
          </a:xfrm>
        </p:grpSpPr>
        <p:pic>
          <p:nvPicPr>
            <p:cNvPr id="7" name="Picture 6" descr="http://garagemfablab.com.br/wp-content/uploads/2015/09/arduin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27" b="31407"/>
            <a:stretch/>
          </p:blipFill>
          <p:spPr bwMode="auto">
            <a:xfrm>
              <a:off x="3962400" y="6192804"/>
              <a:ext cx="5181600" cy="66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6049802"/>
              <a:ext cx="1981200" cy="808198"/>
            </a:xfrm>
            <a:prstGeom prst="rect">
              <a:avLst/>
            </a:prstGeom>
          </p:spPr>
        </p:pic>
      </p:grpSp>
      <p:pic>
        <p:nvPicPr>
          <p:cNvPr id="1026" name="Picture 2" descr="Resultado de imagen para diagrama 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1499"/>
            <a:ext cx="29432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962400" y="76200"/>
            <a:ext cx="4931158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HelveticaNeueLT Pro 55 Roman" pitchFamily="34" charset="0"/>
              </a:rPr>
              <a:t>Entrada digital en Arduino</a:t>
            </a:r>
            <a:endParaRPr lang="en-US" sz="3200" dirty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2400" y="762000"/>
            <a:ext cx="8763000" cy="1631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HelveticaNeueLT Pro 55 Roman" pitchFamily="34" charset="0"/>
              </a:rPr>
              <a:t>Arduino tiene la capacidad de leer entradas digitales por cualquiera de sus pines </a:t>
            </a:r>
            <a:r>
              <a:rPr lang="es-MX" sz="2000" dirty="0" err="1" smtClean="0">
                <a:latin typeface="HelveticaNeueLT Pro 55 Roman" pitchFamily="34" charset="0"/>
              </a:rPr>
              <a:t>Dn</a:t>
            </a:r>
            <a:r>
              <a:rPr lang="es-MX" sz="2000" dirty="0" smtClean="0">
                <a:latin typeface="HelveticaNeueLT Pro 55 Roman" pitchFamily="34" charset="0"/>
              </a:rPr>
              <a:t>, incluso en los pines análogos, el </a:t>
            </a:r>
            <a:r>
              <a:rPr lang="es-MX" sz="2000" dirty="0" err="1" smtClean="0">
                <a:latin typeface="HelveticaNeueLT Pro 55 Roman" pitchFamily="34" charset="0"/>
              </a:rPr>
              <a:t>arduino</a:t>
            </a:r>
            <a:r>
              <a:rPr lang="es-MX" sz="2000" dirty="0" smtClean="0">
                <a:latin typeface="HelveticaNeueLT Pro 55 Roman" pitchFamily="34" charset="0"/>
              </a:rPr>
              <a:t> lee un cambio de voltaje de 0 a 5 volts, donde 0 = 0 o false, y 5v = 1 o true. Las entradas digitales generalmente se utilizan para la lectura de botones o cualquier señal que cambie de 0 a 5 volts.</a:t>
            </a:r>
            <a:endParaRPr lang="en-US" sz="2000" dirty="0">
              <a:latin typeface="HelveticaNeueLT Pro 55 Roman" pitchFamily="34" charset="0"/>
            </a:endParaRPr>
          </a:p>
        </p:txBody>
      </p:sp>
      <p:pic>
        <p:nvPicPr>
          <p:cNvPr id="1026" name="Picture 2" descr="Resultado de imagen para push butt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514600"/>
            <a:ext cx="5029200" cy="3352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52400" y="152400"/>
            <a:ext cx="7951023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HelveticaNeueLT Pro 55 Roman" pitchFamily="34" charset="0"/>
              </a:rPr>
              <a:t>Antes de comenzar, analicemos el circuito: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52400" y="914400"/>
            <a:ext cx="8763000" cy="1323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HelveticaNeueLT Pro 55 Roman" pitchFamily="34" charset="0"/>
              </a:rPr>
              <a:t>En el siguiente circuito contestar las preguntas:</a:t>
            </a:r>
          </a:p>
          <a:p>
            <a:pPr algn="just"/>
            <a:endParaRPr lang="es-MX" sz="2000" dirty="0" smtClean="0">
              <a:latin typeface="HelveticaNeueLT Pro 55 Roman" pitchFamily="34" charset="0"/>
            </a:endParaRPr>
          </a:p>
          <a:p>
            <a:pPr marL="457200" indent="-457200" algn="just">
              <a:buAutoNum type="arabicPeriod"/>
            </a:pPr>
            <a:r>
              <a:rPr lang="es-MX" sz="2000" dirty="0" smtClean="0">
                <a:latin typeface="HelveticaNeueLT Pro 55 Roman" pitchFamily="34" charset="0"/>
              </a:rPr>
              <a:t>¿Qué señal recibe el </a:t>
            </a:r>
            <a:r>
              <a:rPr lang="es-MX" sz="2000" dirty="0" err="1" smtClean="0">
                <a:latin typeface="HelveticaNeueLT Pro 55 Roman" pitchFamily="34" charset="0"/>
              </a:rPr>
              <a:t>arduino</a:t>
            </a:r>
            <a:r>
              <a:rPr lang="es-MX" sz="2000" dirty="0" smtClean="0">
                <a:latin typeface="HelveticaNeueLT Pro 55 Roman" pitchFamily="34" charset="0"/>
              </a:rPr>
              <a:t> cuando el botón está presionado?</a:t>
            </a:r>
          </a:p>
          <a:p>
            <a:pPr marL="457200" indent="-457200" algn="just">
              <a:buAutoNum type="arabicPeriod"/>
            </a:pPr>
            <a:r>
              <a:rPr lang="es-MX" sz="2000" dirty="0" smtClean="0">
                <a:latin typeface="HelveticaNeueLT Pro 55 Roman" pitchFamily="34" charset="0"/>
              </a:rPr>
              <a:t>¿Qué señal recibe el </a:t>
            </a:r>
            <a:r>
              <a:rPr lang="es-MX" sz="2000" dirty="0" err="1" smtClean="0">
                <a:latin typeface="HelveticaNeueLT Pro 55 Roman" pitchFamily="34" charset="0"/>
              </a:rPr>
              <a:t>arduino</a:t>
            </a:r>
            <a:r>
              <a:rPr lang="es-MX" sz="2000" dirty="0" smtClean="0">
                <a:latin typeface="HelveticaNeueLT Pro 55 Roman" pitchFamily="34" charset="0"/>
              </a:rPr>
              <a:t> cuando el botón no está presionado?</a:t>
            </a:r>
            <a:endParaRPr lang="en-US" sz="2000" dirty="0">
              <a:latin typeface="HelveticaNeueLT Pro 55 Roman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r="49107"/>
          <a:stretch>
            <a:fillRect/>
          </a:stretch>
        </p:blipFill>
        <p:spPr bwMode="auto">
          <a:xfrm>
            <a:off x="1905000" y="2362200"/>
            <a:ext cx="4343400" cy="36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744065" y="66137"/>
            <a:ext cx="4171335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bg1"/>
                </a:solidFill>
                <a:latin typeface="HelveticaNeueLT Pro 55 Roman" pitchFamily="34" charset="0"/>
              </a:rPr>
              <a:t>Resistencia pull-</a:t>
            </a:r>
            <a:r>
              <a:rPr lang="es-MX" sz="3200" dirty="0" err="1" smtClean="0">
                <a:solidFill>
                  <a:schemeClr val="bg1"/>
                </a:solidFill>
                <a:latin typeface="HelveticaNeueLT Pro 55 Roman" pitchFamily="34" charset="0"/>
              </a:rPr>
              <a:t>down</a:t>
            </a:r>
            <a:endParaRPr lang="en-US" sz="3200" dirty="0">
              <a:solidFill>
                <a:schemeClr val="bg1"/>
              </a:solidFill>
              <a:latin typeface="HelveticaNeueLT Pro 55 Roman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2400" y="762000"/>
            <a:ext cx="87630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HelveticaNeueLT Pro 55 Roman" pitchFamily="34" charset="0"/>
              </a:rPr>
              <a:t>Para evitar una lectura incorrecta se utilizan las resistencias pull-</a:t>
            </a:r>
            <a:r>
              <a:rPr lang="es-MX" sz="2000" dirty="0" err="1" smtClean="0">
                <a:latin typeface="HelveticaNeueLT Pro 55 Roman" pitchFamily="34" charset="0"/>
              </a:rPr>
              <a:t>down</a:t>
            </a:r>
            <a:r>
              <a:rPr lang="es-MX" sz="2000" dirty="0" smtClean="0">
                <a:latin typeface="HelveticaNeueLT Pro 55 Roman" pitchFamily="34" charset="0"/>
              </a:rPr>
              <a:t> y </a:t>
            </a:r>
            <a:r>
              <a:rPr lang="es-MX" sz="2000" dirty="0" err="1" smtClean="0">
                <a:latin typeface="HelveticaNeueLT Pro 55 Roman" pitchFamily="34" charset="0"/>
              </a:rPr>
              <a:t>asi</a:t>
            </a:r>
            <a:r>
              <a:rPr lang="es-MX" sz="2000" dirty="0" smtClean="0">
                <a:latin typeface="HelveticaNeueLT Pro 55 Roman" pitchFamily="34" charset="0"/>
              </a:rPr>
              <a:t> asegurar la señal que recibirá el </a:t>
            </a:r>
            <a:r>
              <a:rPr lang="es-MX" sz="2000" dirty="0" err="1" smtClean="0">
                <a:latin typeface="HelveticaNeueLT Pro 55 Roman" pitchFamily="34" charset="0"/>
              </a:rPr>
              <a:t>arduino</a:t>
            </a:r>
            <a:endParaRPr lang="en-US" sz="2000" dirty="0">
              <a:latin typeface="HelveticaNeueLT Pro 55 Roman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343400" y="2328683"/>
            <a:ext cx="4419600" cy="2862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HelveticaNeueLT Pro 55 Roman" pitchFamily="34" charset="0"/>
              </a:rPr>
              <a:t>Estas resistencias aseguran un voltaje de entrada fijo y evitan rebotes o mal funcionamiento de los botones a conectar</a:t>
            </a:r>
            <a:endParaRPr lang="es-MX" sz="2000" dirty="0">
              <a:latin typeface="HelveticaNeueLT Pro 55 Roman" pitchFamily="34" charset="0"/>
            </a:endParaRPr>
          </a:p>
          <a:p>
            <a:pPr algn="just"/>
            <a:endParaRPr lang="es-MX" sz="2000" dirty="0" smtClean="0">
              <a:latin typeface="HelveticaNeueLT Pro 55 Roman" pitchFamily="34" charset="0"/>
            </a:endParaRPr>
          </a:p>
          <a:p>
            <a:pPr algn="just"/>
            <a:endParaRPr lang="es-MX" sz="2000" dirty="0" smtClean="0">
              <a:latin typeface="HelveticaNeueLT Pro 55 Roman" pitchFamily="34" charset="0"/>
            </a:endParaRPr>
          </a:p>
          <a:p>
            <a:pPr algn="just"/>
            <a:r>
              <a:rPr lang="es-MX" sz="2000" dirty="0" smtClean="0">
                <a:latin typeface="HelveticaNeueLT Pro 55 Roman" pitchFamily="34" charset="0"/>
              </a:rPr>
              <a:t>El valor de la resistencia a utilizar en esta configuración puede ser desde 1kOhm hasta 100KOhms</a:t>
            </a:r>
            <a:endParaRPr lang="en-US" sz="2000" dirty="0">
              <a:latin typeface="HelveticaNeueLT Pro 55 Roman" pitchFamily="34" charset="0"/>
            </a:endParaRPr>
          </a:p>
        </p:txBody>
      </p:sp>
      <p:pic>
        <p:nvPicPr>
          <p:cNvPr id="2050" name="Picture 2" descr="Resultado de imagen para pull down resistor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46" y="2126243"/>
            <a:ext cx="28765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3000" y="152400"/>
            <a:ext cx="7315200" cy="533400"/>
          </a:xfrm>
          <a:solidFill>
            <a:schemeClr val="tx1">
              <a:lumMod val="85000"/>
              <a:lumOff val="15000"/>
            </a:schemeClr>
          </a:solidFill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>
                    <a:lumMod val="95000"/>
                  </a:schemeClr>
                </a:solidFill>
                <a:latin typeface="HelveticaNeueLT Pro 55 Roman" pitchFamily="34" charset="0"/>
              </a:rPr>
              <a:t>Instrucción para leer entradas digitales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0" y="1066800"/>
            <a:ext cx="91440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HelveticaNeueLT Pro 55 Roman" pitchFamily="34" charset="0"/>
              </a:rPr>
              <a:t>Como sabemos </a:t>
            </a:r>
            <a:r>
              <a:rPr lang="es-MX" b="1" dirty="0" err="1" smtClean="0">
                <a:latin typeface="HelveticaNeueLT Pro 55 Roman" pitchFamily="34" charset="0"/>
              </a:rPr>
              <a:t>arduino</a:t>
            </a:r>
            <a:r>
              <a:rPr lang="es-MX" b="1" dirty="0" smtClean="0">
                <a:latin typeface="HelveticaNeueLT Pro 55 Roman" pitchFamily="34" charset="0"/>
              </a:rPr>
              <a:t> tiene entradas o salidas digitales, cuando utilizamos una entrada digital vamos a leer el estado del pin ya sea 0 = GND o 1 = 5V</a:t>
            </a:r>
          </a:p>
        </p:txBody>
      </p:sp>
      <p:grpSp>
        <p:nvGrpSpPr>
          <p:cNvPr id="3" name="5 Grupo"/>
          <p:cNvGrpSpPr/>
          <p:nvPr/>
        </p:nvGrpSpPr>
        <p:grpSpPr>
          <a:xfrm>
            <a:off x="152400" y="6049802"/>
            <a:ext cx="8991600" cy="808198"/>
            <a:chOff x="152400" y="6049802"/>
            <a:chExt cx="8991600" cy="808198"/>
          </a:xfrm>
        </p:grpSpPr>
        <p:pic>
          <p:nvPicPr>
            <p:cNvPr id="7" name="Picture 6" descr="http://garagemfablab.com.br/wp-content/uploads/2015/09/arduino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prstClr val="black"/>
                <a:srgbClr val="00206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27" b="31407"/>
            <a:stretch/>
          </p:blipFill>
          <p:spPr bwMode="auto">
            <a:xfrm>
              <a:off x="3962400" y="6192804"/>
              <a:ext cx="5181600" cy="665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7 Imagen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6049802"/>
              <a:ext cx="1981200" cy="808198"/>
            </a:xfrm>
            <a:prstGeom prst="rect">
              <a:avLst/>
            </a:prstGeom>
          </p:spPr>
        </p:pic>
      </p:grpSp>
      <p:sp>
        <p:nvSpPr>
          <p:cNvPr id="9" name="8 CuadroTexto"/>
          <p:cNvSpPr txBox="1"/>
          <p:nvPr/>
        </p:nvSpPr>
        <p:spPr>
          <a:xfrm>
            <a:off x="0" y="2057400"/>
            <a:ext cx="9144000" cy="39703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HelveticaNeueLT Pro 55 Roman" pitchFamily="34" charset="0"/>
              </a:rPr>
              <a:t>La instrucción que se utiliza es: </a:t>
            </a:r>
            <a:r>
              <a:rPr lang="es-MX" sz="2400" b="1" dirty="0" err="1" smtClean="0">
                <a:latin typeface="HelveticaNeueLT Pro 55 Roman" pitchFamily="34" charset="0"/>
              </a:rPr>
              <a:t>digitalRead</a:t>
            </a:r>
            <a:r>
              <a:rPr lang="es-MX" sz="2400" b="1" dirty="0" smtClean="0">
                <a:latin typeface="HelveticaNeueLT Pro 55 Roman" pitchFamily="34" charset="0"/>
              </a:rPr>
              <a:t>(pin);</a:t>
            </a:r>
          </a:p>
          <a:p>
            <a:endParaRPr lang="es-MX" sz="2400" b="1" dirty="0" smtClean="0">
              <a:latin typeface="HelveticaNeueLT Pro 55 Roman" pitchFamily="34" charset="0"/>
            </a:endParaRPr>
          </a:p>
          <a:p>
            <a:r>
              <a:rPr lang="es-MX" sz="2400" dirty="0" smtClean="0">
                <a:latin typeface="HelveticaNeueLT Pro 55 Roman" pitchFamily="34" charset="0"/>
              </a:rPr>
              <a:t>En donde pin representa el numero del pin por donde vamos a conectar la entrada digital.</a:t>
            </a:r>
          </a:p>
          <a:p>
            <a:endParaRPr lang="es-MX" sz="2400" dirty="0" smtClean="0">
              <a:latin typeface="HelveticaNeueLT Pro 55 Roman" pitchFamily="34" charset="0"/>
            </a:endParaRPr>
          </a:p>
          <a:p>
            <a:r>
              <a:rPr lang="es-MX" sz="2400" dirty="0" smtClean="0">
                <a:latin typeface="HelveticaNeueLT Pro 55 Roman" pitchFamily="34" charset="0"/>
              </a:rPr>
              <a:t>Para leer una entrada digital generalmente se debe utilizar una variable tipo booleana.</a:t>
            </a:r>
          </a:p>
          <a:p>
            <a:endParaRPr lang="es-MX" sz="2000" dirty="0" smtClean="0">
              <a:latin typeface="HelveticaNeueLT Pro 55 Roman" pitchFamily="34" charset="0"/>
            </a:endParaRPr>
          </a:p>
          <a:p>
            <a:r>
              <a:rPr lang="es-MX" sz="2000" dirty="0" smtClean="0">
                <a:latin typeface="HelveticaNeueLT Pro 55 Roman" pitchFamily="34" charset="0"/>
              </a:rPr>
              <a:t>Ejemplo: </a:t>
            </a:r>
          </a:p>
          <a:p>
            <a:r>
              <a:rPr lang="es-MX" sz="2000" dirty="0" err="1" smtClean="0">
                <a:latin typeface="HelveticaNeueLT Pro 55 Roman" pitchFamily="34" charset="0"/>
              </a:rPr>
              <a:t>boolean</a:t>
            </a:r>
            <a:r>
              <a:rPr lang="es-MX" sz="2000" dirty="0" smtClean="0">
                <a:latin typeface="HelveticaNeueLT Pro 55 Roman" pitchFamily="34" charset="0"/>
              </a:rPr>
              <a:t> x;</a:t>
            </a:r>
          </a:p>
          <a:p>
            <a:r>
              <a:rPr lang="es-MX" sz="2000" dirty="0" smtClean="0">
                <a:latin typeface="HelveticaNeueLT Pro 55 Roman" pitchFamily="34" charset="0"/>
              </a:rPr>
              <a:t>x = </a:t>
            </a:r>
            <a:r>
              <a:rPr lang="es-MX" sz="2000" dirty="0" err="1" smtClean="0">
                <a:latin typeface="HelveticaNeueLT Pro 55 Roman" pitchFamily="34" charset="0"/>
              </a:rPr>
              <a:t>digitalRead</a:t>
            </a:r>
            <a:r>
              <a:rPr lang="es-MX" sz="2000" dirty="0" smtClean="0">
                <a:latin typeface="HelveticaNeueLT Pro 55 Roman" pitchFamily="34" charset="0"/>
              </a:rPr>
              <a:t>(4);</a:t>
            </a:r>
            <a:endParaRPr lang="es-MX" sz="2400" dirty="0" smtClean="0"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garagemfablab.com.br/wp-content/uploads/2015/09/arduino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827" b="31407"/>
          <a:stretch/>
        </p:blipFill>
        <p:spPr bwMode="auto">
          <a:xfrm>
            <a:off x="3962400" y="6192804"/>
            <a:ext cx="5181600" cy="6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49802"/>
            <a:ext cx="1981200" cy="80819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578346" y="69663"/>
            <a:ext cx="4852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 smtClean="0">
                <a:solidFill>
                  <a:schemeClr val="accent3">
                    <a:lumMod val="75000"/>
                  </a:schemeClr>
                </a:solidFill>
                <a:latin typeface="HelveticaNeueLT Pro 55 Roman" pitchFamily="34" charset="0"/>
              </a:rPr>
              <a:t>Conexión del </a:t>
            </a:r>
            <a:r>
              <a:rPr lang="es-MX" sz="3200" dirty="0" err="1" smtClean="0">
                <a:solidFill>
                  <a:schemeClr val="accent3">
                    <a:lumMod val="75000"/>
                  </a:schemeClr>
                </a:solidFill>
                <a:latin typeface="HelveticaNeueLT Pro 55 Roman" pitchFamily="34" charset="0"/>
              </a:rPr>
              <a:t>push-button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HelveticaNeueLT Pro 55 Roman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13944" y="838200"/>
            <a:ext cx="8763000" cy="707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HelveticaNeueLT Pro 55 Roman" pitchFamily="34" charset="0"/>
              </a:rPr>
              <a:t>Es importante identificar cuales pines conectar con un </a:t>
            </a:r>
            <a:r>
              <a:rPr lang="es-MX" sz="2000" dirty="0" err="1" smtClean="0">
                <a:latin typeface="HelveticaNeueLT Pro 55 Roman" pitchFamily="34" charset="0"/>
              </a:rPr>
              <a:t>push</a:t>
            </a:r>
            <a:r>
              <a:rPr lang="es-MX" sz="2000" dirty="0" smtClean="0">
                <a:latin typeface="HelveticaNeueLT Pro 55 Roman" pitchFamily="34" charset="0"/>
              </a:rPr>
              <a:t> </a:t>
            </a:r>
            <a:r>
              <a:rPr lang="es-MX" sz="2000" dirty="0" err="1" smtClean="0">
                <a:latin typeface="HelveticaNeueLT Pro 55 Roman" pitchFamily="34" charset="0"/>
              </a:rPr>
              <a:t>button</a:t>
            </a:r>
            <a:r>
              <a:rPr lang="es-MX" sz="2000" dirty="0" smtClean="0">
                <a:latin typeface="HelveticaNeueLT Pro 55 Roman" pitchFamily="34" charset="0"/>
              </a:rPr>
              <a:t> ya que el dispositivo cuenta con 4 pines y vienen en pares conectados</a:t>
            </a:r>
            <a:endParaRPr lang="en-US" sz="2000" dirty="0">
              <a:latin typeface="HelveticaNeueLT Pro 55 Roman" pitchFamily="34" charset="0"/>
            </a:endParaRPr>
          </a:p>
        </p:txBody>
      </p:sp>
      <p:pic>
        <p:nvPicPr>
          <p:cNvPr id="9" name="8 Imagen" descr="31X5-BRVZ9L._SY300_.jpg"/>
          <p:cNvPicPr>
            <a:picLocks noChangeAspect="1"/>
          </p:cNvPicPr>
          <p:nvPr/>
        </p:nvPicPr>
        <p:blipFill>
          <a:blip r:embed="rId5" cstate="print"/>
          <a:srcRect l="6061" t="24242" r="10606" b="27273"/>
          <a:stretch>
            <a:fillRect/>
          </a:stretch>
        </p:blipFill>
        <p:spPr>
          <a:xfrm>
            <a:off x="1371600" y="1828800"/>
            <a:ext cx="6248400" cy="3635433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1828800" y="2133600"/>
            <a:ext cx="1295400" cy="3352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2895600" y="5029200"/>
            <a:ext cx="381000" cy="8382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3505200" y="4876800"/>
            <a:ext cx="22860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 animBg="1"/>
      <p:bldP spid="1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9816</TotalTime>
  <Words>1232</Words>
  <Application>Microsoft Office PowerPoint</Application>
  <PresentationFormat>Presentación en pantalla (4:3)</PresentationFormat>
  <Paragraphs>132</Paragraphs>
  <Slides>21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Rounded MT Bold</vt:lpstr>
      <vt:lpstr>Calibri</vt:lpstr>
      <vt:lpstr>Consolas</vt:lpstr>
      <vt:lpstr>HelveticaNeueLT Pro 55 Roman</vt:lpstr>
      <vt:lpstr>Tema de Office</vt:lpstr>
      <vt:lpstr>Variables en Arduino</vt:lpstr>
      <vt:lpstr>4 tipos de variables más comunes en Arduino</vt:lpstr>
      <vt:lpstr>Operadores Aritméticos y Comparativos</vt:lpstr>
      <vt:lpstr>Condicional if</vt:lpstr>
      <vt:lpstr>Presentación de PowerPoint</vt:lpstr>
      <vt:lpstr>Presentación de PowerPoint</vt:lpstr>
      <vt:lpstr>Presentación de PowerPoint</vt:lpstr>
      <vt:lpstr>Instrucción para leer entradas digitales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 Rodríguez</cp:lastModifiedBy>
  <cp:revision>364</cp:revision>
  <dcterms:created xsi:type="dcterms:W3CDTF">2015-12-08T01:03:38Z</dcterms:created>
  <dcterms:modified xsi:type="dcterms:W3CDTF">2017-05-31T19:05:03Z</dcterms:modified>
</cp:coreProperties>
</file>