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84" r:id="rId2"/>
    <p:sldId id="385" r:id="rId3"/>
    <p:sldId id="386" r:id="rId4"/>
    <p:sldId id="368" r:id="rId5"/>
    <p:sldId id="387" r:id="rId6"/>
    <p:sldId id="388" r:id="rId7"/>
    <p:sldId id="389" r:id="rId8"/>
    <p:sldId id="390" r:id="rId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FFCC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49" autoAdjust="0"/>
    <p:restoredTop sz="94317" autoAdjust="0"/>
  </p:normalViewPr>
  <p:slideViewPr>
    <p:cSldViewPr>
      <p:cViewPr varScale="1">
        <p:scale>
          <a:sx n="66" d="100"/>
          <a:sy n="66" d="100"/>
        </p:scale>
        <p:origin x="1676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84061-D9D2-4BF2-97C1-8A9E1F7724B8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D77A5-24F7-437A-ADAA-16C3CFB08F8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43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A25C9-BCC7-406C-B0CD-4502ACF7D6EF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3F997-0EA1-43A0-B1C5-381580F729D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29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3AE-05B4-43AB-9ACA-ACA0628E0665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0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3AE-05B4-43AB-9ACA-ACA0628E0665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0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3AE-05B4-43AB-9ACA-ACA0628E0665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2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3AE-05B4-43AB-9ACA-ACA0628E0665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9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3AE-05B4-43AB-9ACA-ACA0628E0665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3AE-05B4-43AB-9ACA-ACA0628E0665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5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3AE-05B4-43AB-9ACA-ACA0628E0665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3AE-05B4-43AB-9ACA-ACA0628E0665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9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3AE-05B4-43AB-9ACA-ACA0628E0665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0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3AE-05B4-43AB-9ACA-ACA0628E0665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3AE-05B4-43AB-9ACA-ACA0628E0665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AC3AE-05B4-43AB-9ACA-ACA0628E0665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3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802"/>
            <a:ext cx="1981200" cy="808198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477851" y="0"/>
            <a:ext cx="4666149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2800" dirty="0" smtClean="0"/>
              <a:t>Protocolo de comunicación SPI</a:t>
            </a:r>
            <a:endParaRPr lang="en-US" sz="2800" dirty="0"/>
          </a:p>
        </p:txBody>
      </p:sp>
      <p:sp>
        <p:nvSpPr>
          <p:cNvPr id="8" name="7 CuadroTexto"/>
          <p:cNvSpPr txBox="1"/>
          <p:nvPr/>
        </p:nvSpPr>
        <p:spPr>
          <a:xfrm>
            <a:off x="0" y="609600"/>
            <a:ext cx="9144000" cy="3581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noAutofit/>
          </a:bodyPr>
          <a:lstStyle/>
          <a:p>
            <a:pPr algn="just"/>
            <a:endParaRPr lang="en-US" sz="1600" dirty="0" smtClean="0"/>
          </a:p>
          <a:p>
            <a:pPr algn="just" fontAlgn="base"/>
            <a:r>
              <a:rPr lang="es-ES" sz="1600" b="1" dirty="0" smtClean="0"/>
              <a:t>SPI es un acrónimo para referirse al protocolo de comunicación serial </a:t>
            </a:r>
            <a:r>
              <a:rPr lang="es-ES" sz="1600" b="1" dirty="0" err="1" smtClean="0"/>
              <a:t>Serial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Peripherical</a:t>
            </a:r>
            <a:r>
              <a:rPr lang="es-ES" sz="1600" b="1" dirty="0" smtClean="0"/>
              <a:t> Interface. </a:t>
            </a:r>
            <a:r>
              <a:rPr lang="es-ES" sz="1600" dirty="0" smtClean="0"/>
              <a:t>El SPI </a:t>
            </a:r>
            <a:r>
              <a:rPr lang="es-ES" sz="1600" dirty="0" err="1" smtClean="0"/>
              <a:t>permitie</a:t>
            </a:r>
            <a:r>
              <a:rPr lang="es-ES" sz="1600" dirty="0" smtClean="0"/>
              <a:t> que dos dispositivos pueden comunicarse entre sí al mismo tiempo utilizando canales diferentes o líneas diferentes en el mismo cable.</a:t>
            </a:r>
          </a:p>
          <a:p>
            <a:pPr algn="just" fontAlgn="base"/>
            <a:r>
              <a:rPr lang="es-ES" sz="1600" dirty="0" smtClean="0"/>
              <a:t>Veamos cómo funciona:</a:t>
            </a:r>
          </a:p>
          <a:p>
            <a:pPr algn="just" fontAlgn="base"/>
            <a:r>
              <a:rPr lang="es-ES" sz="1600" dirty="0" smtClean="0"/>
              <a:t>Estructura general del protocolo SPI. Dentro de este protocolo se define un maestro que será aquel dispositivo encargado de transmitir información a sus esclavos. Los esclavos serán aquellos dispositivos que se encarguen de recibir y enviar información al maestro. </a:t>
            </a:r>
          </a:p>
          <a:p>
            <a:pPr algn="just" fontAlgn="base"/>
            <a:r>
              <a:rPr lang="es-ES" sz="1600" dirty="0" smtClean="0"/>
              <a:t>Existen cuatro líneas lógicas encargadas de realizar todo el proceso:</a:t>
            </a:r>
          </a:p>
          <a:p>
            <a:pPr algn="just" fontAlgn="base"/>
            <a:r>
              <a:rPr lang="es-ES" sz="1600" b="1" dirty="0" smtClean="0"/>
              <a:t>MOSI (</a:t>
            </a:r>
            <a:r>
              <a:rPr lang="es-ES" sz="1600" b="1" dirty="0" err="1" smtClean="0"/>
              <a:t>Master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Out</a:t>
            </a:r>
            <a:r>
              <a:rPr lang="es-ES" sz="1600" b="1" dirty="0" smtClean="0"/>
              <a:t> Slave In):</a:t>
            </a:r>
            <a:r>
              <a:rPr lang="es-ES" sz="1600" dirty="0" smtClean="0"/>
              <a:t>. Línea utilizada para llevar los bits que provienen del maestro hacia el esclavo.</a:t>
            </a:r>
          </a:p>
          <a:p>
            <a:pPr algn="just" fontAlgn="base"/>
            <a:r>
              <a:rPr lang="es-ES" sz="1600" b="1" dirty="0" smtClean="0"/>
              <a:t>MISO (</a:t>
            </a:r>
            <a:r>
              <a:rPr lang="es-ES" sz="1600" b="1" dirty="0" err="1" smtClean="0"/>
              <a:t>Master</a:t>
            </a:r>
            <a:r>
              <a:rPr lang="es-ES" sz="1600" b="1" dirty="0" smtClean="0"/>
              <a:t> In Slave </a:t>
            </a:r>
            <a:r>
              <a:rPr lang="es-ES" sz="1600" b="1" dirty="0" err="1" smtClean="0"/>
              <a:t>Out</a:t>
            </a:r>
            <a:r>
              <a:rPr lang="es-ES" sz="1600" b="1" dirty="0" smtClean="0"/>
              <a:t>):</a:t>
            </a:r>
            <a:r>
              <a:rPr lang="es-ES" sz="1600" dirty="0" smtClean="0"/>
              <a:t>. Línea utilizada para llevar los bits que provienen del esclavo hacia el maestro.</a:t>
            </a:r>
          </a:p>
          <a:p>
            <a:pPr algn="just" fontAlgn="base"/>
            <a:r>
              <a:rPr lang="es-ES" sz="1600" b="1" dirty="0" smtClean="0"/>
              <a:t>CLK (</a:t>
            </a:r>
            <a:r>
              <a:rPr lang="es-ES" sz="1600" b="1" dirty="0" err="1" smtClean="0"/>
              <a:t>Clock</a:t>
            </a:r>
            <a:r>
              <a:rPr lang="es-ES" sz="1600" b="1" dirty="0" smtClean="0"/>
              <a:t>):</a:t>
            </a:r>
            <a:r>
              <a:rPr lang="es-ES" sz="1600" dirty="0" smtClean="0"/>
              <a:t>. Línea </a:t>
            </a:r>
            <a:r>
              <a:rPr lang="es-ES" sz="1600" dirty="0" err="1" smtClean="0"/>
              <a:t>proviniente</a:t>
            </a:r>
            <a:r>
              <a:rPr lang="es-ES" sz="1600" dirty="0" smtClean="0"/>
              <a:t> del maestro encarga de enviar la señal de reloj para sincronizar los dispositivos.</a:t>
            </a:r>
          </a:p>
          <a:p>
            <a:pPr algn="just" fontAlgn="base"/>
            <a:r>
              <a:rPr lang="es-ES" sz="1600" b="1" dirty="0" smtClean="0"/>
              <a:t>SS (Slave </a:t>
            </a:r>
            <a:r>
              <a:rPr lang="es-ES" sz="1600" b="1" dirty="0" err="1" smtClean="0"/>
              <a:t>Select</a:t>
            </a:r>
            <a:r>
              <a:rPr lang="es-ES" sz="1600" b="1" dirty="0" smtClean="0"/>
              <a:t>):</a:t>
            </a:r>
            <a:r>
              <a:rPr lang="es-ES" sz="1600" dirty="0" smtClean="0"/>
              <a:t>. Línea encargada de seleccionar y a su vez, habilitar un esclavo.</a:t>
            </a:r>
            <a:endParaRPr lang="es-ES" sz="1600" dirty="0"/>
          </a:p>
        </p:txBody>
      </p:sp>
      <p:pic>
        <p:nvPicPr>
          <p:cNvPr id="34818" name="Picture 2" descr="http://panamahitek.com/wp-content/uploads/2014/10/como-funciona-el-protocolo-spi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4191000"/>
            <a:ext cx="4762500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729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802"/>
            <a:ext cx="1981200" cy="808198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6515716" y="0"/>
            <a:ext cx="2628284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2800" dirty="0" smtClean="0"/>
              <a:t>Modulo </a:t>
            </a:r>
            <a:r>
              <a:rPr lang="es-MX" sz="2800" dirty="0" err="1" smtClean="0"/>
              <a:t>microSD</a:t>
            </a:r>
            <a:endParaRPr lang="en-US" sz="2800" dirty="0"/>
          </a:p>
        </p:txBody>
      </p:sp>
      <p:sp>
        <p:nvSpPr>
          <p:cNvPr id="8" name="7 CuadroTexto"/>
          <p:cNvSpPr txBox="1"/>
          <p:nvPr/>
        </p:nvSpPr>
        <p:spPr>
          <a:xfrm>
            <a:off x="0" y="609600"/>
            <a:ext cx="91440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noAutofit/>
          </a:bodyPr>
          <a:lstStyle/>
          <a:p>
            <a:pPr algn="just"/>
            <a:r>
              <a:rPr lang="es-MX" sz="1600" dirty="0" smtClean="0"/>
              <a:t>Modulo que permite leer y escribir datos en una memoria </a:t>
            </a:r>
            <a:r>
              <a:rPr lang="es-MX" sz="1600" dirty="0" err="1" smtClean="0"/>
              <a:t>microSD</a:t>
            </a:r>
            <a:r>
              <a:rPr lang="es-MX" sz="1600" dirty="0" smtClean="0"/>
              <a:t>, su interfaz de comunicación es por SPI</a:t>
            </a:r>
            <a:endParaRPr lang="es-ES" sz="1600" dirty="0"/>
          </a:p>
        </p:txBody>
      </p:sp>
      <p:pic>
        <p:nvPicPr>
          <p:cNvPr id="35842" name="Picture 2" descr="Resultado de imagen para ARDUINO microsd card adapt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524000"/>
            <a:ext cx="4038600" cy="4038600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4724400" y="2209800"/>
            <a:ext cx="369844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MS Reference Sans Serif" pitchFamily="34" charset="0"/>
              </a:rPr>
              <a:t>Conexiones a Arduino:</a:t>
            </a:r>
          </a:p>
          <a:p>
            <a:r>
              <a:rPr lang="es-ES" sz="2400" dirty="0" smtClean="0">
                <a:latin typeface="MS Reference Sans Serif" pitchFamily="34" charset="0"/>
              </a:rPr>
              <a:t>- MOSI –&gt; Pin 11</a:t>
            </a:r>
          </a:p>
          <a:p>
            <a:r>
              <a:rPr lang="es-ES" sz="2400" dirty="0" smtClean="0">
                <a:latin typeface="MS Reference Sans Serif" pitchFamily="34" charset="0"/>
              </a:rPr>
              <a:t>– MISO –&gt; Pin 12 </a:t>
            </a:r>
            <a:br>
              <a:rPr lang="es-ES" sz="2400" dirty="0" smtClean="0">
                <a:latin typeface="MS Reference Sans Serif" pitchFamily="34" charset="0"/>
              </a:rPr>
            </a:br>
            <a:r>
              <a:rPr lang="es-ES" sz="2400" dirty="0" smtClean="0">
                <a:latin typeface="MS Reference Sans Serif" pitchFamily="34" charset="0"/>
              </a:rPr>
              <a:t>– CLK —-&gt; Pin 13</a:t>
            </a:r>
            <a:br>
              <a:rPr lang="es-ES" sz="2400" dirty="0" smtClean="0">
                <a:latin typeface="MS Reference Sans Serif" pitchFamily="34" charset="0"/>
              </a:rPr>
            </a:br>
            <a:r>
              <a:rPr lang="es-ES" sz="2400" dirty="0" smtClean="0">
                <a:latin typeface="MS Reference Sans Serif" pitchFamily="34" charset="0"/>
              </a:rPr>
              <a:t>– CS ——&gt; Pin 4</a:t>
            </a:r>
            <a:br>
              <a:rPr lang="es-ES" sz="2400" dirty="0" smtClean="0">
                <a:latin typeface="MS Reference Sans Serif" pitchFamily="34" charset="0"/>
              </a:rPr>
            </a:br>
            <a:r>
              <a:rPr lang="es-ES" sz="2400" dirty="0" smtClean="0">
                <a:latin typeface="MS Reference Sans Serif" pitchFamily="34" charset="0"/>
              </a:rPr>
              <a:t>– 5V ——&gt; 5V</a:t>
            </a:r>
            <a:br>
              <a:rPr lang="es-ES" sz="2400" dirty="0" smtClean="0">
                <a:latin typeface="MS Reference Sans Serif" pitchFamily="34" charset="0"/>
              </a:rPr>
            </a:br>
            <a:r>
              <a:rPr lang="es-ES" sz="2400" dirty="0" smtClean="0">
                <a:latin typeface="MS Reference Sans Serif" pitchFamily="34" charset="0"/>
              </a:rPr>
              <a:t>– GND –&gt; GND</a:t>
            </a:r>
            <a:endParaRPr lang="en-US" sz="2400" dirty="0">
              <a:latin typeface="MS Reference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29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build="p" animBg="1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802"/>
            <a:ext cx="1981200" cy="808198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7393136" y="0"/>
            <a:ext cx="1750864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2800" dirty="0" smtClean="0"/>
              <a:t>Librería SD</a:t>
            </a:r>
            <a:endParaRPr lang="en-US" sz="2800" dirty="0"/>
          </a:p>
        </p:txBody>
      </p:sp>
      <p:sp>
        <p:nvSpPr>
          <p:cNvPr id="8" name="7 CuadroTexto"/>
          <p:cNvSpPr txBox="1"/>
          <p:nvPr/>
        </p:nvSpPr>
        <p:spPr>
          <a:xfrm>
            <a:off x="0" y="609600"/>
            <a:ext cx="9144000" cy="5334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noAutofit/>
          </a:bodyPr>
          <a:lstStyle/>
          <a:p>
            <a:pPr algn="just"/>
            <a:r>
              <a:rPr lang="es-MX" sz="1900" b="1" dirty="0" smtClean="0"/>
              <a:t>Librería que nos permite interactuara (leer y escribir) una memoria </a:t>
            </a:r>
            <a:r>
              <a:rPr lang="es-MX" sz="1900" b="1" dirty="0" err="1" smtClean="0"/>
              <a:t>microSD</a:t>
            </a:r>
            <a:r>
              <a:rPr lang="es-MX" sz="1900" b="1" dirty="0" smtClean="0"/>
              <a:t> con el modulo y Arduino, funciones y requerimientos para utilizar la librería:</a:t>
            </a:r>
          </a:p>
          <a:p>
            <a:pPr algn="just"/>
            <a:endParaRPr lang="es-MX" sz="1900" b="1" dirty="0" smtClean="0"/>
          </a:p>
          <a:p>
            <a:pPr algn="just"/>
            <a:r>
              <a:rPr lang="es-MX" sz="1900" b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s-MX" sz="1900" b="1" dirty="0" err="1" smtClean="0">
                <a:solidFill>
                  <a:schemeClr val="accent6">
                    <a:lumMod val="75000"/>
                  </a:schemeClr>
                </a:solidFill>
              </a:rPr>
              <a:t>include</a:t>
            </a:r>
            <a:r>
              <a:rPr lang="es-MX" sz="1900" b="1" dirty="0" smtClean="0">
                <a:solidFill>
                  <a:schemeClr val="accent6">
                    <a:lumMod val="75000"/>
                  </a:schemeClr>
                </a:solidFill>
              </a:rPr>
              <a:t> &lt;</a:t>
            </a:r>
            <a:r>
              <a:rPr lang="es-MX" sz="1900" b="1" dirty="0" err="1" smtClean="0">
                <a:solidFill>
                  <a:schemeClr val="accent6">
                    <a:lumMod val="75000"/>
                  </a:schemeClr>
                </a:solidFill>
              </a:rPr>
              <a:t>SD.h</a:t>
            </a:r>
            <a:r>
              <a:rPr lang="es-MX" sz="1900" b="1" dirty="0" smtClean="0">
                <a:solidFill>
                  <a:schemeClr val="accent6">
                    <a:lumMod val="75000"/>
                  </a:schemeClr>
                </a:solidFill>
              </a:rPr>
              <a:t>&gt;     </a:t>
            </a:r>
            <a:r>
              <a:rPr lang="es-MX" sz="1900" b="1" dirty="0" smtClean="0"/>
              <a:t>Incluir la librería</a:t>
            </a:r>
          </a:p>
          <a:p>
            <a:pPr algn="just"/>
            <a:endParaRPr lang="es-MX" sz="1900" b="1" dirty="0" smtClean="0"/>
          </a:p>
          <a:p>
            <a:pPr algn="just"/>
            <a:r>
              <a:rPr lang="es-MX" sz="1900" b="1" dirty="0" err="1" smtClean="0">
                <a:solidFill>
                  <a:schemeClr val="accent6">
                    <a:lumMod val="75000"/>
                  </a:schemeClr>
                </a:solidFill>
              </a:rPr>
              <a:t>SD.begin</a:t>
            </a:r>
            <a:r>
              <a:rPr lang="es-MX" sz="1900" b="1" dirty="0" smtClean="0">
                <a:solidFill>
                  <a:schemeClr val="accent6">
                    <a:lumMod val="75000"/>
                  </a:schemeClr>
                </a:solidFill>
              </a:rPr>
              <a:t>(pin) </a:t>
            </a:r>
            <a:r>
              <a:rPr lang="es-MX" sz="1900" b="1" dirty="0" smtClean="0"/>
              <a:t>	verifica si existe una tarjeta en el slot del modulo</a:t>
            </a:r>
          </a:p>
          <a:p>
            <a:pPr algn="just"/>
            <a:endParaRPr lang="es-MX" sz="1900" b="1" dirty="0" smtClean="0"/>
          </a:p>
          <a:p>
            <a:pPr algn="just"/>
            <a:r>
              <a:rPr lang="es-MX" sz="1900" b="1" dirty="0" err="1" smtClean="0">
                <a:solidFill>
                  <a:schemeClr val="accent6">
                    <a:lumMod val="75000"/>
                  </a:schemeClr>
                </a:solidFill>
              </a:rPr>
              <a:t>File</a:t>
            </a:r>
            <a:r>
              <a:rPr lang="es-MX" sz="19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sz="1900" b="1" dirty="0" err="1" smtClean="0">
                <a:solidFill>
                  <a:schemeClr val="accent6">
                    <a:lumMod val="75000"/>
                  </a:schemeClr>
                </a:solidFill>
              </a:rPr>
              <a:t>dataFile</a:t>
            </a:r>
            <a:r>
              <a:rPr lang="es-MX" sz="1900" b="1" dirty="0" smtClean="0">
                <a:solidFill>
                  <a:schemeClr val="accent6">
                    <a:lumMod val="75000"/>
                  </a:schemeClr>
                </a:solidFill>
              </a:rPr>
              <a:t>; 	</a:t>
            </a:r>
            <a:r>
              <a:rPr lang="es-MX" sz="1900" b="1" dirty="0" err="1" smtClean="0"/>
              <a:t>File</a:t>
            </a:r>
            <a:r>
              <a:rPr lang="es-MX" sz="1900" b="1" dirty="0" smtClean="0"/>
              <a:t> sirve para asignar el nombre a un archivo para que pueda ser utilizado por la librería</a:t>
            </a:r>
          </a:p>
          <a:p>
            <a:pPr algn="just"/>
            <a:endParaRPr lang="es-MX" sz="1900" b="1" dirty="0" smtClean="0"/>
          </a:p>
          <a:p>
            <a:pPr algn="just"/>
            <a:r>
              <a:rPr lang="es-MX" sz="1900" b="1" dirty="0" err="1" smtClean="0">
                <a:solidFill>
                  <a:schemeClr val="accent6">
                    <a:lumMod val="75000"/>
                  </a:schemeClr>
                </a:solidFill>
              </a:rPr>
              <a:t>SD.open</a:t>
            </a:r>
            <a:r>
              <a:rPr lang="es-MX" sz="1900" b="1" dirty="0" smtClean="0">
                <a:solidFill>
                  <a:schemeClr val="accent6">
                    <a:lumMod val="75000"/>
                  </a:schemeClr>
                </a:solidFill>
              </a:rPr>
              <a:t>(“archivo.txt”, FILE_WRITE); </a:t>
            </a:r>
            <a:r>
              <a:rPr lang="es-MX" sz="1900" b="1" dirty="0" smtClean="0"/>
              <a:t>	Abre  y/o crea el archivo: archivo.txt</a:t>
            </a:r>
          </a:p>
          <a:p>
            <a:pPr algn="just"/>
            <a:endParaRPr lang="es-MX" sz="1900" b="1" dirty="0" smtClean="0"/>
          </a:p>
          <a:p>
            <a:pPr algn="just"/>
            <a:r>
              <a:rPr lang="es-MX" sz="1900" b="1" dirty="0" err="1" smtClean="0">
                <a:solidFill>
                  <a:schemeClr val="accent6">
                    <a:lumMod val="75000"/>
                  </a:schemeClr>
                </a:solidFill>
              </a:rPr>
              <a:t>dataFile.close</a:t>
            </a:r>
            <a:r>
              <a:rPr lang="es-MX" sz="1900" b="1" dirty="0" smtClean="0">
                <a:solidFill>
                  <a:schemeClr val="accent6">
                    <a:lumMod val="75000"/>
                  </a:schemeClr>
                </a:solidFill>
              </a:rPr>
              <a:t>(); </a:t>
            </a:r>
            <a:r>
              <a:rPr lang="es-MX" sz="1900" b="1" dirty="0" smtClean="0"/>
              <a:t>	Cierra el archivo </a:t>
            </a:r>
          </a:p>
          <a:p>
            <a:pPr algn="just"/>
            <a:endParaRPr lang="es-MX" sz="1900" b="1" dirty="0" smtClean="0"/>
          </a:p>
          <a:p>
            <a:pPr algn="just"/>
            <a:r>
              <a:rPr lang="es-MX" sz="1900" b="1" dirty="0" err="1" smtClean="0">
                <a:solidFill>
                  <a:schemeClr val="accent6">
                    <a:lumMod val="75000"/>
                  </a:schemeClr>
                </a:solidFill>
              </a:rPr>
              <a:t>SD.exists</a:t>
            </a:r>
            <a:r>
              <a:rPr lang="es-MX" sz="1900" b="1" dirty="0" smtClean="0">
                <a:solidFill>
                  <a:schemeClr val="accent6">
                    <a:lumMod val="75000"/>
                  </a:schemeClr>
                </a:solidFill>
              </a:rPr>
              <a:t>(“archivo.txt”);</a:t>
            </a:r>
            <a:r>
              <a:rPr lang="es-MX" sz="1900" b="1" dirty="0" smtClean="0"/>
              <a:t>	Comprueba si existe el archivo: “archivo.txt”, devuelve 1 y 0</a:t>
            </a:r>
          </a:p>
        </p:txBody>
      </p:sp>
    </p:spTree>
    <p:extLst>
      <p:ext uri="{BB962C8B-B14F-4D97-AF65-F5344CB8AC3E}">
        <p14:creationId xmlns:p14="http://schemas.microsoft.com/office/powerpoint/2010/main" val="129729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802"/>
            <a:ext cx="1981200" cy="808198"/>
          </a:xfrm>
          <a:prstGeom prst="rect">
            <a:avLst/>
          </a:prstGeom>
        </p:spPr>
      </p:pic>
      <p:pic>
        <p:nvPicPr>
          <p:cNvPr id="9218" name="Picture 2" descr="Resultado de imagen para ARDUINO S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1818" y="1828800"/>
            <a:ext cx="8832182" cy="3943350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019800" y="3886200"/>
            <a:ext cx="289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MS Reference Sans Serif" pitchFamily="34" charset="0"/>
              </a:rPr>
              <a:t>Conexiones a Arduino:</a:t>
            </a:r>
          </a:p>
          <a:p>
            <a:r>
              <a:rPr lang="es-ES" dirty="0" smtClean="0">
                <a:latin typeface="MS Reference Sans Serif" pitchFamily="34" charset="0"/>
              </a:rPr>
              <a:t>- MOSI –&gt; Pin 11</a:t>
            </a:r>
          </a:p>
          <a:p>
            <a:r>
              <a:rPr lang="es-ES" dirty="0" smtClean="0">
                <a:latin typeface="MS Reference Sans Serif" pitchFamily="34" charset="0"/>
              </a:rPr>
              <a:t>– MISO –&gt; Pin 12 </a:t>
            </a:r>
            <a:br>
              <a:rPr lang="es-ES" dirty="0" smtClean="0">
                <a:latin typeface="MS Reference Sans Serif" pitchFamily="34" charset="0"/>
              </a:rPr>
            </a:br>
            <a:r>
              <a:rPr lang="es-ES" dirty="0" smtClean="0">
                <a:latin typeface="MS Reference Sans Serif" pitchFamily="34" charset="0"/>
              </a:rPr>
              <a:t>– CLK —-&gt; Pin 13</a:t>
            </a:r>
            <a:br>
              <a:rPr lang="es-ES" dirty="0" smtClean="0">
                <a:latin typeface="MS Reference Sans Serif" pitchFamily="34" charset="0"/>
              </a:rPr>
            </a:br>
            <a:r>
              <a:rPr lang="es-ES" dirty="0" smtClean="0">
                <a:latin typeface="MS Reference Sans Serif" pitchFamily="34" charset="0"/>
              </a:rPr>
              <a:t>– CS ——&gt; Pin 4</a:t>
            </a:r>
            <a:br>
              <a:rPr lang="es-ES" dirty="0" smtClean="0">
                <a:latin typeface="MS Reference Sans Serif" pitchFamily="34" charset="0"/>
              </a:rPr>
            </a:br>
            <a:r>
              <a:rPr lang="es-ES" dirty="0" smtClean="0">
                <a:latin typeface="MS Reference Sans Serif" pitchFamily="34" charset="0"/>
              </a:rPr>
              <a:t>– 5V ——&gt; 5V</a:t>
            </a:r>
            <a:br>
              <a:rPr lang="es-ES" dirty="0" smtClean="0">
                <a:latin typeface="MS Reference Sans Serif" pitchFamily="34" charset="0"/>
              </a:rPr>
            </a:br>
            <a:r>
              <a:rPr lang="es-ES" dirty="0" smtClean="0">
                <a:latin typeface="MS Reference Sans Serif" pitchFamily="34" charset="0"/>
              </a:rPr>
              <a:t>– GND –&gt; GND</a:t>
            </a:r>
            <a:endParaRPr lang="en-US" dirty="0">
              <a:latin typeface="MS Reference Sans Serif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52400" y="152400"/>
            <a:ext cx="2652777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3600" dirty="0" smtClean="0"/>
              <a:t>Práctica </a:t>
            </a:r>
            <a:r>
              <a:rPr lang="es-MX" sz="3600" dirty="0" smtClean="0"/>
              <a:t>5 </a:t>
            </a:r>
            <a:r>
              <a:rPr lang="es-MX" sz="3600" dirty="0" smtClean="0"/>
              <a:t>y </a:t>
            </a:r>
            <a:r>
              <a:rPr lang="es-MX" sz="3600" dirty="0" smtClean="0"/>
              <a:t>6</a:t>
            </a:r>
            <a:endParaRPr lang="en-US" sz="3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0" y="83820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s-MX" dirty="0" smtClean="0"/>
              <a:t>Práctica </a:t>
            </a:r>
            <a:r>
              <a:rPr lang="es-MX" dirty="0" smtClean="0"/>
              <a:t>5: </a:t>
            </a:r>
            <a:r>
              <a:rPr lang="es-MX" dirty="0" smtClean="0"/>
              <a:t>Generar y escribir datos en una memoria </a:t>
            </a:r>
            <a:r>
              <a:rPr lang="es-MX" dirty="0" err="1" smtClean="0"/>
              <a:t>microSD</a:t>
            </a:r>
            <a:r>
              <a:rPr lang="es-MX" dirty="0" smtClean="0"/>
              <a:t> en forma de texto y CVS (</a:t>
            </a:r>
            <a:r>
              <a:rPr lang="es-MX" dirty="0" err="1" smtClean="0"/>
              <a:t>excel</a:t>
            </a:r>
            <a:r>
              <a:rPr lang="es-MX" dirty="0" smtClean="0"/>
              <a:t>)</a:t>
            </a:r>
          </a:p>
          <a:p>
            <a:r>
              <a:rPr lang="es-MX" dirty="0" smtClean="0"/>
              <a:t>Práctica </a:t>
            </a:r>
            <a:r>
              <a:rPr lang="es-MX" dirty="0" smtClean="0"/>
              <a:t>6: </a:t>
            </a:r>
            <a:r>
              <a:rPr lang="es-MX" dirty="0" smtClean="0"/>
              <a:t>Leer datos de un archivo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729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802"/>
            <a:ext cx="1981200" cy="808198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990600" y="152400"/>
            <a:ext cx="7184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smtClean="0">
                <a:latin typeface="HelveticaNeueLT Pro 55 Roman" pitchFamily="34" charset="0"/>
              </a:rPr>
              <a:t>Conocimientos básicos de electrónica</a:t>
            </a:r>
            <a:endParaRPr lang="en-US" sz="3200" dirty="0">
              <a:latin typeface="HelveticaNeueLT Pro 55 Roman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25931" y="767442"/>
            <a:ext cx="8763000" cy="18158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MX" sz="1600" dirty="0" smtClean="0">
                <a:latin typeface="HelveticaNeueLT Pro 55 Roman" pitchFamily="34" charset="0"/>
              </a:rPr>
              <a:t>¿Qué es un buzzer?</a:t>
            </a:r>
          </a:p>
          <a:p>
            <a:pPr algn="just"/>
            <a:endParaRPr lang="es-MX" sz="1600" dirty="0" smtClean="0">
              <a:latin typeface="HelveticaNeueLT Pro 55 Roman" pitchFamily="34" charset="0"/>
            </a:endParaRPr>
          </a:p>
          <a:p>
            <a:r>
              <a:rPr lang="es-ES" sz="1600" dirty="0" smtClean="0"/>
              <a:t>Es componente </a:t>
            </a:r>
            <a:r>
              <a:rPr lang="es-ES" sz="1600" dirty="0"/>
              <a:t>electrónico formado a partir de la combinación de dos discos de distintos materiales. Uno de ellos es metálico y el otro, generalmente es de cerámica, y ambos tienen propiedades piezoeléctricas. Cuando se le aplica un voltaje al componente, los materiales se repelen produciendo un “</a:t>
            </a:r>
            <a:r>
              <a:rPr lang="es-ES" sz="1600" dirty="0" err="1"/>
              <a:t>click</a:t>
            </a:r>
            <a:r>
              <a:rPr lang="es-ES" sz="1600" dirty="0"/>
              <a:t>” audible (chasquido). Poniendo a cero la diferencia de tensión, hará que los materiales vuelvan a su posición inicial, produciendo de nuevo un </a:t>
            </a:r>
            <a:r>
              <a:rPr lang="es-ES" sz="1600" dirty="0" smtClean="0"/>
              <a:t>sonido.</a:t>
            </a:r>
            <a:endParaRPr lang="es-ES" sz="1600" dirty="0"/>
          </a:p>
        </p:txBody>
      </p:sp>
      <p:pic>
        <p:nvPicPr>
          <p:cNvPr id="1026" name="Picture 2" descr="http://4.bp.blogspot.com/-gkWJr3FtKr8/Vq-wyFyo2PI/AAAAAAAAzlg/Iwbi3ykLTwE/s320/interiorZumbado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60653"/>
            <a:ext cx="367597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buzzer arduin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840004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60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802"/>
            <a:ext cx="1981200" cy="808198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990600" y="152400"/>
            <a:ext cx="2824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err="1" smtClean="0">
                <a:solidFill>
                  <a:schemeClr val="bg2">
                    <a:lumMod val="50000"/>
                  </a:schemeClr>
                </a:solidFill>
                <a:latin typeface="HelveticaNeueLT Pro 55 Roman" pitchFamily="34" charset="0"/>
              </a:rPr>
              <a:t>Funcion</a:t>
            </a:r>
            <a:r>
              <a:rPr lang="es-MX" sz="3200" dirty="0" smtClean="0">
                <a:solidFill>
                  <a:schemeClr val="bg2">
                    <a:lumMod val="50000"/>
                  </a:schemeClr>
                </a:solidFill>
                <a:latin typeface="HelveticaNeueLT Pro 55 Roman" pitchFamily="34" charset="0"/>
              </a:rPr>
              <a:t> </a:t>
            </a:r>
            <a:r>
              <a:rPr lang="es-MX" sz="3200" dirty="0" err="1" smtClean="0">
                <a:solidFill>
                  <a:schemeClr val="bg2">
                    <a:lumMod val="50000"/>
                  </a:schemeClr>
                </a:solidFill>
                <a:latin typeface="HelveticaNeueLT Pro 55 Roman" pitchFamily="34" charset="0"/>
              </a:rPr>
              <a:t>tone</a:t>
            </a:r>
            <a:r>
              <a:rPr lang="es-MX" sz="3200" dirty="0" smtClean="0">
                <a:solidFill>
                  <a:schemeClr val="bg2">
                    <a:lumMod val="50000"/>
                  </a:schemeClr>
                </a:solidFill>
                <a:latin typeface="HelveticaNeueLT Pro 55 Roman" pitchFamily="34" charset="0"/>
              </a:rPr>
              <a:t>()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HelveticaNeueLT Pro 55 Roman" pitchFamily="34" charset="0"/>
            </a:endParaRPr>
          </a:p>
        </p:txBody>
      </p:sp>
      <p:sp>
        <p:nvSpPr>
          <p:cNvPr id="7" name="2 Rectángulo"/>
          <p:cNvSpPr/>
          <p:nvPr/>
        </p:nvSpPr>
        <p:spPr>
          <a:xfrm>
            <a:off x="177800" y="1143000"/>
            <a:ext cx="8763000" cy="4216539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MX" sz="1600" dirty="0" smtClean="0">
                <a:latin typeface="HelveticaNeueLT Pro 55 Roman" pitchFamily="34" charset="0"/>
              </a:rPr>
              <a:t>La función </a:t>
            </a:r>
            <a:r>
              <a:rPr lang="es-MX" sz="1600" dirty="0" err="1" smtClean="0">
                <a:latin typeface="HelveticaNeueLT Pro 55 Roman" pitchFamily="34" charset="0"/>
              </a:rPr>
              <a:t>tone</a:t>
            </a:r>
            <a:r>
              <a:rPr lang="es-MX" sz="1600" dirty="0" smtClean="0">
                <a:latin typeface="HelveticaNeueLT Pro 55 Roman" pitchFamily="34" charset="0"/>
              </a:rPr>
              <a:t> nos ayuda a reproducir sonido en </a:t>
            </a:r>
            <a:r>
              <a:rPr lang="es-MX" sz="1600" dirty="0" err="1" smtClean="0">
                <a:latin typeface="HelveticaNeueLT Pro 55 Roman" pitchFamily="34" charset="0"/>
              </a:rPr>
              <a:t>buzzers</a:t>
            </a:r>
            <a:r>
              <a:rPr lang="es-MX" sz="1600" dirty="0" smtClean="0">
                <a:latin typeface="HelveticaNeueLT Pro 55 Roman" pitchFamily="34" charset="0"/>
              </a:rPr>
              <a:t>, ya que se encarga de enviar una señal cuadrada en una frecuencia especifica, esta función nos solicita los siguientes parámetros:</a:t>
            </a:r>
          </a:p>
          <a:p>
            <a:pPr algn="just"/>
            <a:endParaRPr lang="es-MX" sz="1600" dirty="0">
              <a:latin typeface="HelveticaNeueLT Pro 55 Roman" pitchFamily="34" charset="0"/>
            </a:endParaRPr>
          </a:p>
          <a:p>
            <a:pPr algn="just"/>
            <a:r>
              <a:rPr lang="es-MX" sz="3600" dirty="0" err="1" smtClean="0">
                <a:latin typeface="HelveticaNeueLT Pro 55 Roman" pitchFamily="34" charset="0"/>
              </a:rPr>
              <a:t>tone</a:t>
            </a:r>
            <a:r>
              <a:rPr lang="es-MX" sz="3600" dirty="0" smtClean="0">
                <a:latin typeface="HelveticaNeueLT Pro 55 Roman" pitchFamily="34" charset="0"/>
              </a:rPr>
              <a:t>(pin, frecuencia); </a:t>
            </a:r>
          </a:p>
          <a:p>
            <a:pPr algn="just"/>
            <a:endParaRPr lang="es-MX" sz="2100" dirty="0" smtClean="0"/>
          </a:p>
          <a:p>
            <a:pPr algn="just"/>
            <a:r>
              <a:rPr lang="es-MX" sz="2100" dirty="0" smtClean="0"/>
              <a:t>Donde el pin deberá ser un pin PWM, y la frecuencia será la cual determine el tono del buzzer, el rango de frecuencia para el modulo es de 100-6000 </a:t>
            </a:r>
            <a:r>
              <a:rPr lang="es-MX" sz="2100" dirty="0" err="1" smtClean="0"/>
              <a:t>hz</a:t>
            </a:r>
            <a:endParaRPr lang="es-MX" sz="2100" dirty="0" smtClean="0"/>
          </a:p>
          <a:p>
            <a:pPr algn="just"/>
            <a:endParaRPr lang="es-MX" sz="2100" dirty="0"/>
          </a:p>
          <a:p>
            <a:pPr algn="just"/>
            <a:r>
              <a:rPr lang="es-MX" sz="2100" dirty="0" smtClean="0"/>
              <a:t>Nota: La función </a:t>
            </a:r>
            <a:r>
              <a:rPr lang="es-MX" sz="2100" dirty="0" err="1" smtClean="0"/>
              <a:t>tone</a:t>
            </a:r>
            <a:r>
              <a:rPr lang="es-MX" sz="2100" dirty="0" smtClean="0"/>
              <a:t> interfiere con los PWM en los pines 3 y 11, es por ello que </a:t>
            </a:r>
            <a:r>
              <a:rPr lang="es-MX" sz="2100" dirty="0" smtClean="0">
                <a:solidFill>
                  <a:schemeClr val="accent6">
                    <a:lumMod val="75000"/>
                  </a:schemeClr>
                </a:solidFill>
              </a:rPr>
              <a:t>no se deben usar en dichos pines</a:t>
            </a:r>
          </a:p>
          <a:p>
            <a:pPr algn="just"/>
            <a:endParaRPr lang="es-MX" sz="2100" dirty="0"/>
          </a:p>
          <a:p>
            <a:pPr algn="just"/>
            <a:endParaRPr lang="es-MX" sz="2100" dirty="0"/>
          </a:p>
        </p:txBody>
      </p:sp>
    </p:spTree>
    <p:extLst>
      <p:ext uri="{BB962C8B-B14F-4D97-AF65-F5344CB8AC3E}">
        <p14:creationId xmlns:p14="http://schemas.microsoft.com/office/powerpoint/2010/main" val="82056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82" y="6049802"/>
            <a:ext cx="1981200" cy="808198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52400" y="152400"/>
            <a:ext cx="7077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latin typeface="HelveticaNeueLT Pro 55 Roman" pitchFamily="34" charset="0"/>
              </a:rPr>
              <a:t>Práctica </a:t>
            </a:r>
            <a:r>
              <a:rPr lang="es-MX" sz="2000" dirty="0">
                <a:latin typeface="HelveticaNeueLT Pro 55 Roman" pitchFamily="34" charset="0"/>
              </a:rPr>
              <a:t>7</a:t>
            </a:r>
            <a:r>
              <a:rPr lang="es-MX" sz="2000" dirty="0" smtClean="0">
                <a:latin typeface="HelveticaNeueLT Pro 55 Roman" pitchFamily="34" charset="0"/>
              </a:rPr>
              <a:t>: </a:t>
            </a:r>
            <a:r>
              <a:rPr lang="es-MX" sz="2000" dirty="0" smtClean="0">
                <a:latin typeface="HelveticaNeueLT Pro 55 Roman" pitchFamily="34" charset="0"/>
              </a:rPr>
              <a:t>Emitir diferentes sonidos con un buzzer y </a:t>
            </a:r>
            <a:r>
              <a:rPr lang="es-MX" sz="2000" dirty="0" err="1" smtClean="0">
                <a:latin typeface="HelveticaNeueLT Pro 55 Roman" pitchFamily="34" charset="0"/>
              </a:rPr>
              <a:t>arduino</a:t>
            </a:r>
            <a:endParaRPr lang="en-US" sz="2000" dirty="0">
              <a:latin typeface="HelveticaNeueLT Pro 55 Roman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81000" y="8382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HelveticaNeueLT Pro 55 Roman" pitchFamily="34" charset="0"/>
                <a:cs typeface="Consolas" pitchFamily="49" charset="0"/>
              </a:rPr>
              <a:t>Conectar un buzzer a la tarjeta Arduino como lo muestra la siguiente imagen</a:t>
            </a:r>
            <a:endParaRPr lang="es-MX" dirty="0">
              <a:latin typeface="HelveticaNeueLT Pro 55 Roman" pitchFamily="34" charset="0"/>
              <a:cs typeface="Consolas" pitchFamily="49" charset="0"/>
            </a:endParaRPr>
          </a:p>
          <a:p>
            <a:endParaRPr lang="en-US" dirty="0"/>
          </a:p>
        </p:txBody>
      </p:sp>
      <p:pic>
        <p:nvPicPr>
          <p:cNvPr id="10" name="Picture 4" descr="Resultado de imagen para buzzer arduin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91456"/>
            <a:ext cx="3671144" cy="367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5410200" y="2438400"/>
            <a:ext cx="31886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/>
              <a:t>GND ------ GND</a:t>
            </a:r>
          </a:p>
          <a:p>
            <a:r>
              <a:rPr lang="es-MX" sz="3600" dirty="0" smtClean="0">
                <a:solidFill>
                  <a:schemeClr val="bg2">
                    <a:lumMod val="50000"/>
                  </a:schemeClr>
                </a:solidFill>
              </a:rPr>
              <a:t>I/O --------- Pin 9</a:t>
            </a:r>
          </a:p>
          <a:p>
            <a:r>
              <a:rPr lang="es-MX" sz="3600" dirty="0" smtClean="0">
                <a:solidFill>
                  <a:srgbClr val="FF0000"/>
                </a:solidFill>
              </a:rPr>
              <a:t>VCC --------  5V</a:t>
            </a:r>
            <a:endParaRPr lang="es-E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2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18125" t="24444" r="36875" b="18889"/>
          <a:stretch/>
        </p:blipFill>
        <p:spPr bwMode="auto">
          <a:xfrm>
            <a:off x="5486400" y="3886200"/>
            <a:ext cx="333487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Resultado de imagen para ARDUINO S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405288"/>
            <a:ext cx="5556664" cy="2480912"/>
          </a:xfrm>
          <a:prstGeom prst="rect">
            <a:avLst/>
          </a:prstGeom>
          <a:noFill/>
        </p:spPr>
      </p:pic>
      <p:sp>
        <p:nvSpPr>
          <p:cNvPr id="4" name="Cruz 3"/>
          <p:cNvSpPr/>
          <p:nvPr/>
        </p:nvSpPr>
        <p:spPr>
          <a:xfrm>
            <a:off x="3657600" y="3810000"/>
            <a:ext cx="1143000" cy="1143000"/>
          </a:xfrm>
          <a:prstGeom prst="plus">
            <a:avLst>
              <a:gd name="adj" fmla="val 38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1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82" y="6049802"/>
            <a:ext cx="1981200" cy="808198"/>
          </a:xfrm>
          <a:prstGeom prst="rect">
            <a:avLst/>
          </a:prstGeom>
        </p:spPr>
      </p:pic>
      <p:sp>
        <p:nvSpPr>
          <p:cNvPr id="7" name="4 CuadroTexto"/>
          <p:cNvSpPr txBox="1"/>
          <p:nvPr/>
        </p:nvSpPr>
        <p:spPr>
          <a:xfrm>
            <a:off x="152400" y="152400"/>
            <a:ext cx="90385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latin typeface="HelveticaNeueLT Pro 55 Roman" pitchFamily="34" charset="0"/>
              </a:rPr>
              <a:t>Tarea 1: conectar el modulo </a:t>
            </a:r>
            <a:r>
              <a:rPr lang="es-MX" sz="2000" dirty="0" err="1" smtClean="0">
                <a:latin typeface="HelveticaNeueLT Pro 55 Roman" pitchFamily="34" charset="0"/>
              </a:rPr>
              <a:t>microsd</a:t>
            </a:r>
            <a:r>
              <a:rPr lang="es-MX" sz="2000" dirty="0" smtClean="0">
                <a:latin typeface="HelveticaNeueLT Pro 55 Roman" pitchFamily="34" charset="0"/>
              </a:rPr>
              <a:t> mas el sensor de temperatura, y realizar </a:t>
            </a:r>
          </a:p>
          <a:p>
            <a:r>
              <a:rPr lang="es-MX" sz="2000" dirty="0" smtClean="0">
                <a:latin typeface="HelveticaNeueLT Pro 55 Roman" pitchFamily="34" charset="0"/>
              </a:rPr>
              <a:t>Un programa que monitoree durante toda una noche (10pm a 6am) la </a:t>
            </a:r>
          </a:p>
          <a:p>
            <a:r>
              <a:rPr lang="es-MX" sz="2000" dirty="0" smtClean="0">
                <a:latin typeface="HelveticaNeueLT Pro 55 Roman" pitchFamily="34" charset="0"/>
              </a:rPr>
              <a:t>Temperatura de una habitación y grabar los datos en Excel cada minuto</a:t>
            </a:r>
          </a:p>
        </p:txBody>
      </p:sp>
    </p:spTree>
    <p:extLst>
      <p:ext uri="{BB962C8B-B14F-4D97-AF65-F5344CB8AC3E}">
        <p14:creationId xmlns:p14="http://schemas.microsoft.com/office/powerpoint/2010/main" val="298024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11423</TotalTime>
  <Words>548</Words>
  <Application>Microsoft Office PowerPoint</Application>
  <PresentationFormat>Presentación en pantalla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HelveticaNeueLT Pro 55 Roman</vt:lpstr>
      <vt:lpstr>MS Reference Sans Serif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</dc:creator>
  <cp:lastModifiedBy>Daniel Rodríguez</cp:lastModifiedBy>
  <cp:revision>442</cp:revision>
  <dcterms:created xsi:type="dcterms:W3CDTF">2015-12-08T01:03:38Z</dcterms:created>
  <dcterms:modified xsi:type="dcterms:W3CDTF">2017-09-10T05:14:11Z</dcterms:modified>
</cp:coreProperties>
</file>