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5" r:id="rId2"/>
    <p:sldId id="376" r:id="rId3"/>
    <p:sldId id="384" r:id="rId4"/>
    <p:sldId id="380" r:id="rId5"/>
    <p:sldId id="385" r:id="rId6"/>
    <p:sldId id="387" r:id="rId7"/>
    <p:sldId id="388" r:id="rId8"/>
    <p:sldId id="389" r:id="rId9"/>
    <p:sldId id="390" r:id="rId10"/>
    <p:sldId id="391" r:id="rId11"/>
    <p:sldId id="392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CC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9" autoAdjust="0"/>
    <p:restoredTop sz="94317" autoAdjust="0"/>
  </p:normalViewPr>
  <p:slideViewPr>
    <p:cSldViewPr>
      <p:cViewPr>
        <p:scale>
          <a:sx n="60" d="100"/>
          <a:sy n="60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84061-D9D2-4BF2-97C1-8A9E1F7724B8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D77A5-24F7-437A-ADAA-16C3CFB08F8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3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25C9-BCC7-406C-B0CD-4502ACF7D6EF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3F997-0EA1-43A0-B1C5-381580F729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C3AE-05B4-43AB-9ACA-ACA0628E0665}" type="datetimeFigureOut">
              <a:rPr lang="en-US" smtClean="0"/>
              <a:pPr/>
              <a:t>9/9/2017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6c282a66c8955eb7517b0f0e3780f5a5.jpg"/>
          <p:cNvPicPr>
            <a:picLocks noChangeAspect="1"/>
          </p:cNvPicPr>
          <p:nvPr/>
        </p:nvPicPr>
        <p:blipFill>
          <a:blip r:embed="rId2" cstate="print"/>
          <a:srcRect r="10971"/>
          <a:stretch>
            <a:fillRect/>
          </a:stretch>
        </p:blipFill>
        <p:spPr>
          <a:xfrm>
            <a:off x="-1" y="1771650"/>
            <a:ext cx="9144001" cy="508635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981200" y="3124200"/>
            <a:ext cx="57791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Curso de Arduino</a:t>
            </a:r>
          </a:p>
          <a:p>
            <a:pPr algn="ctr"/>
            <a:r>
              <a:rPr lang="es-MX" sz="44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Nivel 2</a:t>
            </a:r>
          </a:p>
          <a:p>
            <a:pPr algn="ctr"/>
            <a:r>
              <a:rPr lang="es-MX" sz="44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Ing. Daniel Rodríguez</a:t>
            </a:r>
            <a:endParaRPr lang="en-US" sz="44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7" name="6 Imagen" descr="logo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0"/>
            <a:ext cx="4343400" cy="1771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52400" y="152400"/>
            <a:ext cx="6378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Práctica </a:t>
            </a:r>
            <a:r>
              <a:rPr lang="es-MX" sz="3200" dirty="0">
                <a:latin typeface="HelveticaNeueLT Pro 55 Roman" pitchFamily="34" charset="0"/>
              </a:rPr>
              <a:t>4</a:t>
            </a:r>
            <a:r>
              <a:rPr lang="es-MX" sz="3200" dirty="0" smtClean="0">
                <a:latin typeface="HelveticaNeueLT Pro 55 Roman" pitchFamily="34" charset="0"/>
              </a:rPr>
              <a:t>: </a:t>
            </a:r>
            <a:r>
              <a:rPr lang="es-MX" sz="3200" dirty="0" smtClean="0">
                <a:latin typeface="HelveticaNeueLT Pro 55 Roman" pitchFamily="34" charset="0"/>
              </a:rPr>
              <a:t>Control de relevadores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1000" y="838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Controlar un led por medio de un relevador</a:t>
            </a:r>
            <a:endParaRPr lang="es-MX" dirty="0">
              <a:latin typeface="HelveticaNeueLT Pro 55 Roman" pitchFamily="34" charset="0"/>
              <a:cs typeface="Consolas" pitchFamily="49" charset="0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 l="1875" t="30000" r="21250" b="11111"/>
          <a:stretch>
            <a:fillRect/>
          </a:stretch>
        </p:blipFill>
        <p:spPr bwMode="auto">
          <a:xfrm>
            <a:off x="0" y="1524000"/>
            <a:ext cx="8915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715000" y="1524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K1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 l="25000" t="31111" r="58125" b="45556"/>
          <a:stretch>
            <a:fillRect/>
          </a:stretch>
        </p:blipFill>
        <p:spPr bwMode="auto">
          <a:xfrm>
            <a:off x="7086600" y="152400"/>
            <a:ext cx="176348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47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arduino relay 110 v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763000" cy="4412141"/>
          </a:xfrm>
          <a:prstGeom prst="rect">
            <a:avLst/>
          </a:prstGeom>
          <a:noFill/>
        </p:spPr>
      </p:pic>
      <p:sp>
        <p:nvSpPr>
          <p:cNvPr id="3" name="2 CuadroTexto"/>
          <p:cNvSpPr txBox="1"/>
          <p:nvPr/>
        </p:nvSpPr>
        <p:spPr>
          <a:xfrm>
            <a:off x="237395" y="152400"/>
            <a:ext cx="89066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Conexión del módulo para controlar dispositivos</a:t>
            </a:r>
          </a:p>
          <a:p>
            <a:r>
              <a:rPr lang="es-MX" sz="3200" dirty="0" smtClean="0">
                <a:latin typeface="HelveticaNeueLT Pro 55 Roman" pitchFamily="34" charset="0"/>
              </a:rPr>
              <a:t>De 110VAC </a:t>
            </a:r>
            <a:endParaRPr lang="en-US" sz="3200" dirty="0">
              <a:latin typeface="HelveticaNeueLT Pro 55 Roman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pic>
        <p:nvPicPr>
          <p:cNvPr id="5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828800" y="152400"/>
            <a:ext cx="553459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600" dirty="0" smtClean="0"/>
              <a:t>Programación por Funciones</a:t>
            </a:r>
            <a:endParaRPr lang="en-U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52390"/>
            <a:ext cx="2819400" cy="3905250"/>
          </a:xfrm>
          <a:prstGeom prst="rect">
            <a:avLst/>
          </a:prstGeom>
        </p:spPr>
      </p:pic>
      <p:sp>
        <p:nvSpPr>
          <p:cNvPr id="5" name="CuadroTexto 4"/>
          <p:cNvSpPr txBox="1">
            <a:spLocks/>
          </p:cNvSpPr>
          <p:nvPr/>
        </p:nvSpPr>
        <p:spPr>
          <a:xfrm>
            <a:off x="3733800" y="1295400"/>
            <a:ext cx="5257800" cy="426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s-MX" sz="2200" dirty="0" smtClean="0"/>
              <a:t>La programación por funciones en Arduino se utiliza principalmente para organizar el código y tener un trabajo mas profesional.</a:t>
            </a:r>
          </a:p>
          <a:p>
            <a:endParaRPr lang="es-MX" sz="2200" dirty="0" smtClean="0"/>
          </a:p>
          <a:p>
            <a:r>
              <a:rPr lang="es-MX" sz="2200" dirty="0" smtClean="0"/>
              <a:t>Además nos permite la inserción de código previamente probado con anterioridad y solo llamar la función para ejecutarlo.</a:t>
            </a:r>
          </a:p>
          <a:p>
            <a:endParaRPr lang="es-MX" sz="2200" dirty="0"/>
          </a:p>
          <a:p>
            <a:r>
              <a:rPr lang="es-MX" sz="2200" dirty="0" smtClean="0"/>
              <a:t>A las funciones le podemos pedir o enviar parámetros para que realice el trabajo solicitado   </a:t>
            </a:r>
          </a:p>
          <a:p>
            <a:endParaRPr lang="es-MX" sz="2200" dirty="0"/>
          </a:p>
          <a:p>
            <a:r>
              <a:rPr lang="es-MX" sz="2200" dirty="0" smtClean="0"/>
              <a:t> 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828800" y="152400"/>
            <a:ext cx="553459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600" dirty="0" smtClean="0"/>
              <a:t>Programación por Funciones</a:t>
            </a:r>
            <a:endParaRPr lang="en-U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438900" cy="42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334000" y="2406"/>
            <a:ext cx="3684022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600" dirty="0" smtClean="0"/>
              <a:t>Tipos de funciones</a:t>
            </a:r>
            <a:endParaRPr lang="en-US" sz="3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400" y="914400"/>
            <a:ext cx="8762999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s-ES" dirty="0" smtClean="0"/>
              <a:t>Existen 3 tipos de funciones, la característica principal de como diferenciarlas es por los parámetros que reciban o envíen dichas funciones.</a:t>
            </a:r>
          </a:p>
          <a:p>
            <a:endParaRPr lang="en-U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52401" y="1942062"/>
            <a:ext cx="4571999" cy="38491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S Reference Sans Serif" pitchFamily="34" charset="0"/>
                <a:ea typeface="Malgun Gothic" pitchFamily="34" charset="-127"/>
              </a:rPr>
              <a:t>Función NO regresa – NO Recibe</a:t>
            </a:r>
          </a:p>
          <a:p>
            <a:endParaRPr lang="es-MX" sz="2800" b="1" dirty="0">
              <a:solidFill>
                <a:schemeClr val="tx2">
                  <a:lumMod val="40000"/>
                  <a:lumOff val="60000"/>
                </a:schemeClr>
              </a:solidFill>
              <a:latin typeface="MS Reference Sans Serif" pitchFamily="34" charset="0"/>
              <a:ea typeface="Malgun Gothic" pitchFamily="34" charset="-127"/>
            </a:endParaRPr>
          </a:p>
          <a:p>
            <a:endParaRPr lang="es-MX" sz="2800" b="1" dirty="0" smtClean="0">
              <a:solidFill>
                <a:schemeClr val="tx2">
                  <a:lumMod val="40000"/>
                  <a:lumOff val="60000"/>
                </a:schemeClr>
              </a:solidFill>
              <a:latin typeface="MS Reference Sans Serif" pitchFamily="34" charset="0"/>
              <a:ea typeface="Malgun Gothic" pitchFamily="34" charset="-127"/>
            </a:endParaRPr>
          </a:p>
          <a:p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Es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una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s-MX" b="1" dirty="0" smtClean="0">
                <a:latin typeface="MS Reference Sans Serif" pitchFamily="34" charset="0"/>
                <a:ea typeface="Malgun Gothic" pitchFamily="34" charset="-127"/>
              </a:rPr>
              <a:t>función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que no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recibe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ningún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parametro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ni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tampoco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regresa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ningún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parámetro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, s</a:t>
            </a:r>
            <a:r>
              <a:rPr lang="es-MX" b="1" dirty="0" err="1" smtClean="0">
                <a:latin typeface="MS Reference Sans Serif" pitchFamily="34" charset="0"/>
                <a:ea typeface="Malgun Gothic" pitchFamily="34" charset="-127"/>
              </a:rPr>
              <a:t>ólo</a:t>
            </a:r>
            <a:r>
              <a:rPr lang="es-MX" b="1" dirty="0" smtClean="0">
                <a:latin typeface="MS Reference Sans Serif" pitchFamily="34" charset="0"/>
                <a:ea typeface="Malgun Gothic" pitchFamily="34" charset="-127"/>
              </a:rPr>
              <a:t> ejecuta las instrucciones en la función.</a:t>
            </a:r>
          </a:p>
          <a:p>
            <a:endParaRPr lang="es-MX" b="1" dirty="0">
              <a:latin typeface="MS Reference Sans Serif" pitchFamily="34" charset="0"/>
              <a:ea typeface="Malgun Gothic" pitchFamily="34" charset="-127"/>
            </a:endParaRPr>
          </a:p>
          <a:p>
            <a:endParaRPr lang="es-MX" b="1" dirty="0" smtClean="0">
              <a:latin typeface="MS Reference Sans Serif" pitchFamily="34" charset="0"/>
              <a:ea typeface="Malgun Gothic" pitchFamily="34" charset="-127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7917" t="10168" r="65416" b="48350"/>
          <a:stretch/>
        </p:blipFill>
        <p:spPr>
          <a:xfrm>
            <a:off x="5321643" y="1801001"/>
            <a:ext cx="30480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334000" y="2406"/>
            <a:ext cx="3684022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600" dirty="0" smtClean="0"/>
              <a:t>Tipos de funciones</a:t>
            </a:r>
            <a:endParaRPr lang="en-US" sz="3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400" y="914400"/>
            <a:ext cx="8762999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s-ES" dirty="0" smtClean="0"/>
              <a:t>Existen 3 tipos de funciones, la característica principal de como diferenciarlas es por los parámetros que reciban o envíen dichas funciones.</a:t>
            </a:r>
          </a:p>
          <a:p>
            <a:endParaRPr lang="en-U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52401" y="1942062"/>
            <a:ext cx="4571999" cy="38491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S Reference Sans Serif" pitchFamily="34" charset="0"/>
                <a:ea typeface="Malgun Gothic" pitchFamily="34" charset="-127"/>
              </a:rPr>
              <a:t>Función regresa – NO recibe</a:t>
            </a:r>
          </a:p>
          <a:p>
            <a:endParaRPr lang="es-MX" sz="2800" b="1" dirty="0">
              <a:solidFill>
                <a:schemeClr val="tx2">
                  <a:lumMod val="40000"/>
                  <a:lumOff val="60000"/>
                </a:schemeClr>
              </a:solidFill>
              <a:latin typeface="MS Reference Sans Serif" pitchFamily="34" charset="0"/>
              <a:ea typeface="Malgun Gothic" pitchFamily="34" charset="-127"/>
            </a:endParaRPr>
          </a:p>
          <a:p>
            <a:endParaRPr lang="es-MX" sz="2800" b="1" dirty="0" smtClean="0">
              <a:solidFill>
                <a:schemeClr val="tx2">
                  <a:lumMod val="40000"/>
                  <a:lumOff val="60000"/>
                </a:schemeClr>
              </a:solidFill>
              <a:latin typeface="MS Reference Sans Serif" pitchFamily="34" charset="0"/>
              <a:ea typeface="Malgun Gothic" pitchFamily="34" charset="-127"/>
            </a:endParaRPr>
          </a:p>
          <a:p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Es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una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s-MX" b="1" dirty="0" smtClean="0">
                <a:latin typeface="MS Reference Sans Serif" pitchFamily="34" charset="0"/>
                <a:ea typeface="Malgun Gothic" pitchFamily="34" charset="-127"/>
              </a:rPr>
              <a:t>función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que no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recibe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ningún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parametro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pero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si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regresa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parámetro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, </a:t>
            </a:r>
            <a:r>
              <a:rPr lang="es-MX" b="1" dirty="0" smtClean="0">
                <a:latin typeface="MS Reference Sans Serif" pitchFamily="34" charset="0"/>
                <a:ea typeface="Malgun Gothic" pitchFamily="34" charset="-127"/>
              </a:rPr>
              <a:t>para este tipo de función es necesario declarar la función con el tipo de variable que se va a regresar.</a:t>
            </a:r>
          </a:p>
          <a:p>
            <a:endParaRPr lang="es-MX" b="1" dirty="0">
              <a:latin typeface="MS Reference Sans Serif" pitchFamily="34" charset="0"/>
              <a:ea typeface="Malgun Gothic" pitchFamily="34" charset="-127"/>
            </a:endParaRPr>
          </a:p>
          <a:p>
            <a:endParaRPr lang="es-MX" b="1" dirty="0" smtClean="0">
              <a:latin typeface="MS Reference Sans Serif" pitchFamily="34" charset="0"/>
              <a:ea typeface="Malgun Gothic" pitchFamily="34" charset="-127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17917" t="10742" r="65000" b="43333"/>
          <a:stretch/>
        </p:blipFill>
        <p:spPr>
          <a:xfrm>
            <a:off x="5562600" y="1801002"/>
            <a:ext cx="2771468" cy="41910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5334000" y="3429000"/>
            <a:ext cx="990600" cy="467502"/>
          </a:xfrm>
          <a:prstGeom prst="straightConnector1">
            <a:avLst/>
          </a:prstGeom>
          <a:ln w="28575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6019800" y="4710501"/>
            <a:ext cx="381000" cy="55885"/>
          </a:xfrm>
          <a:prstGeom prst="straightConnector1">
            <a:avLst/>
          </a:prstGeom>
          <a:ln w="28575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019800" y="5016710"/>
            <a:ext cx="381000" cy="55885"/>
          </a:xfrm>
          <a:prstGeom prst="straightConnector1">
            <a:avLst/>
          </a:prstGeom>
          <a:ln w="28575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334000" y="2406"/>
            <a:ext cx="3684022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3600" dirty="0" smtClean="0"/>
              <a:t>Tipos de funciones</a:t>
            </a:r>
            <a:endParaRPr lang="en-US" sz="3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2400" y="914400"/>
            <a:ext cx="8762999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s-ES" dirty="0" smtClean="0"/>
              <a:t>Existen 3 tipos de funciones, la característica principal de como diferenciarlas es por los parámetros que reciban o envíen dichas funciones.</a:t>
            </a:r>
          </a:p>
          <a:p>
            <a:endParaRPr lang="en-U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52401" y="1942062"/>
            <a:ext cx="4571999" cy="38491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S Reference Sans Serif" pitchFamily="34" charset="0"/>
                <a:ea typeface="Malgun Gothic" pitchFamily="34" charset="-127"/>
              </a:rPr>
              <a:t>Función regresa – recibe</a:t>
            </a:r>
          </a:p>
          <a:p>
            <a:endParaRPr lang="es-MX" sz="2800" b="1" dirty="0">
              <a:solidFill>
                <a:schemeClr val="tx2">
                  <a:lumMod val="40000"/>
                  <a:lumOff val="60000"/>
                </a:schemeClr>
              </a:solidFill>
              <a:latin typeface="MS Reference Sans Serif" pitchFamily="34" charset="0"/>
              <a:ea typeface="Malgun Gothic" pitchFamily="34" charset="-127"/>
            </a:endParaRPr>
          </a:p>
          <a:p>
            <a:endParaRPr lang="es-MX" sz="2800" b="1" dirty="0" smtClean="0">
              <a:solidFill>
                <a:schemeClr val="tx2">
                  <a:lumMod val="40000"/>
                  <a:lumOff val="60000"/>
                </a:schemeClr>
              </a:solidFill>
              <a:latin typeface="MS Reference Sans Serif" pitchFamily="34" charset="0"/>
              <a:ea typeface="Malgun Gothic" pitchFamily="34" charset="-127"/>
            </a:endParaRPr>
          </a:p>
          <a:p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Es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una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s-MX" b="1" dirty="0" smtClean="0">
                <a:latin typeface="MS Reference Sans Serif" pitchFamily="34" charset="0"/>
                <a:ea typeface="Malgun Gothic" pitchFamily="34" charset="-127"/>
              </a:rPr>
              <a:t>función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que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recibe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y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regresa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 </a:t>
            </a:r>
            <a:r>
              <a:rPr lang="en-US" b="1" dirty="0" err="1" smtClean="0">
                <a:latin typeface="MS Reference Sans Serif" pitchFamily="34" charset="0"/>
                <a:ea typeface="Malgun Gothic" pitchFamily="34" charset="-127"/>
              </a:rPr>
              <a:t>parametros</a:t>
            </a:r>
            <a:r>
              <a:rPr lang="en-US" b="1" dirty="0" smtClean="0">
                <a:latin typeface="MS Reference Sans Serif" pitchFamily="34" charset="0"/>
                <a:ea typeface="Malgun Gothic" pitchFamily="34" charset="-127"/>
              </a:rPr>
              <a:t>, </a:t>
            </a:r>
            <a:r>
              <a:rPr lang="es-MX" b="1" dirty="0" smtClean="0">
                <a:latin typeface="MS Reference Sans Serif" pitchFamily="34" charset="0"/>
                <a:ea typeface="Malgun Gothic" pitchFamily="34" charset="-127"/>
              </a:rPr>
              <a:t>para este tipo de función es necesario declarar la función con el tipo de variable que se va a regresar.</a:t>
            </a:r>
          </a:p>
          <a:p>
            <a:endParaRPr lang="es-MX" b="1" dirty="0">
              <a:latin typeface="MS Reference Sans Serif" pitchFamily="34" charset="0"/>
              <a:ea typeface="Malgun Gothic" pitchFamily="34" charset="-127"/>
            </a:endParaRPr>
          </a:p>
          <a:p>
            <a:r>
              <a:rPr lang="es-MX" b="1" dirty="0" err="1" smtClean="0">
                <a:latin typeface="MS Reference Sans Serif" pitchFamily="34" charset="0"/>
                <a:ea typeface="Malgun Gothic" pitchFamily="34" charset="-127"/>
              </a:rPr>
              <a:t>Ademas</a:t>
            </a:r>
            <a:r>
              <a:rPr lang="es-MX" b="1" dirty="0" smtClean="0">
                <a:latin typeface="MS Reference Sans Serif" pitchFamily="34" charset="0"/>
                <a:ea typeface="Malgun Gothic" pitchFamily="34" charset="-127"/>
              </a:rPr>
              <a:t> se declara después del nombre las variables que va a recibir</a:t>
            </a:r>
          </a:p>
          <a:p>
            <a:endParaRPr lang="es-MX" b="1" dirty="0">
              <a:latin typeface="MS Reference Sans Serif" pitchFamily="34" charset="0"/>
              <a:ea typeface="Malgun Gothic" pitchFamily="34" charset="-127"/>
            </a:endParaRPr>
          </a:p>
          <a:p>
            <a:endParaRPr lang="es-MX" b="1" dirty="0" smtClean="0">
              <a:latin typeface="MS Reference Sans Serif" pitchFamily="34" charset="0"/>
              <a:ea typeface="Malgun Gothic" pitchFamily="34" charset="-127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7917" t="10741" r="65416" b="47778"/>
          <a:stretch/>
        </p:blipFill>
        <p:spPr>
          <a:xfrm>
            <a:off x="5486400" y="1782859"/>
            <a:ext cx="3048000" cy="42672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7543800" y="3357499"/>
            <a:ext cx="838200" cy="505602"/>
          </a:xfrm>
          <a:prstGeom prst="straightConnector1">
            <a:avLst/>
          </a:prstGeom>
          <a:ln w="28575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6781800" y="4419600"/>
            <a:ext cx="228600" cy="208285"/>
          </a:xfrm>
          <a:prstGeom prst="straightConnector1">
            <a:avLst/>
          </a:prstGeom>
          <a:ln w="28575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543800" y="4419599"/>
            <a:ext cx="228600" cy="208285"/>
          </a:xfrm>
          <a:prstGeom prst="straightConnector1">
            <a:avLst/>
          </a:prstGeom>
          <a:ln w="28575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8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90600" y="152400"/>
            <a:ext cx="718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Conocimientos básicos de electrónica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52400" y="1053405"/>
            <a:ext cx="8763000" cy="20621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1600" dirty="0" smtClean="0">
                <a:latin typeface="HelveticaNeueLT Pro 55 Roman" pitchFamily="34" charset="0"/>
              </a:rPr>
              <a:t>¿Cómo funciona un relevador?</a:t>
            </a:r>
          </a:p>
          <a:p>
            <a:pPr algn="just"/>
            <a:endParaRPr lang="es-MX" sz="1600" dirty="0" smtClean="0">
              <a:latin typeface="HelveticaNeueLT Pro 55 Roman" pitchFamily="34" charset="0"/>
            </a:endParaRPr>
          </a:p>
          <a:p>
            <a:pPr algn="just"/>
            <a:r>
              <a:rPr lang="es-MX" sz="1600" dirty="0" smtClean="0">
                <a:latin typeface="HelveticaNeueLT Pro 55 Roman" pitchFamily="34" charset="0"/>
              </a:rPr>
              <a:t>La principal función de un relevador es la de aislar los circuitos y/o activar dispositivos de potencia como lo son: motores, luces 110VAC, </a:t>
            </a:r>
            <a:r>
              <a:rPr lang="es-MX" sz="1600" dirty="0" err="1" smtClean="0">
                <a:latin typeface="HelveticaNeueLT Pro 55 Roman" pitchFamily="34" charset="0"/>
              </a:rPr>
              <a:t>contactores</a:t>
            </a:r>
            <a:r>
              <a:rPr lang="es-MX" sz="1600" dirty="0" smtClean="0">
                <a:latin typeface="HelveticaNeueLT Pro 55 Roman" pitchFamily="34" charset="0"/>
              </a:rPr>
              <a:t>, etc.</a:t>
            </a:r>
          </a:p>
          <a:p>
            <a:pPr algn="just"/>
            <a:endParaRPr lang="es-MX" sz="1600" dirty="0">
              <a:latin typeface="HelveticaNeueLT Pro 55 Roman" pitchFamily="34" charset="0"/>
            </a:endParaRPr>
          </a:p>
          <a:p>
            <a:pPr algn="just"/>
            <a:r>
              <a:rPr lang="es-MX" sz="1600" dirty="0" smtClean="0">
                <a:latin typeface="HelveticaNeueLT Pro 55 Roman" pitchFamily="34" charset="0"/>
              </a:rPr>
              <a:t>Un relevador cuenta con una bobina y según sus especificaciones puede ser alimentado de diferentes voltajes, además cuenta con un contacto seco que lo único que hace es cerrar o abrir el circuito que tenga conectado.</a:t>
            </a:r>
            <a:endParaRPr lang="es-MX" sz="1600" dirty="0">
              <a:latin typeface="HelveticaNeueLT Pro 55 Roman" pitchFamily="34" charset="0"/>
            </a:endParaRPr>
          </a:p>
        </p:txBody>
      </p:sp>
      <p:pic>
        <p:nvPicPr>
          <p:cNvPr id="14338" name="Picture 2" descr="http://www.phidgets.com/wiki/images/1/1d/3051_1_Relay_Diagra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4" y="3200400"/>
            <a:ext cx="43243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tandyonline.co.uk/media/catalog/product/cache/1/image/9df78eab33525d08d6e5fb8d27136e95/1/2/12v-spdt-rela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72" y="3200400"/>
            <a:ext cx="2658308" cy="26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3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90600" y="152400"/>
            <a:ext cx="718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Conocimientos básicos de electrónica</a:t>
            </a:r>
            <a:endParaRPr lang="en-US" sz="3200" dirty="0">
              <a:latin typeface="HelveticaNeueLT Pro 55 Roman" pitchFamily="34" charset="0"/>
            </a:endParaRPr>
          </a:p>
        </p:txBody>
      </p:sp>
      <p:pic>
        <p:nvPicPr>
          <p:cNvPr id="8" name="7 Imagen" descr="sourc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8800" y="1295400"/>
            <a:ext cx="6171693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495800" y="76200"/>
            <a:ext cx="450475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Control de Relevadores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81000" y="838200"/>
            <a:ext cx="8610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Los relevadores generalmente se utilizan para controlar altos voltajes o dispositivos de corriente alterna, son muy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utiles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porque por su naturaleza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estan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aislados, </a:t>
            </a:r>
            <a:r>
              <a:rPr lang="es-MX" dirty="0" err="1" smtClean="0">
                <a:latin typeface="HelveticaNeueLT Pro 55 Roman" pitchFamily="34" charset="0"/>
                <a:cs typeface="Consolas" pitchFamily="49" charset="0"/>
              </a:rPr>
              <a:t>arduino</a:t>
            </a:r>
            <a:r>
              <a:rPr lang="es-MX" dirty="0" smtClean="0">
                <a:latin typeface="HelveticaNeueLT Pro 55 Roman" pitchFamily="34" charset="0"/>
                <a:cs typeface="Consolas" pitchFamily="49" charset="0"/>
              </a:rPr>
              <a:t> solo entrega 20mA en su salida digital es por ello que es recomendable utilizar un modulo como interfaz</a:t>
            </a:r>
            <a:endParaRPr lang="es-MX" dirty="0">
              <a:latin typeface="HelveticaNeueLT Pro 55 Roman" pitchFamily="34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19375" t="23333" r="53125" b="34445"/>
          <a:stretch>
            <a:fillRect/>
          </a:stretch>
        </p:blipFill>
        <p:spPr bwMode="auto">
          <a:xfrm>
            <a:off x="5071779" y="2362200"/>
            <a:ext cx="3352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 l="25000" t="31111" r="58125" b="45556"/>
          <a:stretch>
            <a:fillRect/>
          </a:stretch>
        </p:blipFill>
        <p:spPr bwMode="auto">
          <a:xfrm>
            <a:off x="685800" y="2672564"/>
            <a:ext cx="3352800" cy="260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51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build="p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11360</TotalTime>
  <Words>414</Words>
  <Application>Microsoft Office PowerPoint</Application>
  <PresentationFormat>Presentación en pantalla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Adobe Gothic Std B</vt:lpstr>
      <vt:lpstr>Malgun Gothic</vt:lpstr>
      <vt:lpstr>Arial</vt:lpstr>
      <vt:lpstr>Calibri</vt:lpstr>
      <vt:lpstr>Consolas</vt:lpstr>
      <vt:lpstr>HelveticaNeueLT Pro 55 Roman</vt:lpstr>
      <vt:lpstr>MS Reference Sans 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 Rodríguez</cp:lastModifiedBy>
  <cp:revision>444</cp:revision>
  <dcterms:created xsi:type="dcterms:W3CDTF">2015-12-08T01:03:38Z</dcterms:created>
  <dcterms:modified xsi:type="dcterms:W3CDTF">2017-09-10T00:29:53Z</dcterms:modified>
</cp:coreProperties>
</file>