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1009-5E10-4193-B2FB-FF6BECE00D9B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6E00-6505-4FF7-84B3-691A7CF29D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98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1009-5E10-4193-B2FB-FF6BECE00D9B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6E00-6505-4FF7-84B3-691A7CF29D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196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1009-5E10-4193-B2FB-FF6BECE00D9B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6E00-6505-4FF7-84B3-691A7CF29D38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6456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1009-5E10-4193-B2FB-FF6BECE00D9B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6E00-6505-4FF7-84B3-691A7CF29D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6797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1009-5E10-4193-B2FB-FF6BECE00D9B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6E00-6505-4FF7-84B3-691A7CF29D38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037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1009-5E10-4193-B2FB-FF6BECE00D9B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6E00-6505-4FF7-84B3-691A7CF29D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3650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1009-5E10-4193-B2FB-FF6BECE00D9B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6E00-6505-4FF7-84B3-691A7CF29D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5341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1009-5E10-4193-B2FB-FF6BECE00D9B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6E00-6505-4FF7-84B3-691A7CF29D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440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1009-5E10-4193-B2FB-FF6BECE00D9B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6E00-6505-4FF7-84B3-691A7CF29D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310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1009-5E10-4193-B2FB-FF6BECE00D9B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6E00-6505-4FF7-84B3-691A7CF29D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600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1009-5E10-4193-B2FB-FF6BECE00D9B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6E00-6505-4FF7-84B3-691A7CF29D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331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1009-5E10-4193-B2FB-FF6BECE00D9B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6E00-6505-4FF7-84B3-691A7CF29D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88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1009-5E10-4193-B2FB-FF6BECE00D9B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6E00-6505-4FF7-84B3-691A7CF29D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04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1009-5E10-4193-B2FB-FF6BECE00D9B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6E00-6505-4FF7-84B3-691A7CF29D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360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1009-5E10-4193-B2FB-FF6BECE00D9B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6E00-6505-4FF7-84B3-691A7CF29D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51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1009-5E10-4193-B2FB-FF6BECE00D9B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6E00-6505-4FF7-84B3-691A7CF29D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812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1009-5E10-4193-B2FB-FF6BECE00D9B}" type="datetimeFigureOut">
              <a:rPr lang="es-MX" smtClean="0"/>
              <a:t>02/04/2025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B36E00-6505-4FF7-84B3-691A7CF29D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842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inaformacion.com/tutoriales/que-es-symfony" TargetMode="External"/><Relationship Id="rId2" Type="http://schemas.openxmlformats.org/officeDocument/2006/relationships/hyperlink" Target="https://www.coriaweb.hosting/symfony-principales-caracteristica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ymfony.com/doc/current/setu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7833E-AD97-B35A-BC99-9DCE0CF68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80" y="654922"/>
            <a:ext cx="11043920" cy="3236357"/>
          </a:xfrm>
        </p:spPr>
        <p:txBody>
          <a:bodyPr/>
          <a:lstStyle/>
          <a:p>
            <a:pPr algn="ctr"/>
            <a:r>
              <a:rPr lang="es-MX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br>
              <a:rPr lang="es-MX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SIMFONY</a:t>
            </a:r>
          </a:p>
        </p:txBody>
      </p:sp>
      <p:pic>
        <p:nvPicPr>
          <p:cNvPr id="4098" name="Picture 2" descr="Symfony">
            <a:extLst>
              <a:ext uri="{FF2B5EF4-FFF2-40B4-BE49-F238E27FC236}">
                <a16:creationId xmlns:a16="http://schemas.microsoft.com/office/drawing/2014/main" id="{1BF91283-4AE3-CB12-D846-6AEAFA5F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0" y="3891279"/>
            <a:ext cx="5701690" cy="241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27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EFB39-26A6-0490-E13D-D073AC74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24976" cy="1320800"/>
          </a:xfrm>
        </p:spPr>
        <p:txBody>
          <a:bodyPr>
            <a:normAutofit/>
          </a:bodyPr>
          <a:lstStyle/>
          <a:p>
            <a:r>
              <a:rPr lang="es-MX" b="1" i="0" dirty="0">
                <a:solidFill>
                  <a:srgbClr val="A4CA28"/>
                </a:solidFill>
                <a:effectLst/>
                <a:latin typeface="var( --e-global-typography-primary-font-family )"/>
              </a:rPr>
              <a:t>¿Qué es </a:t>
            </a:r>
            <a:r>
              <a:rPr lang="es-MX" b="1" i="0" dirty="0" err="1">
                <a:solidFill>
                  <a:srgbClr val="A4CA28"/>
                </a:solidFill>
                <a:effectLst/>
                <a:latin typeface="var( --e-global-typography-primary-font-family )"/>
              </a:rPr>
              <a:t>Symfony</a:t>
            </a:r>
            <a:r>
              <a:rPr lang="es-MX" b="1" i="0" dirty="0">
                <a:solidFill>
                  <a:srgbClr val="A4CA28"/>
                </a:solidFill>
                <a:effectLst/>
                <a:latin typeface="var( --e-global-typography-primary-font-family )"/>
              </a:rPr>
              <a:t>?</a:t>
            </a:r>
            <a:br>
              <a:rPr lang="es-MX" b="1" i="0" dirty="0">
                <a:solidFill>
                  <a:srgbClr val="A4CA28"/>
                </a:solidFill>
                <a:effectLst/>
                <a:latin typeface="var( --e-global-typography-primary-font-family )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32A76-073F-D4CB-6656-B79A2A08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44" y="1488613"/>
            <a:ext cx="6361970" cy="3880773"/>
          </a:xfrm>
        </p:spPr>
        <p:txBody>
          <a:bodyPr>
            <a:normAutofit/>
          </a:bodyPr>
          <a:lstStyle/>
          <a:p>
            <a:pPr algn="l" fontAlgn="base"/>
            <a:r>
              <a:rPr lang="es-MX" dirty="0" err="1"/>
              <a:t>Symfony</a:t>
            </a:r>
            <a:r>
              <a:rPr lang="es-MX" dirty="0"/>
              <a:t> es un </a:t>
            </a:r>
            <a:r>
              <a:rPr lang="es-MX" dirty="0" err="1"/>
              <a:t>framework</a:t>
            </a:r>
            <a:r>
              <a:rPr lang="es-MX" dirty="0"/>
              <a:t> en PHP diseñado para optimizar el desarrollo de aplicaciones web. Separa la lógica del negocio, del servidor y la presentación, reduciendo el tiempo de desarrollo mediante herramientas automatizadas. </a:t>
            </a:r>
          </a:p>
          <a:p>
            <a:pPr algn="l" fontAlgn="base"/>
            <a:r>
              <a:rPr lang="es-MX" dirty="0"/>
              <a:t>Facilita el trabajo del desarrollador al encargarse de tareas comunes, permitiéndole centrarse en aspectos específicos de la aplicación. </a:t>
            </a:r>
          </a:p>
          <a:p>
            <a:pPr algn="l" fontAlgn="base"/>
            <a:r>
              <a:rPr lang="es-MX" dirty="0"/>
              <a:t>Es compatible con la mayoría de gestores de bases de datos y puede ejecutarse en Linux, Unix y Windows.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409463-BF22-EB60-07BA-5BC7B647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850" y="2046264"/>
            <a:ext cx="4132864" cy="22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8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601EE-A755-4EB7-34E9-9C38D850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Características</a:t>
            </a:r>
            <a:r>
              <a:rPr lang="en-US" sz="3600" b="1" dirty="0"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 Clave de Symfony</a:t>
            </a:r>
            <a:br>
              <a:rPr lang="en-US" sz="3600" b="1" dirty="0"/>
            </a:b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73C537-E3BF-E7AF-0147-61183832A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19" y="1774509"/>
            <a:ext cx="7552266" cy="4087811"/>
          </a:xfrm>
        </p:spPr>
        <p:txBody>
          <a:bodyPr>
            <a:normAutofit fontScale="92500"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Es fácil de instalar y configurar en la mayoría de plataformas.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Independiente del sistema gestor de base de datos.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Utiliza programación orientada a objetos y características como los espacios de nombres.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Fácil de usar, aunque preferiblemente para el desarrollo de grandes aplicaciones web.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Sigue la mayoría de mejores prácticas y patrones de diseño para la web.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Preparado para aplicaciones empresariales y adaptable a las políticas de cada empresa.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Código fácil de leer que incluye comentarios de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phpDocumentor</a:t>
            </a:r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Potente línea de comandos que facilitan la generación de código, esto es fundamental para ahorrar tiempo de trabajo.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ED4172-C0C7-4004-0478-E4E4A44C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0" y="2167573"/>
            <a:ext cx="3484880" cy="309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5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601EE-A755-4EB7-34E9-9C38D850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54" y="711200"/>
            <a:ext cx="10518986" cy="1320800"/>
          </a:xfrm>
        </p:spPr>
        <p:txBody>
          <a:bodyPr>
            <a:noAutofit/>
          </a:bodyPr>
          <a:lstStyle/>
          <a:p>
            <a:pPr fontAlgn="base"/>
            <a:r>
              <a:rPr lang="es-MX" b="1" i="0" dirty="0">
                <a:effectLst/>
                <a:latin typeface="Times New Roman" panose="02020603050405020304" pitchFamily="18" charset="0"/>
                <a:ea typeface="Nirmala Text" panose="020B0502040204020203" pitchFamily="34" charset="0"/>
                <a:cs typeface="Times New Roman" panose="02020603050405020304" pitchFamily="18" charset="0"/>
              </a:rPr>
              <a:t>Características de automatización de proyectos web:</a:t>
            </a:r>
            <a:br>
              <a:rPr lang="es-MX" b="1" i="0" dirty="0">
                <a:effectLst/>
                <a:latin typeface="Times New Roman" panose="02020603050405020304" pitchFamily="18" charset="0"/>
                <a:ea typeface="Nirmala Text" panose="020B0502040204020203" pitchFamily="34" charset="0"/>
                <a:cs typeface="Times New Roman" panose="02020603050405020304" pitchFamily="18" charset="0"/>
              </a:rPr>
            </a:br>
            <a:br>
              <a:rPr lang="es-MX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irmala Text" panose="020B0502040204020203" pitchFamily="34" charset="0"/>
                <a:cs typeface="Times New Roman" panose="02020603050405020304" pitchFamily="18" charset="0"/>
              </a:rPr>
            </a:br>
            <a:endParaRPr lang="es-MX" b="1" dirty="0">
              <a:latin typeface="Times New Roman" panose="02020603050405020304" pitchFamily="18" charset="0"/>
              <a:ea typeface="Nirmala Tex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73C537-E3BF-E7AF-0147-61183832A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683069"/>
            <a:ext cx="7196666" cy="4697411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Incluye una capa de internacionalización para la traducción del texto de la interfaz, los datos y el contenido de localización.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La presentación usa </a:t>
            </a:r>
            <a:r>
              <a:rPr lang="es-MX" b="0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templates</a:t>
            </a:r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y</a:t>
            </a:r>
            <a:r>
              <a:rPr lang="es-MX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s-MX" b="0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layouts</a:t>
            </a:r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que pueden ser creados por diseñadores de HTML que no posean conocimientos del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framework</a:t>
            </a:r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Los formularios soportan la validación automática, para asegurar una mejor calidad de los datos de la base de datos.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La gestión de la caché reduce el ancho de banda utilizado y la carga del servidor.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La autenticación y la gestión de credenciales simplifican la creación de secciones restringidas y la gestión de seguridad de usuario.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El enrutamiento y las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URLs</a:t>
            </a:r>
            <a:r>
              <a:rPr lang="es-MX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“inteligentes” permiten considerar a las direcciones de las páginas como parte de la interfaz.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791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0A371-AECB-130B-0BB4-6BC65EAA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Requisitos</a:t>
            </a:r>
            <a:r>
              <a:rPr lang="en-US" sz="3600" dirty="0"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 del Sistema</a:t>
            </a:r>
            <a:br>
              <a:rPr lang="en-US" sz="3600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43E7A0-282C-0B4B-ACCC-4AFF4D48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54" y="1488613"/>
            <a:ext cx="8497146" cy="455658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4 GB de RAM (</a:t>
            </a:r>
            <a:r>
              <a:rPr lang="en-US" sz="1800" dirty="0" err="1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mínimo</a:t>
            </a:r>
            <a:r>
              <a:rPr lang="en-US" sz="1800" dirty="0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Procesador</a:t>
            </a:r>
            <a:r>
              <a:rPr lang="en-US" sz="1800" dirty="0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doble </a:t>
            </a:r>
            <a:r>
              <a:rPr lang="en-US" sz="1800" dirty="0" err="1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núcleo</a:t>
            </a:r>
            <a:r>
              <a:rPr lang="en-US" sz="1800" dirty="0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a 2.0 GHz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10 GB de </a:t>
            </a:r>
            <a:r>
              <a:rPr lang="en-US" sz="1800" dirty="0" err="1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espacio</a:t>
            </a:r>
            <a:r>
              <a:rPr lang="en-US" sz="1800" dirty="0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</a:t>
            </a:r>
            <a:r>
              <a:rPr lang="en-US" sz="1800" dirty="0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disco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accent1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Software</a:t>
            </a:r>
            <a:endParaRPr lang="en-US" sz="18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PHP 8.1 o superior (</a:t>
            </a:r>
            <a:r>
              <a:rPr lang="en-US" sz="1800" dirty="0" err="1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recomendado</a:t>
            </a:r>
            <a:r>
              <a:rPr lang="en-US" sz="1800" dirty="0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Linux, macOS, Windows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Apache, Nginx, o PHP built-in; </a:t>
            </a:r>
            <a:r>
              <a:rPr lang="en-US" sz="1800" dirty="0" err="1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sercidoes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Composer para la </a:t>
            </a:r>
            <a:r>
              <a:rPr lang="en-US" sz="1800" dirty="0" err="1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gestión</a:t>
            </a:r>
            <a:r>
              <a:rPr lang="en-US" sz="1800" dirty="0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dependencias</a:t>
            </a:r>
            <a:r>
              <a:rPr lang="en-US" sz="1800" dirty="0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Un IDE o editor de </a:t>
            </a:r>
            <a:r>
              <a:rPr lang="en-US" sz="1800" dirty="0" err="1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código</a:t>
            </a:r>
            <a:r>
              <a:rPr lang="en-US" sz="1800" dirty="0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Recomendado</a:t>
            </a:r>
            <a:r>
              <a:rPr lang="en-US" sz="1800" dirty="0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PHPStorm</a:t>
            </a:r>
            <a:r>
              <a:rPr lang="en-US" sz="1800" dirty="0">
                <a:solidFill>
                  <a:schemeClr val="tx1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, VS Code o Sublime Text.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B0F70C-D275-ADFB-3526-E6F148DCE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234" y="1270000"/>
            <a:ext cx="4551045" cy="343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3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8AD02-F273-3E3F-938B-896155EA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2672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Curva</a:t>
            </a:r>
            <a:r>
              <a:rPr lang="en-US" sz="4000" dirty="0"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 de </a:t>
            </a:r>
            <a:r>
              <a:rPr lang="en-US" sz="4000" dirty="0" err="1"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Aprendizaje</a:t>
            </a:r>
            <a:r>
              <a:rPr lang="en-US" sz="4000" dirty="0"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 Symfony:</a:t>
            </a:r>
            <a:br>
              <a:rPr lang="en-US" sz="4000" dirty="0"/>
            </a:br>
            <a:endParaRPr lang="es-MX" sz="4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C86903-FEC8-1312-ED03-54F16B169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040" y="2413001"/>
            <a:ext cx="4759889" cy="305816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ACA92908-D5E8-AA4D-48B0-E823CCF1F137}"/>
              </a:ext>
            </a:extLst>
          </p:cNvPr>
          <p:cNvSpPr txBox="1">
            <a:spLocks/>
          </p:cNvSpPr>
          <p:nvPr/>
        </p:nvSpPr>
        <p:spPr>
          <a:xfrm>
            <a:off x="347637" y="1432560"/>
            <a:ext cx="6703403" cy="14833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18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Symfony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MX" sz="18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 un </a:t>
            </a:r>
            <a:r>
              <a:rPr lang="es-MX" sz="18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s-MX" sz="18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 una curva de aprendizaje progresiva, pero con la ventaja de ofrecer herramientas poderosas y flexibles que permite crear aplicaciones web de alto nivel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Con práctica y los recursos adecuados, dominarás </a:t>
            </a:r>
            <a:r>
              <a:rPr lang="es-MX" sz="18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Symfony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 podrás desarrollar proyectos robustos escalables.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882CE32-8BB4-53BD-E4F4-419E94CD1ECD}"/>
              </a:ext>
            </a:extLst>
          </p:cNvPr>
          <p:cNvSpPr txBox="1">
            <a:spLocks/>
          </p:cNvSpPr>
          <p:nvPr/>
        </p:nvSpPr>
        <p:spPr>
          <a:xfrm>
            <a:off x="599440" y="2753360"/>
            <a:ext cx="5994400" cy="40335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s-MX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Nivel Principiante (1-2 meses)</a:t>
            </a:r>
          </a:p>
          <a:p>
            <a:r>
              <a:rPr lang="es-MX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Conocer PHP moderno (POO, </a:t>
            </a:r>
            <a:r>
              <a:rPr lang="es-MX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namespaces</a:t>
            </a:r>
            <a:r>
              <a:rPr lang="es-MX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</a:t>
            </a:r>
            <a:r>
              <a:rPr lang="es-MX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).Aprender a instalar y configurar </a:t>
            </a:r>
            <a:r>
              <a:rPr lang="es-MX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Symfony.Entender</a:t>
            </a:r>
            <a:r>
              <a:rPr lang="es-MX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estructura de directorios y componentes básicos (rutas, controladores, vistas, servicios).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s-MX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MX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Nivel Intermedio (3-6 meses)</a:t>
            </a:r>
          </a:p>
          <a:p>
            <a:r>
              <a:rPr lang="es-MX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Uso de Doctrine para manejar bases de </a:t>
            </a:r>
            <a:r>
              <a:rPr lang="es-MX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datos.Implementación</a:t>
            </a:r>
            <a:r>
              <a:rPr lang="es-MX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seguridad (autenticación, roles, permisos).Creación de formularios y </a:t>
            </a:r>
            <a:r>
              <a:rPr lang="es-MX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validaciones.Pruebas</a:t>
            </a:r>
            <a:r>
              <a:rPr lang="es-MX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unitarias y funcionales.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s-MX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MX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Nivel Avanzado (+6 meses)</a:t>
            </a:r>
          </a:p>
          <a:p>
            <a:r>
              <a:rPr lang="es-MX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Personalización de servicios y </a:t>
            </a:r>
            <a:r>
              <a:rPr lang="es-MX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eventos.Uso</a:t>
            </a:r>
            <a:r>
              <a:rPr lang="es-MX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API </a:t>
            </a:r>
            <a:r>
              <a:rPr lang="es-MX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s-MX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crear </a:t>
            </a:r>
            <a:r>
              <a:rPr lang="es-MX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s-MX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REST.Optimización</a:t>
            </a:r>
            <a:r>
              <a:rPr lang="es-MX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rendimiento (caché, </a:t>
            </a:r>
            <a:r>
              <a:rPr lang="es-MX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profiler</a:t>
            </a:r>
            <a:r>
              <a:rPr lang="es-MX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consultas optimizadas).Desarrollo de </a:t>
            </a:r>
            <a:r>
              <a:rPr lang="es-MX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bundles</a:t>
            </a:r>
            <a:r>
              <a:rPr lang="es-MX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personalizados.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0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B8C1A-91BC-C285-E803-60CCFAD6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BIBLIOGRAFIA: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A6FA86-27AB-234C-D9CF-A3FC8C64F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https://www.coriaweb.hosting/symfony-principales-caracteristicas/</a:t>
            </a:r>
            <a:endParaRPr lang="es-MX" dirty="0"/>
          </a:p>
          <a:p>
            <a:r>
              <a:rPr lang="es-MX" dirty="0">
                <a:hlinkClick r:id="rId3"/>
              </a:rPr>
              <a:t>https://imaginaformacion.com/tutoriales/que-es-symfony</a:t>
            </a:r>
            <a:endParaRPr lang="es-MX" dirty="0"/>
          </a:p>
          <a:p>
            <a:r>
              <a:rPr lang="es-MX">
                <a:hlinkClick r:id="rId4"/>
              </a:rPr>
              <a:t>https://symfony.com/doc/current/setup.html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85887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606</Words>
  <Application>Microsoft Office PowerPoint</Application>
  <PresentationFormat>Panorámica</PresentationFormat>
  <Paragraphs>47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Dela Gothic One</vt:lpstr>
      <vt:lpstr>Arial</vt:lpstr>
      <vt:lpstr>DM Sans</vt:lpstr>
      <vt:lpstr>Roboto</vt:lpstr>
      <vt:lpstr>Times New Roman</vt:lpstr>
      <vt:lpstr>Trebuchet MS</vt:lpstr>
      <vt:lpstr>var( --e-global-typography-primary-font-family )</vt:lpstr>
      <vt:lpstr>Wingdings</vt:lpstr>
      <vt:lpstr>Wingdings 3</vt:lpstr>
      <vt:lpstr>Faceta</vt:lpstr>
      <vt:lpstr>FRAMEWORK  SIMFONY</vt:lpstr>
      <vt:lpstr>¿Qué es Symfony? </vt:lpstr>
      <vt:lpstr>Características Clave de Symfony </vt:lpstr>
      <vt:lpstr>Características de automatización de proyectos web:  </vt:lpstr>
      <vt:lpstr>Requisitos del Sistema </vt:lpstr>
      <vt:lpstr>Curva de Aprendizaje Symfony: </vt:lpstr>
      <vt:lpstr>BIBLIOGRAFIA: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 SIMFONY</dc:title>
  <dc:creator>ERICK</dc:creator>
  <cp:lastModifiedBy>ERICK</cp:lastModifiedBy>
  <cp:revision>2</cp:revision>
  <dcterms:created xsi:type="dcterms:W3CDTF">2025-04-02T14:27:23Z</dcterms:created>
  <dcterms:modified xsi:type="dcterms:W3CDTF">2025-04-02T15:31:04Z</dcterms:modified>
</cp:coreProperties>
</file>