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Lexend Deca" panose="020B0604020202020204" charset="0"/>
      <p:regular r:id="rId16"/>
    </p:embeddedFont>
    <p:embeddedFont>
      <p:font typeface="Play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708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10.09.2025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‹Nº›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-1904918" y="-6879330"/>
            <a:ext cx="22859010" cy="17585430"/>
            <a:chOff x="0" y="0"/>
            <a:chExt cx="30478680" cy="234472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0478729" cy="23447248"/>
            </a:xfrm>
            <a:custGeom>
              <a:avLst/>
              <a:gdLst/>
              <a:ahLst/>
              <a:cxnLst/>
              <a:rect l="l" t="t" r="r" b="b"/>
              <a:pathLst>
                <a:path w="30478729" h="23447248">
                  <a:moveTo>
                    <a:pt x="0" y="0"/>
                  </a:moveTo>
                  <a:lnTo>
                    <a:pt x="30478729" y="0"/>
                  </a:lnTo>
                  <a:lnTo>
                    <a:pt x="30478729" y="23447248"/>
                  </a:lnTo>
                  <a:lnTo>
                    <a:pt x="0" y="234472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60000"/>
              </a:blip>
              <a:stretch>
                <a:fillRect r="-17"/>
              </a:stretch>
            </a:blipFill>
          </p:spPr>
        </p:sp>
      </p:grpSp>
      <p:sp>
        <p:nvSpPr>
          <p:cNvPr id="4" name="Freeform 4"/>
          <p:cNvSpPr/>
          <p:nvPr/>
        </p:nvSpPr>
        <p:spPr>
          <a:xfrm>
            <a:off x="1028700" y="1673602"/>
            <a:ext cx="16230451" cy="5274559"/>
          </a:xfrm>
          <a:custGeom>
            <a:avLst/>
            <a:gdLst/>
            <a:ahLst/>
            <a:cxnLst/>
            <a:rect l="l" t="t" r="r" b="b"/>
            <a:pathLst>
              <a:path w="16230451" h="5274559">
                <a:moveTo>
                  <a:pt x="0" y="0"/>
                </a:moveTo>
                <a:lnTo>
                  <a:pt x="16230451" y="0"/>
                </a:lnTo>
                <a:lnTo>
                  <a:pt x="16230451" y="5274559"/>
                </a:lnTo>
                <a:lnTo>
                  <a:pt x="0" y="52745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410275" y="1580684"/>
            <a:ext cx="14982900" cy="50936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807"/>
              </a:lnSpc>
            </a:pPr>
            <a:r>
              <a:rPr lang="en-US" sz="12393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FinanzApp</a:t>
            </a:r>
          </a:p>
          <a:p>
            <a:pPr algn="ctr">
              <a:lnSpc>
                <a:spcPts val="20819"/>
              </a:lnSpc>
            </a:pPr>
            <a:r>
              <a:rPr lang="en-US" sz="12393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Fase 1 - Capstone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661988" y="7491903"/>
            <a:ext cx="3239737" cy="17663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33"/>
              </a:lnSpc>
            </a:pPr>
            <a:r>
              <a:rPr lang="en-US" sz="4306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ERICK MUÑOZ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144000" y="7491903"/>
            <a:ext cx="3157219" cy="17663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33"/>
              </a:lnSpc>
            </a:pPr>
            <a:r>
              <a:rPr lang="en-US" sz="4306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IVÁN REVECO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" y="-789541"/>
            <a:ext cx="18288000" cy="4437252"/>
          </a:xfrm>
          <a:custGeom>
            <a:avLst/>
            <a:gdLst/>
            <a:ahLst/>
            <a:cxnLst/>
            <a:rect l="l" t="t" r="r" b="b"/>
            <a:pathLst>
              <a:path w="18288000" h="4437252">
                <a:moveTo>
                  <a:pt x="0" y="0"/>
                </a:moveTo>
                <a:lnTo>
                  <a:pt x="18288000" y="0"/>
                </a:lnTo>
                <a:lnTo>
                  <a:pt x="18288000" y="4437252"/>
                </a:lnTo>
                <a:lnTo>
                  <a:pt x="0" y="44372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0" y="1057275"/>
            <a:ext cx="18288000" cy="16780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902"/>
              </a:lnSpc>
            </a:pPr>
            <a:r>
              <a:rPr lang="en-US" sz="112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INTRODUCCIÓN 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3216483" y="3893122"/>
            <a:ext cx="5927518" cy="5755341"/>
            <a:chOff x="0" y="0"/>
            <a:chExt cx="7903358" cy="7673787"/>
          </a:xfrm>
        </p:grpSpPr>
        <p:grpSp>
          <p:nvGrpSpPr>
            <p:cNvPr id="5" name="Group 5"/>
            <p:cNvGrpSpPr/>
            <p:nvPr/>
          </p:nvGrpSpPr>
          <p:grpSpPr>
            <a:xfrm>
              <a:off x="114785" y="0"/>
              <a:ext cx="7673787" cy="7673787"/>
              <a:chOff x="0" y="0"/>
              <a:chExt cx="812800" cy="8128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8" name="TextBox 8"/>
            <p:cNvSpPr txBox="1"/>
            <p:nvPr/>
          </p:nvSpPr>
          <p:spPr>
            <a:xfrm>
              <a:off x="0" y="2682028"/>
              <a:ext cx="7903358" cy="28733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846"/>
                </a:lnSpc>
              </a:pPr>
              <a:r>
                <a:rPr lang="en-US" sz="4200">
                  <a:solidFill>
                    <a:srgbClr val="FFFFFF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OBJETIVO </a:t>
              </a:r>
            </a:p>
            <a:p>
              <a:pPr algn="ctr">
                <a:lnSpc>
                  <a:spcPts val="5846"/>
                </a:lnSpc>
              </a:pPr>
              <a:r>
                <a:rPr lang="en-US" sz="4200">
                  <a:solidFill>
                    <a:srgbClr val="FFFFFF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GENERAL </a:t>
              </a:r>
            </a:p>
            <a:p>
              <a:pPr algn="ctr">
                <a:lnSpc>
                  <a:spcPts val="5846"/>
                </a:lnSpc>
              </a:pPr>
              <a:r>
                <a:rPr lang="en-US" sz="4200">
                  <a:solidFill>
                    <a:srgbClr val="FFFFFF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 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144000" y="3893122"/>
            <a:ext cx="5755341" cy="5755341"/>
            <a:chOff x="0" y="0"/>
            <a:chExt cx="7673787" cy="7673787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7673787" cy="7673787"/>
              <a:chOff x="0" y="0"/>
              <a:chExt cx="812800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1070315" y="2682028"/>
              <a:ext cx="5533157" cy="189545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5846"/>
                </a:lnSpc>
                <a:spcBef>
                  <a:spcPct val="0"/>
                </a:spcBef>
              </a:pPr>
              <a:r>
                <a:rPr lang="en-US" sz="4200" dirty="0">
                  <a:solidFill>
                    <a:srgbClr val="FEFEFE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OBJETIVOS </a:t>
              </a:r>
            </a:p>
            <a:p>
              <a:pPr algn="ctr">
                <a:lnSpc>
                  <a:spcPts val="5846"/>
                </a:lnSpc>
                <a:spcBef>
                  <a:spcPct val="0"/>
                </a:spcBef>
              </a:pPr>
              <a:r>
                <a:rPr lang="en-US" sz="4200" dirty="0">
                  <a:solidFill>
                    <a:srgbClr val="FEFEFE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ESPECÍFICOS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" y="-789541"/>
            <a:ext cx="18288000" cy="4437252"/>
          </a:xfrm>
          <a:custGeom>
            <a:avLst/>
            <a:gdLst/>
            <a:ahLst/>
            <a:cxnLst/>
            <a:rect l="l" t="t" r="r" b="b"/>
            <a:pathLst>
              <a:path w="18288000" h="4437252">
                <a:moveTo>
                  <a:pt x="0" y="0"/>
                </a:moveTo>
                <a:lnTo>
                  <a:pt x="18288000" y="0"/>
                </a:lnTo>
                <a:lnTo>
                  <a:pt x="18288000" y="4437252"/>
                </a:lnTo>
                <a:lnTo>
                  <a:pt x="0" y="44372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0" y="217514"/>
            <a:ext cx="18288000" cy="33163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902"/>
              </a:lnSpc>
            </a:pPr>
            <a:r>
              <a:rPr lang="en-US" sz="112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PROBLEMÁTICA IDENTIFICADA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3302572" y="3893122"/>
            <a:ext cx="5755341" cy="5755341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D8BBA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3130394" y="6012373"/>
            <a:ext cx="5927518" cy="1440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46"/>
              </a:lnSpc>
            </a:pPr>
            <a:r>
              <a:rPr lang="en-US" sz="4200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ADMINISTRACIÓN</a:t>
            </a:r>
          </a:p>
          <a:p>
            <a:pPr algn="ctr">
              <a:lnSpc>
                <a:spcPts val="5846"/>
              </a:lnSpc>
            </a:pPr>
            <a:r>
              <a:rPr lang="en-US" sz="4200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DE DINERO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9144000" y="3893122"/>
            <a:ext cx="5755341" cy="5755341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D8BB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209911" y="5645661"/>
            <a:ext cx="3623518" cy="21740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46"/>
              </a:lnSpc>
              <a:spcBef>
                <a:spcPct val="0"/>
              </a:spcBef>
            </a:pPr>
            <a:r>
              <a:rPr lang="en-US" sz="4200">
                <a:solidFill>
                  <a:srgbClr val="FEFEFE"/>
                </a:solidFill>
                <a:latin typeface="Lexend Deca"/>
                <a:ea typeface="Lexend Deca"/>
                <a:cs typeface="Lexend Deca"/>
                <a:sym typeface="Lexend Deca"/>
              </a:rPr>
              <a:t>OPCIONES EN EL MERCADO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" y="-789541"/>
            <a:ext cx="18288000" cy="4437252"/>
          </a:xfrm>
          <a:custGeom>
            <a:avLst/>
            <a:gdLst/>
            <a:ahLst/>
            <a:cxnLst/>
            <a:rect l="l" t="t" r="r" b="b"/>
            <a:pathLst>
              <a:path w="18288000" h="4437252">
                <a:moveTo>
                  <a:pt x="0" y="0"/>
                </a:moveTo>
                <a:lnTo>
                  <a:pt x="18288000" y="0"/>
                </a:lnTo>
                <a:lnTo>
                  <a:pt x="18288000" y="4437252"/>
                </a:lnTo>
                <a:lnTo>
                  <a:pt x="0" y="44372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3302572" y="3893122"/>
            <a:ext cx="5755341" cy="5755341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D8BB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216483" y="6379086"/>
            <a:ext cx="5927518" cy="7072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46"/>
              </a:lnSpc>
            </a:pPr>
            <a:r>
              <a:rPr lang="en-US" sz="4200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SCRUM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9144000" y="3893122"/>
            <a:ext cx="5755341" cy="5755341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D8BB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0209911" y="6379086"/>
            <a:ext cx="3623518" cy="7072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46"/>
              </a:lnSpc>
              <a:spcBef>
                <a:spcPct val="0"/>
              </a:spcBef>
            </a:pPr>
            <a:r>
              <a:rPr lang="en-US" sz="4200">
                <a:solidFill>
                  <a:srgbClr val="FEFEFE"/>
                </a:solidFill>
                <a:latin typeface="Lexend Deca"/>
                <a:ea typeface="Lexend Deca"/>
                <a:cs typeface="Lexend Deca"/>
                <a:sym typeface="Lexend Deca"/>
              </a:rPr>
              <a:t>BENEFICIOS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0" y="212043"/>
            <a:ext cx="18288000" cy="3298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91"/>
              </a:lnSpc>
            </a:pPr>
            <a:r>
              <a:rPr lang="en-US" sz="112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METODOLOGÍA</a:t>
            </a:r>
          </a:p>
          <a:p>
            <a:pPr algn="ctr">
              <a:lnSpc>
                <a:spcPts val="12902"/>
              </a:lnSpc>
            </a:pPr>
            <a:r>
              <a:rPr lang="en-US" sz="112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A UTILIZAR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" y="-789541"/>
            <a:ext cx="18288000" cy="4437252"/>
          </a:xfrm>
          <a:custGeom>
            <a:avLst/>
            <a:gdLst/>
            <a:ahLst/>
            <a:cxnLst/>
            <a:rect l="l" t="t" r="r" b="b"/>
            <a:pathLst>
              <a:path w="18288000" h="4437252">
                <a:moveTo>
                  <a:pt x="0" y="0"/>
                </a:moveTo>
                <a:lnTo>
                  <a:pt x="18288000" y="0"/>
                </a:lnTo>
                <a:lnTo>
                  <a:pt x="18288000" y="4437252"/>
                </a:lnTo>
                <a:lnTo>
                  <a:pt x="0" y="44372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3302572" y="3893122"/>
            <a:ext cx="5755341" cy="5755341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D8BB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130394" y="6379086"/>
            <a:ext cx="5927518" cy="7072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46"/>
              </a:lnSpc>
            </a:pPr>
            <a:r>
              <a:rPr lang="en-US" sz="4200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REACT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9144000" y="3893122"/>
            <a:ext cx="5755341" cy="5755341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D8BB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0209911" y="6379086"/>
            <a:ext cx="3623518" cy="7072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46"/>
              </a:lnSpc>
              <a:spcBef>
                <a:spcPct val="0"/>
              </a:spcBef>
            </a:pPr>
            <a:r>
              <a:rPr lang="en-US" sz="4200">
                <a:solidFill>
                  <a:srgbClr val="FEFEFE"/>
                </a:solidFill>
                <a:latin typeface="Lexend Deca"/>
                <a:ea typeface="Lexend Deca"/>
                <a:cs typeface="Lexend Deca"/>
                <a:sym typeface="Lexend Deca"/>
              </a:rPr>
              <a:t>MYSQL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0" y="212043"/>
            <a:ext cx="18288000" cy="3298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91"/>
              </a:lnSpc>
            </a:pPr>
            <a:r>
              <a:rPr lang="en-US" sz="112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TECNOLOGÍA</a:t>
            </a:r>
          </a:p>
          <a:p>
            <a:pPr algn="ctr">
              <a:lnSpc>
                <a:spcPts val="12902"/>
              </a:lnSpc>
            </a:pPr>
            <a:r>
              <a:rPr lang="en-US" sz="112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A UTILIZAR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789541"/>
            <a:ext cx="18288001" cy="4437252"/>
          </a:xfrm>
          <a:custGeom>
            <a:avLst/>
            <a:gdLst/>
            <a:ahLst/>
            <a:cxnLst/>
            <a:rect l="l" t="t" r="r" b="b"/>
            <a:pathLst>
              <a:path w="18288001" h="4437252">
                <a:moveTo>
                  <a:pt x="0" y="0"/>
                </a:moveTo>
                <a:lnTo>
                  <a:pt x="18288001" y="0"/>
                </a:lnTo>
                <a:lnTo>
                  <a:pt x="18288001" y="4437252"/>
                </a:lnTo>
                <a:lnTo>
                  <a:pt x="0" y="44372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177715" y="3145296"/>
            <a:ext cx="13932569" cy="6537375"/>
          </a:xfrm>
          <a:custGeom>
            <a:avLst/>
            <a:gdLst/>
            <a:ahLst/>
            <a:cxnLst/>
            <a:rect l="l" t="t" r="r" b="b"/>
            <a:pathLst>
              <a:path w="13932569" h="6537375">
                <a:moveTo>
                  <a:pt x="0" y="0"/>
                </a:moveTo>
                <a:lnTo>
                  <a:pt x="13932570" y="0"/>
                </a:lnTo>
                <a:lnTo>
                  <a:pt x="13932570" y="6537375"/>
                </a:lnTo>
                <a:lnTo>
                  <a:pt x="0" y="653737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26964" b="-5437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-86088" y="604329"/>
            <a:ext cx="18288000" cy="16780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902"/>
              </a:lnSpc>
            </a:pPr>
            <a:r>
              <a:rPr lang="en-US" sz="112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CRONOGRAMA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3414715"/>
            <a:ext cx="18288000" cy="4437252"/>
          </a:xfrm>
          <a:custGeom>
            <a:avLst/>
            <a:gdLst/>
            <a:ahLst/>
            <a:cxnLst/>
            <a:rect l="l" t="t" r="r" b="b"/>
            <a:pathLst>
              <a:path w="18288000" h="4437252">
                <a:moveTo>
                  <a:pt x="0" y="0"/>
                </a:moveTo>
                <a:lnTo>
                  <a:pt x="18288000" y="0"/>
                </a:lnTo>
                <a:lnTo>
                  <a:pt x="18288000" y="4437252"/>
                </a:lnTo>
                <a:lnTo>
                  <a:pt x="0" y="44372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0" y="4003388"/>
            <a:ext cx="18288000" cy="3298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91"/>
              </a:lnSpc>
            </a:pPr>
            <a:r>
              <a:rPr lang="en-US" sz="112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SOLUCIÓN </a:t>
            </a:r>
          </a:p>
          <a:p>
            <a:pPr algn="ctr">
              <a:lnSpc>
                <a:spcPts val="12902"/>
              </a:lnSpc>
            </a:pPr>
            <a:r>
              <a:rPr lang="en-US" sz="112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“FINANZAPP” - MOCKUP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833813"/>
            <a:ext cx="4677134" cy="9453187"/>
          </a:xfrm>
          <a:custGeom>
            <a:avLst/>
            <a:gdLst/>
            <a:ahLst/>
            <a:cxnLst/>
            <a:rect l="l" t="t" r="r" b="b"/>
            <a:pathLst>
              <a:path w="4677134" h="9453187">
                <a:moveTo>
                  <a:pt x="0" y="0"/>
                </a:moveTo>
                <a:lnTo>
                  <a:pt x="4677134" y="0"/>
                </a:lnTo>
                <a:lnTo>
                  <a:pt x="4677134" y="9453187"/>
                </a:lnTo>
                <a:lnTo>
                  <a:pt x="0" y="94531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1046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808083" y="833813"/>
            <a:ext cx="4671834" cy="9453187"/>
          </a:xfrm>
          <a:custGeom>
            <a:avLst/>
            <a:gdLst/>
            <a:ahLst/>
            <a:cxnLst/>
            <a:rect l="l" t="t" r="r" b="b"/>
            <a:pathLst>
              <a:path w="4671834" h="9453187">
                <a:moveTo>
                  <a:pt x="0" y="0"/>
                </a:moveTo>
                <a:lnTo>
                  <a:pt x="4671834" y="0"/>
                </a:lnTo>
                <a:lnTo>
                  <a:pt x="4671834" y="9453187"/>
                </a:lnTo>
                <a:lnTo>
                  <a:pt x="0" y="94531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1357" b="-1046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2584817" y="734854"/>
            <a:ext cx="4756815" cy="9552146"/>
          </a:xfrm>
          <a:custGeom>
            <a:avLst/>
            <a:gdLst/>
            <a:ahLst/>
            <a:cxnLst/>
            <a:rect l="l" t="t" r="r" b="b"/>
            <a:pathLst>
              <a:path w="4756815" h="9552146">
                <a:moveTo>
                  <a:pt x="0" y="0"/>
                </a:moveTo>
                <a:lnTo>
                  <a:pt x="4756815" y="0"/>
                </a:lnTo>
                <a:lnTo>
                  <a:pt x="4756815" y="9552146"/>
                </a:lnTo>
                <a:lnTo>
                  <a:pt x="0" y="955214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274057" y="27642"/>
            <a:ext cx="2186420" cy="7072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46"/>
              </a:lnSpc>
            </a:pPr>
            <a:r>
              <a:rPr lang="en-US" sz="4200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rPr>
              <a:t>INICIO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665028" y="27642"/>
            <a:ext cx="2957944" cy="7072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46"/>
              </a:lnSpc>
            </a:pPr>
            <a:r>
              <a:rPr lang="en-US" sz="4200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rPr>
              <a:t>WISHLIST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484252" y="27642"/>
            <a:ext cx="2957944" cy="7072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46"/>
              </a:lnSpc>
            </a:pPr>
            <a:r>
              <a:rPr lang="en-US" sz="4200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rPr>
              <a:t>BALANCE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-1904918" y="-3910429"/>
            <a:ext cx="22859010" cy="17585430"/>
            <a:chOff x="0" y="0"/>
            <a:chExt cx="30478680" cy="234472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0478729" cy="23447248"/>
            </a:xfrm>
            <a:custGeom>
              <a:avLst/>
              <a:gdLst/>
              <a:ahLst/>
              <a:cxnLst/>
              <a:rect l="l" t="t" r="r" b="b"/>
              <a:pathLst>
                <a:path w="30478729" h="23447248">
                  <a:moveTo>
                    <a:pt x="0" y="0"/>
                  </a:moveTo>
                  <a:lnTo>
                    <a:pt x="30478729" y="0"/>
                  </a:lnTo>
                  <a:lnTo>
                    <a:pt x="30478729" y="23447248"/>
                  </a:lnTo>
                  <a:lnTo>
                    <a:pt x="0" y="234472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60000"/>
              </a:blip>
              <a:stretch>
                <a:fillRect r="-17"/>
              </a:stretch>
            </a:blipFill>
          </p:spPr>
        </p:sp>
      </p:grpSp>
      <p:sp>
        <p:nvSpPr>
          <p:cNvPr id="4" name="Freeform 4"/>
          <p:cNvSpPr/>
          <p:nvPr/>
        </p:nvSpPr>
        <p:spPr>
          <a:xfrm>
            <a:off x="1028700" y="1673602"/>
            <a:ext cx="16230451" cy="5274559"/>
          </a:xfrm>
          <a:custGeom>
            <a:avLst/>
            <a:gdLst/>
            <a:ahLst/>
            <a:cxnLst/>
            <a:rect l="l" t="t" r="r" b="b"/>
            <a:pathLst>
              <a:path w="16230451" h="5274559">
                <a:moveTo>
                  <a:pt x="0" y="0"/>
                </a:moveTo>
                <a:lnTo>
                  <a:pt x="16230451" y="0"/>
                </a:lnTo>
                <a:lnTo>
                  <a:pt x="16230451" y="5274559"/>
                </a:lnTo>
                <a:lnTo>
                  <a:pt x="0" y="52745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410275" y="1580684"/>
            <a:ext cx="14982900" cy="50936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807"/>
              </a:lnSpc>
            </a:pPr>
            <a:r>
              <a:rPr lang="en-US" sz="12393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FinanzApp</a:t>
            </a:r>
          </a:p>
          <a:p>
            <a:pPr algn="ctr">
              <a:lnSpc>
                <a:spcPts val="20819"/>
              </a:lnSpc>
            </a:pPr>
            <a:r>
              <a:rPr lang="en-US" sz="12393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Fase 1 - Capstone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661988" y="7491903"/>
            <a:ext cx="3239737" cy="17663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33"/>
              </a:lnSpc>
            </a:pPr>
            <a:r>
              <a:rPr lang="en-US" sz="4306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ERICK MUÑOZ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144000" y="7491903"/>
            <a:ext cx="3157219" cy="17663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33"/>
              </a:lnSpc>
            </a:pPr>
            <a:r>
              <a:rPr lang="en-US" sz="4306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IVÁN REVECO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71</Words>
  <Application>Microsoft Office PowerPoint</Application>
  <PresentationFormat>Personalizado</PresentationFormat>
  <Paragraphs>50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Lexend Deca</vt:lpstr>
      <vt:lpstr>Play</vt:lpstr>
      <vt:lpstr>Arial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F1 Capstone Presentacion.pptx</dc:title>
  <cp:lastModifiedBy>ERICK</cp:lastModifiedBy>
  <cp:revision>2</cp:revision>
  <dcterms:created xsi:type="dcterms:W3CDTF">2006-08-16T00:00:00Z</dcterms:created>
  <dcterms:modified xsi:type="dcterms:W3CDTF">2025-09-10T23:27:59Z</dcterms:modified>
  <dc:identifier>DAGyiIexxw8</dc:identifier>
</cp:coreProperties>
</file>