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tif" ContentType="image/tiff"/>
  <Override PartName="/ppt/media/image23.tif" ContentType="image/tiff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11.png" ContentType="image/png"/>
  <Override PartName="/ppt/media/image2.jpeg" ContentType="image/jpeg"/>
  <Override PartName="/ppt/media/image21.tif" ContentType="image/tiff"/>
  <Override PartName="/ppt/media/image28.png" ContentType="image/png"/>
  <Override PartName="/ppt/media/image3.jpeg" ContentType="image/jpeg"/>
  <Override PartName="/ppt/media/image16.tif" ContentType="image/tiff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tif" ContentType="image/tiff"/>
  <Override PartName="/ppt/media/image17.tif" ContentType="image/tiff"/>
  <Override PartName="/ppt/media/image30.png" ContentType="image/png"/>
  <Override PartName="/ppt/media/image18.tif" ContentType="image/tiff"/>
  <Override PartName="/ppt/media/image31.png" ContentType="image/png"/>
  <Override PartName="/ppt/media/image19.tif" ContentType="image/tiff"/>
  <Override PartName="/ppt/media/image20.tif" ContentType="image/tiff"/>
  <Override PartName="/ppt/media/image22.tif" ContentType="image/tif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image" Target="../media/image16.tif"/><Relationship Id="rId3" Type="http://schemas.openxmlformats.org/officeDocument/2006/relationships/image" Target="../media/image17.tif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image" Target="../media/image19.tif"/><Relationship Id="rId3" Type="http://schemas.openxmlformats.org/officeDocument/2006/relationships/image" Target="../media/image20.tif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tif"/><Relationship Id="rId2" Type="http://schemas.openxmlformats.org/officeDocument/2006/relationships/image" Target="../media/image22.tif"/><Relationship Id="rId3" Type="http://schemas.openxmlformats.org/officeDocument/2006/relationships/image" Target="../media/image23.tif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t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00400" y="417240"/>
            <a:ext cx="56894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2232000"/>
            <a:ext cx="568404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Recordando un póco de probabilidad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suma total de probabilidades debe ser igual a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tanto tenemos: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P(y=0|x) + P(y=1|x) =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 cual produce: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P(y=0|x) = 1 – P(y=1|x)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P(y=1|x) = 1 – P(y=0|x)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decisión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regresion , la hipotesis es una linea(recta si es lineal, o curva para regresion polinomial),las predicciones seran los valores sobre esta curva.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clasificacion , nuevamente tenemos una linea(o bien una curva) pero la interpretamos de diferente manera.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linea o curva es llamada frontera de decisión ya que genera un limite entre 2 clases, es decir: observaciones a un lado de la curva pertenecen a una clase, observaciones al otro lado de la curva pertenecen a otra clase.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>
            <a:off x="448920" y="2949840"/>
            <a:ext cx="2607840" cy="1965240"/>
          </a:xfrm>
          <a:prstGeom prst="rect">
            <a:avLst/>
          </a:prstGeom>
          <a:ln>
            <a:noFill/>
          </a:ln>
        </p:spPr>
      </p:pic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3477600" y="2949840"/>
            <a:ext cx="2510280" cy="1893960"/>
          </a:xfrm>
          <a:prstGeom prst="rect">
            <a:avLst/>
          </a:prstGeom>
          <a:ln>
            <a:noFill/>
          </a:ln>
        </p:spPr>
      </p:pic>
      <p:pic>
        <p:nvPicPr>
          <p:cNvPr id="152" name="Picture 3" descr=""/>
          <p:cNvPicPr/>
          <p:nvPr/>
        </p:nvPicPr>
        <p:blipFill>
          <a:blip r:embed="rId3"/>
          <a:stretch/>
        </p:blipFill>
        <p:spPr>
          <a:xfrm>
            <a:off x="6162840" y="2933640"/>
            <a:ext cx="2528280" cy="19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decisión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proceso de entrenamiento en regresion logistica busca encontrar la frontera de decisión que mejor separe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clases.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decir que nuevamente busca una linea, pero esta vez la linea tiene diferente uso e interpretacion.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" descr=""/>
          <p:cNvPicPr/>
          <p:nvPr/>
        </p:nvPicPr>
        <p:blipFill>
          <a:blip r:embed="rId1"/>
          <a:stretch/>
        </p:blipFill>
        <p:spPr>
          <a:xfrm>
            <a:off x="448920" y="2949840"/>
            <a:ext cx="2607840" cy="1965240"/>
          </a:xfrm>
          <a:prstGeom prst="rect">
            <a:avLst/>
          </a:prstGeom>
          <a:ln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2"/>
          <a:stretch/>
        </p:blipFill>
        <p:spPr>
          <a:xfrm>
            <a:off x="3477600" y="2949840"/>
            <a:ext cx="2510280" cy="1893960"/>
          </a:xfrm>
          <a:prstGeom prst="rect">
            <a:avLst/>
          </a:prstGeom>
          <a:ln>
            <a:noFill/>
          </a:ln>
        </p:spPr>
      </p:pic>
      <p:pic>
        <p:nvPicPr>
          <p:cNvPr id="157" name="Picture 3" descr=""/>
          <p:cNvPicPr/>
          <p:nvPr/>
        </p:nvPicPr>
        <p:blipFill>
          <a:blip r:embed="rId3"/>
          <a:stretch/>
        </p:blipFill>
        <p:spPr>
          <a:xfrm>
            <a:off x="6162840" y="2933640"/>
            <a:ext cx="2528280" cy="19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decisión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Sabemos que la salida/prediccion de la regresion logistica es probabilistica(valores entre 0 y 1), como la convertimos a valores discretos es decir unicamente 2 clases) 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4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Predecimos y = 1 si h(x) &gt;= 0.5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4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Predecimos y = 0 si h(x) &lt; 0.5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frontera de decisión es precisamente todos puntos donde h(x) = 0.5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448920" y="2949840"/>
            <a:ext cx="2607840" cy="196524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2"/>
          <a:stretch/>
        </p:blipFill>
        <p:spPr>
          <a:xfrm>
            <a:off x="3477600" y="2949840"/>
            <a:ext cx="2510280" cy="189396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"/>
          <p:cNvPicPr/>
          <p:nvPr/>
        </p:nvPicPr>
        <p:blipFill>
          <a:blip r:embed="rId3"/>
          <a:stretch/>
        </p:blipFill>
        <p:spPr>
          <a:xfrm>
            <a:off x="6162840" y="2933640"/>
            <a:ext cx="2528280" cy="19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analizamos la definicion(y la curva) de la funcion sigmoid, vemos que toma el valor 0.5  cuando su argumento  es igual a 0.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" descr=""/>
          <p:cNvPicPr/>
          <p:nvPr/>
        </p:nvPicPr>
        <p:blipFill>
          <a:blip r:embed="rId1"/>
          <a:stretch/>
        </p:blipFill>
        <p:spPr>
          <a:xfrm>
            <a:off x="2506680" y="2073240"/>
            <a:ext cx="3696480" cy="277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224000"/>
            <a:ext cx="8242200" cy="15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sabemos que en regresion logistica, el argumento de la funcion sigmoid esta dado por la expresion: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5" descr=""/>
          <p:cNvPicPr/>
          <p:nvPr/>
        </p:nvPicPr>
        <p:blipFill>
          <a:blip r:embed="rId1"/>
          <a:stretch/>
        </p:blipFill>
        <p:spPr>
          <a:xfrm>
            <a:off x="2440800" y="2328840"/>
            <a:ext cx="3664440" cy="3596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448920" y="3082320"/>
            <a:ext cx="8418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Entonces podemos ver que: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879200" y="3528000"/>
            <a:ext cx="6112800" cy="4320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1857240" y="4135320"/>
            <a:ext cx="6278760" cy="47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224000"/>
            <a:ext cx="8242200" cy="15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desicion(ejemplo)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Pensemos en clasificación con 2 variables y que luego del proceso de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entrenamiento(aún por definir) encontramos que 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θ0 = -3 , θ1 = 1 ,θ2 = 1 (z = -3 + θ1x1 + θ2x2)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Predecimos y=1 cuando z &gt;= 0 por lo tanto: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= 1 si  -3 + x1 + x2 &gt;= 0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Despejando: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 + x2 &gt;= 3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desicion(ejemplo)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Despejando: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 + x2 &gt;= 3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Graficando la linea equivalente: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384000" y="2363400"/>
            <a:ext cx="2228400" cy="2028600"/>
          </a:xfrm>
          <a:prstGeom prst="rect">
            <a:avLst/>
          </a:prstGeom>
          <a:ln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504000" y="4608000"/>
            <a:ext cx="7859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Predecimos y=1 en cualquier punto sobre la linea, y = 0 abajo de ella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algoritmo de regresión logística es considerado un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clasificador lineal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la frontera de desición es una linea recta(el entrenamiento encontrará la mejor)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… en nuestros problemas y aplicaciones , los datos no siempre se comportan de manera lineal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Aveces no hay manera de encontrar una linea que separe a las clases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702960" y="3244320"/>
            <a:ext cx="2057040" cy="17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lineal(introduciendo deep learning)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Usando deep learning y redes neuronales podemos “entrenar” modelos con frontera de desición no lineal muy compleja.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Pensemos que la función de regresión logística que ya conocemos es una “neurona” recibe varias entradas, hace una operación con ellas y da una salida dentro de 0 y 1.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112000" y="2664000"/>
            <a:ext cx="2664000" cy="22320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936000" y="2952000"/>
            <a:ext cx="2535840" cy="19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las bases de la 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aprendimos un primer algoritmo sencillo(no paramétrico) :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este no genera una hipótesis.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Hoy aprendemos un nuevo algoritmo: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aunque este lleva la palabra “regresión” en su nombre, es un método de 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lineal(introduciendo deep learning)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conectamos varias neuronas en capas (la salida de una neurona logistica es la entrada de otras) tenemos el caso más elemental de una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 neuronal”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024000" y="2182680"/>
            <a:ext cx="282780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lineal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¿Podemos encontrar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fronteras de desicion no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lineales sin deep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learning, con regresión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logística?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,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utilizamos lo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aprendido en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cuando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desarrollamos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modelos donde la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no era una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linea, si no una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matemática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compleja: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polinomial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¿Podemos encontrar fronteras de desicion no lineales sin deep learning, con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logística?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,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utilizamos lo aprendido en regresión cuando desarrollamos modelos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donde la hipótesis no era una linea, si no una función matemática mas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compleja: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polinomial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lo logramos a través de un proceso de crear nuevas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través de una transformación de las originales.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  para el caso de 2 variables x1,x2 cuando elevamos estas al cuadrado  y  el argumento de la función sigmoid es: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00000" y="2160000"/>
            <a:ext cx="2240640" cy="504000"/>
          </a:xfrm>
          <a:prstGeom prst="rect">
            <a:avLst/>
          </a:prstGeom>
          <a:ln>
            <a:noFill/>
          </a:ln>
        </p:spPr>
      </p:pic>
      <p:sp>
        <p:nvSpPr>
          <p:cNvPr id="195" name="TextShape 3"/>
          <p:cNvSpPr txBox="1"/>
          <p:nvPr/>
        </p:nvSpPr>
        <p:spPr>
          <a:xfrm>
            <a:off x="383400" y="2736000"/>
            <a:ext cx="57276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Predecimos y = 1 cuando z es &gt;= 0 ,  por lo tanto tenemos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3960000" y="3079440"/>
            <a:ext cx="1843560" cy="576000"/>
          </a:xfrm>
          <a:prstGeom prst="rect">
            <a:avLst/>
          </a:prstGeom>
          <a:ln>
            <a:noFill/>
          </a:ln>
        </p:spPr>
      </p:pic>
      <p:sp>
        <p:nvSpPr>
          <p:cNvPr id="197" name="TextShape 4"/>
          <p:cNvSpPr txBox="1"/>
          <p:nvPr/>
        </p:nvSpPr>
        <p:spPr>
          <a:xfrm>
            <a:off x="360000" y="3760560"/>
            <a:ext cx="762048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¿Resulta familiar? Esta es la ecuación de un circulo de radio 1 centrado en (0,0)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224000"/>
            <a:ext cx="82422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desicion no lineal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00000" y="1800000"/>
            <a:ext cx="2240640" cy="5040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3772440" y="2304000"/>
            <a:ext cx="1843560" cy="5760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3672000" y="2967840"/>
            <a:ext cx="2448000" cy="178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08000" y="432000"/>
            <a:ext cx="80895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544760" y="1105200"/>
            <a:ext cx="6156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352800" y="1583640"/>
            <a:ext cx="8500320" cy="20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640080" y="1737360"/>
            <a:ext cx="284112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algoritmo de regresión lógistica si es parámetrico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una hipótesis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parámetros θ que buscamos “aprender”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entrenamiento/aprendizaje por medio de “gradient descent”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122" descr=""/>
          <p:cNvPicPr/>
          <p:nvPr/>
        </p:nvPicPr>
        <p:blipFill>
          <a:blip r:embed="rId1"/>
          <a:stretch/>
        </p:blipFill>
        <p:spPr>
          <a:xfrm>
            <a:off x="3600000" y="3054600"/>
            <a:ext cx="2591640" cy="180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48920" y="1350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salida o predicción de la regresión lógistica es probabilistica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Valores dentro del intervalo de 0 a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predicción se interpreta como la probabilidad de que el ejemplo pertenezca a la clase “1”.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para el filtro de spam , si para un correo “x”  , “y” es 0.7, lo interpretamos cómo : la probabilidad de que “x” sea spam es del 70%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probabilidad de que el ejemplo pertenezca a la clase “0” es 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 - P(y=1)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decir, 1 menos la probabilidad de que pertenezca a la clase “1”, para el ejemplo de Spam , la probabilidad de no ser spam es: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– P(y = 1) = 1 – 0.7 = 0.3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 descr=""/>
          <p:cNvPicPr/>
          <p:nvPr/>
        </p:nvPicPr>
        <p:blipFill>
          <a:blip r:embed="rId1"/>
          <a:stretch/>
        </p:blipFill>
        <p:spPr>
          <a:xfrm>
            <a:off x="3744000" y="4544640"/>
            <a:ext cx="1466280" cy="3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logra la regresion lógistica obtener valores limitados al intervalo de (0,1)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regresión lógistica basa su hipótesis en una función matemática conocida como función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sigmoid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función lógistica, la cual tiene forma de “S” y tiene un rango de entre 0  y 1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 descr=""/>
          <p:cNvPicPr/>
          <p:nvPr/>
        </p:nvPicPr>
        <p:blipFill>
          <a:blip r:embed="rId1"/>
          <a:stretch/>
        </p:blipFill>
        <p:spPr>
          <a:xfrm>
            <a:off x="504000" y="2880000"/>
            <a:ext cx="4463640" cy="2053440"/>
          </a:xfrm>
          <a:prstGeom prst="rect">
            <a:avLst/>
          </a:prstGeom>
          <a:ln>
            <a:noFill/>
          </a:ln>
        </p:spPr>
      </p:pic>
      <p:pic>
        <p:nvPicPr>
          <p:cNvPr id="130" name="Picture 129" descr=""/>
          <p:cNvPicPr/>
          <p:nvPr/>
        </p:nvPicPr>
        <p:blipFill>
          <a:blip r:embed="rId2"/>
          <a:stretch/>
        </p:blipFill>
        <p:spPr>
          <a:xfrm>
            <a:off x="5760000" y="3456000"/>
            <a:ext cx="2278440" cy="6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Conocemos de las clases de regresión lineal que la hipótesis tiene la forma: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combinamos la función sigmoid/lógistica con esta hipótesis conocida tenemos la nueva hipótesis para clasificación con regresión lógistica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32" descr=""/>
          <p:cNvPicPr/>
          <p:nvPr/>
        </p:nvPicPr>
        <p:blipFill>
          <a:blip r:embed="rId1"/>
          <a:stretch/>
        </p:blipFill>
        <p:spPr>
          <a:xfrm>
            <a:off x="2616480" y="1800000"/>
            <a:ext cx="4079160" cy="431640"/>
          </a:xfrm>
          <a:prstGeom prst="rect">
            <a:avLst/>
          </a:prstGeom>
          <a:ln>
            <a:noFill/>
          </a:ln>
        </p:spPr>
      </p:pic>
      <p:pic>
        <p:nvPicPr>
          <p:cNvPr id="134" name="Picture 133" descr=""/>
          <p:cNvPicPr/>
          <p:nvPr/>
        </p:nvPicPr>
        <p:blipFill>
          <a:blip r:embed="rId2"/>
          <a:stretch/>
        </p:blipFill>
        <p:spPr>
          <a:xfrm>
            <a:off x="943200" y="3456000"/>
            <a:ext cx="3664440" cy="359640"/>
          </a:xfrm>
          <a:prstGeom prst="rect">
            <a:avLst/>
          </a:prstGeom>
          <a:ln>
            <a:noFill/>
          </a:ln>
        </p:spPr>
      </p:pic>
      <p:pic>
        <p:nvPicPr>
          <p:cNvPr id="135" name="Picture 134" descr=""/>
          <p:cNvPicPr/>
          <p:nvPr/>
        </p:nvPicPr>
        <p:blipFill>
          <a:blip r:embed="rId3"/>
          <a:stretch/>
        </p:blipFill>
        <p:spPr>
          <a:xfrm>
            <a:off x="5712120" y="3384000"/>
            <a:ext cx="1199520" cy="4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para clasificación con regresión logística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 descr=""/>
          <p:cNvPicPr/>
          <p:nvPr/>
        </p:nvPicPr>
        <p:blipFill>
          <a:blip r:embed="rId1"/>
          <a:stretch/>
        </p:blipFill>
        <p:spPr>
          <a:xfrm>
            <a:off x="936000" y="1944000"/>
            <a:ext cx="6767640" cy="857880"/>
          </a:xfrm>
          <a:prstGeom prst="rect">
            <a:avLst/>
          </a:prstGeom>
          <a:ln>
            <a:noFill/>
          </a:ln>
        </p:spPr>
      </p:pic>
      <p:pic>
        <p:nvPicPr>
          <p:cNvPr id="139" name="Picture 138" descr=""/>
          <p:cNvPicPr/>
          <p:nvPr/>
        </p:nvPicPr>
        <p:blipFill>
          <a:blip r:embed="rId2"/>
          <a:stretch/>
        </p:blipFill>
        <p:spPr>
          <a:xfrm>
            <a:off x="2088000" y="3240000"/>
            <a:ext cx="4719960" cy="8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para clasificación con regresión logística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poseemos una hipótesis que no es más que un modelo o una función matemática que produce una predicción/aproximación para nuevos ejemplos “x”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 el caso de regresión , buscamos “aprender” los parámetros  θ que producen una hipótesis que aproxime bien a los datos históricos(datos de entrenamiento)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el “aprendizaje” de los parámetros se realiza optimizando(minimizando) una función de costo.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 descr=""/>
          <p:cNvPicPr/>
          <p:nvPr/>
        </p:nvPicPr>
        <p:blipFill>
          <a:blip r:embed="rId1"/>
          <a:stretch/>
        </p:blipFill>
        <p:spPr>
          <a:xfrm>
            <a:off x="2110320" y="3871440"/>
            <a:ext cx="4719960" cy="8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892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224000"/>
            <a:ext cx="824220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Interpretación de la salida(predicción) de la hipótesis 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Viendo la forma de la función sigmoid/logística vemos que devuelve valores en el rango [0,1] en lugar de los valores puntuales 0,1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 entonces la predicción como, la probabilidad de que “y” sea 1 dada una entrada “x”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es la probabilidad condicional: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h(x) = P(y=1|x) = probabilidad de que “y” sea 1, dado “x”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ejemplo de detección de fraude, si h(x) = 0.6 decimos: dada la entrada x(features de la transacción) la probabilidad de ser fraude es 60%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144" descr=""/>
          <p:cNvPicPr/>
          <p:nvPr/>
        </p:nvPicPr>
        <p:blipFill>
          <a:blip r:embed="rId1"/>
          <a:stretch/>
        </p:blipFill>
        <p:spPr>
          <a:xfrm>
            <a:off x="3168000" y="3543480"/>
            <a:ext cx="3095640" cy="14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Application>LibreOffice/5.3.1.2$Linux_X86_64 LibreOffice_project/30m0$Build-2</Application>
  <Words>1837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2018-03-20T23:42:01Z</dcterms:modified>
  <cp:revision>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