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jpeg" ContentType="image/jpeg"/>
  <Override PartName="/ppt/media/image11.png" ContentType="image/png"/>
  <Override PartName="/ppt/media/image6.png" ContentType="image/png"/>
  <Override PartName="/ppt/media/image21.png" ContentType="image/png"/>
  <Override PartName="/ppt/media/image3.jpeg" ContentType="image/jpeg"/>
  <Override PartName="/ppt/media/image16.png" ContentType="image/png"/>
  <Override PartName="/ppt/media/image4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7.png" ContentType="image/png"/>
  <Override PartName="/ppt/media/image2.jpeg" ContentType="image/jpe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media/image7.png" ContentType="image/png"/>
  <Override PartName="/ppt/media/image22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000" y="5213880"/>
            <a:ext cx="838548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G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9000" y="5213880"/>
            <a:ext cx="838620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G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-9000" y="5213880"/>
            <a:ext cx="838620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G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200400" y="417240"/>
            <a:ext cx="5689800" cy="86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GT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Universidad Francisco Marroquín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312000" y="2232000"/>
            <a:ext cx="5684400" cy="109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Machine Learning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Primer semestre 2018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48920" y="433800"/>
            <a:ext cx="824256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60000" y="1224000"/>
            <a:ext cx="8242560" cy="35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Recordando un póco de probabilidad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suma total de probabilidades debe ser igual a 1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Por lo tanto tenemos:</a:t>
            </a: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P(y=0|x) + P(y=1|x) = 1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 cual produce:</a:t>
            </a: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P(y=0|x) = 1 – P(y=1|x)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P(y=1|x) = 1 – P(y=0|x)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48920" y="433800"/>
            <a:ext cx="824256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448920" y="1350000"/>
            <a:ext cx="8242560" cy="35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Muchos problemas pueden transformarse de su forma original, a un problema de clasificación, por ejemplo: </a:t>
            </a: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cuando tu teléfono predice cual es la siguiente palabra que escribirás , es un problema de clasificación donde cada palabra es una categoría/clase a predecir(y) y el texto ingresado son las entradas(features x)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2826360" y="2808000"/>
            <a:ext cx="2717280" cy="215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48920" y="433800"/>
            <a:ext cx="824256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448920" y="1350000"/>
            <a:ext cx="8242560" cy="35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Sentiment analysis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descubrir las emociones o sentimientos de una persona, a partir del texto que escribe . En este caso los features “x” serían el texto , y la etiqueta o variable a predecir “y” sería un conjunto de clases/categorías como por ejemplo, “positivo” ,”negativo” o bien “feliz” , “triste”, “neutro” , “molesto”.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115560" y="3102120"/>
            <a:ext cx="4636080" cy="114552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5673240" y="2880000"/>
            <a:ext cx="2966400" cy="149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48920" y="433800"/>
            <a:ext cx="824256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448920" y="1350000"/>
            <a:ext cx="8242560" cy="35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Detección de transacciones fraudulentas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detectar posibles transacciones fraudulentas y tomar acciones al respecto. Entradas o features “x”  serian cosas como si la transacción se hace en un país distinto al del usuario,si se usan montos demasiado elevados comparado al historial del usuario, etc. y la etiqueta o valor a predecir “y” sería “fraude” o “no fraude”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2088000" y="2736000"/>
            <a:ext cx="5085000" cy="219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48920" y="433800"/>
            <a:ext cx="824256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48920" y="1350000"/>
            <a:ext cx="8242560" cy="35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 de artículos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definir a que categoría pertenece un artículo en un blog o website , filtrar aquellos que pertenecen a una categoría no deseada antes que sea publicado, o bien mostrar a los usuarios ordenados por categoría. “x” sería el contenido del artículo y la etiqueta “y” la categoría del mismo.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2561400" y="2677680"/>
            <a:ext cx="4278240" cy="200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48920" y="433800"/>
            <a:ext cx="824256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448920" y="1350000"/>
            <a:ext cx="8242560" cy="35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Computer Vision: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En computer vision, se utiliza clasificación por ejemplo para identificar que tipo de objeto esta presente en una imagen, los features “x” serían los pixeles de la imagen y la etiqueta “y” el tipo de objeto presente.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1800000" y="2437920"/>
            <a:ext cx="5238000" cy="231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48920" y="433800"/>
            <a:ext cx="824256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48920" y="1350000"/>
            <a:ext cx="8242560" cy="35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Sistemas de diagnostico médico: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Sistemas que usando como entrada “x” resultados de exámenes , historial médico del paciente , y otra información relevante, realiza una predicción de que posible enfermedad “y” tiene el paciente.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697320" y="2445120"/>
            <a:ext cx="4198320" cy="237852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5472000" y="2808000"/>
            <a:ext cx="3018600" cy="174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48920" y="433800"/>
            <a:ext cx="824256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48920" y="1350000"/>
            <a:ext cx="8242560" cy="35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Algunos algoritmos de clasificación(no todos) pueden ser usados en problemas de salida probabilística, es decir problemas donde la salida(o etiqueta) no es una variable discreta(clase o categoría) si no continua, pero limitada a valores entre 0 y 1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predicción obtenida sería interpretada como una probabilidad.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Por ejemplo si se hace “sentiment analysis” con 2 posibles categorías “feliz” , “triste” y usamos un clasificador que predice 0.8, lo interpretamos como “</a:t>
            </a: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 80% de probabilidad de que el texto indique felicidad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 o “</a:t>
            </a: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 texto indica un 80% de probabilidad de que el usuario este feliz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Estadísticamente este tipo de problemas denotan una probabilidad condicional: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P(y=valor | x)  = probabilidad de “y” dado “x”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cual interpretamos como “la probabilidad de que la variable y tome  el valor especificado  analizado, dado x” donde x son las entradas.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48920" y="433800"/>
            <a:ext cx="824256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448920" y="1350000"/>
            <a:ext cx="8242560" cy="35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Ejemplos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Sentiment analysis: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P(y=feliz | “muy mal producto”) = 0.001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Diagnostico médico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P(y = enfermo | (fiebre &amp; debilidad &amp; laboratorio) = 0.9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Filtro de spam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P(y = spam | “Ganaste 1 millon de dolares” &amp; remitente_no_es_amigo ) = 0.95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Predicción de palabra a escribir: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P( y = “estas” | “hola como” ) = 0.7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48920" y="433800"/>
            <a:ext cx="824256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448920" y="1350000"/>
            <a:ext cx="8242560" cy="35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Como lo hemos hecho hasta ahora empezaremos con un caso base al cual agregaremos poco a poco detalles y complejidad.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Este caso base será :</a:t>
            </a: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 binaria de una variable  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 el cual el problema consiste únicamente en 2 posibles categorías a predecir “y”, y una única variable o feature “x”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Por ejemplo para la etiqueta y: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Filtro de spam:  spam/no-spam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Detección de fraudes: fraude/no-fraude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Diagnóstico médico: cáncer/no-cáncer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48920" y="433800"/>
            <a:ext cx="824256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48920" y="1350000"/>
            <a:ext cx="8242560" cy="35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Ya conocemos las bases de la clasificación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Ya aprendimos un primer algoritmo sencillo(no paramétrico) :</a:t>
            </a: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k-nearest neighbors 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este no genera una hipótesis.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Hoy aprendemos un nuevo algoritmo: </a:t>
            </a: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Nota: 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aunque este lleva la palabra “regresión” en su nombre, es un método de clasificación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48920" y="433800"/>
            <a:ext cx="824256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448920" y="1350000"/>
            <a:ext cx="8242560" cy="35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Notación y terminología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Transformamos las 2 posibles clases del problema a valores numéricos (0,1).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Nota: 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asignación es arbitraria y no importa que valor sea asignado a cada categoría ,siempre y cuando  esta asignación se mantenga consistente a lo largo de todo el proyecto.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Por tradición comúnmente se asigna 0 a ausencia y 1 a presencia de lo que se busca detectar, por ejemplo: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 = no-spam, 1=spam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 = no-fraude,1 = fraude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 = sano ,1 = enfermo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Algunas personas también recomiendan asignar 1 a la variable con “menor presencia” en sets de entrenamiento des-balanceados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3744000" y="2276280"/>
            <a:ext cx="1792080" cy="45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48920" y="433800"/>
            <a:ext cx="824256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48920" y="1350000"/>
            <a:ext cx="8242560" cy="35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Nuevamente desarrollamos el problema con enfoques simplistas no tan adecuados.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Por ejemplo: podríamos pensar en utilizar lo que ya conocemos de regresión lineal y “aprender” de los datos un modelo de linea recta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2232000" y="3024000"/>
            <a:ext cx="3971160" cy="177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48920" y="433800"/>
            <a:ext cx="824256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448920" y="1350000"/>
            <a:ext cx="8242560" cy="35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Pero la regresión lineal podría darnos valores mayores que 1, o incluso valores negativos(menores a 0) y queremos únicamente 0 o 1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Segundo enfoque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podríamos pensar en utilizar lo que ya conocemos de regresión lineal y “aprender” de los datos un modelo de linea recta luego simplemente clasificar(predecir) 1 cuando el valor de esta recta h(x) es mayor o igual a 0.5  , y predecir 0 cuando h(x) es menor.   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2376000" y="3240000"/>
            <a:ext cx="3971160" cy="177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48920" y="433800"/>
            <a:ext cx="824256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448920" y="1350000"/>
            <a:ext cx="8242560" cy="35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Ahora se agrega un nuevo ejemplo de entrenamiento con “x” muy grande y con “y” positivo y el algoritmo de regresión lineal encuentra otra linea que se ajusta a este nuevo ejemplo.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Pero vemos que esta linea falla con los primeros 3 ejemplos positivos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Parece que para funcionar necesita que cambiemos la definición  a predecir 1 cuando la recta h(x) es mayor o igual a 0.2,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¿como sabemos que valor de h(x) usar como separador para cada problema?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1080000" y="3258000"/>
            <a:ext cx="6767640" cy="160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48920" y="433800"/>
            <a:ext cx="824256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48920" y="1350000"/>
            <a:ext cx="8242560" cy="35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K-nearest neighbors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Algoritmo de ML no-parmétrico  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Considerado como uno de los algoritmos de ML mas simples y sencillos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(algunos incluso debaten que no es ML)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 este no hay fase de entrenamiento(y no hay gradient descent) únicamente fase de predicción/inferencia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 basa en 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dado un nuevo ejemplo “x” que se desea clasificar, se busca en el set de entrenamiento histórico los “</a:t>
            </a: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 ejemplos mas </a:t>
            </a: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cercanos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 “x” y se analiza a que clase/categoría “</a:t>
            </a: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y”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pertenecen la mayoría de estos “</a:t>
            </a: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k” 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ejemplos , esta clase mayoritaria es la predicción </a:t>
            </a: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“y” 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“x</a:t>
            </a: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48920" y="433800"/>
            <a:ext cx="824256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448920" y="1350000"/>
            <a:ext cx="8242560" cy="35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K-nearest neighbors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 basa en 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Dado un nuevo ejemplo “x” que se desea clasificar, se busca en el set de entrenamiento histórico los “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 ejemplos mas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cercanos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 “x” y se analiza a que clase/categoría “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y”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pertenecen la mayoría de estos “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k”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ejemplos , esta clase mayoritaria es la predicción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“y”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“x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1530000" y="2913120"/>
            <a:ext cx="6029640" cy="183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48920" y="433800"/>
            <a:ext cx="824256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48920" y="1350000"/>
            <a:ext cx="8242560" cy="35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K-nearest neighbors(algoritmo en pseudo-código)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Dado un nuevo ejemplo xn y el número “k” de vecinos a analizar: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Recorrer el set de entrenamiento  , por cada ejemplo de entrenamiento xi: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9676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calcular la distancia entre xn y xi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Elegir los “k” puntos del set de entrenamiento con la menor distancia a xn , de estos “k” puntos tomar la etiqueta “y” que mas se repite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Predecir “y”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48920" y="433800"/>
            <a:ext cx="824256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448920" y="1350000"/>
            <a:ext cx="8242560" cy="35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K-nearest neighbors(Utilizando scikit-learn en Python)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Scikit-learn ya dispone con el algoritmo k-nearest neighbors para facilitar su implementación.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esto necesitamos importarlo: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from sklearn.neighbors import KneighborsClassifier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Una vez importado ,  para utilizarlo básicamente necesitamos 3 pasos: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Crear un nuevo modelo de k-nearest neighbors: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knn = KneighborsClassifier()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#podemos asignar cualquier nombre, no necesariamente knn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Darle al modelo el set de entrenamiento: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knn.fit(x_train,y_train)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#x_train , y_train son las variables con features y labels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Predecir “y” en nuevos ejemplos “x”: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knn.predict(x_new)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#x_new es la variable con el valor de x para el cual predecir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48920" y="433800"/>
            <a:ext cx="824256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448920" y="1350000"/>
            <a:ext cx="8242560" cy="35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K-nearest neighbors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Ventajas: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Muy sencillo de entender e implementar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hay proceso de entrenamiento, solo de predicción.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Ya que no posee parámetros el integrarlo a una aplicación de software es también mas sencillo y no se necesita almacenar los parámetros.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 fácil ver que está haciendo si lo graficamos.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Desventajas: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Ya que no hay hipótesis/modelo aprendido, la predicción implica recorrer con cada nuevo dato xn todos los ejemplos de entrenamiento xi y calcular la distancia entre xn, y xi . Esto es inmanejable en problemas con muchos datos xi , por lo cual K-nn solo funciona con problemas donde se tienen pocos datos.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008000" y="432000"/>
            <a:ext cx="808992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Muchas gracias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1544760" y="1105200"/>
            <a:ext cx="6156720" cy="47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3"/>
          <p:cNvSpPr/>
          <p:nvPr/>
        </p:nvSpPr>
        <p:spPr>
          <a:xfrm>
            <a:off x="352800" y="1583640"/>
            <a:ext cx="8500680" cy="20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4"/>
          <p:cNvSpPr/>
          <p:nvPr/>
        </p:nvSpPr>
        <p:spPr>
          <a:xfrm>
            <a:off x="640080" y="1737360"/>
            <a:ext cx="284148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Preguntas o comentarios?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Muchas gracias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48920" y="433800"/>
            <a:ext cx="824256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48920" y="1350000"/>
            <a:ext cx="8242560" cy="35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 algoritmo de regresión lógistica si es parámetrico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 hay una hipótesis </a:t>
            </a: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h(x)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 hay parámetros θ que buscamos “aprender”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 hay entrenamiento/aprendizaje por medio de “gradient descent”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3600000" y="3054600"/>
            <a:ext cx="2592000" cy="180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48920" y="433800"/>
            <a:ext cx="824256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48920" y="1350000"/>
            <a:ext cx="8242560" cy="35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salida o predicción de la regresión lógistica es </a:t>
            </a: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probabilistica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Valores dentro del intervalo de 0 a 1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predicción se interpreta como la probabilidad de que el ejemplo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pertenezca a la clase “1”.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Por ejemplo para el filtro de spam , si para un correo “x”  , “y” es 0.7, lo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interpretamos cómo : la probabilidad de que “x” sea spam es del 70%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probabilidad de que el ejemplo pertenezca a la clase “0” es :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 - P(y=1)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 decir, 1 menos la probabilidad de que pertenezca a la clase “1”, para el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ejemplo de Spam , la probabilidad de no ser spam es: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– P(y = 1) = 1 – 0.7 = 0.3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3744000" y="4544640"/>
            <a:ext cx="1466640" cy="31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48920" y="433800"/>
            <a:ext cx="824256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60000" y="1224000"/>
            <a:ext cx="8242560" cy="35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Como logra la regresion lógistica obtener valores limitados al intervalo de (0,1) ?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regresión lógistica basa su hipótesis en una función matemática conocida como función </a:t>
            </a: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sigmoid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o función lógistica, la cual tiene forma de “S” y tiene un rango de entre 0  y 1 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504000" y="2880000"/>
            <a:ext cx="4464000" cy="205380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5760000" y="3456000"/>
            <a:ext cx="2278800" cy="64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48920" y="433800"/>
            <a:ext cx="824256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60000" y="1224000"/>
            <a:ext cx="8242560" cy="35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Conocemos de las clases de regresión lineal que la hipótesis tiene la forma: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 combinamos la función sigmoid/lógistica con esta hipótesis conocida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tenemos la nueva hipótesis para clasificación con regresión lógistica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2616480" y="1800000"/>
            <a:ext cx="4079520" cy="43200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943200" y="3456000"/>
            <a:ext cx="3664800" cy="36000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3"/>
          <a:stretch/>
        </p:blipFill>
        <p:spPr>
          <a:xfrm>
            <a:off x="5712120" y="3384000"/>
            <a:ext cx="1199880" cy="49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48920" y="433800"/>
            <a:ext cx="824256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60000" y="1224000"/>
            <a:ext cx="8242560" cy="35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Hipótesis para clasificación con regresión logística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936000" y="1944000"/>
            <a:ext cx="6768000" cy="85824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2088000" y="3240000"/>
            <a:ext cx="4720320" cy="86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48920" y="433800"/>
            <a:ext cx="824256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60000" y="1224000"/>
            <a:ext cx="8242560" cy="35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Hipótesis para clasificación con regresión logística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Nuevamente poseemos una hipótesis que no es más que un modelo o una función matemática que produce una predicción/aproximación para nuevos ejemplos “x”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Similar a el caso de regresión , buscamos “aprender” los parámetros  θ que producen una hipótesis que aproxime bien a los datos históricos(datos de entrenamiento)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Nuevamente el “aprendizaje” de los parámetros se realiza optimizando(minimizando) una función de costo.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2110320" y="3871440"/>
            <a:ext cx="4720320" cy="86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48920" y="433800"/>
            <a:ext cx="824256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60000" y="1224000"/>
            <a:ext cx="8242560" cy="35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Interpretación de la salida(predicción) de la hipótesis h(x)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Viendo la forma de la función sigmoid/logística vemos que devuelve valores en el rango [0,1] en lugar de los valores puntuales 0,1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Interpretamos  entonces la predicción como, la probabilidad de que “y” sea 1 dada una entrada “x”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Estadísticamente es la probabilidad condicional:</a:t>
            </a: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h(x) = P(y=1|x) = probabilidad de que “y” sea 1, dado “x”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el ejemplo de detección de fraude, si h(x) = 0.6 decimos: dada la entrada x(features de la transacción) la probabilidad de ser fraude es 60%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3168000" y="3543480"/>
            <a:ext cx="3096000" cy="142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Application>LibreOffice/5.3.1.2$Linux_X86_64 LibreOffice_project/30m0$Build-2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2018-03-20T00:46:34Z</dcterms:modified>
  <cp:revision>82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15.0027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28</vt:i4>
  </property>
</Properties>
</file>