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512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</a:t>
            </a:r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texto de título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-9000" y="5213880"/>
            <a:ext cx="838584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-9000" y="5213880"/>
            <a:ext cx="838584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</a:t>
            </a:r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texto de título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200400" y="417240"/>
            <a:ext cx="568944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GT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Francisco Marroquín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312000" y="2232000"/>
            <a:ext cx="5684040" cy="10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Primer semestre 2018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5708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lineal de 1 variable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48920" y="1350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18680" y="4507920"/>
            <a:ext cx="85086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"/>
          <p:cNvSpPr/>
          <p:nvPr/>
        </p:nvSpPr>
        <p:spPr>
          <a:xfrm>
            <a:off x="448920" y="1350000"/>
            <a:ext cx="826272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Buscamos un modelo matemático que relacione una variable “objetivo” o “de salida”(y) a una variable de entrada(feature)(x)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modelo debe representar como la variable objetivo(y) cambia cuando cambiamos los valores de la variable(feature) (x)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2664000" y="3101760"/>
            <a:ext cx="4247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Todos los modelos son incorrectos… pero algunos son útiles” George Box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5708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lineal de 1 variable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48920" y="1350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418680" y="4507920"/>
            <a:ext cx="85086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"/>
          <p:cNvSpPr/>
          <p:nvPr/>
        </p:nvSpPr>
        <p:spPr>
          <a:xfrm>
            <a:off x="448920" y="1350000"/>
            <a:ext cx="826272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este ejemplo necesitamos un modelo de la relación entre el tamaño de las</a:t>
            </a:r>
            <a:br/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casas,  y su precio de venta.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modelo mas sencillo que podemos utilizar es “ajustar” una 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 recta</a:t>
            </a:r>
            <a:br/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los datos.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2820960" y="2664000"/>
            <a:ext cx="2939040" cy="1602360"/>
          </a:xfrm>
          <a:prstGeom prst="rect">
            <a:avLst/>
          </a:prstGeom>
          <a:ln>
            <a:noFill/>
          </a:ln>
        </p:spPr>
      </p:pic>
      <p:sp>
        <p:nvSpPr>
          <p:cNvPr id="165" name="TextShape 5"/>
          <p:cNvSpPr txBox="1"/>
          <p:nvPr/>
        </p:nvSpPr>
        <p:spPr>
          <a:xfrm>
            <a:off x="720000" y="4464000"/>
            <a:ext cx="81021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predicción en nuevos ejemplos es simplemente el valor que la linea recta</a:t>
            </a:r>
            <a:br/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aproxima para un valor de “x” de entrada.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5708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lineal de 1 variable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48920" y="1350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18680" y="4507920"/>
            <a:ext cx="85086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"/>
          <p:cNvSpPr/>
          <p:nvPr/>
        </p:nvSpPr>
        <p:spPr>
          <a:xfrm>
            <a:off x="448920" y="1350000"/>
            <a:ext cx="826272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Sabemos que la ecuación  de una 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 recta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= mx + b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Donde: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(x ,y) son  los ejemplos de entrenamiento , en el set de entrenamiento.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 decir lo datos históricos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Estos no los podemos cambiar, son la “verdad” de lo ocurrido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= la pendiente de la recta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= intersección(o intercepto) en el eje y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 que (x,y) son valores fijos que no podemos cambiar  podemos/podemos cambiar “m” y “b” para encontrar el modelo adecuado.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5708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lineal de 1 variable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48920" y="1350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18680" y="4507920"/>
            <a:ext cx="85086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"/>
          <p:cNvSpPr/>
          <p:nvPr/>
        </p:nvSpPr>
        <p:spPr>
          <a:xfrm>
            <a:off x="448920" y="1350000"/>
            <a:ext cx="82627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Diferentes valores de “m” y “b” generan diferentes lineas rectas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3168000" y="2088000"/>
            <a:ext cx="2404440" cy="2274120"/>
          </a:xfrm>
          <a:prstGeom prst="rect">
            <a:avLst/>
          </a:prstGeom>
          <a:ln>
            <a:noFill/>
          </a:ln>
        </p:spPr>
      </p:pic>
      <p:sp>
        <p:nvSpPr>
          <p:cNvPr id="175" name="CustomShape 5"/>
          <p:cNvSpPr/>
          <p:nvPr/>
        </p:nvSpPr>
        <p:spPr>
          <a:xfrm>
            <a:off x="448920" y="4693680"/>
            <a:ext cx="78400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pregunta es ¿Cual de estas lineas (que combinación de “m” y “b”)usar ?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5708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lineal de 1 variable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48920" y="1350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18680" y="4507920"/>
            <a:ext cx="85086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4"/>
          <p:cNvSpPr/>
          <p:nvPr/>
        </p:nvSpPr>
        <p:spPr>
          <a:xfrm>
            <a:off x="448920" y="1350000"/>
            <a:ext cx="8262720" cy="4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 podemos definir el problema o algoritmo de ML supervisado básico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648000" y="1944000"/>
            <a:ext cx="1583640" cy="863640"/>
          </a:xfrm>
          <a:prstGeom prst="rect">
            <a:avLst/>
          </a:prstGeom>
          <a:solidFill>
            <a:srgbClr val="ffffff"/>
          </a:solidFill>
          <a:ln>
            <a:solidFill>
              <a:srgbClr val="3333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 de entrenamiento</a:t>
            </a: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2808000" y="1944000"/>
            <a:ext cx="1583640" cy="863640"/>
          </a:xfrm>
          <a:prstGeom prst="rect">
            <a:avLst/>
          </a:prstGeom>
          <a:solidFill>
            <a:srgbClr val="ffffff"/>
          </a:solidFill>
          <a:ln>
            <a:solidFill>
              <a:srgbClr val="3333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Algoritmo de </a:t>
            </a:r>
            <a:br/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aprendizaje</a:t>
            </a: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5112000" y="2160000"/>
            <a:ext cx="503640" cy="431640"/>
          </a:xfrm>
          <a:prstGeom prst="rect">
            <a:avLst/>
          </a:prstGeom>
          <a:solidFill>
            <a:srgbClr val="ffffff"/>
          </a:solidFill>
          <a:ln>
            <a:solidFill>
              <a:srgbClr val="3333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2232000" y="2304000"/>
            <a:ext cx="575640" cy="215640"/>
          </a:xfrm>
          <a:custGeom>
            <a:avLst/>
            <a:gdLst/>
            <a:ahLst/>
            <a:rect l="l" t="t" r="r" b="b"/>
            <a:pathLst>
              <a:path w="1601" h="602">
                <a:moveTo>
                  <a:pt x="0" y="150"/>
                </a:moveTo>
                <a:lnTo>
                  <a:pt x="1200" y="150"/>
                </a:lnTo>
                <a:lnTo>
                  <a:pt x="1200" y="0"/>
                </a:lnTo>
                <a:lnTo>
                  <a:pt x="1600" y="300"/>
                </a:lnTo>
                <a:lnTo>
                  <a:pt x="1200" y="601"/>
                </a:lnTo>
                <a:lnTo>
                  <a:pt x="120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9"/>
          <p:cNvSpPr/>
          <p:nvPr/>
        </p:nvSpPr>
        <p:spPr>
          <a:xfrm>
            <a:off x="4392000" y="2304000"/>
            <a:ext cx="719640" cy="143640"/>
          </a:xfrm>
          <a:custGeom>
            <a:avLst/>
            <a:gdLst/>
            <a:ahLst/>
            <a:rect l="l" t="t" r="r" b="b"/>
            <a:pathLst>
              <a:path w="2002" h="402">
                <a:moveTo>
                  <a:pt x="0" y="100"/>
                </a:moveTo>
                <a:lnTo>
                  <a:pt x="1500" y="100"/>
                </a:lnTo>
                <a:lnTo>
                  <a:pt x="1500" y="0"/>
                </a:lnTo>
                <a:lnTo>
                  <a:pt x="2001" y="200"/>
                </a:lnTo>
                <a:lnTo>
                  <a:pt x="1500" y="401"/>
                </a:lnTo>
                <a:lnTo>
                  <a:pt x="150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0"/>
          <p:cNvSpPr/>
          <p:nvPr/>
        </p:nvSpPr>
        <p:spPr>
          <a:xfrm>
            <a:off x="648000" y="3312000"/>
            <a:ext cx="7991640" cy="12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Alimentamos los datos de entrenamiento a un algoritmo de aprendizaje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tarea del algoritmo de aprendizaje es generar como resultado una función matemática que</a:t>
            </a:r>
            <a:br/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históricamente en ML es llamada hipótesis h y conocida en otros ámbitos como función objetivo f(x), esto a través de un proceso llamado “entrenamiento”. 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trabajo de la hipótesis h es transformar entradas “x” a un valor aproximado “y”(exactamente lo que hace una función matemática) 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708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lineal de 1 variable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48920" y="1350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418680" y="4507920"/>
            <a:ext cx="85086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432000" y="1134000"/>
            <a:ext cx="8262720" cy="4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Hipótesis h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48000" y="1512000"/>
            <a:ext cx="1583640" cy="863640"/>
          </a:xfrm>
          <a:prstGeom prst="rect">
            <a:avLst/>
          </a:prstGeom>
          <a:solidFill>
            <a:srgbClr val="ffffff"/>
          </a:solidFill>
          <a:ln>
            <a:solidFill>
              <a:srgbClr val="3333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Features o </a:t>
            </a:r>
            <a:br/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entradas “x”</a:t>
            </a: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4176000" y="1512000"/>
            <a:ext cx="1583640" cy="863640"/>
          </a:xfrm>
          <a:prstGeom prst="rect">
            <a:avLst/>
          </a:prstGeom>
          <a:solidFill>
            <a:srgbClr val="ffffff"/>
          </a:solidFill>
          <a:ln>
            <a:solidFill>
              <a:srgbClr val="3333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Predicción,</a:t>
            </a:r>
            <a:br/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aproximación “y”</a:t>
            </a: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2952000" y="1728000"/>
            <a:ext cx="503640" cy="431640"/>
          </a:xfrm>
          <a:prstGeom prst="rect">
            <a:avLst/>
          </a:prstGeom>
          <a:solidFill>
            <a:srgbClr val="ffffff"/>
          </a:solidFill>
          <a:ln>
            <a:solidFill>
              <a:srgbClr val="3333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2232000" y="1872000"/>
            <a:ext cx="719640" cy="143640"/>
          </a:xfrm>
          <a:custGeom>
            <a:avLst/>
            <a:gdLst/>
            <a:ahLst/>
            <a:rect l="l" t="t" r="r" b="b"/>
            <a:pathLst>
              <a:path w="2002" h="402">
                <a:moveTo>
                  <a:pt x="0" y="100"/>
                </a:moveTo>
                <a:lnTo>
                  <a:pt x="1500" y="100"/>
                </a:lnTo>
                <a:lnTo>
                  <a:pt x="1500" y="0"/>
                </a:lnTo>
                <a:lnTo>
                  <a:pt x="2001" y="200"/>
                </a:lnTo>
                <a:lnTo>
                  <a:pt x="1500" y="401"/>
                </a:lnTo>
                <a:lnTo>
                  <a:pt x="150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9"/>
          <p:cNvSpPr/>
          <p:nvPr/>
        </p:nvSpPr>
        <p:spPr>
          <a:xfrm>
            <a:off x="655560" y="2641320"/>
            <a:ext cx="7991640" cy="10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hipótesis h mapea valores de entrada “x” a valores de salida “y”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algoritmo de aprendizaje busca encontrar la mejor opción de hipótesis, es decir la que mejor</a:t>
            </a:r>
            <a:br/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ajusta a los datos de entrenamiento.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Puesto que “x” y “y” son entradas constantes del algoritmo de aprendizaje,este  encuentra la durante el entrenamiento la combinación de “m” y “b” mas adecuada 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3456000" y="1872000"/>
            <a:ext cx="719640" cy="143640"/>
          </a:xfrm>
          <a:custGeom>
            <a:avLst/>
            <a:gdLst/>
            <a:ahLst/>
            <a:rect l="l" t="t" r="r" b="b"/>
            <a:pathLst>
              <a:path w="2002" h="402">
                <a:moveTo>
                  <a:pt x="0" y="100"/>
                </a:moveTo>
                <a:lnTo>
                  <a:pt x="1500" y="100"/>
                </a:lnTo>
                <a:lnTo>
                  <a:pt x="1500" y="0"/>
                </a:lnTo>
                <a:lnTo>
                  <a:pt x="2001" y="200"/>
                </a:lnTo>
                <a:lnTo>
                  <a:pt x="1500" y="401"/>
                </a:lnTo>
                <a:lnTo>
                  <a:pt x="150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1"/>
          <p:cNvSpPr/>
          <p:nvPr/>
        </p:nvSpPr>
        <p:spPr>
          <a:xfrm>
            <a:off x="720000" y="4032000"/>
            <a:ext cx="1583640" cy="863640"/>
          </a:xfrm>
          <a:prstGeom prst="rect">
            <a:avLst/>
          </a:prstGeom>
          <a:solidFill>
            <a:srgbClr val="ffffff"/>
          </a:solidFill>
          <a:ln>
            <a:solidFill>
              <a:srgbClr val="3333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Tamaño de casa</a:t>
            </a: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4248000" y="4032000"/>
            <a:ext cx="1583640" cy="863640"/>
          </a:xfrm>
          <a:prstGeom prst="rect">
            <a:avLst/>
          </a:prstGeom>
          <a:solidFill>
            <a:srgbClr val="ffffff"/>
          </a:solidFill>
          <a:ln>
            <a:solidFill>
              <a:srgbClr val="3333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Precio de venta</a:t>
            </a:r>
            <a:br/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aproximado</a:t>
            </a: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3024000" y="4248000"/>
            <a:ext cx="503640" cy="431640"/>
          </a:xfrm>
          <a:prstGeom prst="rect">
            <a:avLst/>
          </a:prstGeom>
          <a:solidFill>
            <a:srgbClr val="ffffff"/>
          </a:solidFill>
          <a:ln>
            <a:solidFill>
              <a:srgbClr val="3333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2304000" y="4392000"/>
            <a:ext cx="719640" cy="143640"/>
          </a:xfrm>
          <a:custGeom>
            <a:avLst/>
            <a:gdLst/>
            <a:ahLst/>
            <a:rect l="l" t="t" r="r" b="b"/>
            <a:pathLst>
              <a:path w="2002" h="402">
                <a:moveTo>
                  <a:pt x="0" y="100"/>
                </a:moveTo>
                <a:lnTo>
                  <a:pt x="1500" y="100"/>
                </a:lnTo>
                <a:lnTo>
                  <a:pt x="1500" y="0"/>
                </a:lnTo>
                <a:lnTo>
                  <a:pt x="2001" y="200"/>
                </a:lnTo>
                <a:lnTo>
                  <a:pt x="1500" y="401"/>
                </a:lnTo>
                <a:lnTo>
                  <a:pt x="150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5"/>
          <p:cNvSpPr/>
          <p:nvPr/>
        </p:nvSpPr>
        <p:spPr>
          <a:xfrm>
            <a:off x="3528000" y="4392000"/>
            <a:ext cx="719640" cy="143640"/>
          </a:xfrm>
          <a:custGeom>
            <a:avLst/>
            <a:gdLst/>
            <a:ahLst/>
            <a:rect l="l" t="t" r="r" b="b"/>
            <a:pathLst>
              <a:path w="2002" h="402">
                <a:moveTo>
                  <a:pt x="0" y="100"/>
                </a:moveTo>
                <a:lnTo>
                  <a:pt x="1500" y="100"/>
                </a:lnTo>
                <a:lnTo>
                  <a:pt x="1500" y="0"/>
                </a:lnTo>
                <a:lnTo>
                  <a:pt x="2001" y="200"/>
                </a:lnTo>
                <a:lnTo>
                  <a:pt x="1500" y="401"/>
                </a:lnTo>
                <a:lnTo>
                  <a:pt x="150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75708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lineal de 1 variable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32000" y="11718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418680" y="4507920"/>
            <a:ext cx="85086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"/>
          <p:cNvSpPr/>
          <p:nvPr/>
        </p:nvSpPr>
        <p:spPr>
          <a:xfrm>
            <a:off x="428400" y="1422000"/>
            <a:ext cx="8262720" cy="4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Hipótesis h(terminología)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792000" y="1872360"/>
            <a:ext cx="1583640" cy="863640"/>
          </a:xfrm>
          <a:prstGeom prst="rect">
            <a:avLst/>
          </a:prstGeom>
          <a:solidFill>
            <a:srgbClr val="ffffff"/>
          </a:solidFill>
          <a:ln>
            <a:solidFill>
              <a:srgbClr val="3333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Features o </a:t>
            </a:r>
            <a:br/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entradas “x”</a:t>
            </a: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4320000" y="1872360"/>
            <a:ext cx="1583640" cy="863640"/>
          </a:xfrm>
          <a:prstGeom prst="rect">
            <a:avLst/>
          </a:prstGeom>
          <a:solidFill>
            <a:srgbClr val="ffffff"/>
          </a:solidFill>
          <a:ln>
            <a:solidFill>
              <a:srgbClr val="3333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Predicción,</a:t>
            </a:r>
            <a:br/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aproximación “y”</a:t>
            </a: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096000" y="2088360"/>
            <a:ext cx="503640" cy="431640"/>
          </a:xfrm>
          <a:prstGeom prst="rect">
            <a:avLst/>
          </a:prstGeom>
          <a:solidFill>
            <a:srgbClr val="ffffff"/>
          </a:solidFill>
          <a:ln>
            <a:solidFill>
              <a:srgbClr val="3333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8"/>
          <p:cNvSpPr/>
          <p:nvPr/>
        </p:nvSpPr>
        <p:spPr>
          <a:xfrm>
            <a:off x="2376000" y="2232360"/>
            <a:ext cx="719640" cy="143640"/>
          </a:xfrm>
          <a:custGeom>
            <a:avLst/>
            <a:gdLst/>
            <a:ahLst/>
            <a:rect l="l" t="t" r="r" b="b"/>
            <a:pathLst>
              <a:path w="2002" h="402">
                <a:moveTo>
                  <a:pt x="0" y="100"/>
                </a:moveTo>
                <a:lnTo>
                  <a:pt x="1500" y="100"/>
                </a:lnTo>
                <a:lnTo>
                  <a:pt x="1500" y="0"/>
                </a:lnTo>
                <a:lnTo>
                  <a:pt x="2001" y="200"/>
                </a:lnTo>
                <a:lnTo>
                  <a:pt x="1500" y="401"/>
                </a:lnTo>
                <a:lnTo>
                  <a:pt x="150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9"/>
          <p:cNvSpPr/>
          <p:nvPr/>
        </p:nvSpPr>
        <p:spPr>
          <a:xfrm>
            <a:off x="504000" y="2952000"/>
            <a:ext cx="7991640" cy="10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Concluimos que el modelo corresponde a la hipótesis o función  encontrada por el proceso de entrenamiento.</a:t>
            </a: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los valores que el algoritmo de aprendizaje encuentra para ajustar el modelo (para este primer caso “m” y “b”)  les llamamos parámetros del modelo(comúnmente representados por la letra griega theta θ). Aveces son llamados o representados de otras formas ,por ejemplo “pesos” o “coeficientes” del modelo “w”.</a:t>
            </a: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hipótesis se dice que es una función de los features o entradas “x” (puesto que la salida depende de “x”), pero parametrizada por “</a:t>
            </a: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θ” (“w” según la nomenclatura usada) , esto lo representamos con la nomenclaturas:</a:t>
            </a:r>
            <a:br/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hθ(x)=θ0+θ1x, por ejemplo si θ0 = 2,  θ1 = 3,    tenemos hθ(x) = 2 + 3x  , o bien : h(x) = 2 + 3x</a:t>
            </a:r>
            <a:br/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fw(x) = w0 + w1x , si w0 = 3 y w1 = 2 ,tenemos fw(x) = 3 + 2x, o bien  : f(x) = 3 + 2x</a:t>
            </a: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predicción o valor aproximado  es aveces representada con y^ , para diferenciarlo de valores reales</a:t>
            </a:r>
            <a:br/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0"/>
          <p:cNvSpPr/>
          <p:nvPr/>
        </p:nvSpPr>
        <p:spPr>
          <a:xfrm>
            <a:off x="3600000" y="2232360"/>
            <a:ext cx="719640" cy="143640"/>
          </a:xfrm>
          <a:custGeom>
            <a:avLst/>
            <a:gdLst/>
            <a:ahLst/>
            <a:rect l="l" t="t" r="r" b="b"/>
            <a:pathLst>
              <a:path w="2002" h="402">
                <a:moveTo>
                  <a:pt x="0" y="100"/>
                </a:moveTo>
                <a:lnTo>
                  <a:pt x="1500" y="100"/>
                </a:lnTo>
                <a:lnTo>
                  <a:pt x="1500" y="0"/>
                </a:lnTo>
                <a:lnTo>
                  <a:pt x="2001" y="200"/>
                </a:lnTo>
                <a:lnTo>
                  <a:pt x="1500" y="401"/>
                </a:lnTo>
                <a:lnTo>
                  <a:pt x="150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6345720" y="2310840"/>
            <a:ext cx="1790280" cy="209160"/>
          </a:xfrm>
          <a:prstGeom prst="rect">
            <a:avLst/>
          </a:prstGeom>
          <a:ln>
            <a:noFill/>
          </a:ln>
        </p:spPr>
      </p:pic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6340680" y="1944000"/>
            <a:ext cx="1867320" cy="27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5708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lineal de 1 variable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32000" y="11718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18680" y="4507920"/>
            <a:ext cx="85086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4"/>
          <p:cNvSpPr/>
          <p:nvPr/>
        </p:nvSpPr>
        <p:spPr>
          <a:xfrm>
            <a:off x="428400" y="1278360"/>
            <a:ext cx="8262720" cy="4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Algunas preguntas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¿ Por que el modelo es llamado hipótesis ?</a:t>
            </a:r>
            <a:r>
              <a:rPr b="0" lang="es-GT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Por tradición e historia , no existe una razón concreta, los primeros investigadores de ML le llamaron de esta manera  y se ha mantenido.</a:t>
            </a:r>
            <a:endParaRPr b="0" lang="es-GT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¿ </a:t>
            </a:r>
            <a:r>
              <a:rPr b="1" lang="es-GT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 que una función lineal y no un polinomio? </a:t>
            </a:r>
            <a:r>
              <a:rPr b="0" lang="es-GT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 es posible utilizar en ML modelos mas complejos y aprenderemos en el curso de estos,pero el modelo lineal de una variable sirve como base para comprender conceptos e ideas y luego es usado como pieza base para construir modelos mas grandes.</a:t>
            </a:r>
            <a:endParaRPr b="0" lang="es-GT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Esto es muy parecido o igual a temas que conozco de otros cursos,¿por que lo aprendemos nuevamente, o que diferencia hay?</a:t>
            </a:r>
            <a:r>
              <a:rPr b="0" lang="es-GT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s-GT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Aun que ML toma mucho de otras ciencias, principalmente estadística , tiene un enfoque mas tecnológico, por ejemplo, en lugar de generar modelos y predecir en Excel u otro software “específico” como Minitab, ML esta orientado a integrar los modelos en aplicaciones empresariales  de gran escala, y servir como bloque o piezas para aplicaciones de software y ciencia de datos.(Podrías integrar tu modelo de predicción de casas, a la app móvil de un vendedor de propiedades, o usar la predicción de un modelo como feature de otro)</a:t>
            </a:r>
            <a:endParaRPr b="0" lang="es-GT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proceso de “entrenamiento” en el cual se encuentran los parámetros(o coeficientes) del modelo se basa en técnicas de optimización  y numéricas que son diferentes de estadística tradicional y en la mayoría de los casos requiere menor intervención humana y las realiza una computadora utilizando conjuntos de datos muy grandes.</a:t>
            </a:r>
            <a:endParaRPr b="0" lang="es-GT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s-GT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Aun que algunos temas parecen ser repetidos, estos solo servirán como pieza para armar  componentes mas grandes y complejos(por ejemplo “deep learning” que permite dar a las computadoras capacidades visuales y de procesamiento de lenguaje).</a:t>
            </a:r>
            <a:endParaRPr b="0" lang="es-GT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¿ Y como funciona el proceso de entrenamiento? ¿ Como encuentra los mejores parámetros? : </a:t>
            </a:r>
            <a:r>
              <a:rPr b="0" lang="es-GT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 veremos en las próximas clases, en resumen es un problema de optimización sobre una función de performance, comunmente “costo”</a:t>
            </a:r>
            <a:endParaRPr b="0" lang="es-GT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504000" y="2952000"/>
            <a:ext cx="7991640" cy="10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008000" y="432000"/>
            <a:ext cx="80895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Muchas gracias</a:t>
            </a:r>
            <a:endParaRPr b="0" lang="es-G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1544760" y="1105200"/>
            <a:ext cx="6156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3"/>
          <p:cNvSpPr/>
          <p:nvPr/>
        </p:nvSpPr>
        <p:spPr>
          <a:xfrm>
            <a:off x="352800" y="1583640"/>
            <a:ext cx="8500320" cy="20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4"/>
          <p:cNvSpPr/>
          <p:nvPr/>
        </p:nvSpPr>
        <p:spPr>
          <a:xfrm>
            <a:off x="640080" y="1737360"/>
            <a:ext cx="284112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Preguntas o comentarios?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Muchas gracias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5708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Primer algoritmo de ML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48920" y="1350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18680" y="4507920"/>
            <a:ext cx="85086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4"/>
          <p:cNvSpPr/>
          <p:nvPr/>
        </p:nvSpPr>
        <p:spPr>
          <a:xfrm>
            <a:off x="448920" y="1350000"/>
            <a:ext cx="826272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Regresión lineal de una variable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 utilizaremos para definir terminología y conceptos comunes en muchos tipos de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 de tipo  supervisado: para cada ejemplo(observación, o registro) sabemos la “respuesta correcta” o esperada.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Predecimos un número real.(cuanto o cuantos?)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5708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Primer algoritmo de ML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48920" y="1350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18680" y="4507920"/>
            <a:ext cx="85086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"/>
          <p:cNvSpPr/>
          <p:nvPr/>
        </p:nvSpPr>
        <p:spPr>
          <a:xfrm>
            <a:off x="448920" y="1350000"/>
            <a:ext cx="82627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Ejemplo: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Buscamos identificar(estimar, predecir o aproximar) precio de venta de casas, usando como base datos de casas vendidas en el pasado.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504000" y="2933640"/>
            <a:ext cx="2951640" cy="181800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4680000" y="3312000"/>
            <a:ext cx="3906720" cy="10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5708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Terminología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48920" y="1350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18680" y="4507920"/>
            <a:ext cx="85086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160000" y="1467000"/>
            <a:ext cx="5111640" cy="1412640"/>
          </a:xfrm>
          <a:prstGeom prst="rect">
            <a:avLst/>
          </a:prstGeom>
          <a:ln>
            <a:noFill/>
          </a:ln>
        </p:spPr>
      </p:pic>
      <p:sp>
        <p:nvSpPr>
          <p:cNvPr id="127" name="CustomShape 4"/>
          <p:cNvSpPr/>
          <p:nvPr/>
        </p:nvSpPr>
        <p:spPr>
          <a:xfrm>
            <a:off x="448920" y="3240000"/>
            <a:ext cx="836676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set: </a:t>
            </a: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set de entrenamiento es el conjunto de datos históricos,la experiencia según Mitchell. </a:t>
            </a:r>
            <a:br/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este ejemplo, los datos históricos de ventas de casas.</a:t>
            </a: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m=</a:t>
            </a: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número de “ejemplos de entrenamiento”, cantidad de observaciones o ejemplos en el set de entrenamiento</a:t>
            </a:r>
            <a:br/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este ejemplo “m” sería el número de ejemplos históricos de ventas de casas</a:t>
            </a: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(s) = variable(s) de entrada o features(predictor,variable independiente) . Para este ejemplo solo tenemos una:</a:t>
            </a:r>
            <a:br/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= tamaño en metros cuadrados</a:t>
            </a: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(s)= variable(s) de salida o variable objetivo(respuesta, variable dependiente) . Para este ejemplo solo tenemos una:</a:t>
            </a:r>
            <a:br/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= precio de venta en miles de quetzales</a:t>
            </a:r>
            <a:br/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5708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Terminología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48920" y="1350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18680" y="4507920"/>
            <a:ext cx="85086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160000" y="1467000"/>
            <a:ext cx="5111640" cy="1412640"/>
          </a:xfrm>
          <a:prstGeom prst="rect">
            <a:avLst/>
          </a:prstGeom>
          <a:ln>
            <a:noFill/>
          </a:ln>
        </p:spPr>
      </p:pic>
      <p:sp>
        <p:nvSpPr>
          <p:cNvPr id="132" name="CustomShape 4"/>
          <p:cNvSpPr/>
          <p:nvPr/>
        </p:nvSpPr>
        <p:spPr>
          <a:xfrm>
            <a:off x="448920" y="3240000"/>
            <a:ext cx="5969880" cy="17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(x,y) = </a:t>
            </a: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ejemplo de entrenamiento</a:t>
            </a: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x[i] = </a:t>
            </a: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 de entrada para el “ejemplo de entrenamiento i”. Para este ejemplo:</a:t>
            </a:r>
            <a:br/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x[0] = 2104</a:t>
            </a: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x[1] = 1416</a:t>
            </a: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y[i] = </a:t>
            </a: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 de salida para el “ejemplo de entrenamiento i”. Para este ejemplo:</a:t>
            </a:r>
            <a:br/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y[0] = 460</a:t>
            </a:r>
            <a:br/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y[1] = 232</a:t>
            </a: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(x,y)[i] = </a:t>
            </a: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ejemplo de entrenamiento i, equivalente a </a:t>
            </a:r>
            <a:r>
              <a:rPr b="1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(x[i],y[i]). </a:t>
            </a: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este ejemplo:</a:t>
            </a:r>
            <a:br/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(x,y)[</a:t>
            </a:r>
            <a:r>
              <a:rPr b="1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= (x[0] , y[0]) = (2104,160)</a:t>
            </a:r>
            <a:br/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5708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Terminología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48920" y="1350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18680" y="4507920"/>
            <a:ext cx="85086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160000" y="1467000"/>
            <a:ext cx="5111640" cy="1412640"/>
          </a:xfrm>
          <a:prstGeom prst="rect">
            <a:avLst/>
          </a:prstGeom>
          <a:ln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448920" y="3240000"/>
            <a:ext cx="341100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Pregunta: </a:t>
            </a: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¿ Cual sería el valor de (x,y)[2] ?</a:t>
            </a:r>
            <a:br/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5708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Terminología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48920" y="1350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18680" y="4507920"/>
            <a:ext cx="85086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160000" y="1467000"/>
            <a:ext cx="5111640" cy="1412640"/>
          </a:xfrm>
          <a:prstGeom prst="rect">
            <a:avLst/>
          </a:prstGeom>
          <a:ln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448920" y="3240000"/>
            <a:ext cx="3411000" cy="81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Pregunta: </a:t>
            </a:r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¿ Cual sería el valor de (x,y)[2] ?</a:t>
            </a:r>
            <a:br/>
            <a:br/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(1534,315)</a:t>
            </a:r>
            <a:br/>
            <a:r>
              <a:rPr b="0" lang="es-G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s-G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5708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Simplista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48920" y="1350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18680" y="4507920"/>
            <a:ext cx="85086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2751840" y="1924560"/>
            <a:ext cx="3583800" cy="2107080"/>
          </a:xfrm>
          <a:prstGeom prst="rect">
            <a:avLst/>
          </a:prstGeom>
          <a:ln>
            <a:noFill/>
          </a:ln>
        </p:spPr>
      </p:pic>
      <p:sp>
        <p:nvSpPr>
          <p:cNvPr id="147" name="CustomShape 4"/>
          <p:cNvSpPr/>
          <p:nvPr/>
        </p:nvSpPr>
        <p:spPr>
          <a:xfrm>
            <a:off x="448920" y="1224000"/>
            <a:ext cx="86842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 “simplista” 1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para estimar el precio de venta(y) de una casa de tamaño x,</a:t>
            </a:r>
            <a:br/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buscamos ventas pasadas de casas del mismo tamaño x.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418680" y="4752000"/>
            <a:ext cx="60217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si no hemos vendido en el pasado casas de tamaño x ?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75708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Simplista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48920" y="1350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18680" y="4507920"/>
            <a:ext cx="85086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4"/>
          <p:cNvSpPr/>
          <p:nvPr/>
        </p:nvSpPr>
        <p:spPr>
          <a:xfrm>
            <a:off x="448920" y="1224000"/>
            <a:ext cx="81399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 “simplista” 2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En vez de usar el valor exacto x, creamos un intervalo </a:t>
            </a:r>
            <a:br/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“vecindario” de x , y promediamos las ventas en ese intervalo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240120" y="4392000"/>
            <a:ext cx="86871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Solo usa 2 ejemplos para la estimación, pero en ciencia de datos, es buena práctica</a:t>
            </a:r>
            <a:br/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utilizar la mayor cantidad de información disponible al realizar una predicción.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2448000" y="1944000"/>
            <a:ext cx="3514320" cy="219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2018-02-21T01:46:32Z</dcterms:modified>
  <cp:revision>81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