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16.png" ContentType="image/png"/>
  <Override PartName="/ppt/media/image3.jpeg" ContentType="image/jpeg"/>
  <Override PartName="/ppt/media/image2.jpeg" ContentType="image/jpe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8"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5"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9000" y="5213880"/>
            <a:ext cx="8386560" cy="513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40"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9000" y="5213880"/>
            <a:ext cx="8386560" cy="513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79"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17" name="CustomShape 1"/>
          <p:cNvSpPr/>
          <p:nvPr/>
        </p:nvSpPr>
        <p:spPr>
          <a:xfrm>
            <a:off x="-9000" y="5213880"/>
            <a:ext cx="8386560" cy="513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118"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llealgt/Reinforcement-Learning/blob/master/Q-Learning(Table).ipynb" TargetMode="External"/><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200400" y="417240"/>
            <a:ext cx="5690160" cy="8607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Calibri"/>
                <a:ea typeface="DejaVu Sans"/>
              </a:rPr>
              <a:t>Universidad Francisco Marroquín</a:t>
            </a:r>
            <a:endParaRPr b="0" lang="en-US" sz="1800" spc="-1" strike="noStrike">
              <a:solidFill>
                <a:srgbClr val="000000"/>
              </a:solidFill>
              <a:uFill>
                <a:solidFill>
                  <a:srgbClr val="ffffff"/>
                </a:solidFill>
              </a:uFill>
              <a:latin typeface="Arial"/>
            </a:endParaRPr>
          </a:p>
        </p:txBody>
      </p:sp>
      <p:sp>
        <p:nvSpPr>
          <p:cNvPr id="157" name="CustomShape 2"/>
          <p:cNvSpPr/>
          <p:nvPr/>
        </p:nvSpPr>
        <p:spPr>
          <a:xfrm>
            <a:off x="3312000" y="2232000"/>
            <a:ext cx="5684760" cy="109944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Calibri"/>
                <a:ea typeface="DejaVu Sans"/>
              </a:rPr>
              <a:t>Machine Learning</a:t>
            </a:r>
            <a:endParaRPr b="0" lang="en-US" sz="1800" spc="-1" strike="noStrike">
              <a:solidFill>
                <a:srgbClr val="000000"/>
              </a:solidFill>
              <a:uFill>
                <a:solidFill>
                  <a:srgbClr val="ffffff"/>
                </a:solidFill>
              </a:uFill>
              <a:latin typeface="Arial"/>
            </a:endParaRPr>
          </a:p>
          <a:p>
            <a:pPr algn="r">
              <a:lnSpc>
                <a:spcPct val="100000"/>
              </a:lnSpc>
            </a:pPr>
            <a:r>
              <a:rPr b="0" lang="en-US" sz="2800" spc="-1" strike="noStrike">
                <a:solidFill>
                  <a:srgbClr val="000000"/>
                </a:solidFill>
                <a:uFill>
                  <a:solidFill>
                    <a:srgbClr val="ffffff"/>
                  </a:solidFill>
                </a:uFill>
                <a:latin typeface="Calibri"/>
                <a:ea typeface="DejaVu Sans"/>
              </a:rPr>
              <a:t>Primer semestre 2018</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80" name="CustomShape 2"/>
          <p:cNvSpPr/>
          <p:nvPr/>
        </p:nvSpPr>
        <p:spPr>
          <a:xfrm>
            <a:off x="2281320" y="1044720"/>
            <a:ext cx="6104880" cy="3660480"/>
          </a:xfrm>
          <a:prstGeom prst="rect">
            <a:avLst/>
          </a:prstGeom>
          <a:noFill/>
          <a:ln>
            <a:noFill/>
          </a:ln>
        </p:spPr>
        <p:style>
          <a:lnRef idx="0"/>
          <a:fillRef idx="0"/>
          <a:effectRef idx="0"/>
          <a:fontRef idx="minor"/>
        </p:style>
        <p:txBody>
          <a:bodyPr lIns="90000" rIns="90000" tIns="45000" bIns="45000"/>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Consiste en dar a la computadora o aplicación datos de ejemplo en donde para cada ejemplo, conocemos  y le damos a la aplicación la “respuesta correcta” o esperada.</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Algunos ejemplos:</a:t>
            </a:r>
            <a:endParaRPr b="0" lang="en-US" sz="1800" spc="-1" strike="noStrike">
              <a:solidFill>
                <a:srgbClr val="000000"/>
              </a:solidFill>
              <a:uFill>
                <a:solidFill>
                  <a:srgbClr val="ffffff"/>
                </a:solidFill>
              </a:uFill>
              <a:latin typeface="Arial"/>
            </a:endParaRPr>
          </a:p>
          <a:p>
            <a:pPr marL="44820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Si buscamos crear una aplicación que reconozca si en una imágen hay un gato o no, debemos recopilar imágenes ,identificar y anotar para cada imágen la existencia o no del gato.</a:t>
            </a:r>
            <a:endParaRPr b="0" lang="en-US" sz="1800" spc="-1" strike="noStrike">
              <a:solidFill>
                <a:srgbClr val="000000"/>
              </a:solidFill>
              <a:uFill>
                <a:solidFill>
                  <a:srgbClr val="ffffff"/>
                </a:solidFill>
              </a:uFill>
              <a:latin typeface="Arial"/>
            </a:endParaRPr>
          </a:p>
          <a:p>
            <a:pPr marL="44820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Para el ejemplo de predicción de precios de casas, para lograr predecir el precio de casas futuras, necesitamos ejemplos con la “respuesta correcta”, es decir el precio real de otras casas de de ejemplo.</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2281320" y="1044720"/>
            <a:ext cx="6104880" cy="3660480"/>
          </a:xfrm>
          <a:prstGeom prst="rect">
            <a:avLst/>
          </a:prstGeom>
          <a:noFill/>
          <a:ln>
            <a:noFill/>
          </a:ln>
        </p:spPr>
        <p:style>
          <a:lnRef idx="0"/>
          <a:fillRef idx="0"/>
          <a:effectRef idx="0"/>
          <a:fontRef idx="minor"/>
        </p:style>
        <p:txBody>
          <a:bodyPr lIns="90000" rIns="90000" tIns="45000" bIns="45000"/>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El aprendizaje supervisado se sub-divide en:</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1" lang="es-ES" sz="1600" spc="-1" strike="noStrike">
                <a:solidFill>
                  <a:srgbClr val="000000"/>
                </a:solidFill>
                <a:uFill>
                  <a:solidFill>
                    <a:srgbClr val="ffffff"/>
                  </a:solidFill>
                </a:uFill>
                <a:latin typeface="Calibri"/>
                <a:ea typeface="DejaVu Sans"/>
              </a:rPr>
              <a:t>Regresión</a:t>
            </a:r>
            <a:r>
              <a:rPr b="0" lang="es-ES" sz="1600" spc="-1" strike="noStrike">
                <a:solidFill>
                  <a:srgbClr val="000000"/>
                </a:solidFill>
                <a:uFill>
                  <a:solidFill>
                    <a:srgbClr val="ffffff"/>
                  </a:solidFill>
                </a:uFill>
                <a:latin typeface="Calibri"/>
                <a:ea typeface="DejaVu Sans"/>
              </a:rPr>
              <a:t>: el valor esperado, o a predecir(así como la </a:t>
            </a:r>
            <a:r>
              <a:rPr b="0" lang="es-ES" sz="1600" spc="-1" strike="noStrike">
                <a:solidFill>
                  <a:srgbClr val="000000"/>
                </a:solidFill>
                <a:uFill>
                  <a:solidFill>
                    <a:srgbClr val="ffffff"/>
                  </a:solidFill>
                </a:uFill>
                <a:latin typeface="Calibri"/>
                <a:ea typeface="DejaVu Sans"/>
              </a:rPr>
              <a:t>respuesta correcta en los ejemplos) es un valor </a:t>
            </a:r>
            <a:r>
              <a:rPr b="0" lang="es-ES" sz="1600" spc="-1" strike="noStrike">
                <a:solidFill>
                  <a:srgbClr val="000000"/>
                </a:solidFill>
                <a:uFill>
                  <a:solidFill>
                    <a:srgbClr val="ffffff"/>
                  </a:solidFill>
                </a:uFill>
                <a:latin typeface="Calibri"/>
                <a:ea typeface="DejaVu Sans"/>
              </a:rPr>
              <a:t>númerico decimal, continuo. Por ejemplo: 1.12, 334.45</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1" lang="es-ES" sz="1600" spc="-1" strike="noStrike">
                <a:solidFill>
                  <a:srgbClr val="000000"/>
                </a:solidFill>
                <a:uFill>
                  <a:solidFill>
                    <a:srgbClr val="ffffff"/>
                  </a:solidFill>
                </a:uFill>
                <a:latin typeface="Calibri"/>
                <a:ea typeface="DejaVu Sans"/>
              </a:rPr>
              <a:t>Clasificación</a:t>
            </a:r>
            <a:r>
              <a:rPr b="0" lang="es-ES" sz="1600" spc="-1" strike="noStrike">
                <a:solidFill>
                  <a:srgbClr val="000000"/>
                </a:solidFill>
                <a:uFill>
                  <a:solidFill>
                    <a:srgbClr val="ffffff"/>
                  </a:solidFill>
                </a:uFill>
                <a:latin typeface="Calibri"/>
                <a:ea typeface="DejaVu Sans"/>
              </a:rPr>
              <a:t>: el valor esperado  , o apredecir(así </a:t>
            </a:r>
            <a:r>
              <a:rPr b="0" lang="es-ES" sz="1600" spc="-1" strike="noStrike">
                <a:solidFill>
                  <a:srgbClr val="000000"/>
                </a:solidFill>
                <a:uFill>
                  <a:solidFill>
                    <a:srgbClr val="ffffff"/>
                  </a:solidFill>
                </a:uFill>
                <a:latin typeface="Calibri"/>
                <a:ea typeface="DejaVu Sans"/>
              </a:rPr>
              <a:t>como la respuesta correcta en los ejemplos) es una </a:t>
            </a:r>
            <a:r>
              <a:rPr b="0" lang="es-ES" sz="1600" spc="-1" strike="noStrike">
                <a:solidFill>
                  <a:srgbClr val="000000"/>
                </a:solidFill>
                <a:uFill>
                  <a:solidFill>
                    <a:srgbClr val="ffffff"/>
                  </a:solidFill>
                </a:uFill>
                <a:latin typeface="Calibri"/>
                <a:ea typeface="DejaVu Sans"/>
              </a:rPr>
              <a:t>categoría .Por ejemplo: “sí”  o “no” , “gato” o “no-</a:t>
            </a:r>
            <a:r>
              <a:rPr b="0" lang="es-ES" sz="1600" spc="-1" strike="noStrike">
                <a:solidFill>
                  <a:srgbClr val="000000"/>
                </a:solidFill>
                <a:uFill>
                  <a:solidFill>
                    <a:srgbClr val="ffffff"/>
                  </a:solidFill>
                </a:uFill>
                <a:latin typeface="Calibri"/>
                <a:ea typeface="DejaVu Sans"/>
              </a:rPr>
              <a:t>gato” , “click” o “no” click.</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El tipo básico de clasificación es “binario” es decir ,2 </a:t>
            </a:r>
            <a:r>
              <a:rPr b="0" lang="es-ES" sz="1600" spc="-1" strike="noStrike">
                <a:solidFill>
                  <a:srgbClr val="000000"/>
                </a:solidFill>
                <a:uFill>
                  <a:solidFill>
                    <a:srgbClr val="ffffff"/>
                  </a:solidFill>
                </a:uFill>
                <a:latin typeface="Calibri"/>
                <a:ea typeface="DejaVu Sans"/>
              </a:rPr>
              <a:t>posibles categorías o valores, y con este como base se </a:t>
            </a:r>
            <a:r>
              <a:rPr b="0" lang="es-ES" sz="1600" spc="-1" strike="noStrike">
                <a:solidFill>
                  <a:srgbClr val="000000"/>
                </a:solidFill>
                <a:uFill>
                  <a:solidFill>
                    <a:srgbClr val="ffffff"/>
                  </a:solidFill>
                </a:uFill>
                <a:latin typeface="Calibri"/>
                <a:ea typeface="DejaVu Sans"/>
              </a:rPr>
              <a:t>construyen casos de mas de 2 categorías.</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Se realiza como paso previo una conversión de </a:t>
            </a:r>
            <a:r>
              <a:rPr b="0" lang="es-ES" sz="1600" spc="-1" strike="noStrike">
                <a:solidFill>
                  <a:srgbClr val="000000"/>
                </a:solidFill>
                <a:uFill>
                  <a:solidFill>
                    <a:srgbClr val="ffffff"/>
                  </a:solidFill>
                </a:uFill>
                <a:latin typeface="Calibri"/>
                <a:ea typeface="DejaVu Sans"/>
              </a:rPr>
              <a:t>categoría a número, por ejemplo “si” y “no” a 1 y 0.</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Algunos algoritmos de ML dan como resultado una </a:t>
            </a:r>
            <a:r>
              <a:rPr b="0" lang="es-ES" sz="1600" spc="-1" strike="noStrike">
                <a:solidFill>
                  <a:srgbClr val="000000"/>
                </a:solidFill>
                <a:uFill>
                  <a:solidFill>
                    <a:srgbClr val="ffffff"/>
                  </a:solidFill>
                </a:uFill>
                <a:latin typeface="Calibri"/>
                <a:ea typeface="DejaVu Sans"/>
              </a:rPr>
              <a:t>probabilidad de que el resultado sea de cada </a:t>
            </a:r>
            <a:r>
              <a:rPr b="0" lang="es-ES" sz="1600" spc="-1" strike="noStrike">
                <a:solidFill>
                  <a:srgbClr val="000000"/>
                </a:solidFill>
                <a:uFill>
                  <a:solidFill>
                    <a:srgbClr val="ffffff"/>
                  </a:solidFill>
                </a:uFill>
                <a:latin typeface="Calibri"/>
                <a:ea typeface="DejaVu Sans"/>
              </a:rPr>
              <a:t>categoría.</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84"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1" lang="es-ES" sz="1600" spc="-1" strike="noStrike">
                <a:solidFill>
                  <a:srgbClr val="000000"/>
                </a:solidFill>
                <a:uFill>
                  <a:solidFill>
                    <a:srgbClr val="ffffff"/>
                  </a:solidFill>
                </a:uFill>
                <a:latin typeface="Calibri"/>
                <a:ea typeface="DejaVu Sans"/>
              </a:rPr>
              <a:t>Ejemplo(regresión):</a:t>
            </a:r>
            <a:r>
              <a:rPr b="0" lang="es-ES" sz="1600" spc="-1" strike="noStrike">
                <a:solidFill>
                  <a:srgbClr val="000000"/>
                </a:solidFill>
                <a:uFill>
                  <a:solidFill>
                    <a:srgbClr val="ffffff"/>
                  </a:solidFill>
                </a:uFill>
                <a:latin typeface="Calibri"/>
                <a:ea typeface="DejaVu Sans"/>
              </a:rPr>
              <a:t>Predecir el precio de una casa en </a:t>
            </a:r>
            <a:r>
              <a:rPr b="0" lang="es-ES" sz="1600" spc="-1" strike="noStrike">
                <a:solidFill>
                  <a:srgbClr val="000000"/>
                </a:solidFill>
                <a:uFill>
                  <a:solidFill>
                    <a:srgbClr val="ffffff"/>
                  </a:solidFill>
                </a:uFill>
                <a:latin typeface="Calibri"/>
                <a:ea typeface="DejaVu Sans"/>
              </a:rPr>
              <a:t>función de su tamaño(en metros cuadrados).</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85" name="" descr=""/>
          <p:cNvPicPr/>
          <p:nvPr/>
        </p:nvPicPr>
        <p:blipFill>
          <a:blip r:embed="rId1"/>
          <a:stretch/>
        </p:blipFill>
        <p:spPr>
          <a:xfrm>
            <a:off x="2840400" y="1730520"/>
            <a:ext cx="5206320" cy="2574720"/>
          </a:xfrm>
          <a:prstGeom prst="rect">
            <a:avLst/>
          </a:prstGeom>
          <a:ln>
            <a:noFill/>
          </a:ln>
        </p:spPr>
      </p:pic>
      <p:sp>
        <p:nvSpPr>
          <p:cNvPr id="186" name="TextShape 3"/>
          <p:cNvSpPr txBox="1"/>
          <p:nvPr/>
        </p:nvSpPr>
        <p:spPr>
          <a:xfrm>
            <a:off x="2112840" y="4685760"/>
            <a:ext cx="6939720" cy="3434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Queremos estimar el precio de una casa de 750 metros cuadrados</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Podriamos usar un algoritmo de ML para realizar regresión lineal.</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89" name="TextShape 3"/>
          <p:cNvSpPr txBox="1"/>
          <p:nvPr/>
        </p:nvSpPr>
        <p:spPr>
          <a:xfrm>
            <a:off x="2112840" y="4685760"/>
            <a:ext cx="6264360" cy="3434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Pero podríamos decidir que una linea no es la mejor </a:t>
            </a:r>
            <a:r>
              <a:rPr b="0" lang="en-US" sz="1800" spc="-1" strike="noStrike">
                <a:solidFill>
                  <a:srgbClr val="000000"/>
                </a:solidFill>
                <a:uFill>
                  <a:solidFill>
                    <a:srgbClr val="ffffff"/>
                  </a:solidFill>
                </a:uFill>
                <a:latin typeface="Arial"/>
              </a:rPr>
              <a:t>opción.</a:t>
            </a:r>
            <a:endParaRPr b="0" lang="en-US" sz="1800" spc="-1" strike="noStrike">
              <a:solidFill>
                <a:srgbClr val="000000"/>
              </a:solidFill>
              <a:uFill>
                <a:solidFill>
                  <a:srgbClr val="ffffff"/>
                </a:solidFill>
              </a:uFill>
              <a:latin typeface="Arial"/>
            </a:endParaRPr>
          </a:p>
        </p:txBody>
      </p:sp>
      <p:pic>
        <p:nvPicPr>
          <p:cNvPr id="190" name="" descr=""/>
          <p:cNvPicPr/>
          <p:nvPr/>
        </p:nvPicPr>
        <p:blipFill>
          <a:blip r:embed="rId1"/>
          <a:stretch/>
        </p:blipFill>
        <p:spPr>
          <a:xfrm>
            <a:off x="3291840" y="1821600"/>
            <a:ext cx="4297680" cy="2201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Podriamos usar un algoritmo de ML cuadrático(o polinomio de segundo grado).</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93" name="TextShape 3"/>
          <p:cNvSpPr txBox="1"/>
          <p:nvPr/>
        </p:nvSpPr>
        <p:spPr>
          <a:xfrm>
            <a:off x="2112840" y="4685760"/>
            <a:ext cx="6672960" cy="3434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Posteriormente en el curso veremos como seleccionar cual usar</a:t>
            </a:r>
            <a:endParaRPr b="0" lang="en-US" sz="1800" spc="-1" strike="noStrike">
              <a:solidFill>
                <a:srgbClr val="000000"/>
              </a:solidFill>
              <a:uFill>
                <a:solidFill>
                  <a:srgbClr val="ffffff"/>
                </a:solidFill>
              </a:uFill>
              <a:latin typeface="Arial"/>
            </a:endParaRPr>
          </a:p>
        </p:txBody>
      </p:sp>
      <p:pic>
        <p:nvPicPr>
          <p:cNvPr id="194" name="" descr=""/>
          <p:cNvPicPr/>
          <p:nvPr/>
        </p:nvPicPr>
        <p:blipFill>
          <a:blip r:embed="rId1"/>
          <a:stretch/>
        </p:blipFill>
        <p:spPr>
          <a:xfrm>
            <a:off x="2743200" y="1794960"/>
            <a:ext cx="4937760" cy="25160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196"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1" lang="es-ES" sz="1600" spc="-1" strike="noStrike">
                <a:solidFill>
                  <a:srgbClr val="000000"/>
                </a:solidFill>
                <a:uFill>
                  <a:solidFill>
                    <a:srgbClr val="ffffff"/>
                  </a:solidFill>
                </a:uFill>
                <a:latin typeface="Calibri"/>
                <a:ea typeface="DejaVu Sans"/>
              </a:rPr>
              <a:t>Ejemplo(clasificación):</a:t>
            </a:r>
            <a:r>
              <a:rPr b="0" lang="es-ES" sz="1600" spc="-1" strike="noStrike">
                <a:solidFill>
                  <a:srgbClr val="000000"/>
                </a:solidFill>
                <a:uFill>
                  <a:solidFill>
                    <a:srgbClr val="ffffff"/>
                  </a:solidFill>
                </a:uFill>
                <a:latin typeface="Calibri"/>
                <a:ea typeface="DejaVu Sans"/>
              </a:rPr>
              <a:t> queremos predecir cancer pulmonar  y para esto seleccionamos tamaño de tumor como variable predictora(X), el resultado o salida es 1(cáncer) o 0(no cáncer)</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97" name="TextShape 3"/>
          <p:cNvSpPr txBox="1"/>
          <p:nvPr/>
        </p:nvSpPr>
        <p:spPr>
          <a:xfrm>
            <a:off x="2140200" y="4389120"/>
            <a:ext cx="6820920" cy="59652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Nos damos cuenta que no hay una separación clara, entonces usamos</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Otra variable X: edad</a:t>
            </a:r>
            <a:endParaRPr b="0" lang="en-US" sz="1600" spc="-1" strike="noStrike">
              <a:solidFill>
                <a:srgbClr val="000000"/>
              </a:solidFill>
              <a:uFill>
                <a:solidFill>
                  <a:srgbClr val="ffffff"/>
                </a:solidFill>
              </a:uFill>
              <a:latin typeface="Arial"/>
            </a:endParaRPr>
          </a:p>
        </p:txBody>
      </p:sp>
      <p:pic>
        <p:nvPicPr>
          <p:cNvPr id="198" name="" descr=""/>
          <p:cNvPicPr/>
          <p:nvPr/>
        </p:nvPicPr>
        <p:blipFill>
          <a:blip r:embed="rId1"/>
          <a:stretch/>
        </p:blipFill>
        <p:spPr>
          <a:xfrm>
            <a:off x="2743200" y="2375280"/>
            <a:ext cx="5394960" cy="18309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1" lang="es-ES" sz="1600" spc="-1" strike="noStrike">
                <a:solidFill>
                  <a:srgbClr val="000000"/>
                </a:solidFill>
                <a:uFill>
                  <a:solidFill>
                    <a:srgbClr val="ffffff"/>
                  </a:solidFill>
                </a:uFill>
                <a:latin typeface="Calibri"/>
                <a:ea typeface="DejaVu Sans"/>
              </a:rPr>
              <a:t>Ejemplo(clasificación):</a:t>
            </a:r>
            <a:r>
              <a:rPr b="0" lang="es-ES" sz="1600" spc="-1" strike="noStrike">
                <a:solidFill>
                  <a:srgbClr val="000000"/>
                </a:solidFill>
                <a:uFill>
                  <a:solidFill>
                    <a:srgbClr val="ffffff"/>
                  </a:solidFill>
                </a:uFill>
                <a:latin typeface="Calibri"/>
                <a:ea typeface="DejaVu Sans"/>
              </a:rPr>
              <a:t> queremos predecir cancer pulmonar  y para esto seleccionamos tamaño de tumor como variable predictora(X), el resultado o salida es 1(cáncer) o 0(no cáncer)</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01" name="TextShape 3"/>
          <p:cNvSpPr txBox="1"/>
          <p:nvPr/>
        </p:nvSpPr>
        <p:spPr>
          <a:xfrm>
            <a:off x="2140200" y="4389120"/>
            <a:ext cx="6820920" cy="59652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Nos damos cuenta que no hay una separación clara, entonces usamos</a:t>
            </a:r>
            <a:endParaRPr b="0" lang="en-US" sz="1600" spc="-1" strike="noStrike">
              <a:solidFill>
                <a:srgbClr val="000000"/>
              </a:solidFill>
              <a:uFill>
                <a:solidFill>
                  <a:srgbClr val="ffffff"/>
                </a:solidFill>
              </a:uFill>
              <a:latin typeface="Arial"/>
            </a:endParaRPr>
          </a:p>
          <a:p>
            <a:r>
              <a:rPr b="0" lang="en-US" sz="1600" spc="-1" strike="noStrike">
                <a:solidFill>
                  <a:srgbClr val="000000"/>
                </a:solidFill>
                <a:uFill>
                  <a:solidFill>
                    <a:srgbClr val="ffffff"/>
                  </a:solidFill>
                </a:uFill>
                <a:latin typeface="Arial"/>
              </a:rPr>
              <a:t>Otra variable X: edad(en ML las variables son llamadas features)</a:t>
            </a:r>
            <a:endParaRPr b="0" lang="en-US" sz="1600" spc="-1" strike="noStrike">
              <a:solidFill>
                <a:srgbClr val="000000"/>
              </a:solidFill>
              <a:uFill>
                <a:solidFill>
                  <a:srgbClr val="ffffff"/>
                </a:solidFill>
              </a:uFill>
              <a:latin typeface="Arial"/>
            </a:endParaRPr>
          </a:p>
        </p:txBody>
      </p:sp>
      <p:pic>
        <p:nvPicPr>
          <p:cNvPr id="202" name="" descr=""/>
          <p:cNvPicPr/>
          <p:nvPr/>
        </p:nvPicPr>
        <p:blipFill>
          <a:blip r:embed="rId1"/>
          <a:stretch/>
        </p:blipFill>
        <p:spPr>
          <a:xfrm>
            <a:off x="2743200" y="2375280"/>
            <a:ext cx="5394960" cy="18309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p:txBody>
      </p:sp>
      <p:sp>
        <p:nvSpPr>
          <p:cNvPr id="204" name="CustomShape 2"/>
          <p:cNvSpPr/>
          <p:nvPr/>
        </p:nvSpPr>
        <p:spPr>
          <a:xfrm>
            <a:off x="2281320" y="1044720"/>
            <a:ext cx="6104880" cy="601200"/>
          </a:xfrm>
          <a:prstGeom prst="rect">
            <a:avLst/>
          </a:prstGeom>
          <a:noFill/>
          <a:ln>
            <a:noFill/>
          </a:ln>
        </p:spPr>
        <p:style>
          <a:lnRef idx="0"/>
          <a:fillRef idx="0"/>
          <a:effectRef idx="0"/>
          <a:fontRef idx="minor"/>
        </p:style>
        <p:txBody>
          <a:bodyPr lIns="90000" rIns="90000" tIns="45000" bIns="45000"/>
          <a:p>
            <a:pPr marL="343080" indent="-341280">
              <a:lnSpc>
                <a:spcPct val="100000"/>
              </a:lnSpc>
              <a:buClr>
                <a:srgbClr val="000000"/>
              </a:buClr>
              <a:buSzPct val="45000"/>
              <a:buFont typeface="Arial"/>
              <a:buChar char="•"/>
            </a:pPr>
            <a:r>
              <a:rPr b="0" lang="es-ES" sz="1600" spc="-1" strike="noStrike">
                <a:solidFill>
                  <a:srgbClr val="000000"/>
                </a:solidFill>
                <a:uFill>
                  <a:solidFill>
                    <a:srgbClr val="ffffff"/>
                  </a:solidFill>
                </a:uFill>
                <a:latin typeface="Calibri"/>
                <a:ea typeface="DejaVu Sans"/>
              </a:rPr>
              <a:t>El algoritmo de ML encontrará una linea que separa  las 2 clases(1 y 0) y usara esta linea para realizar la desición de a que clase pertenece un nuevo ejemplo a analizar.</a:t>
            </a:r>
            <a:r>
              <a:rPr b="0" lang="es-E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05" name="TextShape 3"/>
          <p:cNvSpPr txBox="1"/>
          <p:nvPr/>
        </p:nvSpPr>
        <p:spPr>
          <a:xfrm>
            <a:off x="2140200" y="4389120"/>
            <a:ext cx="6820920" cy="59652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Para el caso analizado la respuesta es : existe una alta probabilidad de que el paciente no tenga cáncer pulmonar.</a:t>
            </a:r>
            <a:endParaRPr b="0" lang="en-US" sz="1600" spc="-1" strike="noStrike">
              <a:solidFill>
                <a:srgbClr val="000000"/>
              </a:solidFill>
              <a:uFill>
                <a:solidFill>
                  <a:srgbClr val="ffffff"/>
                </a:solidFill>
              </a:uFill>
              <a:latin typeface="Arial"/>
            </a:endParaRPr>
          </a:p>
        </p:txBody>
      </p:sp>
      <p:pic>
        <p:nvPicPr>
          <p:cNvPr id="206" name="" descr=""/>
          <p:cNvPicPr/>
          <p:nvPr/>
        </p:nvPicPr>
        <p:blipFill>
          <a:blip r:embed="rId1"/>
          <a:stretch/>
        </p:blipFill>
        <p:spPr>
          <a:xfrm>
            <a:off x="4161960" y="2194560"/>
            <a:ext cx="2421720" cy="1924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008000" y="432000"/>
            <a:ext cx="8090280" cy="6076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600" spc="-1" strike="noStrike">
                <a:solidFill>
                  <a:srgbClr val="002060"/>
                </a:solidFill>
                <a:uFill>
                  <a:solidFill>
                    <a:srgbClr val="ffffff"/>
                  </a:solidFill>
                </a:uFill>
                <a:latin typeface="Calibri"/>
                <a:ea typeface="DejaVu Sans"/>
              </a:rPr>
              <a:t>Muchas gracias</a:t>
            </a:r>
            <a:endParaRPr b="0" lang="en-US" sz="1800" spc="-1" strike="noStrike">
              <a:solidFill>
                <a:srgbClr val="000000"/>
              </a:solidFill>
              <a:uFill>
                <a:solidFill>
                  <a:srgbClr val="ffffff"/>
                </a:solidFill>
              </a:uFill>
              <a:latin typeface="Arial"/>
            </a:endParaRPr>
          </a:p>
        </p:txBody>
      </p:sp>
      <p:sp>
        <p:nvSpPr>
          <p:cNvPr id="208" name="CustomShape 2"/>
          <p:cNvSpPr/>
          <p:nvPr/>
        </p:nvSpPr>
        <p:spPr>
          <a:xfrm>
            <a:off x="1544760" y="1105200"/>
            <a:ext cx="6157080" cy="476640"/>
          </a:xfrm>
          <a:prstGeom prst="rect">
            <a:avLst/>
          </a:prstGeom>
          <a:noFill/>
          <a:ln>
            <a:noFill/>
          </a:ln>
        </p:spPr>
        <p:style>
          <a:lnRef idx="0"/>
          <a:fillRef idx="0"/>
          <a:effectRef idx="0"/>
          <a:fontRef idx="minor"/>
        </p:style>
      </p:sp>
      <p:sp>
        <p:nvSpPr>
          <p:cNvPr id="209" name="CustomShape 3"/>
          <p:cNvSpPr/>
          <p:nvPr/>
        </p:nvSpPr>
        <p:spPr>
          <a:xfrm>
            <a:off x="352800" y="1583640"/>
            <a:ext cx="8501040" cy="2086560"/>
          </a:xfrm>
          <a:prstGeom prst="rect">
            <a:avLst/>
          </a:prstGeom>
          <a:noFill/>
          <a:ln>
            <a:noFill/>
          </a:ln>
        </p:spPr>
        <p:style>
          <a:lnRef idx="0"/>
          <a:fillRef idx="0"/>
          <a:effectRef idx="0"/>
          <a:fontRef idx="minor"/>
        </p:style>
      </p:sp>
      <p:sp>
        <p:nvSpPr>
          <p:cNvPr id="210" name="CustomShape 4"/>
          <p:cNvSpPr/>
          <p:nvPr/>
        </p:nvSpPr>
        <p:spPr>
          <a:xfrm>
            <a:off x="640080" y="1737360"/>
            <a:ext cx="2841840" cy="5950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Preguntas o comentarios?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Muchas gracias</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09640" y="433800"/>
            <a:ext cx="8242920" cy="6076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3600" spc="-1" strike="noStrike">
                <a:solidFill>
                  <a:srgbClr val="002060"/>
                </a:solidFill>
                <a:uFill>
                  <a:solidFill>
                    <a:srgbClr val="ffffff"/>
                  </a:solidFill>
                </a:uFill>
                <a:latin typeface="Calibri"/>
                <a:ea typeface="DejaVu Sans"/>
              </a:rPr>
              <a:t>Tipos de aprendizaje</a:t>
            </a: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448920" y="1350000"/>
            <a:ext cx="8242920" cy="3508920"/>
          </a:xfrm>
          <a:prstGeom prst="rect">
            <a:avLst/>
          </a:prstGeom>
          <a:noFill/>
          <a:ln>
            <a:noFill/>
          </a:ln>
        </p:spPr>
        <p:style>
          <a:lnRef idx="0"/>
          <a:fillRef idx="0"/>
          <a:effectRef idx="0"/>
          <a:fontRef idx="minor"/>
        </p:style>
        <p:txBody>
          <a:bodyPr lIns="0" rIns="0" tIns="0" bIns="0"/>
          <a:p>
            <a:pPr marL="216000" indent="-21456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Existen diversos tipos de aprendizaje, pero los 2 mas comúnes son:</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supervisado</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no supervisado</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Algunos otros son: </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por refuerzo</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Sistemas de recomendación</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Algoritmos generativos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semi-supervisado</a:t>
            </a:r>
            <a:r>
              <a:rPr b="1" lang="es-E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09640" y="433800"/>
            <a:ext cx="8242920" cy="6076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3600" spc="-1" strike="noStrike">
                <a:solidFill>
                  <a:srgbClr val="002060"/>
                </a:solidFill>
                <a:uFill>
                  <a:solidFill>
                    <a:srgbClr val="ffffff"/>
                  </a:solidFill>
                </a:uFill>
                <a:latin typeface="Calibri"/>
                <a:ea typeface="DejaVu Sans"/>
              </a:rPr>
              <a:t>Tipos de aprendizaje</a:t>
            </a:r>
            <a:endParaRPr b="0" lang="en-US" sz="1800" spc="-1" strike="noStrike">
              <a:solidFill>
                <a:srgbClr val="000000"/>
              </a:solidFill>
              <a:uFill>
                <a:solidFill>
                  <a:srgbClr val="ffffff"/>
                </a:solidFill>
              </a:uFill>
              <a:latin typeface="Arial"/>
            </a:endParaRPr>
          </a:p>
        </p:txBody>
      </p:sp>
      <p:sp>
        <p:nvSpPr>
          <p:cNvPr id="161" name="CustomShape 2"/>
          <p:cNvSpPr/>
          <p:nvPr/>
        </p:nvSpPr>
        <p:spPr>
          <a:xfrm>
            <a:off x="448920" y="1350000"/>
            <a:ext cx="8242920" cy="3508920"/>
          </a:xfrm>
          <a:prstGeom prst="rect">
            <a:avLst/>
          </a:prstGeom>
          <a:noFill/>
          <a:ln>
            <a:noFill/>
          </a:ln>
        </p:spPr>
        <p:style>
          <a:lnRef idx="0"/>
          <a:fillRef idx="0"/>
          <a:effectRef idx="0"/>
          <a:fontRef idx="minor"/>
        </p:style>
        <p:txBody>
          <a:bodyPr lIns="0" rIns="0" tIns="0" bIns="0"/>
          <a:p>
            <a:pPr marL="216000" indent="-214560">
              <a:lnSpc>
                <a:spcPct val="100000"/>
              </a:lnSpc>
              <a:buClr>
                <a:srgbClr val="000000"/>
              </a:buClr>
              <a:buFont typeface="Arial"/>
              <a:buChar char="•"/>
            </a:pPr>
            <a:r>
              <a:rPr b="1" lang="es-ES" sz="2000" spc="-1" strike="noStrike">
                <a:solidFill>
                  <a:srgbClr val="000000"/>
                </a:solidFill>
                <a:uFill>
                  <a:solidFill>
                    <a:srgbClr val="ffffff"/>
                  </a:solidFill>
                </a:uFill>
                <a:latin typeface="Calibri"/>
                <a:ea typeface="DejaVu Sans"/>
              </a:rPr>
              <a:t>De los tipos principales: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supervisado : “enseñamos” a la computadora a realizar una tarea a través de ejemplos.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no supervisado:  la computadora “aprende” por si misma a identificar patrones.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Mencionaremos brevemente los otros tipos de aprendizaje en le curso, pero entraremos a detalles y nos enfocaremos en aprendizaje supervisado , y no supervisado.</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También indagaremos en “best-practices” de ML</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09640" y="433800"/>
            <a:ext cx="8242920" cy="6076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3600" spc="-1" strike="noStrike">
                <a:solidFill>
                  <a:srgbClr val="002060"/>
                </a:solidFill>
                <a:uFill>
                  <a:solidFill>
                    <a:srgbClr val="ffffff"/>
                  </a:solidFill>
                </a:uFill>
                <a:latin typeface="Calibri"/>
                <a:ea typeface="DejaVu Sans"/>
              </a:rPr>
              <a:t>Tipos de aprendizaje</a:t>
            </a:r>
            <a:endParaRPr b="0" lang="en-US" sz="1800" spc="-1" strike="noStrike">
              <a:solidFill>
                <a:srgbClr val="000000"/>
              </a:solidFill>
              <a:uFill>
                <a:solidFill>
                  <a:srgbClr val="ffffff"/>
                </a:solidFill>
              </a:uFill>
              <a:latin typeface="Arial"/>
            </a:endParaRPr>
          </a:p>
        </p:txBody>
      </p:sp>
      <p:sp>
        <p:nvSpPr>
          <p:cNvPr id="163" name="CustomShape 2"/>
          <p:cNvSpPr/>
          <p:nvPr/>
        </p:nvSpPr>
        <p:spPr>
          <a:xfrm>
            <a:off x="448920" y="1350000"/>
            <a:ext cx="8242920" cy="3508920"/>
          </a:xfrm>
          <a:prstGeom prst="rect">
            <a:avLst/>
          </a:prstGeom>
          <a:noFill/>
          <a:ln>
            <a:noFill/>
          </a:ln>
        </p:spPr>
        <p:style>
          <a:lnRef idx="0"/>
          <a:fillRef idx="0"/>
          <a:effectRef idx="0"/>
          <a:fontRef idx="minor"/>
        </p:style>
        <p:txBody>
          <a:bodyPr lIns="0" rIns="0" tIns="0" bIns="0"/>
          <a:p>
            <a:pPr marL="216000" indent="-214560">
              <a:lnSpc>
                <a:spcPct val="100000"/>
              </a:lnSpc>
              <a:buClr>
                <a:srgbClr val="000000"/>
              </a:buClr>
              <a:buFont typeface="Arial"/>
              <a:buChar char="•"/>
            </a:pPr>
            <a:r>
              <a:rPr b="1" lang="es-ES" sz="2000" spc="-1" strike="noStrike">
                <a:solidFill>
                  <a:srgbClr val="000000"/>
                </a:solidFill>
                <a:uFill>
                  <a:solidFill>
                    <a:srgbClr val="ffffff"/>
                  </a:solidFill>
                </a:uFill>
                <a:latin typeface="Calibri"/>
                <a:ea typeface="DejaVu Sans"/>
              </a:rPr>
              <a:t>De los tipos secundarios: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por refuerzo : Se basa en recompensas y castigos,se da al programa un objetivo y un “ambiente”, a partir de prueba y error, el programa aprende a realizar de mejor manera su objetivo.</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Sistemas de recomendación:  similar a Amazon, Netflix o youtube, usa datos del usuario, y de usuarios similares para realizar una recomendación.</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Algoritmos generativos: crean o generan nuevos datos o ejemplos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2000" spc="-1" strike="noStrike">
                <a:solidFill>
                  <a:srgbClr val="000000"/>
                </a:solidFill>
                <a:uFill>
                  <a:solidFill>
                    <a:srgbClr val="ffffff"/>
                  </a:solidFill>
                </a:uFill>
                <a:latin typeface="Calibri"/>
                <a:ea typeface="DejaVu Sans"/>
              </a:rPr>
              <a:t>Aprendizaje semi-supervisado: combinación de los 2 tipos básicos.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1" lang="es-E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Tipos de aprendizaje</a:t>
            </a:r>
            <a:endParaRPr b="0" lang="en-US" sz="1800" spc="-1" strike="noStrike">
              <a:solidFill>
                <a:srgbClr val="000000"/>
              </a:solidFill>
              <a:uFill>
                <a:solidFill>
                  <a:srgbClr val="ffffff"/>
                </a:solidFill>
              </a:uFill>
              <a:latin typeface="Arial"/>
            </a:endParaRPr>
          </a:p>
        </p:txBody>
      </p:sp>
      <p:sp>
        <p:nvSpPr>
          <p:cNvPr id="165" name="CustomShape 2"/>
          <p:cNvSpPr/>
          <p:nvPr/>
        </p:nvSpPr>
        <p:spPr>
          <a:xfrm>
            <a:off x="2281320" y="1044720"/>
            <a:ext cx="6104880" cy="3660480"/>
          </a:xfrm>
          <a:prstGeom prst="rect">
            <a:avLst/>
          </a:prstGeom>
          <a:noFill/>
          <a:ln>
            <a:noFill/>
          </a:ln>
        </p:spPr>
        <p:style>
          <a:lnRef idx="0"/>
          <a:fillRef idx="0"/>
          <a:effectRef idx="0"/>
          <a:fontRef idx="minor"/>
        </p:style>
        <p:txBody>
          <a:bodyPr lIns="90000" rIns="90000" tIns="45000" bIns="45000"/>
          <a:p>
            <a:pPr algn="just">
              <a:lnSpc>
                <a:spcPct val="100000"/>
              </a:lnSpc>
            </a:pPr>
            <a:r>
              <a:rPr b="1" lang="es-ES" sz="1800" spc="-1" strike="noStrike">
                <a:solidFill>
                  <a:srgbClr val="000000"/>
                </a:solidFill>
                <a:uFill>
                  <a:solidFill>
                    <a:srgbClr val="ffffff"/>
                  </a:solidFill>
                </a:uFill>
                <a:latin typeface="Calibri"/>
                <a:ea typeface="DejaVu Sans"/>
              </a:rPr>
              <a:t>Aprendizaje supervisado:</a:t>
            </a:r>
            <a:r>
              <a:rPr b="1" lang="es-ES" sz="1600" spc="-1" strike="noStrike">
                <a:solidFill>
                  <a:srgbClr val="000000"/>
                </a:solidFill>
                <a:uFill>
                  <a:solidFill>
                    <a:srgbClr val="ffffff"/>
                  </a:solidFill>
                </a:uFill>
                <a:latin typeface="Calibri"/>
                <a:ea typeface="DejaVu Sans"/>
              </a:rPr>
              <a:t> </a:t>
            </a:r>
            <a:r>
              <a:rPr b="0" lang="es-ES" sz="1600" spc="-1" strike="noStrike">
                <a:solidFill>
                  <a:srgbClr val="000000"/>
                </a:solidFill>
                <a:uFill>
                  <a:solidFill>
                    <a:srgbClr val="ffffff"/>
                  </a:solidFill>
                </a:uFill>
                <a:latin typeface="Calibri"/>
                <a:ea typeface="DejaVu Sans"/>
              </a:rPr>
              <a:t>el tipo mas común, consiste en dar al algoritmo datos de la forma :</a:t>
            </a:r>
            <a:endParaRPr b="0" lang="en-US" sz="1800" spc="-1" strike="noStrike">
              <a:solidFill>
                <a:srgbClr val="000000"/>
              </a:solidFill>
              <a:uFill>
                <a:solidFill>
                  <a:srgbClr val="ffffff"/>
                </a:solidFill>
              </a:uFill>
              <a:latin typeface="Arial"/>
            </a:endParaRPr>
          </a:p>
          <a:p>
            <a:pPr algn="just">
              <a:lnSpc>
                <a:spcPct val="100000"/>
              </a:lnSpc>
            </a:pPr>
            <a:r>
              <a:rPr b="0" lang="es-ES" sz="1600" spc="-1" strike="noStrike">
                <a:solidFill>
                  <a:srgbClr val="000000"/>
                </a:solidFill>
                <a:uFill>
                  <a:solidFill>
                    <a:srgbClr val="ffffff"/>
                  </a:solidFill>
                </a:uFill>
                <a:latin typeface="Calibri"/>
                <a:ea typeface="DejaVu Sans"/>
              </a:rPr>
              <a:t>(x,y) o (entrada,salida) y el algoritmo aprenderá una función o modelo que mapea los valores de “x” , a “y” . X puede ser data estructurada, imagenes, o cualquier tipo de dato que pueda llevarse a una representacion numerica.</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2626920" y="3017520"/>
            <a:ext cx="2493720" cy="1827360"/>
          </a:xfrm>
          <a:prstGeom prst="rect">
            <a:avLst/>
          </a:prstGeom>
          <a:ln>
            <a:noFill/>
          </a:ln>
        </p:spPr>
      </p:pic>
      <p:pic>
        <p:nvPicPr>
          <p:cNvPr id="167" name="" descr=""/>
          <p:cNvPicPr/>
          <p:nvPr/>
        </p:nvPicPr>
        <p:blipFill>
          <a:blip r:embed="rId2"/>
          <a:stretch/>
        </p:blipFill>
        <p:spPr>
          <a:xfrm>
            <a:off x="5680800" y="2811960"/>
            <a:ext cx="2914560" cy="2034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286000" y="270000"/>
            <a:ext cx="6104880" cy="3660480"/>
          </a:xfrm>
          <a:prstGeom prst="rect">
            <a:avLst/>
          </a:prstGeom>
          <a:noFill/>
          <a:ln>
            <a:noFill/>
          </a:ln>
        </p:spPr>
        <p:style>
          <a:lnRef idx="0"/>
          <a:fillRef idx="0"/>
          <a:effectRef idx="0"/>
          <a:fontRef idx="minor"/>
        </p:style>
        <p:txBody>
          <a:bodyPr lIns="90000" rIns="90000" tIns="45000" bIns="45000"/>
          <a:p>
            <a:pPr marL="343080" indent="-341280" algn="just">
              <a:lnSpc>
                <a:spcPct val="100000"/>
              </a:lnSpc>
              <a:buClr>
                <a:srgbClr val="000000"/>
              </a:buClr>
              <a:buSzPct val="45000"/>
              <a:buFont typeface="Arial"/>
              <a:buChar char="•"/>
            </a:pPr>
            <a:r>
              <a:rPr b="1" lang="es-ES" sz="1800" spc="-1" strike="noStrike">
                <a:solidFill>
                  <a:srgbClr val="000000"/>
                </a:solidFill>
                <a:uFill>
                  <a:solidFill>
                    <a:srgbClr val="ffffff"/>
                  </a:solidFill>
                </a:uFill>
                <a:latin typeface="Calibri"/>
                <a:ea typeface="DejaVu Sans"/>
              </a:rPr>
              <a:t>Aprendizaje No-supervisado:</a:t>
            </a:r>
            <a:r>
              <a:rPr b="1" lang="es-ES" sz="1600" spc="-1" strike="noStrike">
                <a:solidFill>
                  <a:srgbClr val="000000"/>
                </a:solidFill>
                <a:uFill>
                  <a:solidFill>
                    <a:srgbClr val="ffffff"/>
                  </a:solidFill>
                </a:uFill>
                <a:latin typeface="Calibri"/>
                <a:ea typeface="DejaVu Sans"/>
              </a:rPr>
              <a:t> </a:t>
            </a:r>
            <a:r>
              <a:rPr b="0" lang="es-ES" sz="1400" spc="-1" strike="noStrike">
                <a:solidFill>
                  <a:srgbClr val="000000"/>
                </a:solidFill>
                <a:uFill>
                  <a:solidFill>
                    <a:srgbClr val="ffffff"/>
                  </a:solidFill>
                </a:uFill>
                <a:latin typeface="Calibri"/>
                <a:ea typeface="DejaVu Sans"/>
              </a:rPr>
              <a:t>en este tipo, el dataset no tiene la forma (X,Y) por lo cual el algoritmo no puede aprender a dar una función para asignar un valor “Y” a otros valores “X”, en el aprendizaje no supervisado decimos al algoritmo “Acá está la data, por favor encuentra algun patron o estructura en ella”.</a:t>
            </a:r>
            <a:endParaRPr b="0" lang="en-US" sz="1800" spc="-1" strike="noStrike">
              <a:solidFill>
                <a:srgbClr val="000000"/>
              </a:solidFill>
              <a:uFill>
                <a:solidFill>
                  <a:srgbClr val="ffffff"/>
                </a:solidFill>
              </a:uFill>
              <a:latin typeface="Arial"/>
            </a:endParaRPr>
          </a:p>
          <a:p>
            <a:pPr marL="343080" indent="-341280" algn="just">
              <a:lnSpc>
                <a:spcPct val="100000"/>
              </a:lnSpc>
              <a:buClr>
                <a:srgbClr val="000000"/>
              </a:buClr>
              <a:buSzPct val="45000"/>
              <a:buFont typeface="Arial"/>
              <a:buChar char="•"/>
            </a:pPr>
            <a:r>
              <a:rPr b="0" lang="en-US" sz="1400" spc="-1" strike="noStrike">
                <a:solidFill>
                  <a:srgbClr val="000000"/>
                </a:solidFill>
                <a:uFill>
                  <a:solidFill>
                    <a:srgbClr val="ffffff"/>
                  </a:solidFill>
                </a:uFill>
                <a:latin typeface="Calibri"/>
                <a:ea typeface="DejaVu Sans"/>
              </a:rPr>
              <a:t>Algunos ejemplos y aplicaciones son:</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400" spc="-1" strike="noStrike">
                <a:solidFill>
                  <a:srgbClr val="000000"/>
                </a:solidFill>
                <a:uFill>
                  <a:solidFill>
                    <a:srgbClr val="ffffff"/>
                  </a:solidFill>
                </a:uFill>
                <a:latin typeface="Calibri"/>
                <a:ea typeface="DejaVu Sans"/>
              </a:rPr>
              <a:t>Reducción de dimensionalidad</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400" spc="-1" strike="noStrike">
                <a:solidFill>
                  <a:srgbClr val="000000"/>
                </a:solidFill>
                <a:uFill>
                  <a:solidFill>
                    <a:srgbClr val="ffffff"/>
                  </a:solidFill>
                </a:uFill>
                <a:latin typeface="Calibri"/>
                <a:ea typeface="DejaVu Sans"/>
              </a:rPr>
              <a:t>Clustering</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400" spc="-1" strike="noStrike">
                <a:solidFill>
                  <a:srgbClr val="000000"/>
                </a:solidFill>
                <a:uFill>
                  <a:solidFill>
                    <a:srgbClr val="ffffff"/>
                  </a:solidFill>
                </a:uFill>
                <a:latin typeface="Calibri"/>
                <a:ea typeface="DejaVu Sans"/>
              </a:rPr>
              <a:t>Word2vec</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400" spc="-1" strike="noStrike">
                <a:solidFill>
                  <a:srgbClr val="000000"/>
                </a:solidFill>
                <a:uFill>
                  <a:solidFill>
                    <a:srgbClr val="ffffff"/>
                  </a:solidFill>
                </a:uFill>
                <a:latin typeface="Calibri"/>
                <a:ea typeface="DejaVu Sans"/>
              </a:rPr>
              <a:t>Detección de anomalias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169" name="" descr=""/>
          <p:cNvPicPr/>
          <p:nvPr/>
        </p:nvPicPr>
        <p:blipFill>
          <a:blip r:embed="rId1"/>
          <a:stretch/>
        </p:blipFill>
        <p:spPr>
          <a:xfrm>
            <a:off x="2835000" y="3200400"/>
            <a:ext cx="1919880" cy="1489680"/>
          </a:xfrm>
          <a:prstGeom prst="rect">
            <a:avLst/>
          </a:prstGeom>
          <a:ln>
            <a:noFill/>
          </a:ln>
        </p:spPr>
      </p:pic>
      <p:pic>
        <p:nvPicPr>
          <p:cNvPr id="170" name="" descr=""/>
          <p:cNvPicPr/>
          <p:nvPr/>
        </p:nvPicPr>
        <p:blipFill>
          <a:blip r:embed="rId2"/>
          <a:stretch/>
        </p:blipFill>
        <p:spPr>
          <a:xfrm>
            <a:off x="5760720" y="3059280"/>
            <a:ext cx="2435760" cy="1695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por refuerzo</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2282400" y="1188720"/>
            <a:ext cx="6860160" cy="261972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Se basa en recompensas y castigos.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El agente tiene un objetivo de optimización: maximizar las recompensas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El agente maneja internamente una “política” de acciones.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Se coloca a un agente en un ambiente(no necesariamente físico), el agente percibe el estado del ambiente  y toma una acción según su política, </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La acción en ese estado le puede traer una recompensa o un castigo y llevarlo a un nuevo estado</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El agente actualiza su política en función de esto para futuras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ocasiones, hasta que se vuelve óptimo en cumplir el objetivo</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en ese ambiente.</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Resultados espectaculares recientemente encaminados a </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AGI(artificial general intelligence)</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2281320" y="281160"/>
            <a:ext cx="6104880" cy="569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aacc"/>
                </a:solidFill>
                <a:uFill>
                  <a:solidFill>
                    <a:srgbClr val="ffffff"/>
                  </a:solidFill>
                </a:uFill>
                <a:latin typeface="Calibri"/>
                <a:ea typeface="DejaVu Sans"/>
              </a:rPr>
              <a:t>Aprendizaje por refuerzo</a:t>
            </a:r>
            <a:endParaRPr b="0" lang="en-US" sz="1800" spc="-1" strike="noStrike">
              <a:solidFill>
                <a:srgbClr val="000000"/>
              </a:solidFill>
              <a:uFill>
                <a:solidFill>
                  <a:srgbClr val="ffffff"/>
                </a:solidFill>
              </a:uFill>
              <a:latin typeface="Arial"/>
            </a:endParaRPr>
          </a:p>
        </p:txBody>
      </p:sp>
      <p:pic>
        <p:nvPicPr>
          <p:cNvPr id="174" name="" descr=""/>
          <p:cNvPicPr/>
          <p:nvPr/>
        </p:nvPicPr>
        <p:blipFill>
          <a:blip r:embed="rId1"/>
          <a:stretch/>
        </p:blipFill>
        <p:spPr>
          <a:xfrm>
            <a:off x="5120640" y="1280160"/>
            <a:ext cx="3861000" cy="2757240"/>
          </a:xfrm>
          <a:prstGeom prst="rect">
            <a:avLst/>
          </a:prstGeom>
          <a:ln>
            <a:noFill/>
          </a:ln>
        </p:spPr>
      </p:pic>
      <p:sp>
        <p:nvSpPr>
          <p:cNvPr id="175" name="CustomShape 2"/>
          <p:cNvSpPr/>
          <p:nvPr/>
        </p:nvSpPr>
        <p:spPr>
          <a:xfrm>
            <a:off x="6492240" y="4297680"/>
            <a:ext cx="2377440" cy="425160"/>
          </a:xfrm>
          <a:prstGeom prst="rect">
            <a:avLst/>
          </a:prstGeom>
          <a:noFill/>
          <a:ln>
            <a:noFill/>
          </a:ln>
        </p:spPr>
        <p:style>
          <a:lnRef idx="0"/>
          <a:fillRef idx="0"/>
          <a:effectRef idx="0"/>
          <a:fontRef idx="minor"/>
        </p:style>
        <p:txBody>
          <a:bodyPr lIns="90000" rIns="90000" tIns="45000" bIns="45000"/>
          <a:p>
            <a:r>
              <a:rPr b="0" lang="en-US" sz="1800" spc="-1" strike="noStrike" u="sng">
                <a:solidFill>
                  <a:srgbClr val="0000ff"/>
                </a:solidFill>
                <a:uFill>
                  <a:solidFill>
                    <a:srgbClr val="ffffff"/>
                  </a:solidFill>
                </a:uFill>
                <a:latin typeface="Arial"/>
                <a:ea typeface="DejaVu Sans"/>
                <a:hlinkClick r:id="rId2"/>
              </a:rPr>
              <a:t>Ejemplo:OpenAI gym</a:t>
            </a:r>
            <a:endParaRPr b="0" lang="en-US" sz="1800" spc="-1" strike="noStrike">
              <a:solidFill>
                <a:srgbClr val="000000"/>
              </a:solidFill>
              <a:uFill>
                <a:solidFill>
                  <a:srgbClr val="ffffff"/>
                </a:solidFill>
              </a:uFill>
              <a:latin typeface="Arial"/>
            </a:endParaRPr>
          </a:p>
        </p:txBody>
      </p:sp>
      <p:pic>
        <p:nvPicPr>
          <p:cNvPr id="176" name="" descr=""/>
          <p:cNvPicPr/>
          <p:nvPr/>
        </p:nvPicPr>
        <p:blipFill>
          <a:blip r:embed="rId3"/>
          <a:stretch/>
        </p:blipFill>
        <p:spPr>
          <a:xfrm>
            <a:off x="1982520" y="1078560"/>
            <a:ext cx="3046680" cy="2944800"/>
          </a:xfrm>
          <a:prstGeom prst="rect">
            <a:avLst/>
          </a:prstGeom>
          <a:ln>
            <a:noFill/>
          </a:ln>
        </p:spPr>
      </p:pic>
      <p:sp>
        <p:nvSpPr>
          <p:cNvPr id="177" name="CustomShape 3"/>
          <p:cNvSpPr/>
          <p:nvPr/>
        </p:nvSpPr>
        <p:spPr>
          <a:xfrm>
            <a:off x="2194560" y="4251240"/>
            <a:ext cx="4114800" cy="5950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https://www.youtube.com/watch?v=V1eYniJ0Rnk</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286000" y="270000"/>
            <a:ext cx="6104880" cy="3660480"/>
          </a:xfrm>
          <a:prstGeom prst="rect">
            <a:avLst/>
          </a:prstGeom>
          <a:noFill/>
          <a:ln>
            <a:noFill/>
          </a:ln>
        </p:spPr>
        <p:style>
          <a:lnRef idx="0"/>
          <a:fillRef idx="0"/>
          <a:effectRef idx="0"/>
          <a:fontRef idx="minor"/>
        </p:style>
        <p:txBody>
          <a:bodyPr lIns="90000" rIns="90000" tIns="45000" bIns="45000"/>
          <a:p>
            <a:pPr marL="343080" indent="-341280" algn="just">
              <a:lnSpc>
                <a:spcPct val="100000"/>
              </a:lnSpc>
              <a:buClr>
                <a:srgbClr val="000000"/>
              </a:buClr>
              <a:buSzPct val="45000"/>
              <a:buFont typeface="Arial"/>
              <a:buChar char="•"/>
            </a:pPr>
            <a:r>
              <a:rPr b="1" lang="en-US" sz="1800" spc="-1" strike="noStrike">
                <a:solidFill>
                  <a:srgbClr val="000000"/>
                </a:solidFill>
                <a:uFill>
                  <a:solidFill>
                    <a:srgbClr val="ffffff"/>
                  </a:solidFill>
                </a:uFill>
                <a:latin typeface="Calibri"/>
                <a:ea typeface="DejaVu Sans"/>
              </a:rPr>
              <a:t>Aprendizaje por refuerzo:</a:t>
            </a:r>
            <a:r>
              <a:rPr b="1"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Calibri"/>
                <a:ea typeface="DejaVu Sans"/>
              </a:rPr>
              <a:t>Videojuegos:</a:t>
            </a:r>
            <a:r>
              <a:rPr b="0" lang="en-US" sz="1600" spc="-1" strike="noStrike">
                <a:solidFill>
                  <a:srgbClr val="000000"/>
                </a:solidFill>
                <a:uFill>
                  <a:solidFill>
                    <a:srgbClr val="ffffff"/>
                  </a:solidFill>
                </a:uFill>
                <a:latin typeface="Calibri"/>
                <a:ea typeface="DejaVu Sans"/>
              </a:rPr>
              <a:t> deepMind y OpenAi han creado agentes que aprenden a vencer videojuegos con performance superior al humano</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Calibri"/>
                <a:ea typeface="DejaVu Sans"/>
              </a:rPr>
              <a:t>Self driving cars: </a:t>
            </a:r>
            <a:r>
              <a:rPr b="0" lang="en-US" sz="1600" spc="-1" strike="noStrike">
                <a:solidFill>
                  <a:srgbClr val="000000"/>
                </a:solidFill>
                <a:uFill>
                  <a:solidFill>
                    <a:srgbClr val="ffffff"/>
                  </a:solidFill>
                </a:uFill>
                <a:latin typeface="Calibri"/>
                <a:ea typeface="DejaVu Sans"/>
              </a:rPr>
              <a:t>Toman de entrada , el resultado de otros sub-sistemas de IA como reconocimiento de imagenes para aprender de refuerzos y castigos, el mejor estilo de conducción.</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Calibri"/>
                <a:ea typeface="DejaVu Sans"/>
              </a:rPr>
              <a:t>Chatbots:</a:t>
            </a:r>
            <a:r>
              <a:rPr b="0" lang="en-US" sz="1600" spc="-1" strike="noStrike">
                <a:solidFill>
                  <a:srgbClr val="000000"/>
                </a:solidFill>
                <a:uFill>
                  <a:solidFill>
                    <a:srgbClr val="ffffff"/>
                  </a:solidFill>
                </a:uFill>
                <a:latin typeface="Calibri"/>
                <a:ea typeface="DejaVu Sans"/>
              </a:rPr>
              <a:t> algunos chatbots reciben recompensas o castigos en función de que tan acertada fue su respuesta(acción) .</a:t>
            </a:r>
            <a:endParaRPr b="0" lang="en-US"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1" lang="en-US" sz="1600" spc="-1" strike="noStrike">
                <a:solidFill>
                  <a:srgbClr val="000000"/>
                </a:solidFill>
                <a:uFill>
                  <a:solidFill>
                    <a:srgbClr val="ffffff"/>
                  </a:solidFill>
                </a:uFill>
                <a:latin typeface="Calibri"/>
                <a:ea typeface="DejaVu Sans"/>
              </a:rPr>
              <a:t>Robots y automatización industrial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421</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2018-01-28T23:31:05Z</dcterms:modified>
  <cp:revision>78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