
<file path=[Content_Types].xml><?xml version="1.0" encoding="utf-8"?>
<Types xmlns="http://schemas.openxmlformats.org/package/2006/content-types">
  <Override PartName="/_rels/.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2.png" ContentType="image/png"/>
  <Override PartName="/ppt/media/image22.png" ContentType="image/png"/>
  <Override PartName="/ppt/media/image1.jpeg" ContentType="image/jpeg"/>
  <Override PartName="/ppt/media/image11.png" ContentType="image/png"/>
  <Override PartName="/ppt/media/image4.jpeg" ContentType="image/jpeg"/>
  <Override PartName="/ppt/media/image3.png" ContentType="image/png"/>
  <Override PartName="/ppt/media/image12.png" ContentType="image/png"/>
  <Override PartName="/ppt/media/image13.png" ContentType="image/png"/>
  <Override PartName="/ppt/media/image14.png" ContentType="image/png"/>
  <Override PartName="/ppt/media/image7.jpeg" ContentType="image/jpe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media/image6.png" ContentType="image/png"/>
  <Override PartName="/ppt/media/image21.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702160" y="1203480"/>
            <a:ext cx="3738600" cy="2982960"/>
          </a:xfrm>
          <a:prstGeom prst="rect">
            <a:avLst/>
          </a:prstGeom>
          <a:ln>
            <a:noFill/>
          </a:ln>
        </p:spPr>
      </p:pic>
      <p:pic>
        <p:nvPicPr>
          <p:cNvPr id="36"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72" name="" descr=""/>
          <p:cNvPicPr/>
          <p:nvPr/>
        </p:nvPicPr>
        <p:blipFill>
          <a:blip r:embed="rId2"/>
          <a:stretch/>
        </p:blipFill>
        <p:spPr>
          <a:xfrm>
            <a:off x="2702160" y="1203480"/>
            <a:ext cx="3738600" cy="2982960"/>
          </a:xfrm>
          <a:prstGeom prst="rect">
            <a:avLst/>
          </a:prstGeom>
          <a:ln>
            <a:noFill/>
          </a:ln>
        </p:spPr>
      </p:pic>
      <p:pic>
        <p:nvPicPr>
          <p:cNvPr id="73" name="" descr=""/>
          <p:cNvPicPr/>
          <p:nvPr/>
        </p:nvPicPr>
        <p:blipFill>
          <a:blip r:embed="rId3"/>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7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0"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7"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8"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89"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3"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7"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20348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4"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5" name="PlaceHolder 5"/>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07" name="PlaceHolder 2"/>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08" name="PlaceHolder 3"/>
          <p:cNvSpPr>
            <a:spLocks noGrp="1"/>
          </p:cNvSpPr>
          <p:nvPr>
            <p:ph type="body"/>
          </p:nvPr>
        </p:nvSpPr>
        <p:spPr>
          <a:xfrm>
            <a:off x="457200" y="1203480"/>
            <a:ext cx="822924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pic>
        <p:nvPicPr>
          <p:cNvPr id="109" name="" descr=""/>
          <p:cNvPicPr/>
          <p:nvPr/>
        </p:nvPicPr>
        <p:blipFill>
          <a:blip r:embed="rId2"/>
          <a:stretch/>
        </p:blipFill>
        <p:spPr>
          <a:xfrm>
            <a:off x="2702160" y="1203480"/>
            <a:ext cx="3738600" cy="2982960"/>
          </a:xfrm>
          <a:prstGeom prst="rect">
            <a:avLst/>
          </a:prstGeom>
          <a:ln>
            <a:noFill/>
          </a:ln>
        </p:spPr>
      </p:pic>
      <p:pic>
        <p:nvPicPr>
          <p:cNvPr id="110" name="" descr=""/>
          <p:cNvPicPr/>
          <p:nvPr/>
        </p:nvPicPr>
        <p:blipFill>
          <a:blip r:embed="rId3"/>
          <a:stretch/>
        </p:blipFill>
        <p:spPr>
          <a:xfrm>
            <a:off x="2702160" y="1203480"/>
            <a:ext cx="3738600" cy="298296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GT"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s-GT"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s-GT"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9000" y="5213880"/>
            <a:ext cx="8382960" cy="51012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a:t>
            </a:r>
            <a:r>
              <a:rPr b="0" lang="es-GT" sz="1400" spc="-1" strike="noStrike">
                <a:solidFill>
                  <a:srgbClr val="a6a6a6"/>
                </a:solidFill>
                <a:uFill>
                  <a:solidFill>
                    <a:srgbClr val="ffffff"/>
                  </a:solidFill>
                </a:uFill>
                <a:latin typeface="Calibri"/>
                <a:ea typeface="DejaVu Sans"/>
              </a:rPr>
              <a:t>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1"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texto de título</a:t>
            </a:r>
            <a:endParaRPr b="0" lang="es-GT" sz="44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7" name="CustomShape 1"/>
          <p:cNvSpPr/>
          <p:nvPr/>
        </p:nvSpPr>
        <p:spPr>
          <a:xfrm>
            <a:off x="-9000" y="5213880"/>
            <a:ext cx="8383680" cy="51084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38"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texto de título</a:t>
            </a:r>
            <a:endParaRPr b="0" lang="es-GT" sz="44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74" name="CustomShape 1"/>
          <p:cNvSpPr/>
          <p:nvPr/>
        </p:nvSpPr>
        <p:spPr>
          <a:xfrm>
            <a:off x="-9000" y="5213880"/>
            <a:ext cx="8383680" cy="510840"/>
          </a:xfrm>
          <a:prstGeom prst="rect">
            <a:avLst/>
          </a:prstGeom>
          <a:noFill/>
          <a:ln>
            <a:noFill/>
          </a:ln>
        </p:spPr>
        <p:style>
          <a:lnRef idx="0"/>
          <a:fillRef idx="0"/>
          <a:effectRef idx="0"/>
          <a:fontRef idx="minor"/>
        </p:style>
        <p:txBody>
          <a:bodyPr lIns="90000" rIns="90000" tIns="45000" bIns="45000"/>
          <a:p>
            <a:pPr>
              <a:lnSpc>
                <a:spcPct val="100000"/>
              </a:lnSpc>
            </a:pPr>
            <a:r>
              <a:rPr b="0" lang="es-GT" sz="1400" spc="-1" strike="noStrike">
                <a:solidFill>
                  <a:srgbClr val="a6a6a6"/>
                </a:solidFill>
                <a:uFill>
                  <a:solidFill>
                    <a:srgbClr val="ffffff"/>
                  </a:solidFill>
                </a:uFill>
                <a:latin typeface="Calibri"/>
                <a:ea typeface="DejaVu Sans"/>
              </a:rPr>
              <a:t>This presentation uses a free template provided by FPPT.com</a:t>
            </a:r>
            <a:endParaRPr b="0" lang="es-GT" sz="1400" spc="-1" strike="noStrike">
              <a:solidFill>
                <a:srgbClr val="000000"/>
              </a:solidFill>
              <a:uFill>
                <a:solidFill>
                  <a:srgbClr val="ffffff"/>
                </a:solidFill>
              </a:uFill>
              <a:latin typeface="Arial"/>
            </a:endParaRPr>
          </a:p>
          <a:p>
            <a:pPr>
              <a:lnSpc>
                <a:spcPct val="100000"/>
              </a:lnSpc>
            </a:pPr>
            <a:r>
              <a:rPr b="0" lang="es-GT" sz="1400" spc="-1" strike="noStrike">
                <a:solidFill>
                  <a:srgbClr val="a6a6a6"/>
                </a:solidFill>
                <a:uFill>
                  <a:solidFill>
                    <a:srgbClr val="ffffff"/>
                  </a:solidFill>
                </a:uFill>
                <a:latin typeface="Calibri"/>
                <a:ea typeface="DejaVu Sans"/>
              </a:rPr>
              <a:t>www.free-power-point-templates.com</a:t>
            </a:r>
            <a:endParaRPr b="0" lang="es-GT" sz="1400" spc="-1" strike="noStrike">
              <a:solidFill>
                <a:srgbClr val="000000"/>
              </a:solidFill>
              <a:uFill>
                <a:solidFill>
                  <a:srgbClr val="ffffff"/>
                </a:solidFill>
              </a:uFill>
              <a:latin typeface="Arial"/>
            </a:endParaRPr>
          </a:p>
        </p:txBody>
      </p:sp>
      <p:sp>
        <p:nvSpPr>
          <p:cNvPr id="75" name="PlaceHolder 2"/>
          <p:cNvSpPr>
            <a:spLocks noGrp="1"/>
          </p:cNvSpPr>
          <p:nvPr>
            <p:ph type="title"/>
          </p:nvPr>
        </p:nvSpPr>
        <p:spPr>
          <a:xfrm>
            <a:off x="457200" y="205200"/>
            <a:ext cx="8229240" cy="858600"/>
          </a:xfrm>
          <a:prstGeom prst="rect">
            <a:avLst/>
          </a:prstGeom>
        </p:spPr>
        <p:txBody>
          <a:bodyPr lIns="0" rIns="0" tIns="0" bIns="0" anchor="ctr"/>
          <a:p>
            <a:pPr algn="ctr"/>
            <a:r>
              <a:rPr b="0" lang="es-GT" sz="4400" spc="-1" strike="noStrike">
                <a:solidFill>
                  <a:srgbClr val="000000"/>
                </a:solidFill>
                <a:uFill>
                  <a:solidFill>
                    <a:srgbClr val="ffffff"/>
                  </a:solidFill>
                </a:uFill>
                <a:latin typeface="Arial"/>
              </a:rPr>
              <a:t>Pulse para editar el formato del texto de título</a:t>
            </a:r>
            <a:endParaRPr b="0" lang="es-GT" sz="4400" spc="-1" strike="noStrike">
              <a:solidFill>
                <a:srgbClr val="000000"/>
              </a:solidFill>
              <a:uFill>
                <a:solidFill>
                  <a:srgbClr val="ffffff"/>
                </a:solidFill>
              </a:uFill>
              <a:latin typeface="Arial"/>
            </a:endParaRPr>
          </a:p>
        </p:txBody>
      </p:sp>
      <p:sp>
        <p:nvSpPr>
          <p:cNvPr id="76"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GT" sz="3200" spc="-1" strike="noStrike">
                <a:solidFill>
                  <a:srgbClr val="000000"/>
                </a:solidFill>
                <a:uFill>
                  <a:solidFill>
                    <a:srgbClr val="ffffff"/>
                  </a:solidFill>
                </a:uFill>
                <a:latin typeface="Arial"/>
              </a:rPr>
              <a:t>Pulse para editar el formato de esquema del texto</a:t>
            </a:r>
            <a:endParaRPr b="0" lang="es-GT"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s-GT" sz="2800" spc="-1" strike="noStrike">
                <a:solidFill>
                  <a:srgbClr val="000000"/>
                </a:solidFill>
                <a:uFill>
                  <a:solidFill>
                    <a:srgbClr val="ffffff"/>
                  </a:solidFill>
                </a:uFill>
                <a:latin typeface="Arial"/>
              </a:rPr>
              <a:t>Segundo nivel del esquema</a:t>
            </a:r>
            <a:endParaRPr b="0" lang="es-GT"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s-GT" sz="2400" spc="-1" strike="noStrike">
                <a:solidFill>
                  <a:srgbClr val="000000"/>
                </a:solidFill>
                <a:uFill>
                  <a:solidFill>
                    <a:srgbClr val="ffffff"/>
                  </a:solidFill>
                </a:uFill>
                <a:latin typeface="Arial"/>
              </a:rPr>
              <a:t>Tercer nivel del esquema</a:t>
            </a:r>
            <a:endParaRPr b="0" lang="es-GT"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s-GT" sz="2000" spc="-1" strike="noStrike">
                <a:solidFill>
                  <a:srgbClr val="000000"/>
                </a:solidFill>
                <a:uFill>
                  <a:solidFill>
                    <a:srgbClr val="ffffff"/>
                  </a:solidFill>
                </a:uFill>
                <a:latin typeface="Arial"/>
              </a:rPr>
              <a:t>Cuarto nivel del esquema</a:t>
            </a:r>
            <a:endParaRPr b="0" lang="es-GT"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Quinto nivel del esquema</a:t>
            </a:r>
            <a:endParaRPr b="0" lang="es-GT"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Sexto nivel del esquema</a:t>
            </a:r>
            <a:endParaRPr b="0" lang="es-GT"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s-GT" sz="2000" spc="-1" strike="noStrike">
                <a:solidFill>
                  <a:srgbClr val="000000"/>
                </a:solidFill>
                <a:uFill>
                  <a:solidFill>
                    <a:srgbClr val="ffffff"/>
                  </a:solidFill>
                </a:uFill>
                <a:latin typeface="Arial"/>
              </a:rPr>
              <a:t>Séptimo nivel del esquema</a:t>
            </a:r>
            <a:endParaRPr b="0" lang="es-GT"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3200400" y="417240"/>
            <a:ext cx="5687280" cy="857880"/>
          </a:xfrm>
          <a:prstGeom prst="rect">
            <a:avLst/>
          </a:prstGeom>
          <a:noFill/>
          <a:ln>
            <a:noFill/>
          </a:ln>
        </p:spPr>
        <p:style>
          <a:lnRef idx="0"/>
          <a:fillRef idx="0"/>
          <a:effectRef idx="0"/>
          <a:fontRef idx="minor"/>
        </p:style>
        <p:txBody>
          <a:bodyPr lIns="90000" rIns="90000" tIns="45000" bIns="45000" anchor="ctr"/>
          <a:p>
            <a:pPr>
              <a:lnSpc>
                <a:spcPct val="100000"/>
              </a:lnSpc>
            </a:pPr>
            <a:r>
              <a:rPr b="0" lang="es-GT" sz="2800" spc="-1" strike="noStrike">
                <a:solidFill>
                  <a:srgbClr val="ffffff"/>
                </a:solidFill>
                <a:uFill>
                  <a:solidFill>
                    <a:srgbClr val="ffffff"/>
                  </a:solidFill>
                </a:uFill>
                <a:latin typeface="Calibri"/>
                <a:ea typeface="DejaVu Sans"/>
              </a:rPr>
              <a:t>Universidad Francisco Marroquín</a:t>
            </a:r>
            <a:endParaRPr b="0" lang="es-GT" sz="2800" spc="-1" strike="noStrike">
              <a:solidFill>
                <a:srgbClr val="000000"/>
              </a:solidFill>
              <a:uFill>
                <a:solidFill>
                  <a:srgbClr val="ffffff"/>
                </a:solidFill>
              </a:uFill>
              <a:latin typeface="Arial"/>
            </a:endParaRPr>
          </a:p>
        </p:txBody>
      </p:sp>
      <p:sp>
        <p:nvSpPr>
          <p:cNvPr id="112" name="CustomShape 2"/>
          <p:cNvSpPr/>
          <p:nvPr/>
        </p:nvSpPr>
        <p:spPr>
          <a:xfrm>
            <a:off x="3312000" y="2232000"/>
            <a:ext cx="5681880" cy="1096560"/>
          </a:xfrm>
          <a:prstGeom prst="rect">
            <a:avLst/>
          </a:prstGeom>
          <a:noFill/>
          <a:ln>
            <a:noFill/>
          </a:ln>
        </p:spPr>
        <p:style>
          <a:lnRef idx="0"/>
          <a:fillRef idx="0"/>
          <a:effectRef idx="0"/>
          <a:fontRef idx="minor"/>
        </p:style>
        <p:txBody>
          <a:bodyPr lIns="90000" rIns="90000" tIns="45000" bIns="45000"/>
          <a:p>
            <a:pPr algn="r">
              <a:lnSpc>
                <a:spcPct val="100000"/>
              </a:lnSpc>
            </a:pPr>
            <a:r>
              <a:rPr b="0" lang="es-GT" sz="2800" spc="-1" strike="noStrike">
                <a:solidFill>
                  <a:srgbClr val="000000"/>
                </a:solidFill>
                <a:uFill>
                  <a:solidFill>
                    <a:srgbClr val="ffffff"/>
                  </a:solidFill>
                </a:uFill>
                <a:latin typeface="Calibri"/>
                <a:ea typeface="DejaVu Sans"/>
              </a:rPr>
              <a:t>Machine Learning</a:t>
            </a:r>
            <a:endParaRPr b="0" lang="es-GT" sz="2800" spc="-1" strike="noStrike">
              <a:solidFill>
                <a:srgbClr val="000000"/>
              </a:solidFill>
              <a:uFill>
                <a:solidFill>
                  <a:srgbClr val="ffffff"/>
                </a:solidFill>
              </a:uFill>
              <a:latin typeface="Arial"/>
            </a:endParaRPr>
          </a:p>
          <a:p>
            <a:pPr algn="r">
              <a:lnSpc>
                <a:spcPct val="100000"/>
              </a:lnSpc>
            </a:pPr>
            <a:r>
              <a:rPr b="0" lang="es-GT" sz="2800" spc="-1" strike="noStrike">
                <a:solidFill>
                  <a:srgbClr val="000000"/>
                </a:solidFill>
                <a:uFill>
                  <a:solidFill>
                    <a:srgbClr val="ffffff"/>
                  </a:solidFill>
                </a:uFill>
                <a:latin typeface="Calibri"/>
                <a:ea typeface="DejaVu Sans"/>
              </a:rPr>
              <a:t>Primer semestre 2018</a:t>
            </a:r>
            <a:endParaRPr b="0" lang="es-GT" sz="2800" spc="-1" strike="noStrike">
              <a:solidFill>
                <a:srgbClr val="000000"/>
              </a:solidFill>
              <a:uFill>
                <a:solidFill>
                  <a:srgbClr val="ffffff"/>
                </a:solidFill>
              </a:uFill>
              <a:latin typeface="Arial"/>
            </a:endParaRPr>
          </a:p>
          <a:p>
            <a:pPr algn="r">
              <a:lnSpc>
                <a:spcPct val="100000"/>
              </a:lnSpc>
            </a:pPr>
            <a:endParaRPr b="0" lang="es-GT" sz="2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37" name="CustomShape 2"/>
          <p:cNvSpPr/>
          <p:nvPr/>
        </p:nvSpPr>
        <p:spPr>
          <a:xfrm>
            <a:off x="399960" y="1206000"/>
            <a:ext cx="8240040" cy="3762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Métricas de performance y evaluación en clasificación</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Muy de la mano del accuracy tenemos otra métrica intuitiva utilizada comúnmente: </a:t>
            </a:r>
            <a:r>
              <a:rPr b="1" lang="es-GT" sz="1500" spc="-1" strike="noStrike">
                <a:solidFill>
                  <a:srgbClr val="000000"/>
                </a:solidFill>
                <a:uFill>
                  <a:solidFill>
                    <a:srgbClr val="ffffff"/>
                  </a:solidFill>
                </a:uFill>
                <a:latin typeface="Calibri"/>
                <a:ea typeface="DejaVu Sans"/>
              </a:rPr>
              <a:t>porcentaje de error</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El error mide que fracción de predicciones fueron in-correctas</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Mide el porcentaje de fallas que nuestro modelo/algoritmo tuvo. </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Mientras mas bajo sea , mejor , siempre será un número entre 0 y 1</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La analogía con el aprendizaje humano : en un examen de 100 preguntas falso/verdadero , ¿cuantas fallamos ? </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Es el complemento del accuracy, es decir: error =  </a:t>
            </a:r>
            <a:r>
              <a:rPr b="1" lang="es-GT" sz="1500" spc="-1" strike="noStrike">
                <a:solidFill>
                  <a:srgbClr val="000000"/>
                </a:solidFill>
                <a:uFill>
                  <a:solidFill>
                    <a:srgbClr val="ffffff"/>
                  </a:solidFill>
                </a:uFill>
                <a:latin typeface="Calibri"/>
                <a:ea typeface="DejaVu Sans"/>
              </a:rPr>
              <a:t>1 - accuracy</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Ejemplos:</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Un sistema de ML de detección de enfermedades(“si” o “no” enfermo) realiza 8 predicciones , de estas 8  obtiene 3 correctas, su error es </a:t>
            </a:r>
            <a:r>
              <a:rPr b="1" lang="es-GT" sz="1500" spc="-1" strike="noStrike">
                <a:solidFill>
                  <a:srgbClr val="000000"/>
                </a:solidFill>
                <a:uFill>
                  <a:solidFill>
                    <a:srgbClr val="ffffff"/>
                  </a:solidFill>
                </a:uFill>
                <a:latin typeface="Calibri"/>
                <a:ea typeface="DejaVu Sans"/>
              </a:rPr>
              <a:t>5/8=0.625</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Un sistema de detección de fraude(“fraude” o “no-fraude”) realiza en determinado día 100 predicciones, de estas 65 son correctas, su error es </a:t>
            </a:r>
            <a:r>
              <a:rPr b="1" lang="es-GT" sz="1500" spc="-1" strike="noStrike">
                <a:solidFill>
                  <a:srgbClr val="000000"/>
                </a:solidFill>
                <a:uFill>
                  <a:solidFill>
                    <a:srgbClr val="ffffff"/>
                  </a:solidFill>
                </a:uFill>
                <a:latin typeface="Calibri"/>
                <a:ea typeface="DejaVu Sans"/>
              </a:rPr>
              <a:t>35/100=0.35</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Un sistema de detección de Spam clasifica 32 correos erronamente de un total de 64 , su error es </a:t>
            </a:r>
            <a:r>
              <a:rPr b="1" lang="es-GT" sz="1500" spc="-1" strike="noStrike">
                <a:solidFill>
                  <a:srgbClr val="000000"/>
                </a:solidFill>
                <a:uFill>
                  <a:solidFill>
                    <a:srgbClr val="ffffff"/>
                  </a:solidFill>
                </a:uFill>
                <a:latin typeface="Calibri"/>
                <a:ea typeface="DejaVu Sans"/>
              </a:rPr>
              <a:t>32/64 = 0.5</a:t>
            </a:r>
            <a:endParaRPr b="0" lang="es-GT" sz="15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39" name="CustomShape 2"/>
          <p:cNvSpPr/>
          <p:nvPr/>
        </p:nvSpPr>
        <p:spPr>
          <a:xfrm>
            <a:off x="399960" y="1206000"/>
            <a:ext cx="8240040" cy="1314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Métricas de performance y evaluación en clasificación</a:t>
            </a:r>
            <a:endParaRPr b="0" lang="es-GT" sz="15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En clasificación muchas veces necesitamos saber que tipo de errores comete el clasificador para poder corregir su funcionamiento , o bien se necesita reportar que tipos de errores comete ya que según la aplicación, un error puede ser mas costoso(el costo no necesariamente económico) que otro.</a:t>
            </a:r>
            <a:endParaRPr b="0" lang="es-GT" sz="15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Analogía con aprendizaje humano: en el exámen de falso verdadero, ¿que tipos de errores cometimos mayormente? </a:t>
            </a:r>
            <a:endParaRPr b="0" lang="es-GT" sz="15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Por ejemplo en medicina, ¿que es mas costoso?</a:t>
            </a:r>
            <a:endParaRPr b="0" lang="es-GT" sz="15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Predecir que el </a:t>
            </a:r>
            <a:r>
              <a:rPr b="1" lang="es-GT" sz="1500" spc="-1" strike="noStrike">
                <a:solidFill>
                  <a:srgbClr val="000000"/>
                </a:solidFill>
                <a:uFill>
                  <a:solidFill>
                    <a:srgbClr val="ffffff"/>
                  </a:solidFill>
                </a:uFill>
                <a:latin typeface="Calibri"/>
                <a:ea typeface="DejaVu Sans"/>
              </a:rPr>
              <a:t>paciente esta enfermo cuando no lo está</a:t>
            </a:r>
            <a:r>
              <a:rPr b="0" lang="es-GT" sz="1500" spc="-1" strike="noStrike">
                <a:solidFill>
                  <a:srgbClr val="000000"/>
                </a:solidFill>
                <a:uFill>
                  <a:solidFill>
                    <a:srgbClr val="ffffff"/>
                  </a:solidFill>
                </a:uFill>
                <a:latin typeface="Calibri"/>
                <a:ea typeface="DejaVu Sans"/>
              </a:rPr>
              <a:t> y medicarlo o hacer mas exámenes  innecesariamente </a:t>
            </a:r>
            <a:endParaRPr b="0" lang="es-GT" sz="15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Predecir que el </a:t>
            </a:r>
            <a:r>
              <a:rPr b="1" lang="es-GT" sz="1500" spc="-1" strike="noStrike">
                <a:solidFill>
                  <a:srgbClr val="000000"/>
                </a:solidFill>
                <a:uFill>
                  <a:solidFill>
                    <a:srgbClr val="ffffff"/>
                  </a:solidFill>
                </a:uFill>
                <a:latin typeface="Calibri"/>
                <a:ea typeface="DejaVu Sans"/>
              </a:rPr>
              <a:t>paciente no está enfermo cuando si lo está</a:t>
            </a:r>
            <a:r>
              <a:rPr b="0" lang="es-GT" sz="1500" spc="-1" strike="noStrike">
                <a:solidFill>
                  <a:srgbClr val="000000"/>
                </a:solidFill>
                <a:uFill>
                  <a:solidFill>
                    <a:srgbClr val="ffffff"/>
                  </a:solidFill>
                </a:uFill>
                <a:latin typeface="Calibri"/>
                <a:ea typeface="DejaVu Sans"/>
              </a:rPr>
              <a:t>, y arriesgar a que su salud empeore</a:t>
            </a:r>
            <a:endParaRPr b="0" lang="es-GT" sz="15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En un sistema que usa una cámara para permitir o denegar la entrada de una persona a una oficina, ¿que es mas costoso?</a:t>
            </a:r>
            <a:endParaRPr b="0" lang="es-GT" sz="15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Que una persona </a:t>
            </a:r>
            <a:r>
              <a:rPr b="1" lang="es-GT" sz="1500" spc="-1" strike="noStrike">
                <a:solidFill>
                  <a:srgbClr val="000000"/>
                </a:solidFill>
                <a:uFill>
                  <a:solidFill>
                    <a:srgbClr val="ffffff"/>
                  </a:solidFill>
                </a:uFill>
                <a:latin typeface="Calibri"/>
                <a:ea typeface="DejaVu Sans"/>
              </a:rPr>
              <a:t>no pertenezca a la oficina(desconocido) y se le permita el ingreso</a:t>
            </a:r>
            <a:endParaRPr b="0" lang="es-GT" sz="1500" spc="-1" strike="noStrike">
              <a:solidFill>
                <a:srgbClr val="000000"/>
              </a:solidFill>
              <a:uFill>
                <a:solidFill>
                  <a:srgbClr val="ffffff"/>
                </a:solidFill>
              </a:uFill>
              <a:latin typeface="Arial"/>
            </a:endParaRPr>
          </a:p>
          <a:p>
            <a:pPr marL="448200">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Que </a:t>
            </a:r>
            <a:r>
              <a:rPr b="1" lang="es-GT" sz="1500" spc="-1" strike="noStrike">
                <a:solidFill>
                  <a:srgbClr val="000000"/>
                </a:solidFill>
                <a:uFill>
                  <a:solidFill>
                    <a:srgbClr val="ffffff"/>
                  </a:solidFill>
                </a:uFill>
                <a:latin typeface="Calibri"/>
                <a:ea typeface="DejaVu Sans"/>
              </a:rPr>
              <a:t>se le niegue el ingreso a un empleado</a:t>
            </a:r>
            <a:r>
              <a:rPr b="0" lang="es-GT" sz="1500" spc="-1" strike="noStrike">
                <a:solidFill>
                  <a:srgbClr val="000000"/>
                </a:solidFill>
                <a:uFill>
                  <a:solidFill>
                    <a:srgbClr val="ffffff"/>
                  </a:solidFill>
                </a:uFill>
                <a:latin typeface="Calibri"/>
                <a:ea typeface="DejaVu Sans"/>
              </a:rPr>
              <a:t> y tenga que solicitar ingreso a el personal de seguridad</a:t>
            </a:r>
            <a:r>
              <a:rPr b="0" lang="es-GT" sz="1600" spc="-1" strike="noStrike">
                <a:solidFill>
                  <a:srgbClr val="000000"/>
                </a:solidFill>
                <a:uFill>
                  <a:solidFill>
                    <a:srgbClr val="ffffff"/>
                  </a:solidFill>
                </a:uFill>
                <a:latin typeface="Calibri"/>
                <a:ea typeface="DejaVu Sans"/>
              </a:rPr>
              <a:t>.</a:t>
            </a:r>
            <a:endParaRPr b="0" lang="es-GT" sz="16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41" name="CustomShape 2"/>
          <p:cNvSpPr/>
          <p:nvPr/>
        </p:nvSpPr>
        <p:spPr>
          <a:xfrm>
            <a:off x="399960" y="1206000"/>
            <a:ext cx="8240040" cy="1314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Métricas de performance y evaluación en clasificación</a:t>
            </a:r>
            <a:endParaRPr b="0" lang="es-GT" sz="14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400" spc="-1" strike="noStrike">
                <a:solidFill>
                  <a:srgbClr val="000000"/>
                </a:solidFill>
                <a:uFill>
                  <a:solidFill>
                    <a:srgbClr val="ffffff"/>
                  </a:solidFill>
                </a:uFill>
                <a:latin typeface="Calibri"/>
                <a:ea typeface="DejaVu Sans"/>
              </a:rPr>
              <a:t>Para medir esto utilizamos 4 nuevas métricas y una forma gráfica de analizarlas en conjunto.</a:t>
            </a:r>
            <a:endParaRPr b="0" lang="es-GT" sz="14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Falsos positivos(aveces llamado falsa alarma): </a:t>
            </a:r>
            <a:r>
              <a:rPr b="0" lang="es-GT" sz="1400" spc="-1" strike="noStrike">
                <a:solidFill>
                  <a:srgbClr val="000000"/>
                </a:solidFill>
                <a:uFill>
                  <a:solidFill>
                    <a:srgbClr val="ffffff"/>
                  </a:solidFill>
                </a:uFill>
                <a:latin typeface="Calibri"/>
                <a:ea typeface="DejaVu Sans"/>
              </a:rPr>
              <a:t>cuantas veces el modelo asignó una clase positiva(y=1) cuando el resultado correcto era negativo(y = 0), también llamado </a:t>
            </a:r>
            <a:r>
              <a:rPr b="1" lang="es-GT" sz="1400" spc="-1" strike="noStrike">
                <a:solidFill>
                  <a:srgbClr val="000000"/>
                </a:solidFill>
                <a:uFill>
                  <a:solidFill>
                    <a:srgbClr val="ffffff"/>
                  </a:solidFill>
                </a:uFill>
                <a:latin typeface="Calibri"/>
                <a:ea typeface="DejaVu Sans"/>
              </a:rPr>
              <a:t>error tipo 1. </a:t>
            </a:r>
            <a:r>
              <a:rPr b="0" lang="es-GT" sz="1400" spc="-1" strike="noStrike">
                <a:solidFill>
                  <a:srgbClr val="000000"/>
                </a:solidFill>
                <a:uFill>
                  <a:solidFill>
                    <a:srgbClr val="ffffff"/>
                  </a:solidFill>
                </a:uFill>
                <a:latin typeface="Calibri"/>
                <a:ea typeface="DejaVu Sans"/>
              </a:rPr>
              <a:t>Del examen falso/verdadero, cuantas respuestas era falsas y elegimos “verdadero”  erronamente </a:t>
            </a:r>
            <a:endParaRPr b="0" lang="es-GT" sz="14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Falsos negativos:</a:t>
            </a:r>
            <a:r>
              <a:rPr b="0" lang="es-GT" sz="1400" spc="-1" strike="noStrike">
                <a:solidFill>
                  <a:srgbClr val="000000"/>
                </a:solidFill>
                <a:uFill>
                  <a:solidFill>
                    <a:srgbClr val="ffffff"/>
                  </a:solidFill>
                </a:uFill>
                <a:latin typeface="Calibri"/>
                <a:ea typeface="DejaVu Sans"/>
              </a:rPr>
              <a:t>cuantas veces el modelo asignó una clase negativa(y=0) cuando el resultado correcto era positivo(y = 1)</a:t>
            </a:r>
            <a:r>
              <a:rPr b="1" lang="es-GT" sz="1400" spc="-1" strike="noStrike">
                <a:solidFill>
                  <a:srgbClr val="000000"/>
                </a:solidFill>
                <a:uFill>
                  <a:solidFill>
                    <a:srgbClr val="ffffff"/>
                  </a:solidFill>
                </a:uFill>
                <a:latin typeface="Calibri"/>
                <a:ea typeface="DejaVu Sans"/>
              </a:rPr>
              <a:t> ,</a:t>
            </a:r>
            <a:r>
              <a:rPr b="0" lang="es-GT" sz="1400" spc="-1" strike="noStrike">
                <a:solidFill>
                  <a:srgbClr val="000000"/>
                </a:solidFill>
                <a:uFill>
                  <a:solidFill>
                    <a:srgbClr val="ffffff"/>
                  </a:solidFill>
                </a:uFill>
                <a:latin typeface="Calibri"/>
                <a:ea typeface="DejaVu Sans"/>
              </a:rPr>
              <a:t>también llamado </a:t>
            </a:r>
            <a:r>
              <a:rPr b="1" lang="es-GT" sz="1400" spc="-1" strike="noStrike">
                <a:solidFill>
                  <a:srgbClr val="000000"/>
                </a:solidFill>
                <a:uFill>
                  <a:solidFill>
                    <a:srgbClr val="ffffff"/>
                  </a:solidFill>
                </a:uFill>
                <a:latin typeface="Calibri"/>
                <a:ea typeface="DejaVu Sans"/>
              </a:rPr>
              <a:t>error tipo 2. </a:t>
            </a:r>
            <a:r>
              <a:rPr b="0" lang="es-GT" sz="1400" spc="-1" strike="noStrike">
                <a:solidFill>
                  <a:srgbClr val="000000"/>
                </a:solidFill>
                <a:uFill>
                  <a:solidFill>
                    <a:srgbClr val="ffffff"/>
                  </a:solidFill>
                </a:uFill>
                <a:latin typeface="Calibri"/>
                <a:ea typeface="DejaVu Sans"/>
              </a:rPr>
              <a:t>Del examen falso/verdadero, cuantas respuestas eran verdaderas y elegimos “falso” erronamente.</a:t>
            </a:r>
            <a:endParaRPr b="0" lang="es-GT" sz="14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Verdaderos positivos: </a:t>
            </a:r>
            <a:r>
              <a:rPr b="0" lang="es-GT" sz="1400" spc="-1" strike="noStrike">
                <a:solidFill>
                  <a:srgbClr val="000000"/>
                </a:solidFill>
                <a:uFill>
                  <a:solidFill>
                    <a:srgbClr val="ffffff"/>
                  </a:solidFill>
                </a:uFill>
                <a:latin typeface="Calibri"/>
                <a:ea typeface="DejaVu Sans"/>
              </a:rPr>
              <a:t>cuantas veces el modelo obtuvo una predicción de y=1 de forma correcta. Del examen falso/verdadera cuantas veces acertamos al seleccionar “verdadero” como respuesta.</a:t>
            </a:r>
            <a:endParaRPr b="0" lang="es-GT" sz="14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1" lang="es-GT" sz="1400" spc="-1" strike="noStrike">
                <a:solidFill>
                  <a:srgbClr val="000000"/>
                </a:solidFill>
                <a:uFill>
                  <a:solidFill>
                    <a:srgbClr val="ffffff"/>
                  </a:solidFill>
                </a:uFill>
                <a:latin typeface="Calibri"/>
                <a:ea typeface="DejaVu Sans"/>
              </a:rPr>
              <a:t>Verdaderos negativos: </a:t>
            </a:r>
            <a:r>
              <a:rPr b="0" lang="es-GT" sz="1400" spc="-1" strike="noStrike">
                <a:solidFill>
                  <a:srgbClr val="000000"/>
                </a:solidFill>
                <a:uFill>
                  <a:solidFill>
                    <a:srgbClr val="ffffff"/>
                  </a:solidFill>
                </a:uFill>
                <a:latin typeface="Calibri"/>
                <a:ea typeface="DejaVu Sans"/>
              </a:rPr>
              <a:t>cuantas veces el modelo obtuvo una predicción de y = 0 de forma correcta. </a:t>
            </a:r>
            <a:r>
              <a:rPr b="0" lang="es-GT" sz="1400" spc="-1" strike="noStrike">
                <a:solidFill>
                  <a:srgbClr val="000000"/>
                </a:solidFill>
                <a:uFill>
                  <a:solidFill>
                    <a:srgbClr val="ffffff"/>
                  </a:solidFill>
                </a:uFill>
                <a:latin typeface="Calibri"/>
                <a:ea typeface="DejaVu Sans"/>
              </a:rPr>
              <a:t>Del examen falso/verdadera cuantas veces acertamos al seleccionar “falso” como respuesta.</a:t>
            </a:r>
            <a:endParaRPr b="0" lang="es-GT" sz="1400" spc="-1" strike="noStrike">
              <a:solidFill>
                <a:srgbClr val="000000"/>
              </a:solidFill>
              <a:uFill>
                <a:solidFill>
                  <a:srgbClr val="ffffff"/>
                </a:solidFill>
              </a:uFill>
              <a:latin typeface="Arial"/>
            </a:endParaRPr>
          </a:p>
        </p:txBody>
      </p:sp>
      <p:pic>
        <p:nvPicPr>
          <p:cNvPr id="142" name="" descr=""/>
          <p:cNvPicPr/>
          <p:nvPr/>
        </p:nvPicPr>
        <p:blipFill>
          <a:blip r:embed="rId1"/>
          <a:stretch/>
        </p:blipFill>
        <p:spPr>
          <a:xfrm>
            <a:off x="3960000" y="3888000"/>
            <a:ext cx="1368000" cy="109548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44" name="CustomShape 2"/>
          <p:cNvSpPr/>
          <p:nvPr/>
        </p:nvSpPr>
        <p:spPr>
          <a:xfrm>
            <a:off x="399960" y="1206000"/>
            <a:ext cx="8240040" cy="1314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Métricas de performance y evaluación en clasificación</a:t>
            </a: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La llamada </a:t>
            </a:r>
            <a:r>
              <a:rPr b="1" lang="es-GT" sz="1300" spc="-1" strike="noStrike">
                <a:solidFill>
                  <a:srgbClr val="000000"/>
                </a:solidFill>
                <a:uFill>
                  <a:solidFill>
                    <a:srgbClr val="ffffff"/>
                  </a:solidFill>
                </a:uFill>
                <a:latin typeface="Calibri"/>
                <a:ea typeface="DejaVu Sans"/>
              </a:rPr>
              <a:t>matriz de confusión </a:t>
            </a:r>
            <a:r>
              <a:rPr b="0" lang="es-GT" sz="1300" spc="-1" strike="noStrike">
                <a:solidFill>
                  <a:srgbClr val="000000"/>
                </a:solidFill>
                <a:uFill>
                  <a:solidFill>
                    <a:srgbClr val="ffffff"/>
                  </a:solidFill>
                </a:uFill>
                <a:latin typeface="Calibri"/>
                <a:ea typeface="DejaVu Sans"/>
              </a:rPr>
              <a:t>es una manera visual de observar y analizar gráficamente  las 4 métricas antes descritas. </a:t>
            </a: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Por ejemplo , tenemos un sistema de ML que busca identificar en imágenes la presencia de gatos:</a:t>
            </a: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La matriz consiste de 2 filas y 2 columnas,por lo cual tiene un total de 4 posiciones, 1 para cada una de las métricas descritas.</a:t>
            </a: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Las filas representan el valor real(la respuesta correcta) y las columnas representan la predicción del modelo de ML(la respuesta elegida en el examen) . El orden de la matriz puede variar, lo importante es su significado. </a:t>
            </a: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Buscamos obtener valores altos en la diagonal  true-positive/true-negative(en rojo) y valores bajos en la diagonal false-positive/false-negative(amarillo)</a:t>
            </a:r>
            <a:endParaRPr b="0" lang="es-GT" sz="1300" spc="-1" strike="noStrike">
              <a:solidFill>
                <a:srgbClr val="000000"/>
              </a:solidFill>
              <a:uFill>
                <a:solidFill>
                  <a:srgbClr val="ffffff"/>
                </a:solidFill>
              </a:uFill>
              <a:latin typeface="Arial"/>
            </a:endParaRPr>
          </a:p>
        </p:txBody>
      </p:sp>
      <p:pic>
        <p:nvPicPr>
          <p:cNvPr id="145" name="" descr=""/>
          <p:cNvPicPr/>
          <p:nvPr/>
        </p:nvPicPr>
        <p:blipFill>
          <a:blip r:embed="rId1"/>
          <a:stretch/>
        </p:blipFill>
        <p:spPr>
          <a:xfrm>
            <a:off x="3314520" y="3138840"/>
            <a:ext cx="2373480" cy="19011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47" name="CustomShape 2"/>
          <p:cNvSpPr/>
          <p:nvPr/>
        </p:nvSpPr>
        <p:spPr>
          <a:xfrm>
            <a:off x="399960" y="1206000"/>
            <a:ext cx="8240040" cy="37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Métricas de performance y evaluación en clasificación</a:t>
            </a: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pic>
        <p:nvPicPr>
          <p:cNvPr id="148" name="" descr=""/>
          <p:cNvPicPr/>
          <p:nvPr/>
        </p:nvPicPr>
        <p:blipFill>
          <a:blip r:embed="rId1"/>
          <a:stretch/>
        </p:blipFill>
        <p:spPr>
          <a:xfrm>
            <a:off x="2666520" y="1884600"/>
            <a:ext cx="3669480" cy="293940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50" name="CustomShape 2"/>
          <p:cNvSpPr/>
          <p:nvPr/>
        </p:nvSpPr>
        <p:spPr>
          <a:xfrm>
            <a:off x="399960" y="1206000"/>
            <a:ext cx="8240040" cy="37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Métricas de performance y evaluación en clasificación con datasets desbalanceados(skewed)</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Aun que el accuracy puede ser en buen porcentaje de los casos adecuados para evaluar nuestros modelos de ML, no es la mejor opción cuando se tienen datasets desbalanceados(lo que en estadística se conoce como skewed classes).</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Un dataset desbalanceado es aquel en el que el porcentaje de ocurrencia de cada clase(los valores de y) no se encuentran distribuidos uniformemente.</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En la analogía con el examen, pensemos en un examen donde 99 de las 100 respuestas son “verdadero” y solo 1 respuesta es “falso”(un dataset/examen balanceado sería  50 falso y 50 verdadero)</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Se crea un sistema de ML que identifica parqueos disponibles dentro de un parqueo público , en este parqueo de un total de 1000 parqueos 10 estan disponibles(y=1)  y 990 no estan disponibles(y=0)</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Veamos con ejemplos que </a:t>
            </a:r>
            <a:r>
              <a:rPr b="1" lang="es-GT" sz="1200" spc="-1" strike="noStrike">
                <a:solidFill>
                  <a:srgbClr val="000000"/>
                </a:solidFill>
                <a:uFill>
                  <a:solidFill>
                    <a:srgbClr val="ffffff"/>
                  </a:solidFill>
                </a:uFill>
                <a:latin typeface="Calibri"/>
                <a:ea typeface="DejaVu Sans"/>
              </a:rPr>
              <a:t>problema se tiene al usar accuracy en un  dataset desbalanceado.</a:t>
            </a:r>
            <a:endParaRPr b="0" lang="es-GT" sz="12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200" spc="-1" strike="noStrike">
              <a:solidFill>
                <a:srgbClr val="000000"/>
              </a:solidFill>
              <a:uFill>
                <a:solidFill>
                  <a:srgbClr val="ffffff"/>
                </a:solidFill>
              </a:uFill>
              <a:latin typeface="Arial"/>
            </a:endParaRPr>
          </a:p>
        </p:txBody>
      </p:sp>
      <p:pic>
        <p:nvPicPr>
          <p:cNvPr id="151" name="" descr=""/>
          <p:cNvPicPr/>
          <p:nvPr/>
        </p:nvPicPr>
        <p:blipFill>
          <a:blip r:embed="rId1"/>
          <a:stretch/>
        </p:blipFill>
        <p:spPr>
          <a:xfrm>
            <a:off x="3454560" y="3206160"/>
            <a:ext cx="2449440" cy="168984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53" name="CustomShape 2"/>
          <p:cNvSpPr/>
          <p:nvPr/>
        </p:nvSpPr>
        <p:spPr>
          <a:xfrm>
            <a:off x="399960" y="1206000"/>
            <a:ext cx="8240040" cy="37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Métricas de performance </a:t>
            </a:r>
            <a:r>
              <a:rPr b="1" lang="es-GT" sz="1300" spc="-1" strike="noStrike">
                <a:solidFill>
                  <a:srgbClr val="000000"/>
                </a:solidFill>
                <a:uFill>
                  <a:solidFill>
                    <a:srgbClr val="ffffff"/>
                  </a:solidFill>
                </a:uFill>
                <a:latin typeface="Calibri"/>
                <a:ea typeface="DejaVu Sans"/>
              </a:rPr>
              <a:t>y evaluación en </a:t>
            </a:r>
            <a:r>
              <a:rPr b="1" lang="es-GT" sz="1300" spc="-1" strike="noStrike">
                <a:solidFill>
                  <a:srgbClr val="000000"/>
                </a:solidFill>
                <a:uFill>
                  <a:solidFill>
                    <a:srgbClr val="ffffff"/>
                  </a:solidFill>
                </a:uFill>
                <a:latin typeface="Calibri"/>
                <a:ea typeface="DejaVu Sans"/>
              </a:rPr>
              <a:t>clasificación con datasets </a:t>
            </a:r>
            <a:r>
              <a:rPr b="1" lang="es-GT" sz="1300" spc="-1" strike="noStrike">
                <a:solidFill>
                  <a:srgbClr val="000000"/>
                </a:solidFill>
                <a:uFill>
                  <a:solidFill>
                    <a:srgbClr val="ffffff"/>
                  </a:solidFill>
                </a:uFill>
                <a:latin typeface="Calibri"/>
                <a:ea typeface="DejaVu Sans"/>
              </a:rPr>
              <a:t>desbalanceados(skewed)</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En la analogía con el </a:t>
            </a:r>
            <a:r>
              <a:rPr b="0" lang="es-GT" sz="1300" spc="-1" strike="noStrike">
                <a:solidFill>
                  <a:srgbClr val="000000"/>
                </a:solidFill>
                <a:uFill>
                  <a:solidFill>
                    <a:srgbClr val="ffffff"/>
                  </a:solidFill>
                </a:uFill>
                <a:latin typeface="Calibri"/>
                <a:ea typeface="DejaVu Sans"/>
              </a:rPr>
              <a:t>examen, pensemos en un </a:t>
            </a:r>
            <a:r>
              <a:rPr b="0" lang="es-GT" sz="1300" spc="-1" strike="noStrike">
                <a:solidFill>
                  <a:srgbClr val="000000"/>
                </a:solidFill>
                <a:uFill>
                  <a:solidFill>
                    <a:srgbClr val="ffffff"/>
                  </a:solidFill>
                </a:uFill>
                <a:latin typeface="Calibri"/>
                <a:ea typeface="DejaVu Sans"/>
              </a:rPr>
              <a:t>examen donde 99 de las </a:t>
            </a:r>
            <a:r>
              <a:rPr b="0" lang="es-GT" sz="1300" spc="-1" strike="noStrike">
                <a:solidFill>
                  <a:srgbClr val="000000"/>
                </a:solidFill>
                <a:uFill>
                  <a:solidFill>
                    <a:srgbClr val="ffffff"/>
                  </a:solidFill>
                </a:uFill>
                <a:latin typeface="Calibri"/>
                <a:ea typeface="DejaVu Sans"/>
              </a:rPr>
              <a:t>100 respuestas son </a:t>
            </a:r>
            <a:r>
              <a:rPr b="0" lang="es-GT" sz="1300" spc="-1" strike="noStrike">
                <a:solidFill>
                  <a:srgbClr val="000000"/>
                </a:solidFill>
                <a:uFill>
                  <a:solidFill>
                    <a:srgbClr val="ffffff"/>
                  </a:solidFill>
                </a:uFill>
                <a:latin typeface="Calibri"/>
                <a:ea typeface="DejaVu Sans"/>
              </a:rPr>
              <a:t>“verdadero”(y=1) y solo 1 </a:t>
            </a:r>
            <a:r>
              <a:rPr b="0" lang="es-GT" sz="1300" spc="-1" strike="noStrike">
                <a:solidFill>
                  <a:srgbClr val="000000"/>
                </a:solidFill>
                <a:uFill>
                  <a:solidFill>
                    <a:srgbClr val="ffffff"/>
                  </a:solidFill>
                </a:uFill>
                <a:latin typeface="Calibri"/>
                <a:ea typeface="DejaVu Sans"/>
              </a:rPr>
              <a:t>respuesta es “falso”(un </a:t>
            </a:r>
            <a:r>
              <a:rPr b="0" lang="es-GT" sz="1300" spc="-1" strike="noStrike">
                <a:solidFill>
                  <a:srgbClr val="000000"/>
                </a:solidFill>
                <a:uFill>
                  <a:solidFill>
                    <a:srgbClr val="ffffff"/>
                  </a:solidFill>
                </a:uFill>
                <a:latin typeface="Calibri"/>
                <a:ea typeface="DejaVu Sans"/>
              </a:rPr>
              <a:t>dataset/examen </a:t>
            </a:r>
            <a:r>
              <a:rPr b="0" lang="es-GT" sz="1300" spc="-1" strike="noStrike">
                <a:solidFill>
                  <a:srgbClr val="000000"/>
                </a:solidFill>
                <a:uFill>
                  <a:solidFill>
                    <a:srgbClr val="ffffff"/>
                  </a:solidFill>
                </a:uFill>
                <a:latin typeface="Calibri"/>
                <a:ea typeface="DejaVu Sans"/>
              </a:rPr>
              <a:t>balanceado sería  50 falso </a:t>
            </a:r>
            <a:r>
              <a:rPr b="0" lang="es-GT" sz="1300" spc="-1" strike="noStrike">
                <a:solidFill>
                  <a:srgbClr val="000000"/>
                </a:solidFill>
                <a:uFill>
                  <a:solidFill>
                    <a:srgbClr val="ffffff"/>
                  </a:solidFill>
                </a:uFill>
                <a:latin typeface="Calibri"/>
                <a:ea typeface="DejaVu Sans"/>
              </a:rPr>
              <a:t>y 50 verdadero) , un </a:t>
            </a:r>
            <a:r>
              <a:rPr b="0" lang="es-GT" sz="1300" spc="-1" strike="noStrike">
                <a:solidFill>
                  <a:srgbClr val="000000"/>
                </a:solidFill>
                <a:uFill>
                  <a:solidFill>
                    <a:srgbClr val="ffffff"/>
                  </a:solidFill>
                </a:uFill>
                <a:latin typeface="Calibri"/>
                <a:ea typeface="DejaVu Sans"/>
              </a:rPr>
              <a:t>alumno que no estudió </a:t>
            </a:r>
            <a:r>
              <a:rPr b="0" lang="es-GT" sz="1300" spc="-1" strike="noStrike">
                <a:solidFill>
                  <a:srgbClr val="000000"/>
                </a:solidFill>
                <a:uFill>
                  <a:solidFill>
                    <a:srgbClr val="ffffff"/>
                  </a:solidFill>
                </a:uFill>
                <a:latin typeface="Calibri"/>
                <a:ea typeface="DejaVu Sans"/>
              </a:rPr>
              <a:t>responde “verdadero” </a:t>
            </a:r>
            <a:r>
              <a:rPr b="0" lang="es-GT" sz="1300" spc="-1" strike="noStrike">
                <a:solidFill>
                  <a:srgbClr val="000000"/>
                </a:solidFill>
                <a:uFill>
                  <a:solidFill>
                    <a:srgbClr val="ffffff"/>
                  </a:solidFill>
                </a:uFill>
                <a:latin typeface="Calibri"/>
                <a:ea typeface="DejaVu Sans"/>
              </a:rPr>
              <a:t>(y=1) a todas las </a:t>
            </a:r>
            <a:r>
              <a:rPr b="0" lang="es-GT" sz="1300" spc="-1" strike="noStrike">
                <a:solidFill>
                  <a:srgbClr val="000000"/>
                </a:solidFill>
                <a:uFill>
                  <a:solidFill>
                    <a:srgbClr val="ffffff"/>
                  </a:solidFill>
                </a:uFill>
                <a:latin typeface="Calibri"/>
                <a:ea typeface="DejaVu Sans"/>
              </a:rPr>
              <a:t>preguntas sin siquiera </a:t>
            </a:r>
            <a:r>
              <a:rPr b="0" lang="es-GT" sz="1300" spc="-1" strike="noStrike">
                <a:solidFill>
                  <a:srgbClr val="000000"/>
                </a:solidFill>
                <a:uFill>
                  <a:solidFill>
                    <a:srgbClr val="ffffff"/>
                  </a:solidFill>
                </a:uFill>
                <a:latin typeface="Calibri"/>
                <a:ea typeface="DejaVu Sans"/>
              </a:rPr>
              <a:t>leerlas. Ya que 99 de las </a:t>
            </a:r>
            <a:r>
              <a:rPr b="0" lang="es-GT" sz="1300" spc="-1" strike="noStrike">
                <a:solidFill>
                  <a:srgbClr val="000000"/>
                </a:solidFill>
                <a:uFill>
                  <a:solidFill>
                    <a:srgbClr val="ffffff"/>
                  </a:solidFill>
                </a:uFill>
                <a:latin typeface="Calibri"/>
                <a:ea typeface="DejaVu Sans"/>
              </a:rPr>
              <a:t>respuestas son </a:t>
            </a:r>
            <a:r>
              <a:rPr b="0" lang="es-GT" sz="1300" spc="-1" strike="noStrike">
                <a:solidFill>
                  <a:srgbClr val="000000"/>
                </a:solidFill>
                <a:uFill>
                  <a:solidFill>
                    <a:srgbClr val="ffffff"/>
                  </a:solidFill>
                </a:uFill>
                <a:latin typeface="Calibri"/>
                <a:ea typeface="DejaVu Sans"/>
              </a:rPr>
              <a:t>“verdadero” el alumno </a:t>
            </a:r>
            <a:r>
              <a:rPr b="0" lang="es-GT" sz="1300" spc="-1" strike="noStrike">
                <a:solidFill>
                  <a:srgbClr val="000000"/>
                </a:solidFill>
                <a:uFill>
                  <a:solidFill>
                    <a:srgbClr val="ffffff"/>
                  </a:solidFill>
                </a:uFill>
                <a:latin typeface="Calibri"/>
                <a:ea typeface="DejaVu Sans"/>
              </a:rPr>
              <a:t>saca 99 de nota aún sin </a:t>
            </a:r>
            <a:r>
              <a:rPr b="0" lang="es-GT" sz="1300" spc="-1" strike="noStrike">
                <a:solidFill>
                  <a:srgbClr val="000000"/>
                </a:solidFill>
                <a:uFill>
                  <a:solidFill>
                    <a:srgbClr val="ffffff"/>
                  </a:solidFill>
                </a:uFill>
                <a:latin typeface="Calibri"/>
                <a:ea typeface="DejaVu Sans"/>
              </a:rPr>
              <a:t>haber estudiado, y sin </a:t>
            </a:r>
            <a:r>
              <a:rPr b="0" lang="es-GT" sz="1300" spc="-1" strike="noStrike">
                <a:solidFill>
                  <a:srgbClr val="000000"/>
                </a:solidFill>
                <a:uFill>
                  <a:solidFill>
                    <a:srgbClr val="ffffff"/>
                  </a:solidFill>
                </a:uFill>
                <a:latin typeface="Calibri"/>
                <a:ea typeface="DejaVu Sans"/>
              </a:rPr>
              <a:t>haber leído las preguntas.</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Se crea un sistema de ML </a:t>
            </a:r>
            <a:r>
              <a:rPr b="0" lang="es-GT" sz="1300" spc="-1" strike="noStrike">
                <a:solidFill>
                  <a:srgbClr val="000000"/>
                </a:solidFill>
                <a:uFill>
                  <a:solidFill>
                    <a:srgbClr val="ffffff"/>
                  </a:solidFill>
                </a:uFill>
                <a:latin typeface="Calibri"/>
                <a:ea typeface="DejaVu Sans"/>
              </a:rPr>
              <a:t>que identifica parqueos </a:t>
            </a:r>
            <a:r>
              <a:rPr b="0" lang="es-GT" sz="1300" spc="-1" strike="noStrike">
                <a:solidFill>
                  <a:srgbClr val="000000"/>
                </a:solidFill>
                <a:uFill>
                  <a:solidFill>
                    <a:srgbClr val="ffffff"/>
                  </a:solidFill>
                </a:uFill>
                <a:latin typeface="Calibri"/>
                <a:ea typeface="DejaVu Sans"/>
              </a:rPr>
              <a:t>ocupados dentro de un </a:t>
            </a:r>
            <a:r>
              <a:rPr b="0" lang="es-GT" sz="1300" spc="-1" strike="noStrike">
                <a:solidFill>
                  <a:srgbClr val="000000"/>
                </a:solidFill>
                <a:uFill>
                  <a:solidFill>
                    <a:srgbClr val="ffffff"/>
                  </a:solidFill>
                </a:uFill>
                <a:latin typeface="Calibri"/>
                <a:ea typeface="DejaVu Sans"/>
              </a:rPr>
              <a:t>parqueo público , en este </a:t>
            </a:r>
            <a:r>
              <a:rPr b="0" lang="es-GT" sz="1300" spc="-1" strike="noStrike">
                <a:solidFill>
                  <a:srgbClr val="000000"/>
                </a:solidFill>
                <a:uFill>
                  <a:solidFill>
                    <a:srgbClr val="ffffff"/>
                  </a:solidFill>
                </a:uFill>
                <a:latin typeface="Calibri"/>
                <a:ea typeface="DejaVu Sans"/>
              </a:rPr>
              <a:t>parqueo de un total de </a:t>
            </a:r>
            <a:r>
              <a:rPr b="0" lang="es-GT" sz="1300" spc="-1" strike="noStrike">
                <a:solidFill>
                  <a:srgbClr val="000000"/>
                </a:solidFill>
                <a:uFill>
                  <a:solidFill>
                    <a:srgbClr val="ffffff"/>
                  </a:solidFill>
                </a:uFill>
                <a:latin typeface="Calibri"/>
                <a:ea typeface="DejaVu Sans"/>
              </a:rPr>
              <a:t>1000 parqueos 990 estan </a:t>
            </a:r>
            <a:r>
              <a:rPr b="0" lang="es-GT" sz="1300" spc="-1" strike="noStrike">
                <a:solidFill>
                  <a:srgbClr val="000000"/>
                </a:solidFill>
                <a:uFill>
                  <a:solidFill>
                    <a:srgbClr val="ffffff"/>
                  </a:solidFill>
                </a:uFill>
                <a:latin typeface="Calibri"/>
                <a:ea typeface="DejaVu Sans"/>
              </a:rPr>
              <a:t>ocupados(y=1)  y 10 </a:t>
            </a:r>
            <a:r>
              <a:rPr b="0" lang="es-GT" sz="1300" spc="-1" strike="noStrike">
                <a:solidFill>
                  <a:srgbClr val="000000"/>
                </a:solidFill>
                <a:uFill>
                  <a:solidFill>
                    <a:srgbClr val="ffffff"/>
                  </a:solidFill>
                </a:uFill>
                <a:latin typeface="Calibri"/>
                <a:ea typeface="DejaVu Sans"/>
              </a:rPr>
              <a:t>estan  disponibles(y=0)</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El sistema de ML </a:t>
            </a:r>
            <a:r>
              <a:rPr b="0" lang="es-GT" sz="1300" spc="-1" strike="noStrike">
                <a:solidFill>
                  <a:srgbClr val="000000"/>
                </a:solidFill>
                <a:uFill>
                  <a:solidFill>
                    <a:srgbClr val="ffffff"/>
                  </a:solidFill>
                </a:uFill>
                <a:latin typeface="Calibri"/>
                <a:ea typeface="DejaVu Sans"/>
              </a:rPr>
              <a:t>tiene un error y </a:t>
            </a:r>
            <a:r>
              <a:rPr b="0" lang="es-GT" sz="1300" spc="-1" strike="noStrike">
                <a:solidFill>
                  <a:srgbClr val="000000"/>
                </a:solidFill>
                <a:uFill>
                  <a:solidFill>
                    <a:srgbClr val="ffffff"/>
                  </a:solidFill>
                </a:uFill>
                <a:latin typeface="Calibri"/>
                <a:ea typeface="DejaVu Sans"/>
              </a:rPr>
              <a:t>predice y = </a:t>
            </a:r>
            <a:r>
              <a:rPr b="0" lang="es-GT" sz="1300" spc="-1" strike="noStrike">
                <a:solidFill>
                  <a:srgbClr val="000000"/>
                </a:solidFill>
                <a:uFill>
                  <a:solidFill>
                    <a:srgbClr val="ffffff"/>
                  </a:solidFill>
                </a:uFill>
                <a:latin typeface="Calibri"/>
                <a:ea typeface="DejaVu Sans"/>
              </a:rPr>
              <a:t>1(ocupado) </a:t>
            </a:r>
            <a:r>
              <a:rPr b="0" lang="es-GT" sz="1300" spc="-1" strike="noStrike">
                <a:solidFill>
                  <a:srgbClr val="000000"/>
                </a:solidFill>
                <a:uFill>
                  <a:solidFill>
                    <a:srgbClr val="ffffff"/>
                  </a:solidFill>
                </a:uFill>
                <a:latin typeface="Calibri"/>
                <a:ea typeface="DejaVu Sans"/>
              </a:rPr>
              <a:t>siempre , sin </a:t>
            </a:r>
            <a:r>
              <a:rPr b="0" lang="es-GT" sz="1300" spc="-1" strike="noStrike">
                <a:solidFill>
                  <a:srgbClr val="000000"/>
                </a:solidFill>
                <a:uFill>
                  <a:solidFill>
                    <a:srgbClr val="ffffff"/>
                  </a:solidFill>
                </a:uFill>
                <a:latin typeface="Calibri"/>
                <a:ea typeface="DejaVu Sans"/>
              </a:rPr>
              <a:t>importar sus </a:t>
            </a:r>
            <a:r>
              <a:rPr b="0" lang="es-GT" sz="1300" spc="-1" strike="noStrike">
                <a:solidFill>
                  <a:srgbClr val="000000"/>
                </a:solidFill>
                <a:uFill>
                  <a:solidFill>
                    <a:srgbClr val="ffffff"/>
                  </a:solidFill>
                </a:uFill>
                <a:latin typeface="Calibri"/>
                <a:ea typeface="DejaVu Sans"/>
              </a:rPr>
              <a:t>features x, al medir </a:t>
            </a:r>
            <a:r>
              <a:rPr b="0" lang="es-GT" sz="1300" spc="-1" strike="noStrike">
                <a:solidFill>
                  <a:srgbClr val="000000"/>
                </a:solidFill>
                <a:uFill>
                  <a:solidFill>
                    <a:srgbClr val="ffffff"/>
                  </a:solidFill>
                </a:uFill>
                <a:latin typeface="Calibri"/>
                <a:ea typeface="DejaVu Sans"/>
              </a:rPr>
              <a:t>accuracy para este </a:t>
            </a:r>
            <a:r>
              <a:rPr b="0" lang="es-GT" sz="1300" spc="-1" strike="noStrike">
                <a:solidFill>
                  <a:srgbClr val="000000"/>
                </a:solidFill>
                <a:uFill>
                  <a:solidFill>
                    <a:srgbClr val="ffffff"/>
                  </a:solidFill>
                </a:uFill>
                <a:latin typeface="Calibri"/>
                <a:ea typeface="DejaVu Sans"/>
              </a:rPr>
              <a:t>modelo se obtiene </a:t>
            </a:r>
            <a:r>
              <a:rPr b="0" lang="es-GT" sz="1300" spc="-1" strike="noStrike">
                <a:solidFill>
                  <a:srgbClr val="000000"/>
                </a:solidFill>
                <a:uFill>
                  <a:solidFill>
                    <a:srgbClr val="ffffff"/>
                  </a:solidFill>
                </a:uFill>
                <a:latin typeface="Calibri"/>
                <a:ea typeface="DejaVu Sans"/>
              </a:rPr>
              <a:t>990/1000 = 0.99, </a:t>
            </a:r>
            <a:r>
              <a:rPr b="0" lang="es-GT" sz="1300" spc="-1" strike="noStrike">
                <a:solidFill>
                  <a:srgbClr val="000000"/>
                </a:solidFill>
                <a:uFill>
                  <a:solidFill>
                    <a:srgbClr val="ffffff"/>
                  </a:solidFill>
                </a:uFill>
                <a:latin typeface="Calibri"/>
                <a:ea typeface="DejaVu Sans"/>
              </a:rPr>
              <a:t>parece ser un buen </a:t>
            </a:r>
            <a:r>
              <a:rPr b="0" lang="es-GT" sz="1300" spc="-1" strike="noStrike">
                <a:solidFill>
                  <a:srgbClr val="000000"/>
                </a:solidFill>
                <a:uFill>
                  <a:solidFill>
                    <a:srgbClr val="ffffff"/>
                  </a:solidFill>
                </a:uFill>
                <a:latin typeface="Calibri"/>
                <a:ea typeface="DejaVu Sans"/>
              </a:rPr>
              <a:t>sistema aún </a:t>
            </a:r>
            <a:r>
              <a:rPr b="0" lang="es-GT" sz="1300" spc="-1" strike="noStrike">
                <a:solidFill>
                  <a:srgbClr val="000000"/>
                </a:solidFill>
                <a:uFill>
                  <a:solidFill>
                    <a:srgbClr val="ffffff"/>
                  </a:solidFill>
                </a:uFill>
                <a:latin typeface="Calibri"/>
                <a:ea typeface="DejaVu Sans"/>
              </a:rPr>
              <a:t>cuando ignora sus </a:t>
            </a:r>
            <a:r>
              <a:rPr b="0" lang="es-GT" sz="1300" spc="-1" strike="noStrike">
                <a:solidFill>
                  <a:srgbClr val="000000"/>
                </a:solidFill>
                <a:uFill>
                  <a:solidFill>
                    <a:srgbClr val="ffffff"/>
                  </a:solidFill>
                </a:uFill>
                <a:latin typeface="Calibri"/>
                <a:ea typeface="DejaVu Sans"/>
              </a:rPr>
              <a:t>features y siempre </a:t>
            </a:r>
            <a:r>
              <a:rPr b="0" lang="es-GT" sz="1300" spc="-1" strike="noStrike">
                <a:solidFill>
                  <a:srgbClr val="000000"/>
                </a:solidFill>
                <a:uFill>
                  <a:solidFill>
                    <a:srgbClr val="ffffff"/>
                  </a:solidFill>
                </a:uFill>
                <a:latin typeface="Calibri"/>
                <a:ea typeface="DejaVu Sans"/>
              </a:rPr>
              <a:t>produce y = 1 pero </a:t>
            </a:r>
            <a:r>
              <a:rPr b="0" lang="es-GT" sz="1300" spc="-1" strike="noStrike">
                <a:solidFill>
                  <a:srgbClr val="000000"/>
                </a:solidFill>
                <a:uFill>
                  <a:solidFill>
                    <a:srgbClr val="ffffff"/>
                  </a:solidFill>
                </a:uFill>
                <a:latin typeface="Calibri"/>
                <a:ea typeface="DejaVu Sans"/>
              </a:rPr>
              <a:t>no lo es.</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pic>
        <p:nvPicPr>
          <p:cNvPr id="154" name="" descr=""/>
          <p:cNvPicPr/>
          <p:nvPr/>
        </p:nvPicPr>
        <p:blipFill>
          <a:blip r:embed="rId1"/>
          <a:stretch/>
        </p:blipFill>
        <p:spPr>
          <a:xfrm>
            <a:off x="3384000" y="3312000"/>
            <a:ext cx="2232000" cy="153972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56" name="CustomShape 2"/>
          <p:cNvSpPr/>
          <p:nvPr/>
        </p:nvSpPr>
        <p:spPr>
          <a:xfrm>
            <a:off x="399960" y="1206000"/>
            <a:ext cx="8240040" cy="37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Métricas de performance y evaluación en clasificación con datasets desbalanceados(skewed)</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En el sistema de diagnóstico de cancer, se sabe que el 95% de los casos el paciente no tiene cancer y un 5% de los casos, si lo tiene.  Si el sistema tiene un error(bug) y predice todo el tiempo(de manera constante)  que el paciente no tiene cáncer(y=0) ,este tendrá un accuracy de 95%, por lo cual pensamos erroneamente que es bueno y se entrega a los doctores para su uso, pero este sistema fallará en identificar a los pacientes con cáncer(su objetivo de existencia!)</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pic>
        <p:nvPicPr>
          <p:cNvPr id="157" name="" descr=""/>
          <p:cNvPicPr/>
          <p:nvPr/>
        </p:nvPicPr>
        <p:blipFill>
          <a:blip r:embed="rId1"/>
          <a:stretch/>
        </p:blipFill>
        <p:spPr>
          <a:xfrm>
            <a:off x="2351880" y="2736000"/>
            <a:ext cx="4776120" cy="84672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59" name="CustomShape 2"/>
          <p:cNvSpPr/>
          <p:nvPr/>
        </p:nvSpPr>
        <p:spPr>
          <a:xfrm>
            <a:off x="399960" y="1206000"/>
            <a:ext cx="8240040" cy="37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Métricas de performance y evaluación en clasificación con datasets desbalanceados(skewed)</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Podemos utilizar entonces, otras métricas que serán de gran ayuda para evaluar modelos que trabajan sobre datos </a:t>
            </a:r>
            <a:r>
              <a:rPr b="0" lang="es-GT" sz="1300" spc="-1" strike="noStrike">
                <a:solidFill>
                  <a:srgbClr val="000000"/>
                </a:solidFill>
                <a:uFill>
                  <a:solidFill>
                    <a:srgbClr val="ffffff"/>
                  </a:solidFill>
                </a:uFill>
                <a:latin typeface="Calibri"/>
                <a:ea typeface="DejaVu Sans"/>
              </a:rPr>
              <a:t>desbalanceados , pero </a:t>
            </a:r>
            <a:r>
              <a:rPr b="1" lang="es-GT" sz="1300" spc="-1" strike="noStrike">
                <a:solidFill>
                  <a:srgbClr val="000000"/>
                </a:solidFill>
                <a:uFill>
                  <a:solidFill>
                    <a:srgbClr val="ffffff"/>
                  </a:solidFill>
                </a:uFill>
                <a:latin typeface="Calibri"/>
                <a:ea typeface="DejaVu Sans"/>
              </a:rPr>
              <a:t>también son relevantes en problemas con datos balanceados.</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61" name="CustomShape 2"/>
          <p:cNvSpPr/>
          <p:nvPr/>
        </p:nvSpPr>
        <p:spPr>
          <a:xfrm>
            <a:off x="399960" y="1206000"/>
            <a:ext cx="8240040" cy="37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Métricas de performance y evaluación en clasificación con datasets desbalanceados(skewed)</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Precision :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 </a:t>
            </a:r>
            <a:r>
              <a:rPr b="0" lang="es-GT" sz="1300" spc="-1" strike="noStrike">
                <a:solidFill>
                  <a:srgbClr val="000000"/>
                </a:solidFill>
                <a:uFill>
                  <a:solidFill>
                    <a:srgbClr val="ffffff"/>
                  </a:solidFill>
                </a:uFill>
                <a:latin typeface="Calibri"/>
                <a:ea typeface="DejaVu Sans"/>
              </a:rPr>
              <a:t>De todas las observaciones que nuestro modelo predice y = 1, ¿que porcentaje era y = 1 en realidad? </a:t>
            </a:r>
            <a:r>
              <a:rPr b="1" lang="es-GT" sz="1300" spc="-1" strike="noStrike">
                <a:solidFill>
                  <a:srgbClr val="000000"/>
                </a:solidFill>
                <a:uFill>
                  <a:solidFill>
                    <a:srgbClr val="ffffff"/>
                  </a:solidFill>
                </a:uFill>
                <a:latin typeface="Calibri"/>
                <a:ea typeface="DejaVu Sans"/>
              </a:rPr>
              <a:t>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 </a:t>
            </a:r>
            <a:r>
              <a:rPr b="0" lang="es-GT" sz="1300" spc="-1" strike="noStrike">
                <a:solidFill>
                  <a:srgbClr val="000000"/>
                </a:solidFill>
                <a:uFill>
                  <a:solidFill>
                    <a:srgbClr val="ffffff"/>
                  </a:solidFill>
                </a:uFill>
                <a:latin typeface="Calibri"/>
                <a:ea typeface="DejaVu Sans"/>
              </a:rPr>
              <a:t>Es decir , de todas las veces que el modelo predice y = 1, ¿que porcentaje  acertó?</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Un precisión de 1 es el caso óptimo, y un precisión de 0, es el peor caso.</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Analogía: del examen de 100 preguntas falso/verdadero, de todas las respuestas que elegimos “verdadero” ,¿que porcentaje de verdad lo era ? </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Si seleccionamos “verdadero” 30 veces, y de estas 30 resulta que para 20 la respuesta correcta  era “verdadero” tenemos: precision = 20/30 = 0.66</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Para el caso de detección de gatos: el modelo dice que 5 imágenes pertenecen a 1 gato, pero de estas 5, solo 2 lo son.</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Precision = 2/5 = 0.4</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Para el caso de detección de parqueos ocupados, un modelo que predice que 980 parqueos estan ocupados, y de estos en realidad habían 975 ocupados  tiene precision de 975/980 = 0.9948</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3600" spc="-1" strike="noStrike">
                <a:solidFill>
                  <a:srgbClr val="002060"/>
                </a:solidFill>
                <a:uFill>
                  <a:solidFill>
                    <a:srgbClr val="ffffff"/>
                  </a:solidFill>
                </a:uFill>
                <a:latin typeface="Calibri"/>
                <a:ea typeface="DejaVu Sans"/>
              </a:rPr>
              <a:t>Evaluación de modelos</a:t>
            </a:r>
            <a:endParaRPr b="0" lang="es-GT" sz="3600" spc="-1" strike="noStrike">
              <a:solidFill>
                <a:srgbClr val="000000"/>
              </a:solidFill>
              <a:uFill>
                <a:solidFill>
                  <a:srgbClr val="ffffff"/>
                </a:solidFill>
              </a:uFill>
              <a:latin typeface="Arial"/>
            </a:endParaRPr>
          </a:p>
        </p:txBody>
      </p:sp>
      <p:sp>
        <p:nvSpPr>
          <p:cNvPr id="114" name="CustomShape 2"/>
          <p:cNvSpPr/>
          <p:nvPr/>
        </p:nvSpPr>
        <p:spPr>
          <a:xfrm>
            <a:off x="448920" y="1350000"/>
            <a:ext cx="8240040" cy="3506040"/>
          </a:xfrm>
          <a:prstGeom prst="rect">
            <a:avLst/>
          </a:prstGeom>
          <a:noFill/>
          <a:ln>
            <a:noFill/>
          </a:ln>
        </p:spPr>
        <p:style>
          <a:lnRef idx="0"/>
          <a:fillRef idx="0"/>
          <a:effectRef idx="0"/>
          <a:fontRef idx="minor"/>
        </p:style>
        <p:txBody>
          <a:bodyPr lIns="0" rIns="0" tIns="0" bIns="0"/>
          <a:p>
            <a:pPr marL="216000" indent="-2116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Ya conocemos las bases de ML tipo supervisado y varios algoritmos tanto de regresión como de clasificación.</a:t>
            </a:r>
            <a:endParaRPr b="0" lang="es-GT" sz="16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Ya hemos tenido una introducción a buenas prácticas que tienen como objetivo mejorar la exactitud y performance de un modelo o un sistema de ML</a:t>
            </a:r>
            <a:endParaRPr b="0" lang="es-GT" sz="16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Aprendimos  </a:t>
            </a:r>
            <a:r>
              <a:rPr b="1" lang="es-GT" sz="1600" spc="-1" strike="noStrike">
                <a:solidFill>
                  <a:srgbClr val="000000"/>
                </a:solidFill>
                <a:uFill>
                  <a:solidFill>
                    <a:srgbClr val="ffffff"/>
                  </a:solidFill>
                </a:uFill>
                <a:latin typeface="Calibri"/>
                <a:ea typeface="DejaVu Sans"/>
              </a:rPr>
              <a:t>ensembles </a:t>
            </a:r>
            <a:r>
              <a:rPr b="0" lang="es-GT" sz="1600" spc="-1" strike="noStrike">
                <a:solidFill>
                  <a:srgbClr val="000000"/>
                </a:solidFill>
                <a:uFill>
                  <a:solidFill>
                    <a:srgbClr val="ffffff"/>
                  </a:solidFill>
                </a:uFill>
                <a:latin typeface="Calibri"/>
                <a:ea typeface="DejaVu Sans"/>
              </a:rPr>
              <a:t> , donde se usa varios modelos que “votan” y se elige la opción mas repetida(o el promedio de la selección)</a:t>
            </a:r>
            <a:endParaRPr b="0" lang="es-GT" sz="16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63" name="CustomShape 2"/>
          <p:cNvSpPr/>
          <p:nvPr/>
        </p:nvSpPr>
        <p:spPr>
          <a:xfrm>
            <a:off x="399960" y="1206000"/>
            <a:ext cx="8240040" cy="378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Métricas de performance y evaluación en clasificación con datasets desbalanceados(skewed)</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Recall :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 </a:t>
            </a:r>
            <a:r>
              <a:rPr b="0" lang="es-GT" sz="1300" spc="-1" strike="noStrike">
                <a:solidFill>
                  <a:srgbClr val="000000"/>
                </a:solidFill>
                <a:uFill>
                  <a:solidFill>
                    <a:srgbClr val="ffffff"/>
                  </a:solidFill>
                </a:uFill>
                <a:latin typeface="Calibri"/>
                <a:ea typeface="DejaVu Sans"/>
              </a:rPr>
              <a:t>De todas las observaciones que en realidad eran y  = 1, ¿que porcentaje nuestro modelo predice y = 1? </a:t>
            </a:r>
            <a:r>
              <a:rPr b="1" lang="es-GT" sz="1300" spc="-1" strike="noStrike">
                <a:solidFill>
                  <a:srgbClr val="000000"/>
                </a:solidFill>
                <a:uFill>
                  <a:solidFill>
                    <a:srgbClr val="ffffff"/>
                  </a:solidFill>
                </a:uFill>
                <a:latin typeface="Calibri"/>
                <a:ea typeface="DejaVu Sans"/>
              </a:rPr>
              <a:t>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Es decir, de los datos reales, para todas las observaciones donde y = 1, que porcentaje identifica el modelo como y = 1</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Un </a:t>
            </a:r>
            <a:r>
              <a:rPr b="1" lang="es-GT" sz="1300" spc="-1" strike="noStrike">
                <a:solidFill>
                  <a:srgbClr val="000000"/>
                </a:solidFill>
                <a:uFill>
                  <a:solidFill>
                    <a:srgbClr val="ffffff"/>
                  </a:solidFill>
                </a:uFill>
                <a:latin typeface="Calibri"/>
                <a:ea typeface="DejaVu Sans"/>
              </a:rPr>
              <a:t>recall</a:t>
            </a:r>
            <a:r>
              <a:rPr b="0" lang="es-GT" sz="1300" spc="-1" strike="noStrike">
                <a:solidFill>
                  <a:srgbClr val="000000"/>
                </a:solidFill>
                <a:uFill>
                  <a:solidFill>
                    <a:srgbClr val="ffffff"/>
                  </a:solidFill>
                </a:uFill>
                <a:latin typeface="Calibri"/>
                <a:ea typeface="DejaVu Sans"/>
              </a:rPr>
              <a:t> de 1 es el caso óptimo, y un recall de 0, es el peor caso.</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Analogía: del examen de 100 preguntas falso/verdadero, de todas las respuestas cuya respuesta correcta es  “verdadero” ,¿que porcentaje respondimos “verdadero”  ? </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Si  60 preguntas tenían “verdadero” como respuesta correcta ,  y contestamos “verdadero” en 30 , tenemos :recall = 30/60 = 0.5</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 </a:t>
            </a:r>
            <a:r>
              <a:rPr b="0" lang="es-GT" sz="1300" spc="-1" strike="noStrike">
                <a:solidFill>
                  <a:srgbClr val="000000"/>
                </a:solidFill>
                <a:uFill>
                  <a:solidFill>
                    <a:srgbClr val="ffffff"/>
                  </a:solidFill>
                </a:uFill>
                <a:latin typeface="Calibri"/>
                <a:ea typeface="DejaVu Sans"/>
              </a:rPr>
              <a:t>Para el caso de detección de gatos: hay 70 imágenes con un gato , y de estas predecimos que hay un gato en 60 imágenes, tenemos : recall = 60/70 =  0.8571</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Para el caso de detección de parqueos ocupados, un modelo que predice que 980 parqueos están ocupados de un total de 990 que si lo están   tiene recall de 980/990 = 0.9898</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El detector de cáncer que siempre predice y = 0 , tiene un recall de 0 ya que no identifica bien a ningun paciente enfermo.</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65" name="CustomShape 2"/>
          <p:cNvSpPr/>
          <p:nvPr/>
        </p:nvSpPr>
        <p:spPr>
          <a:xfrm>
            <a:off x="399960" y="1206000"/>
            <a:ext cx="8240040" cy="1026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Precision vs Recall: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Muchas veces al evaluar un modelo con Precision y Recall , una  de las 2 métricas es alta y la otra es baja, entonces ¿como sabemos que modelo es mejor que otro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Por ejemplo , poseemos 2 modelos A  y B de detección de cáncer, ¿como elegimos  cual es mejor para ser entregado a los médicos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pic>
        <p:nvPicPr>
          <p:cNvPr id="166" name="" descr=""/>
          <p:cNvPicPr/>
          <p:nvPr/>
        </p:nvPicPr>
        <p:blipFill>
          <a:blip r:embed="rId1"/>
          <a:stretch/>
        </p:blipFill>
        <p:spPr>
          <a:xfrm>
            <a:off x="2880000" y="3477960"/>
            <a:ext cx="3295440" cy="91404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68" name="CustomShape 2"/>
          <p:cNvSpPr/>
          <p:nvPr/>
        </p:nvSpPr>
        <p:spPr>
          <a:xfrm>
            <a:off x="399960" y="1206000"/>
            <a:ext cx="8240040" cy="1026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Precision vs Recall: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Muchas veces al evaluar un modelo con Precision y Recall , una  de las 2 métricas es alta y la otra es baja, entonces ¿como sabemos que modelo es mejor que otro ?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Por ejemplo , poseemos 2 modelos A  y B de detección de cáncer, ‘como elegimos  cual es mejor para ser entregado a los médicos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Podemos elegir una de las  2 métricas según lo que tenga un costo o impacto mas elevado para la aplicación específica</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Recordemos que en un modelo de clasificación probabilístico , predecimos y=1 cuando el modelo predice que la probabilidad es &gt;= 0.5 y predecimos y = 0 cuando el modelo predice que la probabilidad es &lt; 0.5</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pic>
        <p:nvPicPr>
          <p:cNvPr id="169" name="" descr=""/>
          <p:cNvPicPr/>
          <p:nvPr/>
        </p:nvPicPr>
        <p:blipFill>
          <a:blip r:embed="rId1"/>
          <a:stretch/>
        </p:blipFill>
        <p:spPr>
          <a:xfrm>
            <a:off x="3024000" y="3117960"/>
            <a:ext cx="3295440" cy="91404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71" name="CustomShape 2"/>
          <p:cNvSpPr/>
          <p:nvPr/>
        </p:nvSpPr>
        <p:spPr>
          <a:xfrm>
            <a:off x="399960" y="1206000"/>
            <a:ext cx="8240040" cy="1026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Precision vs Recall: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Podemos elegir una de las  2 métricas según lo que tenga un costo o impacto mas elevado para la aplicación específica</a:t>
            </a:r>
            <a:r>
              <a:rPr b="0" lang="es-GT" sz="1300" spc="-1" strike="noStrike">
                <a:solidFill>
                  <a:srgbClr val="000000"/>
                </a:solidFill>
                <a:uFill>
                  <a:solidFill>
                    <a:srgbClr val="ffffff"/>
                  </a:solidFill>
                </a:uFill>
                <a:latin typeface="Calibri"/>
                <a:ea typeface="DejaVu Sans"/>
              </a:rPr>
              <a:t>.</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Buscamos un precision alto  si queremos  que el modelo este muy seguro de y = 1 , por ejemplo queremos decirle a un paciente que tiene cancer, solo si el modelo dice que la probabilidad de que lo tenga es &gt; 0.75  , esto evitará que tengamos pacientes “asustados” sin razón</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Buscamos un recall alto si queremos que el modelo diga que y = 1 , aún si solo tiene la ligera sospecha de que así sea, es decir si dice que la probabilidad de que lo tenga es de 0.4 ,esto evitará que tengamos pacientes no tratados aún cuando es posible que esten enfermos.</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Un precision alto reduce las “falsas alarmas”  es decir </a:t>
            </a:r>
            <a:r>
              <a:rPr b="1" lang="es-GT" sz="1300" spc="-1" strike="noStrike">
                <a:solidFill>
                  <a:srgbClr val="000000"/>
                </a:solidFill>
                <a:uFill>
                  <a:solidFill>
                    <a:srgbClr val="ffffff"/>
                  </a:solidFill>
                </a:uFill>
                <a:latin typeface="Calibri"/>
                <a:ea typeface="DejaVu Sans"/>
              </a:rPr>
              <a:t>falsos positivos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Un recall alto reduce los </a:t>
            </a:r>
            <a:r>
              <a:rPr b="1" lang="es-GT" sz="1300" spc="-1" strike="noStrike">
                <a:solidFill>
                  <a:srgbClr val="000000"/>
                </a:solidFill>
                <a:uFill>
                  <a:solidFill>
                    <a:srgbClr val="ffffff"/>
                  </a:solidFill>
                </a:uFill>
                <a:latin typeface="Calibri"/>
                <a:ea typeface="DejaVu Sans"/>
              </a:rPr>
              <a:t>falsos negativos</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Por ejemplo: un sistema de ML usado como ayuda por jueces indica si un sospechoso es culpable (y=1), o no(y=0).  Que es mejor?:</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Un sistema con precision alto evita </a:t>
            </a:r>
            <a:r>
              <a:rPr b="1" lang="es-GT" sz="1300" spc="-1" strike="noStrike">
                <a:solidFill>
                  <a:srgbClr val="000000"/>
                </a:solidFill>
                <a:uFill>
                  <a:solidFill>
                    <a:srgbClr val="ffffff"/>
                  </a:solidFill>
                </a:uFill>
                <a:latin typeface="Calibri"/>
                <a:ea typeface="DejaVu Sans"/>
              </a:rPr>
              <a:t>falsos positivos</a:t>
            </a:r>
            <a:r>
              <a:rPr b="0" lang="es-GT" sz="1300" spc="-1" strike="noStrike">
                <a:solidFill>
                  <a:srgbClr val="000000"/>
                </a:solidFill>
                <a:uFill>
                  <a:solidFill>
                    <a:srgbClr val="ffffff"/>
                  </a:solidFill>
                </a:uFill>
                <a:latin typeface="Calibri"/>
                <a:ea typeface="DejaVu Sans"/>
              </a:rPr>
              <a:t> , por lo cual se reduciría la cantidad de personas inocentes que son encarceladas(pero puede que varios culpables salgan libres)</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Un sistema con recall alto evita </a:t>
            </a:r>
            <a:r>
              <a:rPr b="1" lang="es-GT" sz="1300" spc="-1" strike="noStrike">
                <a:solidFill>
                  <a:srgbClr val="000000"/>
                </a:solidFill>
                <a:uFill>
                  <a:solidFill>
                    <a:srgbClr val="ffffff"/>
                  </a:solidFill>
                </a:uFill>
                <a:latin typeface="Calibri"/>
                <a:ea typeface="DejaVu Sans"/>
              </a:rPr>
              <a:t>falsos negativos , </a:t>
            </a:r>
            <a:r>
              <a:rPr b="0" lang="es-GT" sz="1300" spc="-1" strike="noStrike">
                <a:solidFill>
                  <a:srgbClr val="000000"/>
                </a:solidFill>
                <a:uFill>
                  <a:solidFill>
                    <a:srgbClr val="ffffff"/>
                  </a:solidFill>
                </a:uFill>
                <a:latin typeface="Calibri"/>
                <a:ea typeface="DejaVu Sans"/>
              </a:rPr>
              <a:t>por lo cual se reduciría la cantidad de personas culpables que salen con libertad</a:t>
            </a:r>
            <a:r>
              <a:rPr b="0" lang="es-GT" sz="1300" spc="-1" strike="noStrike">
                <a:solidFill>
                  <a:srgbClr val="000000"/>
                </a:solidFill>
                <a:uFill>
                  <a:solidFill>
                    <a:srgbClr val="ffffff"/>
                  </a:solidFill>
                </a:uFill>
                <a:latin typeface="Calibri"/>
                <a:ea typeface="DejaVu Sans"/>
              </a:rPr>
              <a:t> (pero puede que varios inocentes sean encarcelados)</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73" name="CustomShape 2"/>
          <p:cNvSpPr/>
          <p:nvPr/>
        </p:nvSpPr>
        <p:spPr>
          <a:xfrm>
            <a:off x="399960" y="1206000"/>
            <a:ext cx="8240040" cy="1026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Precision vs Recall: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 Que hacemos si ambas cosas son importantes en nuestra aplicación?</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No queremos encarcelar inocentes pero tampoco queremos liberar culpables</a:t>
            </a:r>
            <a:endParaRPr b="0" lang="es-GT" sz="13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No queremos asustar pacientes sin razón,pero tampoco queremos dejar sin tratamientos a posibles enfermos.</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Podemos usar una nueva métrica de evaluación que combina precision y recall en un único número llamada </a:t>
            </a:r>
            <a:r>
              <a:rPr b="1" lang="es-GT" sz="1300" spc="-1" strike="noStrike">
                <a:solidFill>
                  <a:srgbClr val="000000"/>
                </a:solidFill>
                <a:uFill>
                  <a:solidFill>
                    <a:srgbClr val="ffffff"/>
                  </a:solidFill>
                </a:uFill>
                <a:latin typeface="Calibri"/>
                <a:ea typeface="DejaVu Sans"/>
              </a:rPr>
              <a:t>f1 score</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Podemos pensar en el f1-score como un promedio entre precision y recall(su definición exacta es la</a:t>
            </a:r>
            <a:r>
              <a:rPr b="1" lang="es-GT" sz="1300" spc="-1" strike="noStrike">
                <a:solidFill>
                  <a:srgbClr val="000000"/>
                </a:solidFill>
                <a:uFill>
                  <a:solidFill>
                    <a:srgbClr val="ffffff"/>
                  </a:solidFill>
                </a:uFill>
                <a:latin typeface="Calibri"/>
                <a:ea typeface="DejaVu Sans"/>
              </a:rPr>
              <a:t> media harmónica </a:t>
            </a:r>
            <a:r>
              <a:rPr b="0" lang="es-GT" sz="1300" spc="-1" strike="noStrike">
                <a:solidFill>
                  <a:srgbClr val="000000"/>
                </a:solidFill>
                <a:uFill>
                  <a:solidFill>
                    <a:srgbClr val="ffffff"/>
                  </a:solidFill>
                </a:uFill>
                <a:latin typeface="Calibri"/>
                <a:ea typeface="DejaVu Sans"/>
              </a:rPr>
              <a:t>de precision y  recall)</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300" spc="-1" strike="noStrike">
                <a:solidFill>
                  <a:srgbClr val="000000"/>
                </a:solidFill>
                <a:uFill>
                  <a:solidFill>
                    <a:srgbClr val="ffffff"/>
                  </a:solidFill>
                </a:uFill>
                <a:latin typeface="Calibri"/>
                <a:ea typeface="DejaVu Sans"/>
              </a:rPr>
              <a:t>f1-score </a:t>
            </a:r>
            <a:r>
              <a:rPr b="0" lang="es-GT" sz="1300" spc="-1" strike="noStrike">
                <a:solidFill>
                  <a:srgbClr val="000000"/>
                </a:solidFill>
                <a:uFill>
                  <a:solidFill>
                    <a:srgbClr val="ffffff"/>
                  </a:solidFill>
                </a:uFill>
                <a:latin typeface="Calibri"/>
                <a:ea typeface="DejaVu Sans"/>
              </a:rPr>
              <a:t>alcanza su valor mas alto (1) cuando tanto precisón como recall son “perfectos” 1 y es 0 cuando alguno de los 2 es 0.</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300" spc="-1" strike="noStrike">
                <a:solidFill>
                  <a:srgbClr val="000000"/>
                </a:solidFill>
                <a:uFill>
                  <a:solidFill>
                    <a:srgbClr val="ffffff"/>
                  </a:solidFill>
                </a:uFill>
                <a:latin typeface="Calibri"/>
                <a:ea typeface="DejaVu Sans"/>
              </a:rPr>
              <a:t>El f1-score nos provee un número que nos permite evaluar y elegir que modelo es mejor.</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pic>
        <p:nvPicPr>
          <p:cNvPr id="174" name="" descr=""/>
          <p:cNvPicPr/>
          <p:nvPr/>
        </p:nvPicPr>
        <p:blipFill>
          <a:blip r:embed="rId1"/>
          <a:stretch/>
        </p:blipFill>
        <p:spPr>
          <a:xfrm>
            <a:off x="4431600" y="3679200"/>
            <a:ext cx="4352400" cy="856800"/>
          </a:xfrm>
          <a:prstGeom prst="rect">
            <a:avLst/>
          </a:prstGeom>
          <a:ln>
            <a:noFill/>
          </a:ln>
        </p:spPr>
      </p:pic>
      <p:pic>
        <p:nvPicPr>
          <p:cNvPr id="175" name="" descr=""/>
          <p:cNvPicPr/>
          <p:nvPr/>
        </p:nvPicPr>
        <p:blipFill>
          <a:blip r:embed="rId2"/>
          <a:stretch/>
        </p:blipFill>
        <p:spPr>
          <a:xfrm>
            <a:off x="360000" y="3816000"/>
            <a:ext cx="3476160" cy="54252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77" name="CustomShape 2"/>
          <p:cNvSpPr/>
          <p:nvPr/>
        </p:nvSpPr>
        <p:spPr>
          <a:xfrm>
            <a:off x="399960" y="1206000"/>
            <a:ext cx="8240040" cy="1026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¿Como calcular las métricas de evaluación?</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Aun que podemos calcular las métricas de evaluación manualmente con implementar en código su definición, scikit-learn provee funciones pre-definidas para lograrlo a través de </a:t>
            </a:r>
            <a:r>
              <a:rPr b="1" lang="es-GT" sz="1200" spc="-1" strike="noStrike">
                <a:solidFill>
                  <a:srgbClr val="000000"/>
                </a:solidFill>
                <a:uFill>
                  <a:solidFill>
                    <a:srgbClr val="ffffff"/>
                  </a:solidFill>
                </a:uFill>
                <a:latin typeface="Calibri"/>
                <a:ea typeface="DejaVu Sans"/>
              </a:rPr>
              <a:t>sklearn.metrics.</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Para todos los casos se evalúa la métrica usando 2 vectores, un vector con las y reales, y otro vector con las y de predicción.</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Accuracy: </a:t>
            </a:r>
            <a:r>
              <a:rPr b="0" lang="es-GT" sz="1200" spc="-1" strike="noStrike">
                <a:solidFill>
                  <a:srgbClr val="000000"/>
                </a:solidFill>
                <a:uFill>
                  <a:solidFill>
                    <a:srgbClr val="ffffff"/>
                  </a:solidFill>
                </a:uFill>
                <a:latin typeface="Calibri"/>
                <a:ea typeface="DejaVu Sans"/>
              </a:rPr>
              <a:t>sklearn.metrics.accuracy_score</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Precision: </a:t>
            </a:r>
            <a:r>
              <a:rPr b="0" lang="es-GT" sz="1200" spc="-1" strike="noStrike">
                <a:solidFill>
                  <a:srgbClr val="000000"/>
                </a:solidFill>
                <a:uFill>
                  <a:solidFill>
                    <a:srgbClr val="ffffff"/>
                  </a:solidFill>
                </a:uFill>
                <a:latin typeface="Calibri"/>
                <a:ea typeface="DejaVu Sans"/>
              </a:rPr>
              <a:t>sklearn.metrics.precision_score</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Recall: </a:t>
            </a:r>
            <a:r>
              <a:rPr b="0" lang="es-GT" sz="1200" spc="-1" strike="noStrike">
                <a:solidFill>
                  <a:srgbClr val="000000"/>
                </a:solidFill>
                <a:uFill>
                  <a:solidFill>
                    <a:srgbClr val="ffffff"/>
                  </a:solidFill>
                </a:uFill>
                <a:latin typeface="Calibri"/>
                <a:ea typeface="DejaVu Sans"/>
              </a:rPr>
              <a:t>sklearn.metrics.recall_score</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F1 score: </a:t>
            </a:r>
            <a:r>
              <a:rPr b="0" lang="es-GT" sz="1200" spc="-1" strike="noStrike">
                <a:solidFill>
                  <a:srgbClr val="000000"/>
                </a:solidFill>
                <a:uFill>
                  <a:solidFill>
                    <a:srgbClr val="ffffff"/>
                  </a:solidFill>
                </a:uFill>
                <a:latin typeface="Calibri"/>
                <a:ea typeface="DejaVu Sans"/>
              </a:rPr>
              <a:t> sklearn.metrics.f1_score</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200" spc="-1" strike="noStrike">
                <a:solidFill>
                  <a:srgbClr val="000000"/>
                </a:solidFill>
                <a:uFill>
                  <a:solidFill>
                    <a:srgbClr val="ffffff"/>
                  </a:solidFill>
                </a:uFill>
                <a:latin typeface="Calibri"/>
                <a:ea typeface="DejaVu Sans"/>
              </a:rPr>
              <a:t>Además de muchas otras métricas y funciones útiles, por ejemplo:</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sklearn.metrics.classification_report </a:t>
            </a:r>
            <a:r>
              <a:rPr b="0" lang="es-GT" sz="1200" spc="-1" strike="noStrike">
                <a:solidFill>
                  <a:srgbClr val="000000"/>
                </a:solidFill>
                <a:uFill>
                  <a:solidFill>
                    <a:srgbClr val="ffffff"/>
                  </a:solidFill>
                </a:uFill>
                <a:latin typeface="Calibri"/>
                <a:ea typeface="DejaVu Sans"/>
              </a:rPr>
              <a:t>imprime un resumen con las métricas mas importantes  </a:t>
            </a:r>
            <a:endParaRPr b="0" lang="es-GT" sz="12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200" spc="-1" strike="noStrike">
                <a:solidFill>
                  <a:srgbClr val="000000"/>
                </a:solidFill>
                <a:uFill>
                  <a:solidFill>
                    <a:srgbClr val="ffffff"/>
                  </a:solidFill>
                </a:uFill>
                <a:latin typeface="Calibri"/>
                <a:ea typeface="DejaVu Sans"/>
              </a:rPr>
              <a:t>sklearn.metrics.confusion_matrix </a:t>
            </a:r>
            <a:r>
              <a:rPr b="0" lang="es-GT" sz="1200" spc="-1" strike="noStrike">
                <a:solidFill>
                  <a:srgbClr val="000000"/>
                </a:solidFill>
                <a:uFill>
                  <a:solidFill>
                    <a:srgbClr val="ffffff"/>
                  </a:solidFill>
                </a:uFill>
                <a:latin typeface="Calibri"/>
                <a:ea typeface="DejaVu Sans"/>
              </a:rPr>
              <a:t>calcula la matriz de confusión</a:t>
            </a:r>
            <a:r>
              <a:rPr b="0" lang="es-GT" sz="1300" spc="-1" strike="noStrike">
                <a:solidFill>
                  <a:srgbClr val="000000"/>
                </a:solidFill>
                <a:uFill>
                  <a:solidFill>
                    <a:srgbClr val="ffffff"/>
                  </a:solidFill>
                </a:uFill>
                <a:latin typeface="Calibri"/>
                <a:ea typeface="DejaVu Sans"/>
              </a:rPr>
              <a:t> </a:t>
            </a:r>
            <a:endParaRPr b="0" lang="es-GT" sz="13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endParaRPr b="0" lang="es-GT" sz="1300" spc="-1" strike="noStrike">
              <a:solidFill>
                <a:srgbClr val="000000"/>
              </a:solidFill>
              <a:uFill>
                <a:solidFill>
                  <a:srgbClr val="ffffff"/>
                </a:solidFill>
              </a:uFill>
              <a:latin typeface="Arial"/>
            </a:endParaRPr>
          </a:p>
        </p:txBody>
      </p:sp>
      <p:pic>
        <p:nvPicPr>
          <p:cNvPr id="178" name="" descr=""/>
          <p:cNvPicPr/>
          <p:nvPr/>
        </p:nvPicPr>
        <p:blipFill>
          <a:blip r:embed="rId1"/>
          <a:stretch/>
        </p:blipFill>
        <p:spPr>
          <a:xfrm>
            <a:off x="2736000" y="3601800"/>
            <a:ext cx="4189320" cy="129420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1008000" y="432000"/>
            <a:ext cx="808740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600" spc="-1" strike="noStrike">
                <a:solidFill>
                  <a:srgbClr val="002060"/>
                </a:solidFill>
                <a:uFill>
                  <a:solidFill>
                    <a:srgbClr val="ffffff"/>
                  </a:solidFill>
                </a:uFill>
                <a:latin typeface="Calibri"/>
                <a:ea typeface="DejaVu Sans"/>
              </a:rPr>
              <a:t>Muchas gracias</a:t>
            </a:r>
            <a:endParaRPr b="0" lang="es-GT" sz="2600" spc="-1" strike="noStrike">
              <a:solidFill>
                <a:srgbClr val="000000"/>
              </a:solidFill>
              <a:uFill>
                <a:solidFill>
                  <a:srgbClr val="ffffff"/>
                </a:solidFill>
              </a:uFill>
              <a:latin typeface="Arial"/>
            </a:endParaRPr>
          </a:p>
        </p:txBody>
      </p:sp>
      <p:sp>
        <p:nvSpPr>
          <p:cNvPr id="180" name="CustomShape 2"/>
          <p:cNvSpPr/>
          <p:nvPr/>
        </p:nvSpPr>
        <p:spPr>
          <a:xfrm>
            <a:off x="1544760" y="1105200"/>
            <a:ext cx="6154200" cy="473760"/>
          </a:xfrm>
          <a:prstGeom prst="rect">
            <a:avLst/>
          </a:prstGeom>
          <a:noFill/>
          <a:ln>
            <a:noFill/>
          </a:ln>
        </p:spPr>
        <p:style>
          <a:lnRef idx="0"/>
          <a:fillRef idx="0"/>
          <a:effectRef idx="0"/>
          <a:fontRef idx="minor"/>
        </p:style>
      </p:sp>
      <p:sp>
        <p:nvSpPr>
          <p:cNvPr id="181" name="CustomShape 3"/>
          <p:cNvSpPr/>
          <p:nvPr/>
        </p:nvSpPr>
        <p:spPr>
          <a:xfrm>
            <a:off x="352800" y="1583640"/>
            <a:ext cx="8498160" cy="2083680"/>
          </a:xfrm>
          <a:prstGeom prst="rect">
            <a:avLst/>
          </a:prstGeom>
          <a:noFill/>
          <a:ln>
            <a:noFill/>
          </a:ln>
        </p:spPr>
        <p:style>
          <a:lnRef idx="0"/>
          <a:fillRef idx="0"/>
          <a:effectRef idx="0"/>
          <a:fontRef idx="minor"/>
        </p:style>
      </p:sp>
      <p:sp>
        <p:nvSpPr>
          <p:cNvPr id="182" name="CustomShape 4"/>
          <p:cNvSpPr/>
          <p:nvPr/>
        </p:nvSpPr>
        <p:spPr>
          <a:xfrm>
            <a:off x="640080" y="1737360"/>
            <a:ext cx="2838960" cy="592200"/>
          </a:xfrm>
          <a:prstGeom prst="rect">
            <a:avLst/>
          </a:prstGeom>
          <a:noFill/>
          <a:ln>
            <a:noFill/>
          </a:ln>
        </p:spPr>
        <p:style>
          <a:lnRef idx="0"/>
          <a:fillRef idx="0"/>
          <a:effectRef idx="0"/>
          <a:fontRef idx="minor"/>
        </p:style>
        <p:txBody>
          <a:bodyPr lIns="90000" rIns="90000" tIns="45000" bIns="45000"/>
          <a:p>
            <a:pPr>
              <a:lnSpc>
                <a:spcPct val="100000"/>
              </a:lnSpc>
            </a:pPr>
            <a:r>
              <a:rPr b="0" lang="es-GT" sz="1800" spc="-1" strike="noStrike">
                <a:solidFill>
                  <a:srgbClr val="000000"/>
                </a:solidFill>
                <a:uFill>
                  <a:solidFill>
                    <a:srgbClr val="ffffff"/>
                  </a:solidFill>
                </a:uFill>
                <a:latin typeface="Arial"/>
                <a:ea typeface="DejaVu Sans"/>
              </a:rPr>
              <a:t>Preguntas o comentarios?</a:t>
            </a:r>
            <a:endParaRPr b="0" lang="es-GT" sz="1800" spc="-1" strike="noStrike">
              <a:solidFill>
                <a:srgbClr val="000000"/>
              </a:solidFill>
              <a:uFill>
                <a:solidFill>
                  <a:srgbClr val="ffffff"/>
                </a:solidFill>
              </a:uFill>
              <a:latin typeface="Arial"/>
            </a:endParaRPr>
          </a:p>
          <a:p>
            <a:pPr>
              <a:lnSpc>
                <a:spcPct val="100000"/>
              </a:lnSpc>
            </a:pPr>
            <a:r>
              <a:rPr b="0" lang="es-GT" sz="1800" spc="-1" strike="noStrike">
                <a:solidFill>
                  <a:srgbClr val="000000"/>
                </a:solidFill>
                <a:uFill>
                  <a:solidFill>
                    <a:srgbClr val="ffffff"/>
                  </a:solidFill>
                </a:uFill>
                <a:latin typeface="Arial"/>
                <a:ea typeface="DejaVu Sans"/>
              </a:rPr>
              <a:t>Muchas gracias</a:t>
            </a:r>
            <a:endParaRPr b="0" lang="es-GT"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16" name="CustomShape 2"/>
          <p:cNvSpPr/>
          <p:nvPr/>
        </p:nvSpPr>
        <p:spPr>
          <a:xfrm>
            <a:off x="448920" y="1350000"/>
            <a:ext cx="8240040" cy="350604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Pero ¿ Como sabemos que tan bueno o exacto es un sistema de ML? Necesitamos una manera de </a:t>
            </a:r>
            <a:r>
              <a:rPr b="1" lang="es-GT" sz="1600" spc="-1" strike="noStrike">
                <a:solidFill>
                  <a:srgbClr val="000000"/>
                </a:solidFill>
                <a:uFill>
                  <a:solidFill>
                    <a:srgbClr val="ffffff"/>
                  </a:solidFill>
                </a:uFill>
                <a:latin typeface="Calibri"/>
                <a:ea typeface="DejaVu Sans"/>
              </a:rPr>
              <a:t>evaluarlo</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También necesitamos una forma de </a:t>
            </a:r>
            <a:r>
              <a:rPr b="1" lang="es-GT" sz="1600" spc="-1" strike="noStrike">
                <a:solidFill>
                  <a:srgbClr val="000000"/>
                </a:solidFill>
                <a:uFill>
                  <a:solidFill>
                    <a:srgbClr val="ffffff"/>
                  </a:solidFill>
                </a:uFill>
                <a:latin typeface="Calibri"/>
                <a:ea typeface="DejaVu Sans"/>
              </a:rPr>
              <a:t>reportar</a:t>
            </a:r>
            <a:r>
              <a:rPr b="0" lang="es-GT" sz="1600" spc="-1" strike="noStrike">
                <a:solidFill>
                  <a:srgbClr val="000000"/>
                </a:solidFill>
                <a:uFill>
                  <a:solidFill>
                    <a:srgbClr val="ffffff"/>
                  </a:solidFill>
                </a:uFill>
                <a:latin typeface="Calibri"/>
                <a:ea typeface="DejaVu Sans"/>
              </a:rPr>
              <a:t> nuestros resultados que sea fácil de entender.</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Usaremos comparaciones y analogías con el aprendizaje humano.</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De la misma manera que se utilizan </a:t>
            </a:r>
            <a:r>
              <a:rPr b="1" lang="es-GT" sz="1600" spc="-1" strike="noStrike">
                <a:solidFill>
                  <a:srgbClr val="000000"/>
                </a:solidFill>
                <a:uFill>
                  <a:solidFill>
                    <a:srgbClr val="ffffff"/>
                  </a:solidFill>
                </a:uFill>
                <a:latin typeface="Calibri"/>
                <a:ea typeface="DejaVu Sans"/>
              </a:rPr>
              <a:t>exámenes </a:t>
            </a:r>
            <a:r>
              <a:rPr b="0" lang="es-GT" sz="1600" spc="-1" strike="noStrike">
                <a:solidFill>
                  <a:srgbClr val="000000"/>
                </a:solidFill>
                <a:uFill>
                  <a:solidFill>
                    <a:srgbClr val="ffffff"/>
                  </a:solidFill>
                </a:uFill>
                <a:latin typeface="Calibri"/>
                <a:ea typeface="DejaVu Sans"/>
              </a:rPr>
              <a:t> y una o varias </a:t>
            </a:r>
            <a:r>
              <a:rPr b="1" lang="es-GT" sz="1600" spc="-1" strike="noStrike">
                <a:solidFill>
                  <a:srgbClr val="000000"/>
                </a:solidFill>
                <a:uFill>
                  <a:solidFill>
                    <a:srgbClr val="ffffff"/>
                  </a:solidFill>
                </a:uFill>
                <a:latin typeface="Calibri"/>
                <a:ea typeface="DejaVu Sans"/>
              </a:rPr>
              <a:t>notas de evaluación </a:t>
            </a:r>
            <a:r>
              <a:rPr b="0" lang="es-GT" sz="1600" spc="-1" strike="noStrike">
                <a:solidFill>
                  <a:srgbClr val="000000"/>
                </a:solidFill>
                <a:uFill>
                  <a:solidFill>
                    <a:srgbClr val="ffffff"/>
                  </a:solidFill>
                </a:uFill>
                <a:latin typeface="Calibri"/>
                <a:ea typeface="DejaVu Sans"/>
              </a:rPr>
              <a:t>para medir que tan bien hemos aprendido una nueva materia, aprenderemos métodos de </a:t>
            </a:r>
            <a:r>
              <a:rPr b="1" lang="es-GT" sz="1600" spc="-1" strike="noStrike">
                <a:solidFill>
                  <a:srgbClr val="000000"/>
                </a:solidFill>
                <a:uFill>
                  <a:solidFill>
                    <a:srgbClr val="ffffff"/>
                  </a:solidFill>
                </a:uFill>
                <a:latin typeface="Calibri"/>
                <a:ea typeface="DejaVu Sans"/>
              </a:rPr>
              <a:t>evaluación</a:t>
            </a:r>
            <a:r>
              <a:rPr b="0" lang="es-GT" sz="1600" spc="-1" strike="noStrike">
                <a:solidFill>
                  <a:srgbClr val="000000"/>
                </a:solidFill>
                <a:uFill>
                  <a:solidFill>
                    <a:srgbClr val="ffffff"/>
                  </a:solidFill>
                </a:uFill>
                <a:latin typeface="Calibri"/>
                <a:ea typeface="DejaVu Sans"/>
              </a:rPr>
              <a:t> para ver que tan bien un sistema de ML ha “aprendido” a realizar la tarea para la que esta siendo entrenado.</a:t>
            </a:r>
            <a:endParaRPr b="0" lang="es-GT" sz="1600" spc="-1" strike="noStrike">
              <a:solidFill>
                <a:srgbClr val="000000"/>
              </a:solidFill>
              <a:uFill>
                <a:solidFill>
                  <a:srgbClr val="ffffff"/>
                </a:solidFill>
              </a:uFill>
              <a:latin typeface="Arial"/>
            </a:endParaRPr>
          </a:p>
        </p:txBody>
      </p:sp>
      <p:pic>
        <p:nvPicPr>
          <p:cNvPr id="117" name="" descr=""/>
          <p:cNvPicPr/>
          <p:nvPr/>
        </p:nvPicPr>
        <p:blipFill>
          <a:blip r:embed="rId1"/>
          <a:stretch/>
        </p:blipFill>
        <p:spPr>
          <a:xfrm>
            <a:off x="3816000" y="3240000"/>
            <a:ext cx="1728000" cy="17280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19" name="CustomShape 2"/>
          <p:cNvSpPr/>
          <p:nvPr/>
        </p:nvSpPr>
        <p:spPr>
          <a:xfrm>
            <a:off x="448920" y="1350000"/>
            <a:ext cx="8240040" cy="350604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Reportando métricas de performance</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Hemos usado métricas de performance  como </a:t>
            </a:r>
            <a:r>
              <a:rPr b="1" lang="es-GT" sz="1600" spc="-1" strike="noStrike">
                <a:solidFill>
                  <a:srgbClr val="000000"/>
                </a:solidFill>
                <a:uFill>
                  <a:solidFill>
                    <a:srgbClr val="ffffff"/>
                  </a:solidFill>
                </a:uFill>
                <a:latin typeface="Calibri"/>
                <a:ea typeface="DejaVu Sans"/>
              </a:rPr>
              <a:t>MSE </a:t>
            </a:r>
            <a:r>
              <a:rPr b="0" lang="es-GT" sz="1600" spc="-1" strike="noStrike">
                <a:solidFill>
                  <a:srgbClr val="000000"/>
                </a:solidFill>
                <a:uFill>
                  <a:solidFill>
                    <a:srgbClr val="ffffff"/>
                  </a:solidFill>
                </a:uFill>
                <a:latin typeface="Calibri"/>
                <a:ea typeface="DejaVu Sans"/>
              </a:rPr>
              <a:t> y </a:t>
            </a:r>
            <a:r>
              <a:rPr b="1" lang="es-GT" sz="1600" spc="-1" strike="noStrike">
                <a:solidFill>
                  <a:srgbClr val="000000"/>
                </a:solidFill>
                <a:uFill>
                  <a:solidFill>
                    <a:srgbClr val="ffffff"/>
                  </a:solidFill>
                </a:uFill>
                <a:latin typeface="Calibri"/>
                <a:ea typeface="DejaVu Sans"/>
              </a:rPr>
              <a:t>cross-entropy </a:t>
            </a:r>
            <a:r>
              <a:rPr b="0" lang="es-GT" sz="1600" spc="-1" strike="noStrike">
                <a:solidFill>
                  <a:srgbClr val="000000"/>
                </a:solidFill>
                <a:uFill>
                  <a:solidFill>
                    <a:srgbClr val="ffffff"/>
                  </a:solidFill>
                </a:uFill>
                <a:latin typeface="Calibri"/>
                <a:ea typeface="DejaVu Sans"/>
              </a:rPr>
              <a:t>para medir nuestros modelos de ML y los hemos usado como función de costo a minimizar como parte del entrenamiento.</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Estas son adecuadas en tiempo de entrenamiento, pero no son intuitivas para reportar el rendimiento a personas no familiarizadas con ML,matemática o estadística .</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Por ejemplo:</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En el sistema de diagnóstico médico,al reportar a los doctores el rendimiento del sistema, no podemos decirle: </a:t>
            </a:r>
            <a:r>
              <a:rPr b="1" lang="es-GT" sz="1600" spc="-1" strike="noStrike">
                <a:solidFill>
                  <a:srgbClr val="000000"/>
                </a:solidFill>
                <a:uFill>
                  <a:solidFill>
                    <a:srgbClr val="ffffff"/>
                  </a:solidFill>
                </a:uFill>
                <a:latin typeface="Calibri"/>
                <a:ea typeface="DejaVu Sans"/>
              </a:rPr>
              <a:t>El sistema tiene una entropía-cruzada de 1.12</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En el sistema de predicción de precio de casas, no podemos reportar a los agentes de ventas: </a:t>
            </a:r>
            <a:r>
              <a:rPr b="1" lang="es-GT" sz="1600" spc="-1" strike="noStrike">
                <a:solidFill>
                  <a:srgbClr val="000000"/>
                </a:solidFill>
                <a:uFill>
                  <a:solidFill>
                    <a:srgbClr val="ffffff"/>
                  </a:solidFill>
                </a:uFill>
                <a:latin typeface="Calibri"/>
                <a:ea typeface="DejaVu Sans"/>
              </a:rPr>
              <a:t>el sistema tiene un promedio de errores al cuadrado de 125 dolares cuadrados.</a:t>
            </a:r>
            <a:endParaRPr b="0" lang="es-GT" sz="16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21" name="CustomShape 2"/>
          <p:cNvSpPr/>
          <p:nvPr/>
        </p:nvSpPr>
        <p:spPr>
          <a:xfrm>
            <a:off x="448920" y="1350000"/>
            <a:ext cx="8240040" cy="350604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Reportando métricas de performance</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Para esto , usamos en ML diferentes métricas de rendimiento para evaluar y reportar el funcionamiento de los modelos, en conclusión </a:t>
            </a:r>
            <a:r>
              <a:rPr b="1" lang="es-GT" sz="1600" spc="-1" strike="noStrike">
                <a:solidFill>
                  <a:srgbClr val="000000"/>
                </a:solidFill>
                <a:uFill>
                  <a:solidFill>
                    <a:srgbClr val="ffffff"/>
                  </a:solidFill>
                </a:uFill>
                <a:latin typeface="Calibri"/>
                <a:ea typeface="DejaVu Sans"/>
              </a:rPr>
              <a:t>: entrenamos usando una métrica, pero reportamos y evaluamos usando varias mas. </a:t>
            </a:r>
            <a:endParaRPr b="0" lang="es-GT" sz="16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23" name="CustomShape 2"/>
          <p:cNvSpPr/>
          <p:nvPr/>
        </p:nvSpPr>
        <p:spPr>
          <a:xfrm>
            <a:off x="448920" y="1350000"/>
            <a:ext cx="8240040" cy="810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Reportando métricas de performance en regresión</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Cuando hacemos regresión entrenamos usando </a:t>
            </a:r>
            <a:r>
              <a:rPr b="1" lang="es-GT" sz="1600" spc="-1" strike="noStrike">
                <a:solidFill>
                  <a:srgbClr val="000000"/>
                </a:solidFill>
                <a:uFill>
                  <a:solidFill>
                    <a:srgbClr val="ffffff"/>
                  </a:solidFill>
                </a:uFill>
                <a:latin typeface="Calibri"/>
                <a:ea typeface="DejaVu Sans"/>
              </a:rPr>
              <a:t>MSE </a:t>
            </a:r>
            <a:r>
              <a:rPr b="0" lang="es-GT" sz="1600" spc="-1" strike="noStrike">
                <a:solidFill>
                  <a:srgbClr val="000000"/>
                </a:solidFill>
                <a:uFill>
                  <a:solidFill>
                    <a:srgbClr val="ffffff"/>
                  </a:solidFill>
                </a:uFill>
                <a:latin typeface="Calibri"/>
                <a:ea typeface="DejaVu Sans"/>
              </a:rPr>
              <a:t>o su variación multiplicada por un medio, es decir, cualquiera de las opciones: </a:t>
            </a:r>
            <a:endParaRPr b="0" lang="es-GT" sz="1600" spc="-1" strike="noStrike">
              <a:solidFill>
                <a:srgbClr val="000000"/>
              </a:solidFill>
              <a:uFill>
                <a:solidFill>
                  <a:srgbClr val="ffffff"/>
                </a:solidFill>
              </a:uFill>
              <a:latin typeface="Arial"/>
            </a:endParaRPr>
          </a:p>
        </p:txBody>
      </p:sp>
      <p:pic>
        <p:nvPicPr>
          <p:cNvPr id="124" name="" descr=""/>
          <p:cNvPicPr/>
          <p:nvPr/>
        </p:nvPicPr>
        <p:blipFill>
          <a:blip r:embed="rId1"/>
          <a:stretch/>
        </p:blipFill>
        <p:spPr>
          <a:xfrm>
            <a:off x="5328000" y="2591640"/>
            <a:ext cx="2105640" cy="648360"/>
          </a:xfrm>
          <a:prstGeom prst="rect">
            <a:avLst/>
          </a:prstGeom>
          <a:ln>
            <a:noFill/>
          </a:ln>
        </p:spPr>
      </p:pic>
      <p:pic>
        <p:nvPicPr>
          <p:cNvPr id="125" name="" descr=""/>
          <p:cNvPicPr/>
          <p:nvPr/>
        </p:nvPicPr>
        <p:blipFill>
          <a:blip r:embed="rId2"/>
          <a:stretch/>
        </p:blipFill>
        <p:spPr>
          <a:xfrm>
            <a:off x="1224000" y="2520000"/>
            <a:ext cx="2295000" cy="847440"/>
          </a:xfrm>
          <a:prstGeom prst="rect">
            <a:avLst/>
          </a:prstGeom>
          <a:ln>
            <a:noFill/>
          </a:ln>
        </p:spPr>
      </p:pic>
      <p:sp>
        <p:nvSpPr>
          <p:cNvPr id="126" name="TextShape 3"/>
          <p:cNvSpPr txBox="1"/>
          <p:nvPr/>
        </p:nvSpPr>
        <p:spPr>
          <a:xfrm>
            <a:off x="288000" y="3490200"/>
            <a:ext cx="8511840" cy="993240"/>
          </a:xfrm>
          <a:prstGeom prst="rect">
            <a:avLst/>
          </a:prstGeom>
          <a:noFill/>
          <a:ln>
            <a:noFill/>
          </a:ln>
        </p:spPr>
        <p:txBody>
          <a:bodyPr lIns="90000" rIns="90000" tIns="45000" bIns="45000"/>
          <a:p>
            <a:pPr marL="216000" indent="-216000">
              <a:buClr>
                <a:srgbClr val="000000"/>
              </a:buClr>
              <a:buSzPct val="45000"/>
              <a:buFont typeface="Wingdings" charset="2"/>
              <a:buChar char=""/>
            </a:pPr>
            <a:r>
              <a:rPr b="0" lang="es-GT" sz="1600" spc="-1" strike="noStrike">
                <a:solidFill>
                  <a:srgbClr val="000000"/>
                </a:solidFill>
                <a:uFill>
                  <a:solidFill>
                    <a:srgbClr val="ffffff"/>
                  </a:solidFill>
                </a:uFill>
                <a:latin typeface="Arial"/>
              </a:rPr>
              <a:t>Para reportar el rendimiento del sistema, simplemente sacamos la raíz cuadrada del MSE(o bien lo multiplicamos por 2 antes de sacar la raíz cuadrada en su versión multiplicada por 1/2), esto nos da un número en la misma unidad que la variable de salida y. </a:t>
            </a:r>
            <a:endParaRPr b="0" lang="es-GT" sz="16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28" name="CustomShape 2"/>
          <p:cNvSpPr/>
          <p:nvPr/>
        </p:nvSpPr>
        <p:spPr>
          <a:xfrm>
            <a:off x="399960" y="1206000"/>
            <a:ext cx="8240040" cy="1314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Reportando métricas de performance en regresión</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Por ejemplo:   En el sistema de predicción de precios de casas luego del entrenamiento obtenemos que el MSE(en su versión original) es de 9000, debemos reportar a gerencia el rendimiento del sistema.</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Sacamos la raíz cuadrada del MSE </a:t>
            </a:r>
            <a:endParaRPr b="0" lang="es-GT" sz="1600" spc="-1" strike="noStrike">
              <a:solidFill>
                <a:srgbClr val="000000"/>
              </a:solidFill>
              <a:uFill>
                <a:solidFill>
                  <a:srgbClr val="ffffff"/>
                </a:solidFill>
              </a:uFill>
              <a:latin typeface="Arial"/>
            </a:endParaRPr>
          </a:p>
        </p:txBody>
      </p:sp>
      <p:pic>
        <p:nvPicPr>
          <p:cNvPr id="129" name="" descr=""/>
          <p:cNvPicPr/>
          <p:nvPr/>
        </p:nvPicPr>
        <p:blipFill>
          <a:blip r:embed="rId1"/>
          <a:stretch/>
        </p:blipFill>
        <p:spPr>
          <a:xfrm>
            <a:off x="1080000" y="2664000"/>
            <a:ext cx="6590880" cy="342720"/>
          </a:xfrm>
          <a:prstGeom prst="rect">
            <a:avLst/>
          </a:prstGeom>
          <a:ln>
            <a:noFill/>
          </a:ln>
        </p:spPr>
      </p:pic>
      <p:sp>
        <p:nvSpPr>
          <p:cNvPr id="130" name="TextShape 3"/>
          <p:cNvSpPr txBox="1"/>
          <p:nvPr/>
        </p:nvSpPr>
        <p:spPr>
          <a:xfrm>
            <a:off x="361440" y="3139920"/>
            <a:ext cx="8030520" cy="316080"/>
          </a:xfrm>
          <a:prstGeom prst="rect">
            <a:avLst/>
          </a:prstGeom>
          <a:noFill/>
          <a:ln>
            <a:noFill/>
          </a:ln>
        </p:spPr>
        <p:txBody>
          <a:bodyPr lIns="90000" rIns="90000" tIns="45000" bIns="45000"/>
          <a:p>
            <a:pPr marL="216000" indent="-216000">
              <a:buClr>
                <a:srgbClr val="000000"/>
              </a:buClr>
              <a:buSzPct val="45000"/>
              <a:buFont typeface="Wingdings" charset="2"/>
              <a:buChar char=""/>
            </a:pPr>
            <a:r>
              <a:rPr b="1" lang="es-GT" sz="1600" spc="-1" strike="noStrike">
                <a:solidFill>
                  <a:srgbClr val="000000"/>
                </a:solidFill>
                <a:uFill>
                  <a:solidFill>
                    <a:srgbClr val="ffffff"/>
                  </a:solidFill>
                </a:uFill>
                <a:latin typeface="Arial"/>
              </a:rPr>
              <a:t>Si hubieramos usado MSE en su versión multiplicada por 1/2(con el valor 4500)</a:t>
            </a:r>
            <a:endParaRPr b="0" lang="es-GT" sz="1600" spc="-1" strike="noStrike">
              <a:solidFill>
                <a:srgbClr val="000000"/>
              </a:solidFill>
              <a:uFill>
                <a:solidFill>
                  <a:srgbClr val="ffffff"/>
                </a:solidFill>
              </a:uFill>
              <a:latin typeface="Arial"/>
            </a:endParaRPr>
          </a:p>
        </p:txBody>
      </p:sp>
      <p:pic>
        <p:nvPicPr>
          <p:cNvPr id="131" name="" descr=""/>
          <p:cNvPicPr/>
          <p:nvPr/>
        </p:nvPicPr>
        <p:blipFill>
          <a:blip r:embed="rId2"/>
          <a:stretch/>
        </p:blipFill>
        <p:spPr>
          <a:xfrm>
            <a:off x="1258200" y="3600000"/>
            <a:ext cx="6733800" cy="3520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33" name="CustomShape 2"/>
          <p:cNvSpPr/>
          <p:nvPr/>
        </p:nvSpPr>
        <p:spPr>
          <a:xfrm>
            <a:off x="399960" y="1206000"/>
            <a:ext cx="8240040" cy="1314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Métricas de performance y evaluación en clasificación</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En clasificación el proceso de reportar y evaluar modelos es mas complicado y hay mas factores a </a:t>
            </a:r>
            <a:r>
              <a:rPr b="0" lang="es-GT" sz="1600" spc="-1" strike="noStrike">
                <a:solidFill>
                  <a:srgbClr val="000000"/>
                </a:solidFill>
                <a:uFill>
                  <a:solidFill>
                    <a:srgbClr val="ffffff"/>
                  </a:solidFill>
                </a:uFill>
                <a:latin typeface="Calibri"/>
                <a:ea typeface="DejaVu Sans"/>
              </a:rPr>
              <a:t>tomar en cuenta, por lo tanto hay también mas métricas de evaluación.</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Nuevamente la idea es : </a:t>
            </a:r>
            <a:r>
              <a:rPr b="0" lang="es-GT" sz="1600" spc="-1" strike="noStrike">
                <a:solidFill>
                  <a:srgbClr val="000000"/>
                </a:solidFill>
                <a:uFill>
                  <a:solidFill>
                    <a:srgbClr val="ffffff"/>
                  </a:solidFill>
                </a:uFill>
                <a:latin typeface="Calibri"/>
                <a:ea typeface="DejaVu Sans"/>
              </a:rPr>
              <a:t>entrenamos usando como métrica o función de costo </a:t>
            </a:r>
            <a:r>
              <a:rPr b="0" lang="es-GT" sz="1600" spc="-1" strike="noStrike">
                <a:solidFill>
                  <a:srgbClr val="000000"/>
                </a:solidFill>
                <a:uFill>
                  <a:solidFill>
                    <a:srgbClr val="ffffff"/>
                  </a:solidFill>
                </a:uFill>
                <a:latin typeface="Calibri"/>
                <a:ea typeface="DejaVu Sans"/>
              </a:rPr>
              <a:t>la </a:t>
            </a:r>
            <a:r>
              <a:rPr b="1" lang="es-GT" sz="1600" spc="-1" strike="noStrike">
                <a:solidFill>
                  <a:srgbClr val="000000"/>
                </a:solidFill>
                <a:uFill>
                  <a:solidFill>
                    <a:srgbClr val="ffffff"/>
                  </a:solidFill>
                </a:uFill>
                <a:latin typeface="Calibri"/>
                <a:ea typeface="DejaVu Sans"/>
              </a:rPr>
              <a:t>entropía cruzada</a:t>
            </a:r>
            <a:r>
              <a:rPr b="0" lang="es-GT" sz="1600" spc="-1" strike="noStrike">
                <a:solidFill>
                  <a:srgbClr val="000000"/>
                </a:solidFill>
                <a:uFill>
                  <a:solidFill>
                    <a:srgbClr val="ffffff"/>
                  </a:solidFill>
                </a:uFill>
                <a:latin typeface="Calibri"/>
                <a:ea typeface="DejaVu Sans"/>
              </a:rPr>
              <a:t>, </a:t>
            </a:r>
            <a:r>
              <a:rPr b="0" lang="es-GT" sz="1600" spc="-1" strike="noStrike">
                <a:solidFill>
                  <a:srgbClr val="000000"/>
                </a:solidFill>
                <a:uFill>
                  <a:solidFill>
                    <a:srgbClr val="ffffff"/>
                  </a:solidFill>
                </a:uFill>
                <a:latin typeface="Calibri"/>
                <a:ea typeface="DejaVu Sans"/>
              </a:rPr>
              <a:t>pero evaluamos y reportamos usando diferentes métricas.</a:t>
            </a:r>
            <a:endParaRPr b="0" lang="es-GT" sz="16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600" spc="-1" strike="noStrike">
                <a:solidFill>
                  <a:srgbClr val="000000"/>
                </a:solidFill>
                <a:uFill>
                  <a:solidFill>
                    <a:srgbClr val="ffffff"/>
                  </a:solidFill>
                </a:uFill>
                <a:latin typeface="Calibri"/>
                <a:ea typeface="DejaVu Sans"/>
              </a:rPr>
              <a:t>Algunas de estas métricas son:</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Accuracy</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Porcentaje de error</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Falsos positivos</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Falsos negativos</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Verdaderos positivos</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Verdaderos Negativos</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Precision</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Recall</a:t>
            </a:r>
            <a:endParaRPr b="0" lang="es-GT" sz="16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1" lang="es-GT" sz="1600" spc="-1" strike="noStrike">
                <a:solidFill>
                  <a:srgbClr val="000000"/>
                </a:solidFill>
                <a:uFill>
                  <a:solidFill>
                    <a:srgbClr val="ffffff"/>
                  </a:solidFill>
                </a:uFill>
                <a:latin typeface="Calibri"/>
                <a:ea typeface="DejaVu Sans"/>
              </a:rPr>
              <a:t>F1-score</a:t>
            </a:r>
            <a:r>
              <a:rPr b="1" lang="es-GT" sz="1600" spc="-1" strike="noStrike">
                <a:solidFill>
                  <a:srgbClr val="000000"/>
                </a:solidFill>
                <a:uFill>
                  <a:solidFill>
                    <a:srgbClr val="ffffff"/>
                  </a:solidFill>
                </a:uFill>
                <a:latin typeface="Calibri"/>
                <a:ea typeface="DejaVu Sans"/>
              </a:rPr>
              <a:t> </a:t>
            </a:r>
            <a:endParaRPr b="0" lang="es-GT" sz="16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720000" y="401400"/>
            <a:ext cx="8240040" cy="604800"/>
          </a:xfrm>
          <a:prstGeom prst="rect">
            <a:avLst/>
          </a:prstGeom>
          <a:noFill/>
          <a:ln>
            <a:noFill/>
          </a:ln>
        </p:spPr>
        <p:style>
          <a:lnRef idx="0"/>
          <a:fillRef idx="0"/>
          <a:effectRef idx="0"/>
          <a:fontRef idx="minor"/>
        </p:style>
        <p:txBody>
          <a:bodyPr lIns="90000" rIns="90000" tIns="45000" bIns="45000" anchor="ctr"/>
          <a:p>
            <a:pPr algn="r">
              <a:lnSpc>
                <a:spcPct val="100000"/>
              </a:lnSpc>
            </a:pPr>
            <a:r>
              <a:rPr b="0" lang="es-GT" sz="2800" spc="-1" strike="noStrike">
                <a:solidFill>
                  <a:srgbClr val="002060"/>
                </a:solidFill>
                <a:uFill>
                  <a:solidFill>
                    <a:srgbClr val="ffffff"/>
                  </a:solidFill>
                </a:uFill>
                <a:latin typeface="Calibri"/>
                <a:ea typeface="DejaVu Sans"/>
              </a:rPr>
              <a:t>Evaluación de sistemas de ML</a:t>
            </a:r>
            <a:endParaRPr b="0" lang="es-GT" sz="2800" spc="-1" strike="noStrike">
              <a:solidFill>
                <a:srgbClr val="000000"/>
              </a:solidFill>
              <a:uFill>
                <a:solidFill>
                  <a:srgbClr val="ffffff"/>
                </a:solidFill>
              </a:uFill>
              <a:latin typeface="Arial"/>
            </a:endParaRPr>
          </a:p>
        </p:txBody>
      </p:sp>
      <p:sp>
        <p:nvSpPr>
          <p:cNvPr id="135" name="CustomShape 2"/>
          <p:cNvSpPr/>
          <p:nvPr/>
        </p:nvSpPr>
        <p:spPr>
          <a:xfrm>
            <a:off x="399960" y="1206000"/>
            <a:ext cx="8240040" cy="3762000"/>
          </a:xfrm>
          <a:prstGeom prst="rect">
            <a:avLst/>
          </a:prstGeom>
          <a:noFill/>
          <a:ln>
            <a:noFill/>
          </a:ln>
        </p:spPr>
        <p:style>
          <a:lnRef idx="0"/>
          <a:fillRef idx="0"/>
          <a:effectRef idx="0"/>
          <a:fontRef idx="minor"/>
        </p:style>
        <p:txBody>
          <a:bodyPr lIns="0" rIns="0" tIns="0" bIns="0"/>
          <a:p>
            <a:pPr marL="216000" indent="-211680" algn="just">
              <a:lnSpc>
                <a:spcPct val="100000"/>
              </a:lnSpc>
              <a:buClr>
                <a:srgbClr val="000000"/>
              </a:buClr>
              <a:buFont typeface="Arial"/>
              <a:buChar char="•"/>
            </a:pPr>
            <a:r>
              <a:rPr b="1" lang="es-GT" sz="1500" spc="-1" strike="noStrike">
                <a:solidFill>
                  <a:srgbClr val="000000"/>
                </a:solidFill>
                <a:uFill>
                  <a:solidFill>
                    <a:srgbClr val="ffffff"/>
                  </a:solidFill>
                </a:uFill>
                <a:latin typeface="Calibri"/>
                <a:ea typeface="DejaVu Sans"/>
              </a:rPr>
              <a:t>Métricas de performance y evaluación en clasificación</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La primera métrica de evaluación es la mas intuitiva y que hemos usado en las tareas prácticas sin describirla a detalle: </a:t>
            </a:r>
            <a:r>
              <a:rPr b="1" lang="es-GT" sz="1500" spc="-1" strike="noStrike">
                <a:solidFill>
                  <a:srgbClr val="000000"/>
                </a:solidFill>
                <a:uFill>
                  <a:solidFill>
                    <a:srgbClr val="ffffff"/>
                  </a:solidFill>
                </a:uFill>
                <a:latin typeface="Calibri"/>
                <a:ea typeface="DejaVu Sans"/>
              </a:rPr>
              <a:t>accuracy o exactitud</a:t>
            </a:r>
            <a:r>
              <a:rPr b="0" lang="es-GT" sz="1500" spc="-1" strike="noStrike">
                <a:solidFill>
                  <a:srgbClr val="000000"/>
                </a:solidFill>
                <a:uFill>
                  <a:solidFill>
                    <a:srgbClr val="ffffff"/>
                  </a:solidFill>
                </a:uFill>
                <a:latin typeface="Calibri"/>
                <a:ea typeface="DejaVu Sans"/>
              </a:rPr>
              <a:t> </a:t>
            </a:r>
            <a:r>
              <a:rPr b="1" lang="es-GT" sz="1500" spc="-1" strike="noStrike">
                <a:solidFill>
                  <a:srgbClr val="000000"/>
                </a:solidFill>
                <a:uFill>
                  <a:solidFill>
                    <a:srgbClr val="ffffff"/>
                  </a:solidFill>
                </a:uFill>
                <a:latin typeface="Calibri"/>
                <a:ea typeface="DejaVu Sans"/>
              </a:rPr>
              <a:t> </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El accuracy mide que fracción de predicciones fueron correctas</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Mide el porcentaje de aciertos que nuestro modelo/algoritmo tuvo. </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Mientras mas alto sea , mejor , siempre será un número entre 0 y 1</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La analogía con el aprendizaje humano : en un examen de 100 preguntas falso/verdadero , cuantas respuestas obtuvimos correctas ? </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Este número puede ser entendido mas fácilmente que el obtenido a través de </a:t>
            </a:r>
            <a:r>
              <a:rPr b="1" lang="es-GT" sz="1500" spc="-1" strike="noStrike">
                <a:solidFill>
                  <a:srgbClr val="000000"/>
                </a:solidFill>
                <a:uFill>
                  <a:solidFill>
                    <a:srgbClr val="ffffff"/>
                  </a:solidFill>
                </a:uFill>
                <a:latin typeface="Calibri"/>
                <a:ea typeface="DejaVu Sans"/>
              </a:rPr>
              <a:t>cross-entropy</a:t>
            </a:r>
            <a:endParaRPr b="0" lang="es-GT" sz="1500" spc="-1" strike="noStrike">
              <a:solidFill>
                <a:srgbClr val="000000"/>
              </a:solidFill>
              <a:uFill>
                <a:solidFill>
                  <a:srgbClr val="ffffff"/>
                </a:solidFill>
              </a:uFill>
              <a:latin typeface="Arial"/>
            </a:endParaRPr>
          </a:p>
          <a:p>
            <a:pPr marL="216000" indent="-21168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Ejemplos:</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Un sistema de ML de detección de enfermedades(“si” o “no” enfermo) realiza 8 predicciones , de estas 8  obtiene 3 correctas, su accuracy es </a:t>
            </a:r>
            <a:r>
              <a:rPr b="1" lang="es-GT" sz="1500" spc="-1" strike="noStrike">
                <a:solidFill>
                  <a:srgbClr val="000000"/>
                </a:solidFill>
                <a:uFill>
                  <a:solidFill>
                    <a:srgbClr val="ffffff"/>
                  </a:solidFill>
                </a:uFill>
                <a:latin typeface="Calibri"/>
                <a:ea typeface="DejaVu Sans"/>
              </a:rPr>
              <a:t>3/8=0.375</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Un sistema de detección de fraude(“fraude” o “no-fraude”) realiza en determinado día 100 predicciones, de estas 65 son correctas, su accuracy es </a:t>
            </a:r>
            <a:r>
              <a:rPr b="1" lang="es-GT" sz="1500" spc="-1" strike="noStrike">
                <a:solidFill>
                  <a:srgbClr val="000000"/>
                </a:solidFill>
                <a:uFill>
                  <a:solidFill>
                    <a:srgbClr val="ffffff"/>
                  </a:solidFill>
                </a:uFill>
                <a:latin typeface="Calibri"/>
                <a:ea typeface="DejaVu Sans"/>
              </a:rPr>
              <a:t>65/100=0.65</a:t>
            </a:r>
            <a:endParaRPr b="0" lang="es-GT" sz="1500" spc="-1" strike="noStrike">
              <a:solidFill>
                <a:srgbClr val="000000"/>
              </a:solidFill>
              <a:uFill>
                <a:solidFill>
                  <a:srgbClr val="ffffff"/>
                </a:solidFill>
              </a:uFill>
              <a:latin typeface="Arial"/>
            </a:endParaRPr>
          </a:p>
          <a:p>
            <a:pPr marL="448200" algn="just">
              <a:lnSpc>
                <a:spcPct val="100000"/>
              </a:lnSpc>
              <a:buClr>
                <a:srgbClr val="000000"/>
              </a:buClr>
              <a:buFont typeface="Arial"/>
              <a:buChar char="•"/>
            </a:pPr>
            <a:r>
              <a:rPr b="0" lang="es-GT" sz="1500" spc="-1" strike="noStrike">
                <a:solidFill>
                  <a:srgbClr val="000000"/>
                </a:solidFill>
                <a:uFill>
                  <a:solidFill>
                    <a:srgbClr val="ffffff"/>
                  </a:solidFill>
                </a:uFill>
                <a:latin typeface="Calibri"/>
                <a:ea typeface="DejaVu Sans"/>
              </a:rPr>
              <a:t>Un sistema de detección de Spam clasifica 32 correos correctamente de un total de 64 , su accuracy es </a:t>
            </a:r>
            <a:r>
              <a:rPr b="1" lang="es-GT" sz="1500" spc="-1" strike="noStrike">
                <a:solidFill>
                  <a:srgbClr val="000000"/>
                </a:solidFill>
                <a:uFill>
                  <a:solidFill>
                    <a:srgbClr val="ffffff"/>
                  </a:solidFill>
                </a:uFill>
                <a:latin typeface="Calibri"/>
                <a:ea typeface="DejaVu Sans"/>
              </a:rPr>
              <a:t>32/64 = 0.5</a:t>
            </a:r>
            <a:endParaRPr b="0" lang="es-GT" sz="15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638</TotalTime>
  <Application>LibreOffice/5.2.7.2$Linux_X86_64 LibreOffice_project/20m0$Build-2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2018-04-22T21:37:16Z</dcterms:modified>
  <cp:revision>133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15.0041</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34</vt:i4>
  </property>
</Properties>
</file>