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2.png" ContentType="image/png"/>
  <Override PartName="/ppt/media/image22.png" ContentType="image/png"/>
  <Override PartName="/ppt/media/image1.jpeg" ContentType="image/jpeg"/>
  <Override PartName="/ppt/media/image11.png" ContentType="image/png"/>
  <Override PartName="/ppt/media/image4.jpeg" ContentType="image/jpeg"/>
  <Override PartName="/ppt/media/image3.png" ContentType="image/png"/>
  <Override PartName="/ppt/media/image12.png" ContentType="image/png"/>
  <Override PartName="/ppt/media/image13.png" ContentType="image/png"/>
  <Override PartName="/ppt/media/image14.png" ContentType="image/png"/>
  <Override PartName="/ppt/media/image7.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media/image6.png" ContentType="image/pn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702160" y="1203480"/>
            <a:ext cx="3738600" cy="2982960"/>
          </a:xfrm>
          <a:prstGeom prst="rect">
            <a:avLst/>
          </a:prstGeom>
          <a:ln>
            <a:noFill/>
          </a:ln>
        </p:spPr>
      </p:pic>
      <p:pic>
        <p:nvPicPr>
          <p:cNvPr id="73"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2702160" y="1203480"/>
            <a:ext cx="3738600" cy="2982960"/>
          </a:xfrm>
          <a:prstGeom prst="rect">
            <a:avLst/>
          </a:prstGeom>
          <a:ln>
            <a:noFill/>
          </a:ln>
        </p:spPr>
      </p:pic>
      <p:pic>
        <p:nvPicPr>
          <p:cNvPr id="110" name="" descr=""/>
          <p:cNvPicPr/>
          <p:nvPr/>
        </p:nvPicPr>
        <p:blipFill>
          <a:blip r:embed="rId3"/>
          <a:stretch/>
        </p:blipFill>
        <p:spPr>
          <a:xfrm>
            <a:off x="2702160" y="1203480"/>
            <a:ext cx="3738600" cy="2982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00" y="5213880"/>
            <a:ext cx="8384760" cy="51192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1"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7" name="CustomShape 1"/>
          <p:cNvSpPr/>
          <p:nvPr/>
        </p:nvSpPr>
        <p:spPr>
          <a:xfrm>
            <a:off x="-9000" y="5213880"/>
            <a:ext cx="8385480" cy="51264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38"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4" name="CustomShape 1"/>
          <p:cNvSpPr/>
          <p:nvPr/>
        </p:nvSpPr>
        <p:spPr>
          <a:xfrm>
            <a:off x="-9000" y="5213880"/>
            <a:ext cx="8385480" cy="51264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75"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200400" y="417240"/>
            <a:ext cx="5689080" cy="859680"/>
          </a:xfrm>
          <a:prstGeom prst="rect">
            <a:avLst/>
          </a:prstGeom>
          <a:noFill/>
          <a:ln>
            <a:noFill/>
          </a:ln>
        </p:spPr>
        <p:style>
          <a:lnRef idx="0"/>
          <a:fillRef idx="0"/>
          <a:effectRef idx="0"/>
          <a:fontRef idx="minor"/>
        </p:style>
        <p:txBody>
          <a:bodyPr lIns="90000" rIns="90000" tIns="45000" bIns="45000" anchor="ctr"/>
          <a:p>
            <a:pPr>
              <a:lnSpc>
                <a:spcPct val="100000"/>
              </a:lnSpc>
            </a:pPr>
            <a:r>
              <a:rPr b="0" lang="es-GT" sz="2800" spc="-1" strike="noStrike">
                <a:solidFill>
                  <a:srgbClr val="ffffff"/>
                </a:solidFill>
                <a:uFill>
                  <a:solidFill>
                    <a:srgbClr val="ffffff"/>
                  </a:solidFill>
                </a:uFill>
                <a:latin typeface="Calibri"/>
                <a:ea typeface="DejaVu Sans"/>
              </a:rPr>
              <a:t>Universidad Francisco Marroquín</a:t>
            </a:r>
            <a:endParaRPr b="0" lang="es-GT" sz="2800" spc="-1" strike="noStrike">
              <a:solidFill>
                <a:srgbClr val="000000"/>
              </a:solidFill>
              <a:uFill>
                <a:solidFill>
                  <a:srgbClr val="ffffff"/>
                </a:solidFill>
              </a:uFill>
              <a:latin typeface="Arial"/>
            </a:endParaRPr>
          </a:p>
        </p:txBody>
      </p:sp>
      <p:sp>
        <p:nvSpPr>
          <p:cNvPr id="112" name="CustomShape 2"/>
          <p:cNvSpPr/>
          <p:nvPr/>
        </p:nvSpPr>
        <p:spPr>
          <a:xfrm>
            <a:off x="3312000" y="2232000"/>
            <a:ext cx="5683680" cy="1098360"/>
          </a:xfrm>
          <a:prstGeom prst="rect">
            <a:avLst/>
          </a:prstGeom>
          <a:noFill/>
          <a:ln>
            <a:noFill/>
          </a:ln>
        </p:spPr>
        <p:style>
          <a:lnRef idx="0"/>
          <a:fillRef idx="0"/>
          <a:effectRef idx="0"/>
          <a:fontRef idx="minor"/>
        </p:style>
        <p:txBody>
          <a:bodyPr lIns="90000" rIns="90000" tIns="45000" bIns="45000"/>
          <a:p>
            <a:pPr algn="r">
              <a:lnSpc>
                <a:spcPct val="100000"/>
              </a:lnSpc>
            </a:pPr>
            <a:r>
              <a:rPr b="0" lang="es-GT" sz="2800" spc="-1" strike="noStrike">
                <a:solidFill>
                  <a:srgbClr val="000000"/>
                </a:solidFill>
                <a:uFill>
                  <a:solidFill>
                    <a:srgbClr val="ffffff"/>
                  </a:solidFill>
                </a:uFill>
                <a:latin typeface="Calibri"/>
                <a:ea typeface="DejaVu Sans"/>
              </a:rPr>
              <a:t>Machine Learning</a:t>
            </a:r>
            <a:endParaRPr b="0" lang="es-GT" sz="2800" spc="-1" strike="noStrike">
              <a:solidFill>
                <a:srgbClr val="000000"/>
              </a:solidFill>
              <a:uFill>
                <a:solidFill>
                  <a:srgbClr val="ffffff"/>
                </a:solidFill>
              </a:uFill>
              <a:latin typeface="Arial"/>
            </a:endParaRPr>
          </a:p>
          <a:p>
            <a:pPr algn="r">
              <a:lnSpc>
                <a:spcPct val="100000"/>
              </a:lnSpc>
            </a:pPr>
            <a:r>
              <a:rPr b="0" lang="es-GT" sz="2800" spc="-1" strike="noStrike">
                <a:solidFill>
                  <a:srgbClr val="000000"/>
                </a:solidFill>
                <a:uFill>
                  <a:solidFill>
                    <a:srgbClr val="ffffff"/>
                  </a:solidFill>
                </a:uFill>
                <a:latin typeface="Calibri"/>
                <a:ea typeface="DejaVu Sans"/>
              </a:rPr>
              <a:t>Primer semestre 2018</a:t>
            </a:r>
            <a:endParaRPr b="0" lang="es-GT" sz="2800" spc="-1" strike="noStrike">
              <a:solidFill>
                <a:srgbClr val="000000"/>
              </a:solidFill>
              <a:uFill>
                <a:solidFill>
                  <a:srgbClr val="ffffff"/>
                </a:solidFill>
              </a:uFill>
              <a:latin typeface="Arial"/>
            </a:endParaRPr>
          </a:p>
          <a:p>
            <a:pPr algn="r">
              <a:lnSpc>
                <a:spcPct val="100000"/>
              </a:lnSpc>
            </a:pPr>
            <a:endParaRPr b="0" lang="es-GT"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49" name="CustomShape 2"/>
          <p:cNvSpPr/>
          <p:nvPr/>
        </p:nvSpPr>
        <p:spPr>
          <a:xfrm>
            <a:off x="448920" y="1296000"/>
            <a:ext cx="8241840" cy="356184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En la última clase mencionamos que una función puede tener mínimos y máximos globales y locales.</a:t>
            </a:r>
            <a:endParaRPr b="0" lang="es-GT" sz="14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Esto tiene un impacto en gradient descent y ML. </a:t>
            </a:r>
            <a:endParaRPr b="0" lang="es-GT" sz="1400" spc="-1" strike="noStrike">
              <a:solidFill>
                <a:srgbClr val="000000"/>
              </a:solidFill>
              <a:uFill>
                <a:solidFill>
                  <a:srgbClr val="ffffff"/>
                </a:solidFill>
              </a:uFill>
              <a:latin typeface="Arial"/>
            </a:endParaRPr>
          </a:p>
        </p:txBody>
      </p:sp>
      <p:sp>
        <p:nvSpPr>
          <p:cNvPr id="150" name="CustomShape 3"/>
          <p:cNvSpPr/>
          <p:nvPr/>
        </p:nvSpPr>
        <p:spPr>
          <a:xfrm>
            <a:off x="418680" y="4507920"/>
            <a:ext cx="8508240" cy="315000"/>
          </a:xfrm>
          <a:prstGeom prst="rect">
            <a:avLst/>
          </a:prstGeom>
          <a:noFill/>
          <a:ln>
            <a:noFill/>
          </a:ln>
        </p:spPr>
        <p:style>
          <a:lnRef idx="0"/>
          <a:fillRef idx="0"/>
          <a:effectRef idx="0"/>
          <a:fontRef idx="minor"/>
        </p:style>
      </p:sp>
      <p:pic>
        <p:nvPicPr>
          <p:cNvPr id="151" name="" descr=""/>
          <p:cNvPicPr/>
          <p:nvPr/>
        </p:nvPicPr>
        <p:blipFill>
          <a:blip r:embed="rId1"/>
          <a:stretch/>
        </p:blipFill>
        <p:spPr>
          <a:xfrm>
            <a:off x="2448000" y="2140920"/>
            <a:ext cx="3600000" cy="26820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53" name="CustomShape 2"/>
          <p:cNvSpPr/>
          <p:nvPr/>
        </p:nvSpPr>
        <p:spPr>
          <a:xfrm>
            <a:off x="469440" y="1224000"/>
            <a:ext cx="8241840" cy="122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El proceso de gradient descent inicia en algún punto(posiblemente aleatorio) , pero dependiendo del punto en el que inicie, puede encontrar distintos mínimos locales(si existieran)</a:t>
            </a: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Veamos el mismo ejemplo,pero con otro punto inicial(a la derecha).</a:t>
            </a: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pic>
        <p:nvPicPr>
          <p:cNvPr id="154" name="" descr=""/>
          <p:cNvPicPr/>
          <p:nvPr/>
        </p:nvPicPr>
        <p:blipFill>
          <a:blip r:embed="rId1"/>
          <a:stretch/>
        </p:blipFill>
        <p:spPr>
          <a:xfrm>
            <a:off x="2088000" y="2304000"/>
            <a:ext cx="5112000" cy="23252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56" name="CustomShape 2"/>
          <p:cNvSpPr/>
          <p:nvPr/>
        </p:nvSpPr>
        <p:spPr>
          <a:xfrm>
            <a:off x="469440" y="1224000"/>
            <a:ext cx="8241840" cy="122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Damos un paso en la dirección de mayor descenso</a:t>
            </a: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pic>
        <p:nvPicPr>
          <p:cNvPr id="157" name="" descr=""/>
          <p:cNvPicPr/>
          <p:nvPr/>
        </p:nvPicPr>
        <p:blipFill>
          <a:blip r:embed="rId1"/>
          <a:stretch/>
        </p:blipFill>
        <p:spPr>
          <a:xfrm>
            <a:off x="1800000" y="1870920"/>
            <a:ext cx="5256000" cy="26650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59" name="CustomShape 2"/>
          <p:cNvSpPr/>
          <p:nvPr/>
        </p:nvSpPr>
        <p:spPr>
          <a:xfrm>
            <a:off x="469440" y="1224000"/>
            <a:ext cx="8241840" cy="122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Repetimos el proceso múltiples veces</a:t>
            </a: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pic>
        <p:nvPicPr>
          <p:cNvPr id="160" name="" descr=""/>
          <p:cNvPicPr/>
          <p:nvPr/>
        </p:nvPicPr>
        <p:blipFill>
          <a:blip r:embed="rId1"/>
          <a:stretch/>
        </p:blipFill>
        <p:spPr>
          <a:xfrm>
            <a:off x="1519200" y="1872000"/>
            <a:ext cx="5608800" cy="2613960"/>
          </a:xfrm>
          <a:prstGeom prst="rect">
            <a:avLst/>
          </a:prstGeom>
          <a:ln>
            <a:noFill/>
          </a:ln>
        </p:spPr>
      </p:pic>
      <p:sp>
        <p:nvSpPr>
          <p:cNvPr id="161" name="TextShape 3"/>
          <p:cNvSpPr txBox="1"/>
          <p:nvPr/>
        </p:nvSpPr>
        <p:spPr>
          <a:xfrm>
            <a:off x="288000" y="4752000"/>
            <a:ext cx="6217200" cy="346320"/>
          </a:xfrm>
          <a:prstGeom prst="rect">
            <a:avLst/>
          </a:prstGeom>
          <a:noFill/>
          <a:ln>
            <a:noFill/>
          </a:ln>
        </p:spPr>
        <p:txBody>
          <a:bodyPr lIns="90000" rIns="90000" tIns="45000" bIns="45000"/>
          <a:p>
            <a:r>
              <a:rPr b="0" lang="es-GT" sz="1800" spc="-1" strike="noStrike">
                <a:solidFill>
                  <a:srgbClr val="000000"/>
                </a:solidFill>
                <a:uFill>
                  <a:solidFill>
                    <a:srgbClr val="ffffff"/>
                  </a:solidFill>
                </a:uFill>
                <a:latin typeface="Arial"/>
              </a:rPr>
              <a:t>Podemos ver que terminamos en un mínimo local diferente.</a:t>
            </a:r>
            <a:endParaRPr b="0" lang="es-GT"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63" name="CustomShape 2"/>
          <p:cNvSpPr/>
          <p:nvPr/>
        </p:nvSpPr>
        <p:spPr>
          <a:xfrm>
            <a:off x="469440" y="1224000"/>
            <a:ext cx="8241840" cy="122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Esa es la intuición del proceso, ¿cual es la matemática?</a:t>
            </a: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Repetir hasta la convergencia {</a:t>
            </a: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endParaRPr b="0" lang="es-GT" sz="1600" spc="-1" strike="noStrike">
              <a:solidFill>
                <a:srgbClr val="000000"/>
              </a:solidFill>
              <a:uFill>
                <a:solidFill>
                  <a:srgbClr val="ffffff"/>
                </a:solidFill>
              </a:uFill>
              <a:latin typeface="Arial"/>
            </a:endParaRPr>
          </a:p>
          <a:p>
            <a:pPr>
              <a:lnSpc>
                <a:spcPct val="100000"/>
              </a:lnSpc>
            </a:pPr>
            <a:r>
              <a:rPr b="0" lang="es-GT" sz="1600" spc="-1" strike="noStrike">
                <a:solidFill>
                  <a:srgbClr val="000000"/>
                </a:solidFill>
                <a:uFill>
                  <a:solidFill>
                    <a:srgbClr val="ffffff"/>
                  </a:solidFill>
                </a:uFill>
                <a:latin typeface="Calibri"/>
                <a:ea typeface="DejaVu Sans"/>
              </a:rPr>
              <a:t>} (para j = 1, y J = 0 . Es decir </a:t>
            </a:r>
            <a:r>
              <a:rPr b="0" lang="es-GT" sz="1400" spc="-1" strike="noStrike">
                <a:solidFill>
                  <a:srgbClr val="000000"/>
                </a:solidFill>
                <a:uFill>
                  <a:solidFill>
                    <a:srgbClr val="ffffff"/>
                  </a:solidFill>
                </a:uFill>
                <a:latin typeface="Calibri"/>
                <a:ea typeface="DejaVu Sans"/>
              </a:rPr>
              <a:t>θ1 y θ0 , los parámetros de la hipótesis).</a:t>
            </a: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000000"/>
                </a:solidFill>
                <a:uFill>
                  <a:solidFill>
                    <a:srgbClr val="ffffff"/>
                  </a:solidFill>
                </a:uFill>
                <a:latin typeface="Calibri"/>
                <a:ea typeface="DejaVu Sans"/>
              </a:rPr>
              <a:t>learning rate(tamaño de los pasos)</a:t>
            </a: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000000"/>
                </a:solidFill>
                <a:uFill>
                  <a:solidFill>
                    <a:srgbClr val="ffffff"/>
                  </a:solidFill>
                </a:uFill>
                <a:latin typeface="Calibri"/>
                <a:ea typeface="DejaVu Sans"/>
              </a:rPr>
              <a:t>Derivada parcial de la función J respecto de θj</a:t>
            </a:r>
            <a:r>
              <a:rPr b="0" lang="es-GT" sz="1400" spc="-1" strike="noStrike">
                <a:solidFill>
                  <a:srgbClr val="000000"/>
                </a:solidFill>
                <a:uFill>
                  <a:solidFill>
                    <a:srgbClr val="ffffff"/>
                  </a:solidFill>
                </a:uFill>
                <a:latin typeface="Calibri"/>
                <a:ea typeface="DejaVu Sans"/>
              </a:rPr>
              <a:t> (para cada varable independiente, en que dirección dar el paso)</a:t>
            </a: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p:txBody>
      </p:sp>
      <p:pic>
        <p:nvPicPr>
          <p:cNvPr id="164" name="" descr=""/>
          <p:cNvPicPr/>
          <p:nvPr/>
        </p:nvPicPr>
        <p:blipFill>
          <a:blip r:embed="rId1"/>
          <a:stretch/>
        </p:blipFill>
        <p:spPr>
          <a:xfrm>
            <a:off x="979920" y="1967040"/>
            <a:ext cx="2332080" cy="479160"/>
          </a:xfrm>
          <a:prstGeom prst="rect">
            <a:avLst/>
          </a:prstGeom>
          <a:ln>
            <a:noFill/>
          </a:ln>
        </p:spPr>
      </p:pic>
      <p:pic>
        <p:nvPicPr>
          <p:cNvPr id="165" name="" descr=""/>
          <p:cNvPicPr/>
          <p:nvPr/>
        </p:nvPicPr>
        <p:blipFill>
          <a:blip r:embed="rId2"/>
          <a:stretch/>
        </p:blipFill>
        <p:spPr>
          <a:xfrm>
            <a:off x="660600" y="4104000"/>
            <a:ext cx="923400" cy="323640"/>
          </a:xfrm>
          <a:prstGeom prst="rect">
            <a:avLst/>
          </a:prstGeom>
          <a:ln>
            <a:noFill/>
          </a:ln>
        </p:spPr>
      </p:pic>
      <p:pic>
        <p:nvPicPr>
          <p:cNvPr id="166" name="" descr=""/>
          <p:cNvPicPr/>
          <p:nvPr/>
        </p:nvPicPr>
        <p:blipFill>
          <a:blip r:embed="rId3"/>
          <a:stretch/>
        </p:blipFill>
        <p:spPr>
          <a:xfrm>
            <a:off x="745920" y="3168000"/>
            <a:ext cx="334080" cy="3510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68" name="CustomShape 2"/>
          <p:cNvSpPr/>
          <p:nvPr/>
        </p:nvSpPr>
        <p:spPr>
          <a:xfrm>
            <a:off x="469440" y="1224000"/>
            <a:ext cx="8241840" cy="1223280"/>
          </a:xfrm>
          <a:prstGeom prst="rect">
            <a:avLst/>
          </a:prstGeom>
          <a:noFill/>
          <a:ln>
            <a:noFill/>
          </a:ln>
        </p:spPr>
        <p:style>
          <a:lnRef idx="0"/>
          <a:fillRef idx="0"/>
          <a:effectRef idx="0"/>
          <a:fontRef idx="minor"/>
        </p:style>
        <p:txBody>
          <a:bodyPr lIns="0" rIns="0" tIns="0" bIns="0"/>
          <a:p>
            <a:pPr>
              <a:lnSpc>
                <a:spcPct val="100000"/>
              </a:lnSpc>
            </a:pPr>
            <a:r>
              <a:rPr b="1" lang="es-GT" sz="1600" spc="-1" strike="noStrike">
                <a:solidFill>
                  <a:srgbClr val="000000"/>
                </a:solidFill>
                <a:uFill>
                  <a:solidFill>
                    <a:srgbClr val="ffffff"/>
                  </a:solidFill>
                </a:uFill>
                <a:latin typeface="Calibri"/>
                <a:ea typeface="DejaVu Sans"/>
              </a:rPr>
              <a:t>Nota: </a:t>
            </a:r>
            <a:r>
              <a:rPr b="0" lang="es-GT" sz="1600" spc="-1" strike="noStrike">
                <a:solidFill>
                  <a:srgbClr val="000000"/>
                </a:solidFill>
                <a:uFill>
                  <a:solidFill>
                    <a:srgbClr val="ffffff"/>
                  </a:solidFill>
                </a:uFill>
                <a:latin typeface="Calibri"/>
                <a:ea typeface="DejaVu Sans"/>
              </a:rPr>
              <a:t>Al implementar esto </a:t>
            </a:r>
            <a:r>
              <a:rPr b="0" lang="es-GT" sz="1600" spc="-1" strike="noStrike">
                <a:solidFill>
                  <a:srgbClr val="000000"/>
                </a:solidFill>
                <a:uFill>
                  <a:solidFill>
                    <a:srgbClr val="ffffff"/>
                  </a:solidFill>
                </a:uFill>
                <a:latin typeface="Calibri"/>
                <a:ea typeface="DejaVu Sans"/>
              </a:rPr>
              <a:t>en un lenguaje de </a:t>
            </a:r>
            <a:r>
              <a:rPr b="0" lang="es-GT" sz="1600" spc="-1" strike="noStrike">
                <a:solidFill>
                  <a:srgbClr val="000000"/>
                </a:solidFill>
                <a:uFill>
                  <a:solidFill>
                    <a:srgbClr val="ffffff"/>
                  </a:solidFill>
                </a:uFill>
                <a:latin typeface="Calibri"/>
                <a:ea typeface="DejaVu Sans"/>
              </a:rPr>
              <a:t>programación, en cada </a:t>
            </a:r>
            <a:r>
              <a:rPr b="0" lang="es-GT" sz="1600" spc="-1" strike="noStrike">
                <a:solidFill>
                  <a:srgbClr val="000000"/>
                </a:solidFill>
                <a:uFill>
                  <a:solidFill>
                    <a:srgbClr val="ffffff"/>
                  </a:solidFill>
                </a:uFill>
                <a:latin typeface="Calibri"/>
                <a:ea typeface="DejaVu Sans"/>
              </a:rPr>
              <a:t>iteración(t+1) debemos </a:t>
            </a:r>
            <a:r>
              <a:rPr b="0" lang="es-GT" sz="1600" spc="-1" strike="noStrike">
                <a:solidFill>
                  <a:srgbClr val="000000"/>
                </a:solidFill>
                <a:uFill>
                  <a:solidFill>
                    <a:srgbClr val="ffffff"/>
                  </a:solidFill>
                </a:uFill>
                <a:latin typeface="Calibri"/>
                <a:ea typeface="DejaVu Sans"/>
              </a:rPr>
              <a:t>asegurarnos que al </a:t>
            </a:r>
            <a:r>
              <a:rPr b="0" lang="es-GT" sz="1600" spc="-1" strike="noStrike">
                <a:solidFill>
                  <a:srgbClr val="000000"/>
                </a:solidFill>
                <a:uFill>
                  <a:solidFill>
                    <a:srgbClr val="ffffff"/>
                  </a:solidFill>
                </a:uFill>
                <a:latin typeface="Calibri"/>
                <a:ea typeface="DejaVu Sans"/>
              </a:rPr>
              <a:t>actualizar </a:t>
            </a:r>
            <a:r>
              <a:rPr b="0" lang="es-GT" sz="1400" spc="-1" strike="noStrike">
                <a:solidFill>
                  <a:srgbClr val="000000"/>
                </a:solidFill>
                <a:uFill>
                  <a:solidFill>
                    <a:srgbClr val="ffffff"/>
                  </a:solidFill>
                </a:uFill>
                <a:latin typeface="Calibri"/>
                <a:ea typeface="DejaVu Sans"/>
              </a:rPr>
              <a:t>θ1</a:t>
            </a:r>
            <a:r>
              <a:rPr b="0" lang="es-GT" sz="1600" spc="-1" strike="noStrike">
                <a:solidFill>
                  <a:srgbClr val="000000"/>
                </a:solidFill>
                <a:uFill>
                  <a:solidFill>
                    <a:srgbClr val="ffffff"/>
                  </a:solidFill>
                </a:uFill>
                <a:latin typeface="Calibri"/>
                <a:ea typeface="DejaVu Sans"/>
              </a:rPr>
              <a:t> utilizando </a:t>
            </a:r>
            <a:r>
              <a:rPr b="0" lang="es-GT" sz="1400" spc="-1" strike="noStrike">
                <a:solidFill>
                  <a:srgbClr val="000000"/>
                </a:solidFill>
                <a:uFill>
                  <a:solidFill>
                    <a:srgbClr val="ffffff"/>
                  </a:solidFill>
                </a:uFill>
                <a:latin typeface="Calibri"/>
                <a:ea typeface="DejaVu Sans"/>
              </a:rPr>
              <a:t>θ0 </a:t>
            </a:r>
            <a:r>
              <a:rPr b="0" lang="es-GT" sz="1400" spc="-1" strike="noStrike">
                <a:solidFill>
                  <a:srgbClr val="000000"/>
                </a:solidFill>
                <a:uFill>
                  <a:solidFill>
                    <a:srgbClr val="ffffff"/>
                  </a:solidFill>
                </a:uFill>
                <a:latin typeface="Calibri"/>
                <a:ea typeface="DejaVu Sans"/>
              </a:rPr>
              <a:t>del paso(iteración) </a:t>
            </a:r>
            <a:r>
              <a:rPr b="0" lang="es-GT" sz="1400" spc="-1" strike="noStrike">
                <a:solidFill>
                  <a:srgbClr val="000000"/>
                </a:solidFill>
                <a:uFill>
                  <a:solidFill>
                    <a:srgbClr val="ffffff"/>
                  </a:solidFill>
                </a:uFill>
                <a:latin typeface="Calibri"/>
                <a:ea typeface="DejaVu Sans"/>
              </a:rPr>
              <a:t>anterior(t)</a:t>
            </a:r>
            <a:r>
              <a:rPr b="0" lang="es-GT" sz="1400" spc="-1" strike="noStrike">
                <a:solidFill>
                  <a:srgbClr val="000000"/>
                </a:solidFill>
                <a:uFill>
                  <a:solidFill>
                    <a:srgbClr val="ffffff"/>
                  </a:solidFill>
                </a:uFill>
                <a:latin typeface="Calibri"/>
                <a:ea typeface="DejaVu Sans"/>
              </a:rPr>
              <a:t>, y no el θ0 de la </a:t>
            </a:r>
            <a:r>
              <a:rPr b="0" lang="es-GT" sz="1400" spc="-1" strike="noStrike">
                <a:solidFill>
                  <a:srgbClr val="000000"/>
                </a:solidFill>
                <a:uFill>
                  <a:solidFill>
                    <a:srgbClr val="ffffff"/>
                  </a:solidFill>
                </a:uFill>
                <a:latin typeface="Calibri"/>
                <a:ea typeface="DejaVu Sans"/>
              </a:rPr>
              <a:t>iteración actual, esto se logra </a:t>
            </a:r>
            <a:r>
              <a:rPr b="0" lang="es-GT" sz="1400" spc="-1" strike="noStrike">
                <a:solidFill>
                  <a:srgbClr val="000000"/>
                </a:solidFill>
                <a:uFill>
                  <a:solidFill>
                    <a:srgbClr val="ffffff"/>
                  </a:solidFill>
                </a:uFill>
                <a:latin typeface="Calibri"/>
                <a:ea typeface="DejaVu Sans"/>
              </a:rPr>
              <a:t>utilizando variables o valores </a:t>
            </a:r>
            <a:r>
              <a:rPr b="0" lang="es-GT" sz="1400" spc="-1" strike="noStrike">
                <a:solidFill>
                  <a:srgbClr val="000000"/>
                </a:solidFill>
                <a:uFill>
                  <a:solidFill>
                    <a:srgbClr val="ffffff"/>
                  </a:solidFill>
                </a:uFill>
                <a:latin typeface="Calibri"/>
                <a:ea typeface="DejaVu Sans"/>
              </a:rPr>
              <a:t>temporales:</a:t>
            </a: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000000"/>
                </a:solidFill>
                <a:uFill>
                  <a:solidFill>
                    <a:srgbClr val="ffffff"/>
                  </a:solidFill>
                </a:uFill>
                <a:latin typeface="Calibri"/>
                <a:ea typeface="DejaVu Sans"/>
              </a:rPr>
              <a:t>temp0 = θ0 – lr*der0</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000000"/>
                </a:solidFill>
                <a:uFill>
                  <a:solidFill>
                    <a:srgbClr val="ffffff"/>
                  </a:solidFill>
                </a:uFill>
                <a:latin typeface="Calibri"/>
                <a:ea typeface="DejaVu Sans"/>
              </a:rPr>
              <a:t>temp1= θ1 – lr * der1</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000000"/>
                </a:solidFill>
                <a:uFill>
                  <a:solidFill>
                    <a:srgbClr val="ffffff"/>
                  </a:solidFill>
                </a:uFill>
                <a:latin typeface="Calibri"/>
                <a:ea typeface="DejaVu Sans"/>
              </a:rPr>
              <a:t>θ0=temp0</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000000"/>
                </a:solidFill>
                <a:uFill>
                  <a:solidFill>
                    <a:srgbClr val="ffffff"/>
                  </a:solidFill>
                </a:uFill>
                <a:latin typeface="Calibri"/>
                <a:ea typeface="DejaVu Sans"/>
              </a:rPr>
              <a:t>θ1=temp1</a:t>
            </a: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000000"/>
                </a:solidFill>
                <a:uFill>
                  <a:solidFill>
                    <a:srgbClr val="ffffff"/>
                  </a:solidFill>
                </a:uFill>
                <a:latin typeface="Calibri"/>
                <a:ea typeface="DejaVu Sans"/>
              </a:rPr>
              <a:t>Esto por que una vez </a:t>
            </a:r>
            <a:r>
              <a:rPr b="0" lang="es-GT" sz="1400" spc="-1" strike="noStrike">
                <a:solidFill>
                  <a:srgbClr val="000000"/>
                </a:solidFill>
                <a:uFill>
                  <a:solidFill>
                    <a:srgbClr val="ffffff"/>
                  </a:solidFill>
                </a:uFill>
                <a:latin typeface="Calibri"/>
                <a:ea typeface="DejaVu Sans"/>
              </a:rPr>
              <a:t>actualizamos θ0 ,  estamos en </a:t>
            </a:r>
            <a:r>
              <a:rPr b="0" lang="es-GT" sz="1400" spc="-1" strike="noStrike">
                <a:solidFill>
                  <a:srgbClr val="000000"/>
                </a:solidFill>
                <a:uFill>
                  <a:solidFill>
                    <a:srgbClr val="ffffff"/>
                  </a:solidFill>
                </a:uFill>
                <a:latin typeface="Calibri"/>
                <a:ea typeface="DejaVu Sans"/>
              </a:rPr>
              <a:t>un nuevo punto en la curva </a:t>
            </a:r>
            <a:r>
              <a:rPr b="0" lang="es-GT" sz="1400" spc="-1" strike="noStrike">
                <a:solidFill>
                  <a:srgbClr val="000000"/>
                </a:solidFill>
                <a:uFill>
                  <a:solidFill>
                    <a:srgbClr val="ffffff"/>
                  </a:solidFill>
                </a:uFill>
                <a:latin typeface="Calibri"/>
                <a:ea typeface="DejaVu Sans"/>
              </a:rPr>
              <a:t>en el cual puede que para θ1 </a:t>
            </a:r>
            <a:r>
              <a:rPr b="0" lang="es-GT" sz="1400" spc="-1" strike="noStrike">
                <a:solidFill>
                  <a:srgbClr val="000000"/>
                </a:solidFill>
                <a:uFill>
                  <a:solidFill>
                    <a:srgbClr val="ffffff"/>
                  </a:solidFill>
                </a:uFill>
                <a:latin typeface="Calibri"/>
                <a:ea typeface="DejaVu Sans"/>
              </a:rPr>
              <a:t>la dirección de mayor </a:t>
            </a:r>
            <a:r>
              <a:rPr b="0" lang="es-GT" sz="1400" spc="-1" strike="noStrike">
                <a:solidFill>
                  <a:srgbClr val="000000"/>
                </a:solidFill>
                <a:uFill>
                  <a:solidFill>
                    <a:srgbClr val="ffffff"/>
                  </a:solidFill>
                </a:uFill>
                <a:latin typeface="Calibri"/>
                <a:ea typeface="DejaVu Sans"/>
              </a:rPr>
              <a:t>descenso sea otra.</a:t>
            </a: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70" name="CustomShape 2"/>
          <p:cNvSpPr/>
          <p:nvPr/>
        </p:nvSpPr>
        <p:spPr>
          <a:xfrm>
            <a:off x="469440" y="1224000"/>
            <a:ext cx="8241840" cy="122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¿Como elegimos el learning rate?</a:t>
            </a: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Ya definimos matemática e intuitivamente el proceso de gradient descent. </a:t>
            </a: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Mencionamos que  GD utiliza un hyper-parámetro llamado “learning rate” el cual es definido antes de iniciar el entrenamiento.</a:t>
            </a: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ML este es uno de los hyper-parámetros más importantes y se dedica tiempo considerable en su elección.</a:t>
            </a: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No existe forma de saber de anticipado cual será el correcto.</a:t>
            </a: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72" name="CustomShape 2"/>
          <p:cNvSpPr/>
          <p:nvPr/>
        </p:nvSpPr>
        <p:spPr>
          <a:xfrm>
            <a:off x="469440" y="1224000"/>
            <a:ext cx="8241840" cy="122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¿Como elegimos el learning rate?</a:t>
            </a: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Si el learning rate es muy pequeño,  GD será demasiado lento y tardará mucho en alcanzar la convergencia.</a:t>
            </a: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pic>
        <p:nvPicPr>
          <p:cNvPr id="173" name="" descr=""/>
          <p:cNvPicPr/>
          <p:nvPr/>
        </p:nvPicPr>
        <p:blipFill>
          <a:blip r:embed="rId1"/>
          <a:stretch/>
        </p:blipFill>
        <p:spPr>
          <a:xfrm>
            <a:off x="2472120" y="2304000"/>
            <a:ext cx="3647880" cy="24858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75" name="CustomShape 2"/>
          <p:cNvSpPr/>
          <p:nvPr/>
        </p:nvSpPr>
        <p:spPr>
          <a:xfrm>
            <a:off x="469440" y="1224000"/>
            <a:ext cx="8241840" cy="122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¿Como elegimos el learning rate?</a:t>
            </a: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Si el learning rate es muy grande,  GD puede “pasar de largo” del mínimo y no encontrar la convergencia , incluso puede divergir .</a:t>
            </a: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pic>
        <p:nvPicPr>
          <p:cNvPr id="176" name="" descr=""/>
          <p:cNvPicPr/>
          <p:nvPr/>
        </p:nvPicPr>
        <p:blipFill>
          <a:blip r:embed="rId1"/>
          <a:stretch/>
        </p:blipFill>
        <p:spPr>
          <a:xfrm>
            <a:off x="2664000" y="2662200"/>
            <a:ext cx="3456000" cy="20898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78" name="CustomShape 2"/>
          <p:cNvSpPr/>
          <p:nvPr/>
        </p:nvSpPr>
        <p:spPr>
          <a:xfrm>
            <a:off x="469440" y="1224000"/>
            <a:ext cx="8241840" cy="122328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Pregunta</a:t>
            </a:r>
            <a:endParaRPr b="0" lang="es-GT" sz="16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 Que pasa si al iniciar GD el punto de inicio ya es un mínimo local ?</a:t>
            </a: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a:p>
            <a:pPr>
              <a:lnSpc>
                <a:spcPct val="100000"/>
              </a:lnSpc>
            </a:pPr>
            <a:endParaRPr b="0" lang="es-GT" sz="1600" spc="-1" strike="noStrike">
              <a:solidFill>
                <a:srgbClr val="000000"/>
              </a:solidFill>
              <a:uFill>
                <a:solidFill>
                  <a:srgbClr val="ffffff"/>
                </a:solidFill>
              </a:uFill>
              <a:latin typeface="Arial"/>
            </a:endParaRPr>
          </a:p>
        </p:txBody>
      </p:sp>
      <p:pic>
        <p:nvPicPr>
          <p:cNvPr id="179" name="" descr=""/>
          <p:cNvPicPr/>
          <p:nvPr/>
        </p:nvPicPr>
        <p:blipFill>
          <a:blip r:embed="rId1"/>
          <a:stretch/>
        </p:blipFill>
        <p:spPr>
          <a:xfrm>
            <a:off x="2174760" y="1835280"/>
            <a:ext cx="4737240" cy="2484720"/>
          </a:xfrm>
          <a:prstGeom prst="rect">
            <a:avLst/>
          </a:prstGeom>
          <a:ln>
            <a:noFill/>
          </a:ln>
        </p:spPr>
      </p:pic>
      <p:sp>
        <p:nvSpPr>
          <p:cNvPr id="180" name="TextShape 3"/>
          <p:cNvSpPr txBox="1"/>
          <p:nvPr/>
        </p:nvSpPr>
        <p:spPr>
          <a:xfrm>
            <a:off x="690840" y="4392000"/>
            <a:ext cx="5069160" cy="64332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El valor de el parámetro no cambia</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El valor del parámetro es movido en dirección del mínimo global</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El valor del parámetro es movido en dirección aleatoria.</a:t>
            </a:r>
            <a:endParaRPr b="0" lang="es-GT" sz="13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14" name="CustomShape 2"/>
          <p:cNvSpPr/>
          <p:nvPr/>
        </p:nvSpPr>
        <p:spPr>
          <a:xfrm>
            <a:off x="448920" y="1350000"/>
            <a:ext cx="8241840" cy="350784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En la última clase empezamos a definir el método de gradient descent.</a:t>
            </a:r>
            <a:endParaRPr b="0" lang="es-GT" sz="1400" spc="-1" strike="noStrike">
              <a:solidFill>
                <a:srgbClr val="000000"/>
              </a:solidFill>
              <a:uFill>
                <a:solidFill>
                  <a:srgbClr val="ffffff"/>
                </a:solidFill>
              </a:uFill>
              <a:latin typeface="Arial"/>
            </a:endParaRPr>
          </a:p>
          <a:p>
            <a:pPr marL="4482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Método de optimización para funciones matemáticas</a:t>
            </a:r>
            <a:endParaRPr b="0" lang="es-GT" sz="1400" spc="-1" strike="noStrike">
              <a:solidFill>
                <a:srgbClr val="000000"/>
              </a:solidFill>
              <a:uFill>
                <a:solidFill>
                  <a:srgbClr val="ffffff"/>
                </a:solidFill>
              </a:uFill>
              <a:latin typeface="Arial"/>
            </a:endParaRPr>
          </a:p>
          <a:p>
            <a:pPr marL="4482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Método iterativo(busca encontrar el punto mínimo de la función dando pequeños pasos en dirección inversa a la derivada)</a:t>
            </a:r>
            <a:endParaRPr b="0" lang="es-GT" sz="1400" spc="-1" strike="noStrike">
              <a:solidFill>
                <a:srgbClr val="000000"/>
              </a:solidFill>
              <a:uFill>
                <a:solidFill>
                  <a:srgbClr val="ffffff"/>
                </a:solidFill>
              </a:uFill>
              <a:latin typeface="Arial"/>
            </a:endParaRPr>
          </a:p>
          <a:p>
            <a:pPr marL="4482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Utiliza un hyper-parametro llamado “learning rate” que controla el tamaño de los pasos.</a:t>
            </a:r>
            <a:endParaRPr b="0" lang="es-GT" sz="1400" spc="-1" strike="noStrike">
              <a:solidFill>
                <a:srgbClr val="000000"/>
              </a:solidFill>
              <a:uFill>
                <a:solidFill>
                  <a:srgbClr val="ffffff"/>
                </a:solidFill>
              </a:uFill>
              <a:latin typeface="Arial"/>
            </a:endParaRPr>
          </a:p>
          <a:p>
            <a:pPr marL="4482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Utiliza la derivada de la función como guía para saber en que dirección dar los pasos.</a:t>
            </a:r>
            <a:endParaRPr b="0" lang="es-GT" sz="1400" spc="-1" strike="noStrike">
              <a:solidFill>
                <a:srgbClr val="000000"/>
              </a:solidFill>
              <a:uFill>
                <a:solidFill>
                  <a:srgbClr val="ffffff"/>
                </a:solidFill>
              </a:uFill>
              <a:latin typeface="Arial"/>
            </a:endParaRPr>
          </a:p>
          <a:p>
            <a:pPr marL="4482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Definimos la expresión de GD para una variable independiente “x”  cómo:</a:t>
            </a:r>
            <a:endParaRPr b="0" lang="es-GT" sz="1400" spc="-1" strike="noStrike">
              <a:solidFill>
                <a:srgbClr val="000000"/>
              </a:solidFill>
              <a:uFill>
                <a:solidFill>
                  <a:srgbClr val="ffffff"/>
                </a:solidFill>
              </a:uFill>
              <a:latin typeface="Arial"/>
            </a:endParaRPr>
          </a:p>
          <a:p>
            <a:pPr marL="448200" indent="-213480">
              <a:lnSpc>
                <a:spcPct val="100000"/>
              </a:lnSpc>
              <a:buClr>
                <a:srgbClr val="000000"/>
              </a:buClr>
              <a:buFont typeface="Arial"/>
              <a:buChar char="•"/>
            </a:pPr>
            <a:r>
              <a:rPr b="0" lang="es-GT" sz="1400" spc="-1" strike="noStrike">
                <a:solidFill>
                  <a:srgbClr val="000000"/>
                </a:solidFill>
                <a:uFill>
                  <a:solidFill>
                    <a:srgbClr val="ffffff"/>
                  </a:solidFill>
                </a:uFill>
                <a:latin typeface="Arial"/>
                <a:ea typeface="DejaVu Sans"/>
              </a:rPr>
              <a:t>x = x – lr*dx (l</a:t>
            </a:r>
            <a:r>
              <a:rPr b="0" lang="es-GT" sz="1300" spc="-1" strike="noStrike">
                <a:solidFill>
                  <a:srgbClr val="000000"/>
                </a:solidFill>
                <a:uFill>
                  <a:solidFill>
                    <a:srgbClr val="ffffff"/>
                  </a:solidFill>
                </a:uFill>
                <a:latin typeface="Arial"/>
                <a:ea typeface="DejaVu Sans"/>
              </a:rPr>
              <a:t>r</a:t>
            </a:r>
            <a:r>
              <a:rPr b="0" lang="es-GT" sz="1800" spc="-1" strike="noStrike">
                <a:solidFill>
                  <a:srgbClr val="000000"/>
                </a:solidFill>
                <a:uFill>
                  <a:solidFill>
                    <a:srgbClr val="ffffff"/>
                  </a:solidFill>
                </a:uFill>
                <a:latin typeface="Calibri"/>
                <a:ea typeface="DejaVu Sans"/>
              </a:rPr>
              <a:t> = </a:t>
            </a:r>
            <a:r>
              <a:rPr b="0" lang="es-GT" sz="1400" spc="-1" strike="noStrike">
                <a:solidFill>
                  <a:srgbClr val="000000"/>
                </a:solidFill>
                <a:uFill>
                  <a:solidFill>
                    <a:srgbClr val="ffffff"/>
                  </a:solidFill>
                </a:uFill>
                <a:latin typeface="Calibri"/>
                <a:ea typeface="DejaVu Sans"/>
              </a:rPr>
              <a:t>learning rate, dx = derivada de la función respecto de “x”)</a:t>
            </a:r>
            <a:endParaRPr b="0" lang="es-GT" sz="1400" spc="-1" strike="noStrike">
              <a:solidFill>
                <a:srgbClr val="000000"/>
              </a:solidFill>
              <a:uFill>
                <a:solidFill>
                  <a:srgbClr val="ffffff"/>
                </a:solidFill>
              </a:uFill>
              <a:latin typeface="Arial"/>
            </a:endParaRPr>
          </a:p>
          <a:p>
            <a:pPr marL="4482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Hoy veremos GS para funciones de 2 variables independientes y como aplicarlo en ML(regresión lineal)</a:t>
            </a:r>
            <a:endParaRPr b="0" lang="es-GT" sz="1400" spc="-1" strike="noStrike">
              <a:solidFill>
                <a:srgbClr val="000000"/>
              </a:solidFill>
              <a:uFill>
                <a:solidFill>
                  <a:srgbClr val="ffffff"/>
                </a:solidFill>
              </a:uFill>
              <a:latin typeface="Arial"/>
            </a:endParaRPr>
          </a:p>
          <a:p>
            <a:pPr marL="4482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Veremos lineamientos para elegir el learning rate.</a:t>
            </a: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p:txBody>
      </p:sp>
      <p:sp>
        <p:nvSpPr>
          <p:cNvPr id="115" name="CustomShape 3"/>
          <p:cNvSpPr/>
          <p:nvPr/>
        </p:nvSpPr>
        <p:spPr>
          <a:xfrm>
            <a:off x="418680" y="4507920"/>
            <a:ext cx="8508240" cy="315000"/>
          </a:xfrm>
          <a:prstGeom prst="rect">
            <a:avLst/>
          </a:prstGeom>
          <a:noFill/>
          <a:ln>
            <a:noFill/>
          </a:ln>
        </p:spPr>
        <p:style>
          <a:lnRef idx="0"/>
          <a:fillRef idx="0"/>
          <a:effectRef idx="0"/>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82" name="CustomShape 2"/>
          <p:cNvSpPr/>
          <p:nvPr/>
        </p:nvSpPr>
        <p:spPr>
          <a:xfrm>
            <a:off x="469440" y="1224000"/>
            <a:ext cx="8241840" cy="1223280"/>
          </a:xfrm>
          <a:prstGeom prst="rect">
            <a:avLst/>
          </a:prstGeom>
          <a:noFill/>
          <a:ln>
            <a:noFill/>
          </a:ln>
        </p:spPr>
        <p:style>
          <a:lnRef idx="0"/>
          <a:fillRef idx="0"/>
          <a:effectRef idx="0"/>
          <a:fontRef idx="minor"/>
        </p:style>
        <p:txBody>
          <a:bodyPr lIns="0" rIns="0" tIns="0" bIns="0"/>
          <a:p>
            <a:pPr marL="448200" indent="-213480">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Comentario</a:t>
            </a:r>
            <a:endParaRPr b="0" lang="es-GT" sz="1400" spc="-1" strike="noStrike">
              <a:solidFill>
                <a:srgbClr val="000000"/>
              </a:solidFill>
              <a:uFill>
                <a:solidFill>
                  <a:srgbClr val="ffffff"/>
                </a:solidFill>
              </a:uFill>
              <a:latin typeface="Arial"/>
            </a:endParaRPr>
          </a:p>
          <a:p>
            <a:pPr marL="4482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Gradient descent tiene la propiedad de que aún con un learning rate fijo, conforme se acerque al mínimo dará pasos mas pequeños.</a:t>
            </a:r>
            <a:endParaRPr b="0" lang="es-GT" sz="1400" spc="-1" strike="noStrike">
              <a:solidFill>
                <a:srgbClr val="000000"/>
              </a:solidFill>
              <a:uFill>
                <a:solidFill>
                  <a:srgbClr val="ffffff"/>
                </a:solidFill>
              </a:uFill>
              <a:latin typeface="Arial"/>
            </a:endParaRPr>
          </a:p>
          <a:p>
            <a:pPr marL="4482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Esto es debido a que mientras mas nos acercamos a el mínimo, la pendiente de la curva se hace mas pequeña , lo cual se traduce en una derivada mas pequeña.</a:t>
            </a:r>
            <a:endParaRPr b="0" lang="es-GT" sz="1400" spc="-1" strike="noStrike">
              <a:solidFill>
                <a:srgbClr val="000000"/>
              </a:solidFill>
              <a:uFill>
                <a:solidFill>
                  <a:srgbClr val="ffffff"/>
                </a:solidFill>
              </a:uFill>
              <a:latin typeface="Arial"/>
            </a:endParaRPr>
          </a:p>
          <a:p>
            <a:pPr marL="4482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Ya que en cada paso usamos la derivada en la expresión para calcular el paso a dar, y la derivada es cada vez mas pequeña , esto provoca tener pasos mas pequeños conforme nos acercamos al mínimo.</a:t>
            </a:r>
            <a:endParaRPr b="0" lang="es-GT" sz="1400" spc="-1" strike="noStrike">
              <a:solidFill>
                <a:srgbClr val="000000"/>
              </a:solidFill>
              <a:uFill>
                <a:solidFill>
                  <a:srgbClr val="ffffff"/>
                </a:solidFill>
              </a:uFill>
              <a:latin typeface="Arial"/>
            </a:endParaRPr>
          </a:p>
          <a:p>
            <a:pPr marL="448200" indent="-213480">
              <a:lnSpc>
                <a:spcPct val="100000"/>
              </a:lnSpc>
              <a:buClr>
                <a:srgbClr val="000000"/>
              </a:buClr>
              <a:buFont typeface="Arial"/>
              <a:buChar char="•"/>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p:txBody>
      </p:sp>
      <p:pic>
        <p:nvPicPr>
          <p:cNvPr id="183" name="" descr=""/>
          <p:cNvPicPr/>
          <p:nvPr/>
        </p:nvPicPr>
        <p:blipFill>
          <a:blip r:embed="rId1"/>
          <a:stretch/>
        </p:blipFill>
        <p:spPr>
          <a:xfrm>
            <a:off x="3168000" y="2893320"/>
            <a:ext cx="3010320" cy="20746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1008000" y="432000"/>
            <a:ext cx="808920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Muchas gracias</a:t>
            </a:r>
            <a:endParaRPr b="0" lang="es-GT" sz="2600" spc="-1" strike="noStrike">
              <a:solidFill>
                <a:srgbClr val="000000"/>
              </a:solidFill>
              <a:uFill>
                <a:solidFill>
                  <a:srgbClr val="ffffff"/>
                </a:solidFill>
              </a:uFill>
              <a:latin typeface="Arial"/>
            </a:endParaRPr>
          </a:p>
        </p:txBody>
      </p:sp>
      <p:sp>
        <p:nvSpPr>
          <p:cNvPr id="185" name="CustomShape 2"/>
          <p:cNvSpPr/>
          <p:nvPr/>
        </p:nvSpPr>
        <p:spPr>
          <a:xfrm>
            <a:off x="1544760" y="1105200"/>
            <a:ext cx="6156000" cy="475560"/>
          </a:xfrm>
          <a:prstGeom prst="rect">
            <a:avLst/>
          </a:prstGeom>
          <a:noFill/>
          <a:ln>
            <a:noFill/>
          </a:ln>
        </p:spPr>
        <p:style>
          <a:lnRef idx="0"/>
          <a:fillRef idx="0"/>
          <a:effectRef idx="0"/>
          <a:fontRef idx="minor"/>
        </p:style>
      </p:sp>
      <p:sp>
        <p:nvSpPr>
          <p:cNvPr id="186" name="CustomShape 3"/>
          <p:cNvSpPr/>
          <p:nvPr/>
        </p:nvSpPr>
        <p:spPr>
          <a:xfrm>
            <a:off x="352800" y="1583640"/>
            <a:ext cx="8499960" cy="2085480"/>
          </a:xfrm>
          <a:prstGeom prst="rect">
            <a:avLst/>
          </a:prstGeom>
          <a:noFill/>
          <a:ln>
            <a:noFill/>
          </a:ln>
        </p:spPr>
        <p:style>
          <a:lnRef idx="0"/>
          <a:fillRef idx="0"/>
          <a:effectRef idx="0"/>
          <a:fontRef idx="minor"/>
        </p:style>
      </p:sp>
      <p:sp>
        <p:nvSpPr>
          <p:cNvPr id="187" name="CustomShape 4"/>
          <p:cNvSpPr/>
          <p:nvPr/>
        </p:nvSpPr>
        <p:spPr>
          <a:xfrm>
            <a:off x="640080" y="1737360"/>
            <a:ext cx="2840760" cy="59400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ea typeface="DejaVu Sans"/>
              </a:rPr>
              <a:t>Preguntas o comentarios?</a:t>
            </a:r>
            <a:endParaRPr b="0" lang="es-GT" sz="1800" spc="-1" strike="noStrike">
              <a:solidFill>
                <a:srgbClr val="000000"/>
              </a:solidFill>
              <a:uFill>
                <a:solidFill>
                  <a:srgbClr val="ffffff"/>
                </a:solidFill>
              </a:uFill>
              <a:latin typeface="Arial"/>
            </a:endParaRPr>
          </a:p>
          <a:p>
            <a:r>
              <a:rPr b="0" lang="es-GT" sz="1800" spc="-1" strike="noStrike">
                <a:solidFill>
                  <a:srgbClr val="000000"/>
                </a:solidFill>
                <a:uFill>
                  <a:solidFill>
                    <a:srgbClr val="ffffff"/>
                  </a:solidFill>
                </a:uFill>
                <a:latin typeface="Arial"/>
                <a:ea typeface="DejaVu Sans"/>
              </a:rPr>
              <a:t>Muchas gracias</a:t>
            </a:r>
            <a:endParaRPr b="0" lang="es-GT"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17" name="CustomShape 2"/>
          <p:cNvSpPr/>
          <p:nvPr/>
        </p:nvSpPr>
        <p:spPr>
          <a:xfrm>
            <a:off x="448920" y="1350000"/>
            <a:ext cx="8241840" cy="350784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Volviendo al ejemplo de 1 variable independiente, usaremos la variable independiente θ1 y la función J(θ1).</a:t>
            </a:r>
            <a:endParaRPr b="0" lang="es-GT" sz="14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Según la definición de gradient descent sabemos que cada iteración/paso  actualiza:</a:t>
            </a:r>
            <a:endParaRPr b="0" lang="es-GT" sz="14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br/>
            <a:br/>
            <a:endParaRPr b="0" lang="es-GT" sz="14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Que pasa con esta expresión cuando la derivada es positiva:</a:t>
            </a:r>
            <a:br/>
            <a:br/>
            <a:r>
              <a:rPr b="0" lang="es-GT" sz="1400" spc="-1" strike="noStrike">
                <a:solidFill>
                  <a:srgbClr val="000000"/>
                </a:solidFill>
                <a:uFill>
                  <a:solidFill>
                    <a:srgbClr val="ffffff"/>
                  </a:solidFill>
                </a:uFill>
                <a:latin typeface="Calibri"/>
              </a:rPr>
              <a:t> </a:t>
            </a: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p:txBody>
      </p:sp>
      <p:sp>
        <p:nvSpPr>
          <p:cNvPr id="118" name="CustomShape 3"/>
          <p:cNvSpPr/>
          <p:nvPr/>
        </p:nvSpPr>
        <p:spPr>
          <a:xfrm>
            <a:off x="418680" y="4507920"/>
            <a:ext cx="8508240" cy="315000"/>
          </a:xfrm>
          <a:prstGeom prst="rect">
            <a:avLst/>
          </a:prstGeom>
          <a:noFill/>
          <a:ln>
            <a:noFill/>
          </a:ln>
        </p:spPr>
        <p:style>
          <a:lnRef idx="0"/>
          <a:fillRef idx="0"/>
          <a:effectRef idx="0"/>
          <a:fontRef idx="minor"/>
        </p:style>
      </p:sp>
      <p:pic>
        <p:nvPicPr>
          <p:cNvPr id="119" name="" descr=""/>
          <p:cNvPicPr/>
          <p:nvPr/>
        </p:nvPicPr>
        <p:blipFill>
          <a:blip r:embed="rId1"/>
          <a:stretch/>
        </p:blipFill>
        <p:spPr>
          <a:xfrm>
            <a:off x="3846960" y="1879560"/>
            <a:ext cx="1485720" cy="275760"/>
          </a:xfrm>
          <a:prstGeom prst="rect">
            <a:avLst/>
          </a:prstGeom>
          <a:ln>
            <a:noFill/>
          </a:ln>
        </p:spPr>
      </p:pic>
      <p:pic>
        <p:nvPicPr>
          <p:cNvPr id="120" name="" descr=""/>
          <p:cNvPicPr/>
          <p:nvPr/>
        </p:nvPicPr>
        <p:blipFill>
          <a:blip r:embed="rId2"/>
          <a:stretch/>
        </p:blipFill>
        <p:spPr>
          <a:xfrm>
            <a:off x="692280" y="2808000"/>
            <a:ext cx="3771720" cy="2142720"/>
          </a:xfrm>
          <a:prstGeom prst="rect">
            <a:avLst/>
          </a:prstGeom>
          <a:ln>
            <a:noFill/>
          </a:ln>
        </p:spPr>
      </p:pic>
      <p:sp>
        <p:nvSpPr>
          <p:cNvPr id="121" name="TextShape 4"/>
          <p:cNvSpPr txBox="1"/>
          <p:nvPr/>
        </p:nvSpPr>
        <p:spPr>
          <a:xfrm>
            <a:off x="4680000" y="3096000"/>
            <a:ext cx="4251960" cy="173988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s-GT" sz="1400" spc="-1" strike="noStrike">
                <a:solidFill>
                  <a:srgbClr val="000000"/>
                </a:solidFill>
                <a:uFill>
                  <a:solidFill>
                    <a:srgbClr val="ffffff"/>
                  </a:solidFill>
                </a:uFill>
                <a:latin typeface="Arial"/>
              </a:rPr>
              <a:t>Para este caso la derivada un número positivo.</a:t>
            </a:r>
            <a:endParaRPr b="0" lang="es-GT" sz="14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400" spc="-1" strike="noStrike">
                <a:solidFill>
                  <a:srgbClr val="000000"/>
                </a:solidFill>
                <a:uFill>
                  <a:solidFill>
                    <a:srgbClr val="ffffff"/>
                  </a:solidFill>
                </a:uFill>
                <a:latin typeface="Arial"/>
              </a:rPr>
              <a:t>La actualización entonces queda:</a:t>
            </a:r>
            <a:br/>
            <a:r>
              <a:rPr b="0" lang="es-GT" sz="1400" spc="-1" strike="noStrike">
                <a:solidFill>
                  <a:srgbClr val="000000"/>
                </a:solidFill>
                <a:uFill>
                  <a:solidFill>
                    <a:srgbClr val="ffffff"/>
                  </a:solidFill>
                </a:uFill>
                <a:latin typeface="Calibri"/>
                <a:ea typeface="DejaVu Sans"/>
              </a:rPr>
              <a:t>θ1 = θ1 – lr(valor positivo)</a:t>
            </a:r>
            <a:endParaRPr b="0" lang="es-GT" sz="14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400" spc="-1" strike="noStrike">
                <a:solidFill>
                  <a:srgbClr val="000000"/>
                </a:solidFill>
                <a:uFill>
                  <a:solidFill>
                    <a:srgbClr val="ffffff"/>
                  </a:solidFill>
                </a:uFill>
                <a:latin typeface="Calibri"/>
                <a:ea typeface="DejaVu Sans"/>
              </a:rPr>
              <a:t>Si operamos el lado derecho de la expresión:</a:t>
            </a:r>
            <a:br/>
            <a:r>
              <a:rPr b="0" lang="es-GT" sz="1400" spc="-1" strike="noStrike">
                <a:solidFill>
                  <a:srgbClr val="000000"/>
                </a:solidFill>
                <a:uFill>
                  <a:solidFill>
                    <a:srgbClr val="ffffff"/>
                  </a:solidFill>
                </a:uFill>
                <a:latin typeface="Calibri"/>
                <a:ea typeface="DejaVu Sans"/>
              </a:rPr>
              <a:t>θ1 – lr(valor positivo)</a:t>
            </a:r>
            <a:endParaRPr b="0" lang="es-GT" sz="14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400" spc="-1" strike="noStrike">
                <a:solidFill>
                  <a:srgbClr val="000000"/>
                </a:solidFill>
                <a:uFill>
                  <a:solidFill>
                    <a:srgbClr val="ffffff"/>
                  </a:solidFill>
                </a:uFill>
                <a:latin typeface="Calibri"/>
                <a:ea typeface="DejaVu Sans"/>
              </a:rPr>
              <a:t>– </a:t>
            </a:r>
            <a:r>
              <a:rPr b="0" lang="es-GT" sz="1400" spc="-1" strike="noStrike">
                <a:solidFill>
                  <a:srgbClr val="000000"/>
                </a:solidFill>
                <a:uFill>
                  <a:solidFill>
                    <a:srgbClr val="ffffff"/>
                  </a:solidFill>
                </a:uFill>
                <a:latin typeface="Calibri"/>
                <a:ea typeface="DejaVu Sans"/>
              </a:rPr>
              <a:t>lr(valor positivo) , valor negativo por positivo, da negativo</a:t>
            </a:r>
            <a:endParaRPr b="0" lang="es-GT" sz="14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400" spc="-1" strike="noStrike">
                <a:solidFill>
                  <a:srgbClr val="000000"/>
                </a:solidFill>
                <a:uFill>
                  <a:solidFill>
                    <a:srgbClr val="ffffff"/>
                  </a:solidFill>
                </a:uFill>
                <a:latin typeface="Calibri"/>
                <a:ea typeface="DejaVu Sans"/>
              </a:rPr>
              <a:t>Esto tiene el efecto de reducir(o mover a la izquierda) el valor de θ1</a:t>
            </a:r>
            <a:endParaRPr b="0" lang="es-GT"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23" name="CustomShape 2"/>
          <p:cNvSpPr/>
          <p:nvPr/>
        </p:nvSpPr>
        <p:spPr>
          <a:xfrm>
            <a:off x="448920" y="1350000"/>
            <a:ext cx="8241840" cy="350784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Volviendo al ejemplo de 1 variable independiente, usaremos la variable independiente θ1 y la función J(θ1).</a:t>
            </a:r>
            <a:endParaRPr b="0" lang="es-GT" sz="14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Según la definición de gradient descent sabemos que cada iteración/paso  actualiza:</a:t>
            </a:r>
            <a:endParaRPr b="0" lang="es-GT" sz="14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br/>
            <a:br/>
            <a:endParaRPr b="0" lang="es-GT" sz="14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Que pasa con esta expresión cuando la derivada es negativa:</a:t>
            </a:r>
            <a:br/>
            <a:br/>
            <a:r>
              <a:rPr b="0" lang="es-GT" sz="1400" spc="-1" strike="noStrike">
                <a:solidFill>
                  <a:srgbClr val="000000"/>
                </a:solidFill>
                <a:uFill>
                  <a:solidFill>
                    <a:srgbClr val="ffffff"/>
                  </a:solidFill>
                </a:uFill>
                <a:latin typeface="Calibri"/>
              </a:rPr>
              <a:t> </a:t>
            </a: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p:txBody>
      </p:sp>
      <p:sp>
        <p:nvSpPr>
          <p:cNvPr id="124" name="CustomShape 3"/>
          <p:cNvSpPr/>
          <p:nvPr/>
        </p:nvSpPr>
        <p:spPr>
          <a:xfrm>
            <a:off x="418680" y="4507920"/>
            <a:ext cx="8508240" cy="315000"/>
          </a:xfrm>
          <a:prstGeom prst="rect">
            <a:avLst/>
          </a:prstGeom>
          <a:noFill/>
          <a:ln>
            <a:noFill/>
          </a:ln>
        </p:spPr>
        <p:style>
          <a:lnRef idx="0"/>
          <a:fillRef idx="0"/>
          <a:effectRef idx="0"/>
          <a:fontRef idx="minor"/>
        </p:style>
      </p:sp>
      <p:pic>
        <p:nvPicPr>
          <p:cNvPr id="125" name="" descr=""/>
          <p:cNvPicPr/>
          <p:nvPr/>
        </p:nvPicPr>
        <p:blipFill>
          <a:blip r:embed="rId1"/>
          <a:stretch/>
        </p:blipFill>
        <p:spPr>
          <a:xfrm>
            <a:off x="3846960" y="1879560"/>
            <a:ext cx="1485720" cy="275760"/>
          </a:xfrm>
          <a:prstGeom prst="rect">
            <a:avLst/>
          </a:prstGeom>
          <a:ln>
            <a:noFill/>
          </a:ln>
        </p:spPr>
      </p:pic>
      <p:sp>
        <p:nvSpPr>
          <p:cNvPr id="126" name="TextShape 4"/>
          <p:cNvSpPr txBox="1"/>
          <p:nvPr/>
        </p:nvSpPr>
        <p:spPr>
          <a:xfrm>
            <a:off x="4680000" y="3096000"/>
            <a:ext cx="4251960" cy="173988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s-GT" sz="1400" spc="-1" strike="noStrike">
                <a:solidFill>
                  <a:srgbClr val="000000"/>
                </a:solidFill>
                <a:uFill>
                  <a:solidFill>
                    <a:srgbClr val="ffffff"/>
                  </a:solidFill>
                </a:uFill>
                <a:latin typeface="Arial"/>
              </a:rPr>
              <a:t>Para este caso la derivada un número negativo.</a:t>
            </a:r>
            <a:endParaRPr b="0" lang="es-GT" sz="14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400" spc="-1" strike="noStrike">
                <a:solidFill>
                  <a:srgbClr val="000000"/>
                </a:solidFill>
                <a:uFill>
                  <a:solidFill>
                    <a:srgbClr val="ffffff"/>
                  </a:solidFill>
                </a:uFill>
                <a:latin typeface="Arial"/>
              </a:rPr>
              <a:t>La actualización entonces queda:</a:t>
            </a:r>
            <a:br/>
            <a:r>
              <a:rPr b="0" lang="es-GT" sz="1400" spc="-1" strike="noStrike">
                <a:solidFill>
                  <a:srgbClr val="000000"/>
                </a:solidFill>
                <a:uFill>
                  <a:solidFill>
                    <a:srgbClr val="ffffff"/>
                  </a:solidFill>
                </a:uFill>
                <a:latin typeface="Calibri"/>
                <a:ea typeface="DejaVu Sans"/>
              </a:rPr>
              <a:t>θ1 = θ1 – lr(valor negativo)</a:t>
            </a:r>
            <a:endParaRPr b="0" lang="es-GT" sz="14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400" spc="-1" strike="noStrike">
                <a:solidFill>
                  <a:srgbClr val="000000"/>
                </a:solidFill>
                <a:uFill>
                  <a:solidFill>
                    <a:srgbClr val="ffffff"/>
                  </a:solidFill>
                </a:uFill>
                <a:latin typeface="Calibri"/>
                <a:ea typeface="DejaVu Sans"/>
              </a:rPr>
              <a:t>Si operamos el lado derecho de la expresión:</a:t>
            </a:r>
            <a:br/>
            <a:r>
              <a:rPr b="0" lang="es-GT" sz="1400" spc="-1" strike="noStrike">
                <a:solidFill>
                  <a:srgbClr val="000000"/>
                </a:solidFill>
                <a:uFill>
                  <a:solidFill>
                    <a:srgbClr val="ffffff"/>
                  </a:solidFill>
                </a:uFill>
                <a:latin typeface="Calibri"/>
                <a:ea typeface="DejaVu Sans"/>
              </a:rPr>
              <a:t>θ1 – lr(valor negativo)</a:t>
            </a:r>
            <a:endParaRPr b="0" lang="es-GT" sz="14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400" spc="-1" strike="noStrike">
                <a:solidFill>
                  <a:srgbClr val="000000"/>
                </a:solidFill>
                <a:uFill>
                  <a:solidFill>
                    <a:srgbClr val="ffffff"/>
                  </a:solidFill>
                </a:uFill>
                <a:latin typeface="Calibri"/>
                <a:ea typeface="DejaVu Sans"/>
              </a:rPr>
              <a:t>– </a:t>
            </a:r>
            <a:r>
              <a:rPr b="0" lang="es-GT" sz="1400" spc="-1" strike="noStrike">
                <a:solidFill>
                  <a:srgbClr val="000000"/>
                </a:solidFill>
                <a:uFill>
                  <a:solidFill>
                    <a:srgbClr val="ffffff"/>
                  </a:solidFill>
                </a:uFill>
                <a:latin typeface="Calibri"/>
                <a:ea typeface="DejaVu Sans"/>
              </a:rPr>
              <a:t>lr(valor negativo), valor negativo por negativo, da positivo.</a:t>
            </a:r>
            <a:endParaRPr b="0" lang="es-GT" sz="14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400" spc="-1" strike="noStrike">
                <a:solidFill>
                  <a:srgbClr val="000000"/>
                </a:solidFill>
                <a:uFill>
                  <a:solidFill>
                    <a:srgbClr val="ffffff"/>
                  </a:solidFill>
                </a:uFill>
                <a:latin typeface="Calibri"/>
                <a:ea typeface="DejaVu Sans"/>
              </a:rPr>
              <a:t>Esto tiene el efecto de aumentar(o mover a la derecha) el valor de θ1</a:t>
            </a:r>
            <a:endParaRPr b="0" lang="es-GT" sz="1400" spc="-1" strike="noStrike">
              <a:solidFill>
                <a:srgbClr val="000000"/>
              </a:solidFill>
              <a:uFill>
                <a:solidFill>
                  <a:srgbClr val="ffffff"/>
                </a:solidFill>
              </a:uFill>
              <a:latin typeface="Arial"/>
            </a:endParaRPr>
          </a:p>
        </p:txBody>
      </p:sp>
      <p:pic>
        <p:nvPicPr>
          <p:cNvPr id="127" name="" descr=""/>
          <p:cNvPicPr/>
          <p:nvPr/>
        </p:nvPicPr>
        <p:blipFill>
          <a:blip r:embed="rId2"/>
          <a:stretch/>
        </p:blipFill>
        <p:spPr>
          <a:xfrm>
            <a:off x="576000" y="2880000"/>
            <a:ext cx="3320640" cy="17236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29" name="CustomShape 2"/>
          <p:cNvSpPr/>
          <p:nvPr/>
        </p:nvSpPr>
        <p:spPr>
          <a:xfrm>
            <a:off x="448920" y="1350000"/>
            <a:ext cx="8241840" cy="350784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Ahora que ya tenemos el caso base de minimizar una función de una variable independiente, ampliemos al caso de funciones de 2 variables independientes </a:t>
            </a:r>
            <a:r>
              <a:rPr b="0" lang="es-GT" sz="1300" spc="-1" strike="noStrike">
                <a:solidFill>
                  <a:srgbClr val="000000"/>
                </a:solidFill>
                <a:uFill>
                  <a:solidFill>
                    <a:srgbClr val="ffffff"/>
                  </a:solidFill>
                </a:uFill>
                <a:latin typeface="Calibri"/>
                <a:ea typeface="DejaVu Sans"/>
              </a:rPr>
              <a:t>θ0  y θ1</a:t>
            </a:r>
            <a:endParaRPr b="0" lang="es-GT" sz="13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Utilizaremos una función J(θ0 ,θ1)</a:t>
            </a:r>
            <a:endParaRPr b="0" lang="es-GT" sz="13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Una función de 2 variables , produce un plano tri-dimensional.</a:t>
            </a:r>
            <a:endParaRPr b="0" lang="es-GT" sz="13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Podemos pensar en un plano donde para cada valor de </a:t>
            </a:r>
            <a:r>
              <a:rPr b="0" lang="es-GT" sz="1300" spc="-1" strike="noStrike">
                <a:solidFill>
                  <a:srgbClr val="000000"/>
                </a:solidFill>
                <a:uFill>
                  <a:solidFill>
                    <a:srgbClr val="ffffff"/>
                  </a:solidFill>
                </a:uFill>
                <a:latin typeface="Calibri"/>
                <a:ea typeface="DejaVu Sans"/>
              </a:rPr>
              <a:t>θ0  y θ1, hay un valor J que representa la altura en ese punto.</a:t>
            </a:r>
            <a:endParaRPr b="0" lang="es-GT" sz="13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Buscamos encontrar el punto mas bajo.</a:t>
            </a:r>
            <a:endParaRPr b="0" lang="es-GT" sz="13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En el caso de una variable GS usa la derivada para saber en que dirección(derecha,izquierda) dar el paso para la variable independiente, para múltiples variables, necesitamos saber en que dirección se da el paso </a:t>
            </a:r>
            <a:r>
              <a:rPr b="1" lang="es-GT" sz="1300" spc="-1" strike="noStrike">
                <a:solidFill>
                  <a:srgbClr val="000000"/>
                </a:solidFill>
                <a:uFill>
                  <a:solidFill>
                    <a:srgbClr val="ffffff"/>
                  </a:solidFill>
                </a:uFill>
                <a:latin typeface="Calibri"/>
                <a:ea typeface="DejaVu Sans"/>
              </a:rPr>
              <a:t>PARA CADA VARIABLE INDEPENDIENTE.</a:t>
            </a:r>
            <a:endParaRPr b="0" lang="es-GT" sz="13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Para funciones de múltiples variables , se usa el gradiente de la función para saber en que dirección la función</a:t>
            </a:r>
            <a:br/>
            <a:r>
              <a:rPr b="0" lang="es-GT" sz="1300" spc="-1" strike="noStrike">
                <a:solidFill>
                  <a:srgbClr val="000000"/>
                </a:solidFill>
                <a:uFill>
                  <a:solidFill>
                    <a:srgbClr val="ffffff"/>
                  </a:solidFill>
                </a:uFill>
                <a:latin typeface="Calibri"/>
                <a:ea typeface="DejaVu Sans"/>
              </a:rPr>
              <a:t>aumenta mas rápidamente </a:t>
            </a:r>
            <a:endParaRPr b="0" lang="es-GT" sz="13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Recordatorio</a:t>
            </a:r>
            <a:r>
              <a:rPr b="0" lang="es-GT" sz="1300" spc="-1" strike="noStrike">
                <a:solidFill>
                  <a:srgbClr val="000000"/>
                </a:solidFill>
                <a:uFill>
                  <a:solidFill>
                    <a:srgbClr val="ffffff"/>
                  </a:solidFill>
                </a:uFill>
                <a:latin typeface="Calibri"/>
                <a:ea typeface="DejaVu Sans"/>
              </a:rPr>
              <a:t>: el gradiente no es mas que un conjunto de derivadas, una para cada variable independiente.</a:t>
            </a:r>
            <a:br/>
            <a:br/>
            <a:r>
              <a:rPr b="0" lang="es-GT" sz="1400" spc="-1" strike="noStrike">
                <a:solidFill>
                  <a:srgbClr val="000000"/>
                </a:solidFill>
                <a:uFill>
                  <a:solidFill>
                    <a:srgbClr val="ffffff"/>
                  </a:solidFill>
                </a:uFill>
                <a:latin typeface="Calibri"/>
              </a:rPr>
              <a:t> </a:t>
            </a: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a:p>
            <a:pPr>
              <a:lnSpc>
                <a:spcPct val="100000"/>
              </a:lnSpc>
            </a:pPr>
            <a:endParaRPr b="0" lang="es-GT" sz="1400" spc="-1" strike="noStrike">
              <a:solidFill>
                <a:srgbClr val="000000"/>
              </a:solidFill>
              <a:uFill>
                <a:solidFill>
                  <a:srgbClr val="ffffff"/>
                </a:solidFill>
              </a:uFill>
              <a:latin typeface="Arial"/>
            </a:endParaRPr>
          </a:p>
        </p:txBody>
      </p:sp>
      <p:sp>
        <p:nvSpPr>
          <p:cNvPr id="130" name="CustomShape 3"/>
          <p:cNvSpPr/>
          <p:nvPr/>
        </p:nvSpPr>
        <p:spPr>
          <a:xfrm>
            <a:off x="418680" y="4507920"/>
            <a:ext cx="8508240" cy="315000"/>
          </a:xfrm>
          <a:prstGeom prst="rect">
            <a:avLst/>
          </a:prstGeom>
          <a:noFill/>
          <a:ln>
            <a:noFill/>
          </a:ln>
        </p:spPr>
        <p:style>
          <a:lnRef idx="0"/>
          <a:fillRef idx="0"/>
          <a:effectRef idx="0"/>
          <a:fontRef idx="minor"/>
        </p:style>
      </p:sp>
      <p:pic>
        <p:nvPicPr>
          <p:cNvPr id="131" name="" descr=""/>
          <p:cNvPicPr/>
          <p:nvPr/>
        </p:nvPicPr>
        <p:blipFill>
          <a:blip r:embed="rId1"/>
          <a:stretch/>
        </p:blipFill>
        <p:spPr>
          <a:xfrm>
            <a:off x="3816000" y="3839760"/>
            <a:ext cx="1384200" cy="11282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33" name="CustomShape 2"/>
          <p:cNvSpPr/>
          <p:nvPr/>
        </p:nvSpPr>
        <p:spPr>
          <a:xfrm>
            <a:off x="448920" y="1350000"/>
            <a:ext cx="8241840" cy="350784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300" spc="-1" strike="noStrike">
                <a:solidFill>
                  <a:srgbClr val="000000"/>
                </a:solidFill>
                <a:uFill>
                  <a:solidFill>
                    <a:srgbClr val="ffffff"/>
                  </a:solidFill>
                </a:uFill>
                <a:latin typeface="Calibri"/>
              </a:rPr>
              <a:t>El proceso de gradient descent para 2 variables es exactamente igual, pero ahora tenemos 2 variables para actualizar en lugar de 1, y utilizamos gradiente(derivadas parciales) en lugar de la derivada respecto a una variable.</a:t>
            </a:r>
            <a:endParaRPr b="0" lang="es-GT" sz="13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Proceso/algoritmo de GD</a:t>
            </a:r>
            <a:endParaRPr b="0" lang="es-GT" sz="13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Iniciamos en un punto de salida(comúnmente aleatorio , o bien 0)</a:t>
            </a:r>
            <a:endParaRPr b="0" lang="es-GT" sz="1300" spc="-1" strike="noStrike">
              <a:solidFill>
                <a:srgbClr val="000000"/>
              </a:solidFill>
              <a:uFill>
                <a:solidFill>
                  <a:srgbClr val="ffffff"/>
                </a:solidFill>
              </a:uFill>
              <a:latin typeface="Arial"/>
            </a:endParaRPr>
          </a:p>
          <a:p>
            <a:pPr marL="216000" indent="-2134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Repetir hasta lograr convergencia:</a:t>
            </a:r>
            <a:endParaRPr b="0" lang="es-GT" sz="13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Calibri"/>
                <a:ea typeface="DejaVu Sans"/>
              </a:rPr>
              <a:t>Dar un pequeño paso en la dirección de mayor decrecimiento de la función.</a:t>
            </a:r>
            <a:br/>
            <a:r>
              <a:rPr b="1" lang="es-GT" sz="1300" spc="-1" strike="noStrike">
                <a:solidFill>
                  <a:srgbClr val="000000"/>
                </a:solidFill>
                <a:uFill>
                  <a:solidFill>
                    <a:srgbClr val="ffffff"/>
                  </a:solidFill>
                </a:uFill>
                <a:latin typeface="Calibri"/>
                <a:ea typeface="DejaVu Sans"/>
              </a:rPr>
              <a:t>Nota: </a:t>
            </a:r>
            <a:r>
              <a:rPr b="0" lang="es-GT" sz="1300" spc="-1" strike="noStrike">
                <a:solidFill>
                  <a:srgbClr val="000000"/>
                </a:solidFill>
                <a:uFill>
                  <a:solidFill>
                    <a:srgbClr val="ffffff"/>
                  </a:solidFill>
                </a:uFill>
                <a:latin typeface="Calibri"/>
                <a:ea typeface="DejaVu Sans"/>
              </a:rPr>
              <a:t>El gradiente de la función puede interpretarse como la dirección de mayor crecimiento de la función, pero nos interesa la dirección de mayor decrecimiento, por lo cual usamos el valor negativo del gradiente.</a:t>
            </a:r>
            <a:br/>
            <a:b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p:txBody>
      </p:sp>
      <p:sp>
        <p:nvSpPr>
          <p:cNvPr id="134" name="CustomShape 3"/>
          <p:cNvSpPr/>
          <p:nvPr/>
        </p:nvSpPr>
        <p:spPr>
          <a:xfrm>
            <a:off x="418680" y="4507920"/>
            <a:ext cx="8508240" cy="315000"/>
          </a:xfrm>
          <a:prstGeom prst="rect">
            <a:avLst/>
          </a:prstGeom>
          <a:noFill/>
          <a:ln>
            <a:noFill/>
          </a:ln>
        </p:spPr>
        <p:style>
          <a:lnRef idx="0"/>
          <a:fillRef idx="0"/>
          <a:effectRef idx="0"/>
          <a:fontRef idx="minor"/>
        </p:style>
      </p:sp>
      <p:pic>
        <p:nvPicPr>
          <p:cNvPr id="135" name="" descr=""/>
          <p:cNvPicPr/>
          <p:nvPr/>
        </p:nvPicPr>
        <p:blipFill>
          <a:blip r:embed="rId1"/>
          <a:stretch/>
        </p:blipFill>
        <p:spPr>
          <a:xfrm>
            <a:off x="2304000" y="3024000"/>
            <a:ext cx="3960000" cy="20296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37" name="CustomShape 2"/>
          <p:cNvSpPr/>
          <p:nvPr/>
        </p:nvSpPr>
        <p:spPr>
          <a:xfrm>
            <a:off x="448920" y="1296000"/>
            <a:ext cx="8241840" cy="356184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Estando en el punto inicial, se da un pequeño paso en la dirección de mayor decrecimiento.</a:t>
            </a:r>
            <a:endParaRPr b="0" lang="es-GT" sz="1400" spc="-1" strike="noStrike">
              <a:solidFill>
                <a:srgbClr val="000000"/>
              </a:solidFill>
              <a:uFill>
                <a:solidFill>
                  <a:srgbClr val="ffffff"/>
                </a:solidFill>
              </a:uFill>
              <a:latin typeface="Arial"/>
            </a:endParaRPr>
          </a:p>
        </p:txBody>
      </p:sp>
      <p:sp>
        <p:nvSpPr>
          <p:cNvPr id="138" name="CustomShape 3"/>
          <p:cNvSpPr/>
          <p:nvPr/>
        </p:nvSpPr>
        <p:spPr>
          <a:xfrm>
            <a:off x="418680" y="4507920"/>
            <a:ext cx="8508240" cy="315000"/>
          </a:xfrm>
          <a:prstGeom prst="rect">
            <a:avLst/>
          </a:prstGeom>
          <a:noFill/>
          <a:ln>
            <a:noFill/>
          </a:ln>
        </p:spPr>
        <p:style>
          <a:lnRef idx="0"/>
          <a:fillRef idx="0"/>
          <a:effectRef idx="0"/>
          <a:fontRef idx="minor"/>
        </p:style>
      </p:sp>
      <p:pic>
        <p:nvPicPr>
          <p:cNvPr id="139" name="" descr=""/>
          <p:cNvPicPr/>
          <p:nvPr/>
        </p:nvPicPr>
        <p:blipFill>
          <a:blip r:embed="rId1"/>
          <a:stretch/>
        </p:blipFill>
        <p:spPr>
          <a:xfrm>
            <a:off x="1512000" y="1728000"/>
            <a:ext cx="5904000" cy="30016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41" name="CustomShape 2"/>
          <p:cNvSpPr/>
          <p:nvPr/>
        </p:nvSpPr>
        <p:spPr>
          <a:xfrm>
            <a:off x="448920" y="1296000"/>
            <a:ext cx="8241840" cy="356184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El proceso se repite hasta la convergencia(encontrar un mínimo) </a:t>
            </a:r>
            <a:endParaRPr b="0" lang="es-GT" sz="1400" spc="-1" strike="noStrike">
              <a:solidFill>
                <a:srgbClr val="000000"/>
              </a:solidFill>
              <a:uFill>
                <a:solidFill>
                  <a:srgbClr val="ffffff"/>
                </a:solidFill>
              </a:uFill>
              <a:latin typeface="Arial"/>
            </a:endParaRPr>
          </a:p>
        </p:txBody>
      </p:sp>
      <p:sp>
        <p:nvSpPr>
          <p:cNvPr id="142" name="CustomShape 3"/>
          <p:cNvSpPr/>
          <p:nvPr/>
        </p:nvSpPr>
        <p:spPr>
          <a:xfrm>
            <a:off x="418680" y="4507920"/>
            <a:ext cx="8508240" cy="315000"/>
          </a:xfrm>
          <a:prstGeom prst="rect">
            <a:avLst/>
          </a:prstGeom>
          <a:noFill/>
          <a:ln>
            <a:noFill/>
          </a:ln>
        </p:spPr>
        <p:style>
          <a:lnRef idx="0"/>
          <a:fillRef idx="0"/>
          <a:effectRef idx="0"/>
          <a:fontRef idx="minor"/>
        </p:style>
      </p:sp>
      <p:pic>
        <p:nvPicPr>
          <p:cNvPr id="143" name="" descr=""/>
          <p:cNvPicPr/>
          <p:nvPr/>
        </p:nvPicPr>
        <p:blipFill>
          <a:blip r:embed="rId1"/>
          <a:stretch/>
        </p:blipFill>
        <p:spPr>
          <a:xfrm>
            <a:off x="1746000" y="1847880"/>
            <a:ext cx="5454000" cy="24721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757080" y="433800"/>
            <a:ext cx="8241840" cy="6066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Gradient Descent</a:t>
            </a:r>
            <a:endParaRPr b="0" lang="es-GT" sz="2800" spc="-1" strike="noStrike">
              <a:solidFill>
                <a:srgbClr val="000000"/>
              </a:solidFill>
              <a:uFill>
                <a:solidFill>
                  <a:srgbClr val="ffffff"/>
                </a:solidFill>
              </a:uFill>
              <a:latin typeface="Arial"/>
            </a:endParaRPr>
          </a:p>
        </p:txBody>
      </p:sp>
      <p:sp>
        <p:nvSpPr>
          <p:cNvPr id="145" name="CustomShape 2"/>
          <p:cNvSpPr/>
          <p:nvPr/>
        </p:nvSpPr>
        <p:spPr>
          <a:xfrm>
            <a:off x="448920" y="1296000"/>
            <a:ext cx="8241840" cy="3561840"/>
          </a:xfrm>
          <a:prstGeom prst="rect">
            <a:avLst/>
          </a:prstGeom>
          <a:noFill/>
          <a:ln>
            <a:noFill/>
          </a:ln>
        </p:spPr>
        <p:style>
          <a:lnRef idx="0"/>
          <a:fillRef idx="0"/>
          <a:effectRef idx="0"/>
          <a:fontRef idx="minor"/>
        </p:style>
        <p:txBody>
          <a:bodyPr lIns="0" rIns="0" tIns="0" bIns="0"/>
          <a:p>
            <a:pPr marL="216000" indent="-2134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El proceso se repite hasta la convergencia(encontrar un mínimo) </a:t>
            </a:r>
            <a:endParaRPr b="0" lang="es-GT" sz="1400" spc="-1" strike="noStrike">
              <a:solidFill>
                <a:srgbClr val="000000"/>
              </a:solidFill>
              <a:uFill>
                <a:solidFill>
                  <a:srgbClr val="ffffff"/>
                </a:solidFill>
              </a:uFill>
              <a:latin typeface="Arial"/>
            </a:endParaRPr>
          </a:p>
        </p:txBody>
      </p:sp>
      <p:sp>
        <p:nvSpPr>
          <p:cNvPr id="146" name="CustomShape 3"/>
          <p:cNvSpPr/>
          <p:nvPr/>
        </p:nvSpPr>
        <p:spPr>
          <a:xfrm>
            <a:off x="418680" y="4507920"/>
            <a:ext cx="8508240" cy="315000"/>
          </a:xfrm>
          <a:prstGeom prst="rect">
            <a:avLst/>
          </a:prstGeom>
          <a:noFill/>
          <a:ln>
            <a:noFill/>
          </a:ln>
        </p:spPr>
        <p:style>
          <a:lnRef idx="0"/>
          <a:fillRef idx="0"/>
          <a:effectRef idx="0"/>
          <a:fontRef idx="minor"/>
        </p:style>
      </p:sp>
      <p:pic>
        <p:nvPicPr>
          <p:cNvPr id="147" name="" descr=""/>
          <p:cNvPicPr/>
          <p:nvPr/>
        </p:nvPicPr>
        <p:blipFill>
          <a:blip r:embed="rId1"/>
          <a:stretch/>
        </p:blipFill>
        <p:spPr>
          <a:xfrm>
            <a:off x="1872000" y="1728000"/>
            <a:ext cx="5288040" cy="27360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462</TotalTime>
  <Application>LibreOffice/5.2.7.2$Linux_X86_64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2018-03-04T22:04:52Z</dcterms:modified>
  <cp:revision>81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