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22.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2240" cy="50940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8880" cy="858240"/>
          </a:xfrm>
          <a:prstGeom prst="rect">
            <a:avLst/>
          </a:prstGeom>
        </p:spPr>
        <p:txBody>
          <a:bodyPr lIns="0" rIns="0" tIns="0" bIns="0" anchor="ctr"/>
          <a:p>
            <a:r>
              <a:rPr b="0" lang="es-GT" sz="1800" spc="-1" strike="noStrike">
                <a:solidFill>
                  <a:srgbClr val="000000"/>
                </a:solidFill>
                <a:uFill>
                  <a:solidFill>
                    <a:srgbClr val="ffffff"/>
                  </a:solidFill>
                </a:uFill>
                <a:latin typeface="Arial"/>
              </a:rPr>
              <a:t>Pulse para editar el formato del texto de título</a:t>
            </a:r>
            <a:endParaRPr b="0" lang="es-GT" sz="1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1800" spc="-1" strike="noStrike">
                <a:solidFill>
                  <a:srgbClr val="000000"/>
                </a:solidFill>
                <a:uFill>
                  <a:solidFill>
                    <a:srgbClr val="ffffff"/>
                  </a:solidFill>
                </a:uFill>
                <a:latin typeface="Arial"/>
              </a:rPr>
              <a:t>Pulse para editar el formato de esquema del texto</a:t>
            </a:r>
            <a:endParaRPr b="0" lang="es-GT"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1800" spc="-1" strike="noStrike">
                <a:solidFill>
                  <a:srgbClr val="000000"/>
                </a:solidFill>
                <a:uFill>
                  <a:solidFill>
                    <a:srgbClr val="ffffff"/>
                  </a:solidFill>
                </a:uFill>
                <a:latin typeface="Arial"/>
              </a:rPr>
              <a:t>Segundo nivel del esquema</a:t>
            </a:r>
            <a:endParaRPr b="0" lang="es-GT"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1800" spc="-1" strike="noStrike">
                <a:solidFill>
                  <a:srgbClr val="000000"/>
                </a:solidFill>
                <a:uFill>
                  <a:solidFill>
                    <a:srgbClr val="ffffff"/>
                  </a:solidFill>
                </a:uFill>
                <a:latin typeface="Arial"/>
              </a:rPr>
              <a:t>Tercer nivel del esquema</a:t>
            </a:r>
            <a:endParaRPr b="0" lang="es-GT"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1800" spc="-1" strike="noStrike">
                <a:solidFill>
                  <a:srgbClr val="000000"/>
                </a:solidFill>
                <a:uFill>
                  <a:solidFill>
                    <a:srgbClr val="ffffff"/>
                  </a:solidFill>
                </a:uFill>
                <a:latin typeface="Arial"/>
              </a:rPr>
              <a:t>Cuarto nivel del esquema</a:t>
            </a:r>
            <a:endParaRPr b="0" lang="es-GT"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1800" spc="-1" strike="noStrike">
                <a:solidFill>
                  <a:srgbClr val="000000"/>
                </a:solidFill>
                <a:uFill>
                  <a:solidFill>
                    <a:srgbClr val="ffffff"/>
                  </a:solidFill>
                </a:uFill>
                <a:latin typeface="Arial"/>
              </a:rPr>
              <a:t>Quinto nivel del esquema</a:t>
            </a:r>
            <a:endParaRPr b="0" lang="es-GT"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1800" spc="-1" strike="noStrike">
                <a:solidFill>
                  <a:srgbClr val="000000"/>
                </a:solidFill>
                <a:uFill>
                  <a:solidFill>
                    <a:srgbClr val="ffffff"/>
                  </a:solidFill>
                </a:uFill>
                <a:latin typeface="Arial"/>
              </a:rPr>
              <a:t>Sexto nivel del esquema</a:t>
            </a:r>
            <a:endParaRPr b="0" lang="es-GT"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1800" spc="-1" strike="noStrike">
                <a:solidFill>
                  <a:srgbClr val="000000"/>
                </a:solidFill>
                <a:uFill>
                  <a:solidFill>
                    <a:srgbClr val="ffffff"/>
                  </a:solidFill>
                </a:uFill>
                <a:latin typeface="Arial"/>
              </a:rPr>
              <a:t>Séptimo nivel del esquema</a:t>
            </a:r>
            <a:endParaRPr b="0" lang="es-GT"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2960" cy="5101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2960" cy="5101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200400" y="417240"/>
            <a:ext cx="5686560" cy="85716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12" name="CustomShape 2"/>
          <p:cNvSpPr/>
          <p:nvPr/>
        </p:nvSpPr>
        <p:spPr>
          <a:xfrm>
            <a:off x="3312000" y="2232000"/>
            <a:ext cx="5681160" cy="109584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33"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¿Como podríamos matemáticamente penalizar parámetros theta que tienen valor grande, y hacer que tengan valores mas pequeños?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Agregando un factor (multiplicador) a cada parámetro en la función de costo.</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Ya que gradient descent busca minimizar la función de costo y obtener un costo bajo, la única forma de lograrlo es haciendo que los parámetros sean pequeños.</a:t>
            </a:r>
            <a:endParaRPr b="0" lang="es-GT" sz="1500" spc="-1" strike="noStrike">
              <a:solidFill>
                <a:srgbClr val="000000"/>
              </a:solidFill>
              <a:uFill>
                <a:solidFill>
                  <a:srgbClr val="ffffff"/>
                </a:solidFill>
              </a:uFill>
              <a:latin typeface="Arial"/>
            </a:endParaRPr>
          </a:p>
        </p:txBody>
      </p:sp>
      <p:pic>
        <p:nvPicPr>
          <p:cNvPr id="134" name="" descr=""/>
          <p:cNvPicPr/>
          <p:nvPr/>
        </p:nvPicPr>
        <p:blipFill>
          <a:blip r:embed="rId1"/>
          <a:stretch/>
        </p:blipFill>
        <p:spPr>
          <a:xfrm>
            <a:off x="376560" y="3240000"/>
            <a:ext cx="3367440" cy="1173960"/>
          </a:xfrm>
          <a:prstGeom prst="rect">
            <a:avLst/>
          </a:prstGeom>
          <a:ln>
            <a:noFill/>
          </a:ln>
        </p:spPr>
      </p:pic>
      <p:pic>
        <p:nvPicPr>
          <p:cNvPr id="135" name="" descr=""/>
          <p:cNvPicPr/>
          <p:nvPr/>
        </p:nvPicPr>
        <p:blipFill>
          <a:blip r:embed="rId2"/>
          <a:stretch/>
        </p:blipFill>
        <p:spPr>
          <a:xfrm>
            <a:off x="3765600" y="3409920"/>
            <a:ext cx="5162400" cy="694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37"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este ejemplo, aplicamos una penalización a  los parametros θ3 y θ4, esto tendría el efecto de reducirlos a casi 0, por lo cual tendríamos una hipótesis mas parecida a la hipótesis cuadrática adecuada </a:t>
            </a:r>
            <a:endParaRPr b="0" lang="es-GT" sz="1500" spc="-1" strike="noStrike">
              <a:solidFill>
                <a:srgbClr val="000000"/>
              </a:solidFill>
              <a:uFill>
                <a:solidFill>
                  <a:srgbClr val="ffffff"/>
                </a:solidFill>
              </a:uFill>
              <a:latin typeface="Arial"/>
            </a:endParaRPr>
          </a:p>
        </p:txBody>
      </p:sp>
      <p:pic>
        <p:nvPicPr>
          <p:cNvPr id="138" name="" descr=""/>
          <p:cNvPicPr/>
          <p:nvPr/>
        </p:nvPicPr>
        <p:blipFill>
          <a:blip r:embed="rId1"/>
          <a:stretch/>
        </p:blipFill>
        <p:spPr>
          <a:xfrm>
            <a:off x="1800000" y="2520000"/>
            <a:ext cx="5832000" cy="20757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40"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este ejemplo solo aplicamos regularización a 2 parámetros theta,multiplicandolos por un número grande ¿cual es la forma general de aplicar regularización?  </a:t>
            </a:r>
            <a:endParaRPr b="0" lang="es-GT" sz="1500" spc="-1" strike="noStrike">
              <a:solidFill>
                <a:srgbClr val="000000"/>
              </a:solidFill>
              <a:uFill>
                <a:solidFill>
                  <a:srgbClr val="ffffff"/>
                </a:solidFill>
              </a:uFill>
              <a:latin typeface="Arial"/>
            </a:endParaRPr>
          </a:p>
        </p:txBody>
      </p:sp>
      <p:pic>
        <p:nvPicPr>
          <p:cNvPr id="141" name="" descr=""/>
          <p:cNvPicPr/>
          <p:nvPr/>
        </p:nvPicPr>
        <p:blipFill>
          <a:blip r:embed="rId1"/>
          <a:stretch/>
        </p:blipFill>
        <p:spPr>
          <a:xfrm>
            <a:off x="2016000" y="2617920"/>
            <a:ext cx="5162400" cy="694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43"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este ejemplo solo aplicamos regularización a 2 parámetros theta, ¿cual es la forma general de aplicar regularización? </a:t>
            </a:r>
            <a:r>
              <a:rPr b="1" lang="es-GT" sz="1500" spc="-1" strike="noStrike">
                <a:solidFill>
                  <a:srgbClr val="000000"/>
                </a:solidFill>
                <a:uFill>
                  <a:solidFill>
                    <a:srgbClr val="ffffff"/>
                  </a:solidFill>
                </a:uFill>
                <a:latin typeface="Calibri"/>
                <a:ea typeface="DejaVu Sans"/>
              </a:rPr>
              <a:t>La regularización se aplica a nivel de la función de costo a todos los parámetros(excepto el  θ0 del modelo)</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Se logra a través de sumar a la función de costo el cuadrado de cada parámetro multiplicado por un factor llamado “factor de regularización”  λ (lambda) que controla cuanta regularización aplicamos.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Este  factor  λ es otro “</a:t>
            </a:r>
            <a:r>
              <a:rPr b="1" lang="es-GT" sz="1500" spc="-1" strike="noStrike">
                <a:solidFill>
                  <a:srgbClr val="000000"/>
                </a:solidFill>
                <a:uFill>
                  <a:solidFill>
                    <a:srgbClr val="ffffff"/>
                  </a:solidFill>
                </a:uFill>
                <a:latin typeface="Calibri"/>
                <a:ea typeface="DejaVu Sans"/>
              </a:rPr>
              <a:t>hyper-parámetro</a:t>
            </a:r>
            <a:r>
              <a:rPr b="0" lang="es-GT" sz="1500" spc="-1" strike="noStrike">
                <a:solidFill>
                  <a:srgbClr val="000000"/>
                </a:solidFill>
                <a:uFill>
                  <a:solidFill>
                    <a:srgbClr val="ffffff"/>
                  </a:solidFill>
                </a:uFill>
                <a:latin typeface="Calibri"/>
                <a:ea typeface="DejaVu Sans"/>
              </a:rPr>
              <a:t>”  ya que no es aprendido/encontrado por el entrenamiento ,nosotros lo establecemos</a:t>
            </a:r>
            <a:endParaRPr b="0" lang="es-GT" sz="1500" spc="-1" strike="noStrike">
              <a:solidFill>
                <a:srgbClr val="000000"/>
              </a:solidFill>
              <a:uFill>
                <a:solidFill>
                  <a:srgbClr val="ffffff"/>
                </a:solidFill>
              </a:uFill>
              <a:latin typeface="Arial"/>
            </a:endParaRPr>
          </a:p>
        </p:txBody>
      </p:sp>
      <p:pic>
        <p:nvPicPr>
          <p:cNvPr id="144" name="" descr=""/>
          <p:cNvPicPr/>
          <p:nvPr/>
        </p:nvPicPr>
        <p:blipFill>
          <a:blip r:embed="rId1"/>
          <a:stretch/>
        </p:blipFill>
        <p:spPr>
          <a:xfrm>
            <a:off x="1728000" y="3456000"/>
            <a:ext cx="5328000" cy="8668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46"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P</a:t>
            </a:r>
            <a:r>
              <a:rPr b="0" lang="es-GT" sz="1500" spc="-1" strike="noStrike">
                <a:solidFill>
                  <a:srgbClr val="000000"/>
                </a:solidFill>
                <a:uFill>
                  <a:solidFill>
                    <a:srgbClr val="ffffff"/>
                  </a:solidFill>
                </a:uFill>
                <a:latin typeface="Calibri"/>
                <a:ea typeface="DejaVu Sans"/>
              </a:rPr>
              <a:t>ara</a:t>
            </a:r>
            <a:r>
              <a:rPr b="1" lang="es-GT" sz="1500" spc="-1" strike="noStrike">
                <a:solidFill>
                  <a:srgbClr val="000000"/>
                </a:solidFill>
                <a:uFill>
                  <a:solidFill>
                    <a:srgbClr val="ffffff"/>
                  </a:solidFill>
                </a:uFill>
                <a:latin typeface="Calibri"/>
                <a:ea typeface="DejaVu Sans"/>
              </a:rPr>
              <a:t> </a:t>
            </a:r>
            <a:r>
              <a:rPr b="0" lang="es-GT" sz="1500" spc="-1" strike="noStrike">
                <a:solidFill>
                  <a:srgbClr val="000000"/>
                </a:solidFill>
                <a:uFill>
                  <a:solidFill>
                    <a:srgbClr val="ffffff"/>
                  </a:solidFill>
                </a:uFill>
                <a:latin typeface="Calibri"/>
                <a:ea typeface="DejaVu Sans"/>
              </a:rPr>
              <a:t>este ejemplo la regularización genera una curva mas “suave” parecida a la curva cuadrática a diferencia de la curva polinómica original que se ajusta de manera exagerada a los datos.</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p:txBody>
      </p:sp>
      <p:pic>
        <p:nvPicPr>
          <p:cNvPr id="147" name="" descr=""/>
          <p:cNvPicPr/>
          <p:nvPr/>
        </p:nvPicPr>
        <p:blipFill>
          <a:blip r:embed="rId1"/>
          <a:stretch/>
        </p:blipFill>
        <p:spPr>
          <a:xfrm>
            <a:off x="1512000" y="2160000"/>
            <a:ext cx="5400000" cy="28317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49"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Regularización en gradient descent</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Al aplicar gradient descent ,utilizamos la  derivada de la función de costo para saber en que dirección dar pequeños pasos</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Si usamos regularización, la definición de la función de costo cambia</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lo cual necesitamos usar una forma de gradient descent que tome en cuenta la regularización.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Ya que la derivada de una suma es la suma de las derivadas  y el factor de regularización se obtiene sumando penalizaciones al costo, podemos simplificar la nueva definición de gradient descent si pensamos por separado en la derivada de la regularización.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p:txBody>
      </p:sp>
      <p:pic>
        <p:nvPicPr>
          <p:cNvPr id="150" name="" descr=""/>
          <p:cNvPicPr/>
          <p:nvPr/>
        </p:nvPicPr>
        <p:blipFill>
          <a:blip r:embed="rId1"/>
          <a:stretch/>
        </p:blipFill>
        <p:spPr>
          <a:xfrm>
            <a:off x="3456000" y="3672000"/>
            <a:ext cx="2802600" cy="1008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52"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Regularización en gradient descent</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lo tanto gradient descent con regularización es(aplica tanto para regresión o clasificación por regresión logística):</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p:txBody>
      </p:sp>
      <p:pic>
        <p:nvPicPr>
          <p:cNvPr id="153" name="" descr=""/>
          <p:cNvPicPr/>
          <p:nvPr/>
        </p:nvPicPr>
        <p:blipFill>
          <a:blip r:embed="rId1"/>
          <a:stretch/>
        </p:blipFill>
        <p:spPr>
          <a:xfrm>
            <a:off x="1818000" y="1995840"/>
            <a:ext cx="5166000" cy="26121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5"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regularización es una gran manera de atacar el overfitting, pero se debe aplicar con precaución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Utilizar un factor de regularización </a:t>
            </a:r>
            <a:r>
              <a:rPr b="0" lang="es-GT" sz="1500" spc="-1" strike="noStrike">
                <a:solidFill>
                  <a:srgbClr val="000000"/>
                </a:solidFill>
                <a:uFill>
                  <a:solidFill>
                    <a:srgbClr val="ffffff"/>
                  </a:solidFill>
                </a:uFill>
                <a:latin typeface="Calibri"/>
                <a:ea typeface="DejaVu Sans"/>
              </a:rPr>
              <a:t>λ demasiado grande, puede provocar  que todos los parámetros  θ excepto </a:t>
            </a:r>
            <a:r>
              <a:rPr b="0" lang="es-GT" sz="1500" spc="-1" strike="noStrike">
                <a:solidFill>
                  <a:srgbClr val="000000"/>
                </a:solidFill>
                <a:uFill>
                  <a:solidFill>
                    <a:srgbClr val="ffffff"/>
                  </a:solidFill>
                </a:uFill>
                <a:latin typeface="Calibri"/>
                <a:ea typeface="DejaVu Sans"/>
              </a:rPr>
              <a:t> θ0 sean muy cercanos a 0, lo cual provocaría una hipótesis parecida a una linea recta y por lo tanto  el caso inverso de lo que deseamos atacar: </a:t>
            </a:r>
            <a:r>
              <a:rPr b="1" lang="es-GT" sz="1500" spc="-1" strike="noStrike">
                <a:solidFill>
                  <a:srgbClr val="000000"/>
                </a:solidFill>
                <a:uFill>
                  <a:solidFill>
                    <a:srgbClr val="ffffff"/>
                  </a:solidFill>
                </a:uFill>
                <a:latin typeface="Calibri"/>
                <a:ea typeface="DejaVu Sans"/>
              </a:rPr>
              <a:t>underfitting</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Como sabemos entonces ¿Cuanta regularización aplicar? Algoritmo de selección de modelos(aún por definir)</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p:txBody>
      </p:sp>
      <p:pic>
        <p:nvPicPr>
          <p:cNvPr id="156" name="" descr=""/>
          <p:cNvPicPr/>
          <p:nvPr/>
        </p:nvPicPr>
        <p:blipFill>
          <a:blip r:embed="rId1"/>
          <a:stretch/>
        </p:blipFill>
        <p:spPr>
          <a:xfrm>
            <a:off x="1753560" y="2952000"/>
            <a:ext cx="5950440" cy="17841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8"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Hasta ahora hemos utilizado un único dataset llamado “training set” el cual hemos usado para entrenar los modelos, y también para realizar predicciones y evaluar su exactitud y/o rendimiento.</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el objetivo de un modelo de ML es realizar predicciones en </a:t>
            </a:r>
            <a:r>
              <a:rPr b="1" lang="es-GT" sz="1500" spc="-1" strike="noStrike">
                <a:solidFill>
                  <a:srgbClr val="000000"/>
                </a:solidFill>
                <a:uFill>
                  <a:solidFill>
                    <a:srgbClr val="ffffff"/>
                  </a:solidFill>
                </a:uFill>
                <a:latin typeface="Calibri"/>
                <a:ea typeface="DejaVu Sans"/>
              </a:rPr>
              <a:t>nuevos datos </a:t>
            </a:r>
            <a:r>
              <a:rPr b="0" lang="es-GT" sz="1500" spc="-1" strike="noStrike">
                <a:solidFill>
                  <a:srgbClr val="000000"/>
                </a:solidFill>
                <a:uFill>
                  <a:solidFill>
                    <a:srgbClr val="ffffff"/>
                  </a:solidFill>
                </a:uFill>
                <a:latin typeface="Calibri"/>
                <a:ea typeface="DejaVu Sans"/>
              </a:rPr>
              <a:t>, no en los datos de los cuales ya conocemos históricamente los resultados,es decir realizar predicciones en </a:t>
            </a:r>
            <a:r>
              <a:rPr b="1" lang="es-GT" sz="1500" spc="-1" strike="noStrike">
                <a:solidFill>
                  <a:srgbClr val="000000"/>
                </a:solidFill>
                <a:uFill>
                  <a:solidFill>
                    <a:srgbClr val="ffffff"/>
                  </a:solidFill>
                </a:uFill>
                <a:latin typeface="Calibri"/>
                <a:ea typeface="DejaVu Sans"/>
              </a:rPr>
              <a:t>nuevas observaciones </a:t>
            </a:r>
            <a:r>
              <a:rPr b="0" lang="es-GT" sz="1500" spc="-1" strike="noStrike">
                <a:solidFill>
                  <a:srgbClr val="000000"/>
                </a:solidFill>
                <a:uFill>
                  <a:solidFill>
                    <a:srgbClr val="ffffff"/>
                  </a:solidFill>
                </a:uFill>
                <a:latin typeface="Calibri"/>
                <a:ea typeface="DejaVu Sans"/>
              </a:rPr>
              <a:t> que </a:t>
            </a:r>
            <a:r>
              <a:rPr b="1" lang="es-GT" sz="1500" spc="-1" strike="noStrike">
                <a:solidFill>
                  <a:srgbClr val="000000"/>
                </a:solidFill>
                <a:uFill>
                  <a:solidFill>
                    <a:srgbClr val="ffffff"/>
                  </a:solidFill>
                </a:uFill>
                <a:latin typeface="Calibri"/>
                <a:ea typeface="DejaVu Sans"/>
              </a:rPr>
              <a:t>nunca observó durante su entrenamiento.</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la analogía al aprendizaje humano, en un curso de matemáticas el alumno aprende un tema utilizando ejemplos ,pero se busca que pueda resolver en el futuro </a:t>
            </a:r>
            <a:r>
              <a:rPr b="1" lang="es-GT" sz="1500" spc="-1" strike="noStrike">
                <a:solidFill>
                  <a:srgbClr val="000000"/>
                </a:solidFill>
                <a:uFill>
                  <a:solidFill>
                    <a:srgbClr val="ffffff"/>
                  </a:solidFill>
                </a:uFill>
                <a:latin typeface="Calibri"/>
                <a:ea typeface="DejaVu Sans"/>
              </a:rPr>
              <a:t>nuevos problemas </a:t>
            </a:r>
            <a:r>
              <a:rPr b="0" lang="es-GT" sz="1500" spc="-1" strike="noStrike">
                <a:solidFill>
                  <a:srgbClr val="000000"/>
                </a:solidFill>
                <a:uFill>
                  <a:solidFill>
                    <a:srgbClr val="ffffff"/>
                  </a:solidFill>
                </a:uFill>
                <a:latin typeface="Calibri"/>
                <a:ea typeface="DejaVu Sans"/>
              </a:rPr>
              <a:t>de este tema  los cuales </a:t>
            </a:r>
            <a:r>
              <a:rPr b="1" lang="es-GT" sz="1500" spc="-1" strike="noStrike">
                <a:solidFill>
                  <a:srgbClr val="000000"/>
                </a:solidFill>
                <a:uFill>
                  <a:solidFill>
                    <a:srgbClr val="ffffff"/>
                  </a:solidFill>
                </a:uFill>
                <a:latin typeface="Calibri"/>
                <a:ea typeface="DejaVu Sans"/>
              </a:rPr>
              <a:t>nunca observó durante su estudio . </a:t>
            </a:r>
            <a:endParaRPr b="0" lang="es-GT" sz="1500" spc="-1" strike="noStrike">
              <a:solidFill>
                <a:srgbClr val="000000"/>
              </a:solidFill>
              <a:uFill>
                <a:solidFill>
                  <a:srgbClr val="ffffff"/>
                </a:solidFill>
              </a:uFill>
              <a:latin typeface="Arial"/>
            </a:endParaRPr>
          </a:p>
        </p:txBody>
      </p:sp>
      <p:pic>
        <p:nvPicPr>
          <p:cNvPr id="159" name="" descr=""/>
          <p:cNvPicPr/>
          <p:nvPr/>
        </p:nvPicPr>
        <p:blipFill>
          <a:blip r:embed="rId1"/>
          <a:stretch/>
        </p:blipFill>
        <p:spPr>
          <a:xfrm>
            <a:off x="3578040" y="3672000"/>
            <a:ext cx="2037960" cy="7329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Selección de modelos</a:t>
            </a:r>
            <a:endParaRPr b="0" lang="es-GT" sz="2800" spc="-1" strike="noStrike">
              <a:solidFill>
                <a:srgbClr val="000000"/>
              </a:solidFill>
              <a:uFill>
                <a:solidFill>
                  <a:srgbClr val="ffffff"/>
                </a:solidFill>
              </a:uFill>
              <a:latin typeface="Arial"/>
            </a:endParaRPr>
          </a:p>
        </p:txBody>
      </p:sp>
      <p:sp>
        <p:nvSpPr>
          <p:cNvPr id="161" name="CustomShape 2"/>
          <p:cNvSpPr/>
          <p:nvPr/>
        </p:nvSpPr>
        <p:spPr>
          <a:xfrm>
            <a:off x="448920" y="1350000"/>
            <a:ext cx="8239320" cy="145728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Model Selection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Ahora  poseemos en nuestra caja de herramientas de ML diversos modelos, para regresión poseemos :</a:t>
            </a:r>
            <a:endParaRPr b="0" lang="es-GT" sz="1400" spc="-1" strike="noStrike">
              <a:solidFill>
                <a:srgbClr val="000000"/>
              </a:solidFill>
              <a:uFill>
                <a:solidFill>
                  <a:srgbClr val="ffffff"/>
                </a:solidFill>
              </a:uFill>
              <a:latin typeface="Arial"/>
            </a:endParaRPr>
          </a:p>
          <a:p>
            <a:pPr marL="4482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Regresión lineal</a:t>
            </a:r>
            <a:endParaRPr b="0" lang="es-GT" sz="1400" spc="-1" strike="noStrike">
              <a:solidFill>
                <a:srgbClr val="000000"/>
              </a:solidFill>
              <a:uFill>
                <a:solidFill>
                  <a:srgbClr val="ffffff"/>
                </a:solidFill>
              </a:uFill>
              <a:latin typeface="Arial"/>
            </a:endParaRPr>
          </a:p>
          <a:p>
            <a:pPr marL="4482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Regresión polinomial(y dentro de regresión polinomial poseemos infinita variedad de polinomios)</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clasificación poseemos(entre otros):</a:t>
            </a:r>
            <a:endParaRPr b="0" lang="es-GT" sz="1400" spc="-1" strike="noStrike">
              <a:solidFill>
                <a:srgbClr val="000000"/>
              </a:solidFill>
              <a:uFill>
                <a:solidFill>
                  <a:srgbClr val="ffffff"/>
                </a:solidFill>
              </a:uFill>
              <a:latin typeface="Arial"/>
            </a:endParaRPr>
          </a:p>
          <a:p>
            <a:pPr marL="4482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Desicion trees</a:t>
            </a:r>
            <a:endParaRPr b="0" lang="es-GT" sz="1400" spc="-1" strike="noStrike">
              <a:solidFill>
                <a:srgbClr val="000000"/>
              </a:solidFill>
              <a:uFill>
                <a:solidFill>
                  <a:srgbClr val="ffffff"/>
                </a:solidFill>
              </a:uFill>
              <a:latin typeface="Arial"/>
            </a:endParaRPr>
          </a:p>
          <a:p>
            <a:pPr marL="4482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Naive-Bayes</a:t>
            </a:r>
            <a:endParaRPr b="0" lang="es-GT" sz="1400" spc="-1" strike="noStrike">
              <a:solidFill>
                <a:srgbClr val="000000"/>
              </a:solidFill>
              <a:uFill>
                <a:solidFill>
                  <a:srgbClr val="ffffff"/>
                </a:solidFill>
              </a:uFill>
              <a:latin typeface="Arial"/>
            </a:endParaRPr>
          </a:p>
          <a:p>
            <a:pPr marL="4482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K-nearest neighbors</a:t>
            </a:r>
            <a:endParaRPr b="0" lang="es-GT" sz="1400" spc="-1" strike="noStrike">
              <a:solidFill>
                <a:srgbClr val="000000"/>
              </a:solidFill>
              <a:uFill>
                <a:solidFill>
                  <a:srgbClr val="ffffff"/>
                </a:solidFill>
              </a:uFill>
              <a:latin typeface="Arial"/>
            </a:endParaRPr>
          </a:p>
          <a:p>
            <a:pPr marL="4482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Regresión logística</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Aun que hemos hablado ventajas y desventajas, y algunos criterios de selección , el tener diversas opciones dificulta el </a:t>
            </a:r>
            <a:r>
              <a:rPr b="1" lang="es-GT" sz="1400" spc="-1" strike="noStrike">
                <a:solidFill>
                  <a:srgbClr val="000000"/>
                </a:solidFill>
                <a:uFill>
                  <a:solidFill>
                    <a:srgbClr val="ffffff"/>
                  </a:solidFill>
                </a:uFill>
                <a:latin typeface="Calibri"/>
                <a:ea typeface="DejaVu Sans"/>
              </a:rPr>
              <a:t>seleccionar el mejor modelo para una tarea dada</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Y además de distintos modelos,en algunos casos poseemos “hyper-parámetros”(como el factor de regularización)</a:t>
            </a:r>
            <a:endParaRPr b="0" lang="es-GT" sz="14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14" name="CustomShape 2"/>
          <p:cNvSpPr/>
          <p:nvPr/>
        </p:nvSpPr>
        <p:spPr>
          <a:xfrm>
            <a:off x="255960" y="1296000"/>
            <a:ext cx="8239320" cy="1511280"/>
          </a:xfrm>
          <a:prstGeom prst="rect">
            <a:avLst/>
          </a:prstGeom>
          <a:noFill/>
          <a:ln>
            <a:noFill/>
          </a:ln>
        </p:spPr>
        <p:style>
          <a:lnRef idx="0"/>
          <a:fillRef idx="0"/>
          <a:effectRef idx="0"/>
          <a:fontRef idx="minor"/>
        </p:style>
        <p:txBody>
          <a:bodyPr lIns="0" rIns="0" tIns="0" bIns="0"/>
          <a:p>
            <a:pPr marL="216000" indent="-21096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la última clase aprendimos :</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Train-test split </a:t>
            </a:r>
            <a:r>
              <a:rPr b="0" lang="es-GT" sz="1600" spc="-1" strike="noStrike">
                <a:solidFill>
                  <a:srgbClr val="000000"/>
                </a:solidFill>
                <a:uFill>
                  <a:solidFill>
                    <a:srgbClr val="ffffff"/>
                  </a:solidFill>
                </a:uFill>
                <a:latin typeface="Calibri"/>
                <a:ea typeface="DejaVu Sans"/>
              </a:rPr>
              <a:t>para </a:t>
            </a:r>
            <a:r>
              <a:rPr b="1" lang="es-GT" sz="1600" spc="-1" strike="noStrike">
                <a:solidFill>
                  <a:srgbClr val="000000"/>
                </a:solidFill>
                <a:uFill>
                  <a:solidFill>
                    <a:srgbClr val="ffffff"/>
                  </a:solidFill>
                </a:uFill>
                <a:latin typeface="Calibri"/>
                <a:ea typeface="DejaVu Sans"/>
              </a:rPr>
              <a:t>evaluar</a:t>
            </a:r>
            <a:r>
              <a:rPr b="0" lang="es-GT" sz="1600" spc="-1" strike="noStrike">
                <a:solidFill>
                  <a:srgbClr val="000000"/>
                </a:solidFill>
                <a:uFill>
                  <a:solidFill>
                    <a:srgbClr val="ffffff"/>
                  </a:solidFill>
                </a:uFill>
                <a:latin typeface="Calibri"/>
                <a:ea typeface="DejaVu Sans"/>
              </a:rPr>
              <a:t> de manera mas precisa el comportamiento esperado</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Aprendimos también respecto a </a:t>
            </a:r>
            <a:r>
              <a:rPr b="1" lang="es-GT" sz="1600" spc="-1" strike="noStrike">
                <a:solidFill>
                  <a:srgbClr val="000000"/>
                </a:solidFill>
                <a:uFill>
                  <a:solidFill>
                    <a:srgbClr val="ffffff"/>
                  </a:solidFill>
                </a:uFill>
                <a:latin typeface="Calibri"/>
                <a:ea typeface="DejaVu Sans"/>
              </a:rPr>
              <a:t>overfitting y underfitting</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Mencionamos algunas ideas para </a:t>
            </a:r>
            <a:r>
              <a:rPr b="1" lang="es-GT" sz="1600" spc="-1" strike="noStrike">
                <a:solidFill>
                  <a:srgbClr val="000000"/>
                </a:solidFill>
                <a:uFill>
                  <a:solidFill>
                    <a:srgbClr val="ffffff"/>
                  </a:solidFill>
                </a:uFill>
                <a:latin typeface="Calibri"/>
                <a:ea typeface="DejaVu Sans"/>
              </a:rPr>
              <a:t>machine learning diagnostics/debugging</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Hoy respondemos ¿Como atacamos el problema de overfitting?(regularización)</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Como seleccionamos el mejor modelo para determinado problema?</a:t>
            </a:r>
            <a:endParaRPr b="0" lang="es-GT"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Selección de modelos</a:t>
            </a:r>
            <a:endParaRPr b="0" lang="es-GT" sz="2800" spc="-1" strike="noStrike">
              <a:solidFill>
                <a:srgbClr val="000000"/>
              </a:solidFill>
              <a:uFill>
                <a:solidFill>
                  <a:srgbClr val="ffffff"/>
                </a:solidFill>
              </a:uFill>
              <a:latin typeface="Arial"/>
            </a:endParaRPr>
          </a:p>
        </p:txBody>
      </p:sp>
      <p:sp>
        <p:nvSpPr>
          <p:cNvPr id="163" name="CustomShape 2"/>
          <p:cNvSpPr/>
          <p:nvPr/>
        </p:nvSpPr>
        <p:spPr>
          <a:xfrm>
            <a:off x="448920" y="1350000"/>
            <a:ext cx="8239320" cy="145728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Model Selection</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el ejemplo de </a:t>
            </a:r>
            <a:r>
              <a:rPr b="1" lang="es-GT" sz="1400" spc="-1" strike="noStrike">
                <a:solidFill>
                  <a:srgbClr val="000000"/>
                </a:solidFill>
                <a:uFill>
                  <a:solidFill>
                    <a:srgbClr val="ffffff"/>
                  </a:solidFill>
                </a:uFill>
                <a:latin typeface="Calibri"/>
                <a:ea typeface="DejaVu Sans"/>
              </a:rPr>
              <a:t>regresión  polinomial </a:t>
            </a:r>
            <a:r>
              <a:rPr b="0" lang="es-GT" sz="1400" spc="-1" strike="noStrike">
                <a:solidFill>
                  <a:srgbClr val="000000"/>
                </a:solidFill>
                <a:uFill>
                  <a:solidFill>
                    <a:srgbClr val="ffffff"/>
                  </a:solidFill>
                </a:uFill>
                <a:latin typeface="Calibri"/>
                <a:ea typeface="DejaVu Sans"/>
              </a:rPr>
              <a:t>, usamos anteriormente como criterio de selección la evaluación visual </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Es decir, graficamos los datos ,vimos que no parecían ajustarse a una línea, y elegimos un polinomio que se pareciera.</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Pero …….. </a:t>
            </a:r>
            <a:r>
              <a:rPr b="1" lang="es-GT" sz="1400" spc="-1" strike="noStrike">
                <a:solidFill>
                  <a:srgbClr val="000000"/>
                </a:solidFill>
                <a:uFill>
                  <a:solidFill>
                    <a:srgbClr val="ffffff"/>
                  </a:solidFill>
                </a:uFill>
                <a:latin typeface="Calibri"/>
                <a:ea typeface="DejaVu Sans"/>
              </a:rPr>
              <a:t>¿Como vemos gráficamente los datos, si poseen mas de 2 dimensiones ? </a:t>
            </a:r>
            <a:r>
              <a:rPr b="0" lang="es-GT" sz="1400" spc="-1" strike="noStrike">
                <a:solidFill>
                  <a:srgbClr val="000000"/>
                </a:solidFill>
                <a:uFill>
                  <a:solidFill>
                    <a:srgbClr val="ffffff"/>
                  </a:solidFill>
                </a:uFill>
                <a:latin typeface="Calibri"/>
                <a:ea typeface="DejaVu Sans"/>
              </a:rPr>
              <a:t>(Es decir, mas de 2 features, caso común en ML y estadística) o</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Aún si los podemos ver gráficamente, </a:t>
            </a:r>
            <a:r>
              <a:rPr b="1" lang="es-GT" sz="1400" spc="-1" strike="noStrike">
                <a:solidFill>
                  <a:srgbClr val="000000"/>
                </a:solidFill>
                <a:uFill>
                  <a:solidFill>
                    <a:srgbClr val="ffffff"/>
                  </a:solidFill>
                </a:uFill>
                <a:latin typeface="Calibri"/>
                <a:ea typeface="DejaVu Sans"/>
              </a:rPr>
              <a:t>¿ Que pasa si nuestro conocimiento matemático no es tan amplio , y no conocemos la forma  que tienen las gráficas de los polinomios ?</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Aún sabiendo que modelo utilizar, </a:t>
            </a:r>
            <a:r>
              <a:rPr b="1" lang="es-GT" sz="1400" spc="-1" strike="noStrike">
                <a:solidFill>
                  <a:srgbClr val="000000"/>
                </a:solidFill>
                <a:uFill>
                  <a:solidFill>
                    <a:srgbClr val="ffffff"/>
                  </a:solidFill>
                </a:uFill>
                <a:latin typeface="Calibri"/>
                <a:ea typeface="DejaVu Sans"/>
              </a:rPr>
              <a:t>¿como sabemos que factor de regularización es el mas conveniente? </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Necesitamos una manera de elegir el mejor modelo , una manera que no implique visualizar los datos ya que aveces no podemos hacerlo si simplemente no podemos ver en mas de 2 dimensiones….. </a:t>
            </a:r>
            <a:r>
              <a:rPr b="1" lang="es-GT" sz="1400" spc="-1" strike="noStrike">
                <a:solidFill>
                  <a:srgbClr val="000000"/>
                </a:solidFill>
                <a:uFill>
                  <a:solidFill>
                    <a:srgbClr val="ffffff"/>
                  </a:solidFill>
                </a:uFill>
                <a:latin typeface="Calibri"/>
                <a:ea typeface="DejaVu Sans"/>
              </a:rPr>
              <a:t>pero la computadora sí puede!</a:t>
            </a:r>
            <a:endParaRPr b="0" lang="es-GT" sz="14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endParaRPr b="0" lang="es-GT" sz="14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008000" y="432000"/>
            <a:ext cx="808668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165" name="CustomShape 2"/>
          <p:cNvSpPr/>
          <p:nvPr/>
        </p:nvSpPr>
        <p:spPr>
          <a:xfrm>
            <a:off x="1544760" y="1105200"/>
            <a:ext cx="6153480" cy="473040"/>
          </a:xfrm>
          <a:prstGeom prst="rect">
            <a:avLst/>
          </a:prstGeom>
          <a:noFill/>
          <a:ln>
            <a:noFill/>
          </a:ln>
        </p:spPr>
        <p:style>
          <a:lnRef idx="0"/>
          <a:fillRef idx="0"/>
          <a:effectRef idx="0"/>
          <a:fontRef idx="minor"/>
        </p:style>
      </p:sp>
      <p:sp>
        <p:nvSpPr>
          <p:cNvPr id="166" name="CustomShape 3"/>
          <p:cNvSpPr/>
          <p:nvPr/>
        </p:nvSpPr>
        <p:spPr>
          <a:xfrm>
            <a:off x="352800" y="1583640"/>
            <a:ext cx="8497440" cy="2082960"/>
          </a:xfrm>
          <a:prstGeom prst="rect">
            <a:avLst/>
          </a:prstGeom>
          <a:noFill/>
          <a:ln>
            <a:noFill/>
          </a:ln>
        </p:spPr>
        <p:style>
          <a:lnRef idx="0"/>
          <a:fillRef idx="0"/>
          <a:effectRef idx="0"/>
          <a:fontRef idx="minor"/>
        </p:style>
      </p:sp>
      <p:sp>
        <p:nvSpPr>
          <p:cNvPr id="167" name="CustomShape 4"/>
          <p:cNvSpPr/>
          <p:nvPr/>
        </p:nvSpPr>
        <p:spPr>
          <a:xfrm>
            <a:off x="640080" y="1737360"/>
            <a:ext cx="2838240" cy="591480"/>
          </a:xfrm>
          <a:prstGeom prst="rect">
            <a:avLst/>
          </a:prstGeom>
          <a:noFill/>
          <a:ln>
            <a:noFill/>
          </a:ln>
        </p:spPr>
        <p:style>
          <a:lnRef idx="0"/>
          <a:fillRef idx="0"/>
          <a:effectRef idx="0"/>
          <a:fontRef idx="minor"/>
        </p:style>
        <p:txBody>
          <a:bodyPr lIns="90000" rIns="90000" tIns="45000" bIns="45000"/>
          <a:p>
            <a:pPr>
              <a:lnSpc>
                <a:spcPct val="100000"/>
              </a:lnSpc>
            </a:pPr>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pPr>
              <a:lnSpc>
                <a:spcPct val="100000"/>
              </a:lnSpc>
            </a:pPr>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16"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Ya conocemos que son y como identificar underfitting y overfitting</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Estos problemas afectan tanto a modelos de regresión como de clasificación </a:t>
            </a:r>
            <a:endParaRPr b="0" lang="es-GT" sz="15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1152000" y="2232000"/>
            <a:ext cx="6254280" cy="15861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19"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Ya conocemos que son y como identificar </a:t>
            </a:r>
            <a:r>
              <a:rPr b="1" lang="es-GT" sz="1500" spc="-1" strike="noStrike">
                <a:solidFill>
                  <a:srgbClr val="000000"/>
                </a:solidFill>
                <a:uFill>
                  <a:solidFill>
                    <a:srgbClr val="ffffff"/>
                  </a:solidFill>
                </a:uFill>
                <a:latin typeface="Calibri"/>
                <a:ea typeface="DejaVu Sans"/>
              </a:rPr>
              <a:t>underfitting</a:t>
            </a:r>
            <a:r>
              <a:rPr b="0" lang="es-GT" sz="1500" spc="-1" strike="noStrike">
                <a:solidFill>
                  <a:srgbClr val="000000"/>
                </a:solidFill>
                <a:uFill>
                  <a:solidFill>
                    <a:srgbClr val="ffffff"/>
                  </a:solidFill>
                </a:uFill>
                <a:latin typeface="Calibri"/>
                <a:ea typeface="DejaVu Sans"/>
              </a:rPr>
              <a:t> y </a:t>
            </a:r>
            <a:r>
              <a:rPr b="1" lang="es-GT" sz="1500" spc="-1" strike="noStrike">
                <a:solidFill>
                  <a:srgbClr val="000000"/>
                </a:solidFill>
                <a:uFill>
                  <a:solidFill>
                    <a:srgbClr val="ffffff"/>
                  </a:solidFill>
                </a:uFill>
                <a:latin typeface="Calibri"/>
                <a:ea typeface="DejaVu Sans"/>
              </a:rPr>
              <a:t>overfitting</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Estos problemas afectan tanto a modelos de regresión como de clasificación </a:t>
            </a:r>
            <a:endParaRPr b="0" lang="es-GT" sz="1500" spc="-1" strike="noStrike">
              <a:solidFill>
                <a:srgbClr val="000000"/>
              </a:solidFill>
              <a:uFill>
                <a:solidFill>
                  <a:srgbClr val="ffffff"/>
                </a:solidFill>
              </a:uFill>
              <a:latin typeface="Arial"/>
            </a:endParaRPr>
          </a:p>
        </p:txBody>
      </p:sp>
      <p:pic>
        <p:nvPicPr>
          <p:cNvPr id="120" name="" descr=""/>
          <p:cNvPicPr/>
          <p:nvPr/>
        </p:nvPicPr>
        <p:blipFill>
          <a:blip r:embed="rId1"/>
          <a:stretch/>
        </p:blipFill>
        <p:spPr>
          <a:xfrm>
            <a:off x="1872000" y="2160000"/>
            <a:ext cx="5436000" cy="2304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22"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Sabemos que el overfitting esta asociado a un modelo muy complejo, por ejemplo con muchas features.</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lo cual es natural pensar que si reducimos el nombre de features podemos  eliminar o reducir el overfitting de nuestro modelo.</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Cuando estudiamos regresión lineal graficamos los datos para saber que grado de polinomio usar,y de esta forma sin hacerlo explícitamente estamos reduciendo el overfitting al usar un modelo adecuado para el problema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en problemas con muchas features eso es difícil , o bien imposible </a:t>
            </a:r>
            <a:endParaRPr b="0" lang="es-GT" sz="15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24"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overfitting?(reducción de features)</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Sabemos que el overfitting esta asociado a un modelo muy complejo, por ejemplo con muchas features.</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lo cual es natural pensar que si reducimos el nombre de features podemos  eliminar o reducir el overfitting de nuestro modelo.</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Esto nos proporciona 2 opciones para atacar el overfitting:</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Manualmente seleccionar que features usar y cuales desechar(usando conocimiento de dominio, análisis exploratorio ,análisis de correlación entre variables, etc)</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Algoritmo de selección de modelos(a ser explicado en esta clase) automático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desechar features es también desechar información relevante del problema, por lo cual no siempre podemos aplicar esta estrategia. </a:t>
            </a:r>
            <a:endParaRPr b="0" lang="es-GT" sz="15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26"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Para problemas donde se necesita un modelo complejo(con muchas features) y no hay suficiente data de entrenamiento , podemos utilizar una técnica llamada </a:t>
            </a:r>
            <a:r>
              <a:rPr b="1" lang="es-GT" sz="1500" spc="-1" strike="noStrike">
                <a:solidFill>
                  <a:srgbClr val="000000"/>
                </a:solidFill>
                <a:uFill>
                  <a:solidFill>
                    <a:srgbClr val="ffffff"/>
                  </a:solidFill>
                </a:uFill>
                <a:latin typeface="Calibri"/>
                <a:ea typeface="DejaVu Sans"/>
              </a:rPr>
              <a:t>regularización </a:t>
            </a:r>
            <a:r>
              <a:rPr b="0" lang="es-GT" sz="1500" spc="-1" strike="noStrike">
                <a:solidFill>
                  <a:srgbClr val="000000"/>
                </a:solidFill>
                <a:uFill>
                  <a:solidFill>
                    <a:srgbClr val="ffffff"/>
                  </a:solidFill>
                </a:uFill>
                <a:latin typeface="Calibri"/>
                <a:ea typeface="DejaVu Sans"/>
              </a:rPr>
              <a:t>para atacar el </a:t>
            </a:r>
            <a:r>
              <a:rPr b="1" lang="es-GT" sz="1500" spc="-1" strike="noStrike">
                <a:solidFill>
                  <a:srgbClr val="000000"/>
                </a:solidFill>
                <a:uFill>
                  <a:solidFill>
                    <a:srgbClr val="ffffff"/>
                  </a:solidFill>
                </a:uFill>
                <a:latin typeface="Calibri"/>
                <a:ea typeface="DejaVu Sans"/>
              </a:rPr>
              <a:t>overfitting</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regularización reduce la magnitud de cada uno de los parámetros θ  </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Intuitivamente, reduce el aporte o la importancia de cada feature por lo cual permite que tengamos mas en el modelo</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Funciona bien para problemas con muchas features “x”,pero cada una contribuye muy poco a predecir “y”</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Podemos pensar que genera hipótesis menos complejas, y por lo tanto menos riesgo a overfitting </a:t>
            </a:r>
            <a:endParaRPr b="0" lang="es-GT" sz="15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28"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idea detrás de la regularización es penalizar los parámetros θ  por ser muy grandes</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Esto provocará que el proceso de gradient descent busque encontrar valores pequeños para los parámetros.</a:t>
            </a:r>
            <a:endParaRPr b="0" lang="es-GT" sz="15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20000" y="401400"/>
            <a:ext cx="8239320" cy="6040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Regularización</a:t>
            </a:r>
            <a:endParaRPr b="0" lang="es-GT" sz="3600" spc="-1" strike="noStrike">
              <a:solidFill>
                <a:srgbClr val="000000"/>
              </a:solidFill>
              <a:uFill>
                <a:solidFill>
                  <a:srgbClr val="ffffff"/>
                </a:solidFill>
              </a:uFill>
              <a:latin typeface="Arial"/>
            </a:endParaRPr>
          </a:p>
        </p:txBody>
      </p:sp>
      <p:sp>
        <p:nvSpPr>
          <p:cNvPr id="130" name="CustomShape 2"/>
          <p:cNvSpPr/>
          <p:nvPr/>
        </p:nvSpPr>
        <p:spPr>
          <a:xfrm>
            <a:off x="448920" y="1350000"/>
            <a:ext cx="8239320" cy="3505320"/>
          </a:xfrm>
          <a:prstGeom prst="rect">
            <a:avLst/>
          </a:prstGeom>
          <a:noFill/>
          <a:ln>
            <a:noFill/>
          </a:ln>
        </p:spPr>
        <p:style>
          <a:lnRef idx="0"/>
          <a:fillRef idx="0"/>
          <a:effectRef idx="0"/>
          <a:fontRef idx="minor"/>
        </p:style>
        <p:txBody>
          <a:bodyPr lIns="0" rIns="0" tIns="0" bIns="0"/>
          <a:p>
            <a:pPr marL="216000" indent="-21096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¿Como atacar el overfitting? Regularización </a:t>
            </a:r>
            <a:endParaRPr b="0" lang="es-GT" sz="1500" spc="-1" strike="noStrike">
              <a:solidFill>
                <a:srgbClr val="000000"/>
              </a:solidFill>
              <a:uFill>
                <a:solidFill>
                  <a:srgbClr val="ffffff"/>
                </a:solidFill>
              </a:uFill>
              <a:latin typeface="Arial"/>
            </a:endParaRPr>
          </a:p>
          <a:p>
            <a:pPr marL="216000" indent="-2109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Veamos un ejemplo, en el lado izquierdo tenemos una buena hipótesis para cierto modelo ,en el lado derecho tenemos una hipótesis mas compleja que genera overfitting</a:t>
            </a:r>
            <a:endParaRPr b="0" lang="es-GT" sz="1500" spc="-1" strike="noStrike">
              <a:solidFill>
                <a:srgbClr val="000000"/>
              </a:solidFill>
              <a:uFill>
                <a:solidFill>
                  <a:srgbClr val="ffffff"/>
                </a:solidFill>
              </a:uFill>
              <a:latin typeface="Arial"/>
            </a:endParaRPr>
          </a:p>
        </p:txBody>
      </p:sp>
      <p:pic>
        <p:nvPicPr>
          <p:cNvPr id="131" name="" descr=""/>
          <p:cNvPicPr/>
          <p:nvPr/>
        </p:nvPicPr>
        <p:blipFill>
          <a:blip r:embed="rId1"/>
          <a:stretch/>
        </p:blipFill>
        <p:spPr>
          <a:xfrm>
            <a:off x="1953000" y="2664000"/>
            <a:ext cx="5103000" cy="1778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763</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2018-04-29T22:47:44Z</dcterms:modified>
  <cp:revision>158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