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4.png" ContentType="image/png"/>
  <Override PartName="/ppt/media/image16.png" ContentType="image/png"/>
  <Override PartName="/ppt/media/image3.jpeg" ContentType="image/jpeg"/>
  <Override PartName="/ppt/media/image2.jpeg" ContentType="image/jpeg"/>
  <Override PartName="/ppt/media/image11.png" ContentType="image/png"/>
  <Override PartName="/ppt/media/image1.jpeg" ContentType="image/jpe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368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440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95840"/>
            <a:ext cx="456840" cy="7344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-9000" y="5213880"/>
            <a:ext cx="838440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200400" y="417240"/>
            <a:ext cx="568800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GT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Francisco Marroquín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312000" y="2232000"/>
            <a:ext cx="568260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Primer semestre 2018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48920" y="1350000"/>
            <a:ext cx="824076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Proceso de “deployment” o despliegue de algoritmos de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motivos académicos hemos utilizado jupyter como ambiente donde ejecutamos el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entrenamiento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y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predicción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Pero el objetivo de un algoritmo de ML es ser integrado en aplicaciones de software para dar funcionalidad predictiva y así crear inteligencia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este proceso se le conoce como “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deployment”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 modelo de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800000" y="3096000"/>
            <a:ext cx="5504040" cy="183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48920" y="1350000"/>
            <a:ext cx="824076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Proceso de “deployment” o despliegue de algoritmos de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448920" y="2016000"/>
            <a:ext cx="8216640" cy="27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48920" y="1296000"/>
            <a:ext cx="824076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Proceso de “deployment” o despliegue de algoritmos de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Existen muchas variaciones y factores que impactan en este proceso, por ejemplo: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Tipo y arquitectura del sistema de software(Web, Mobile, embedded)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Lenguaje de programación y frameworks usados en el sistema de software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Lenguaje de programación y frameworks utilizados para  algoritmo de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Esto provoca diferencias  ya que comúnmente implementamos el algoritmo de ML en lenguajes como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 o Python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pero las aplicaciones de software estan escritas en lenguajes como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Java, C#, etc.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48920" y="1296000"/>
            <a:ext cx="824076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Proceso de “deployment” o despliegue de algoritmos de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Recomendación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 exponer el modelo de ML como una API REST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micro-servicio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Esto permitirá aislar el modelo como un componente reutilizable e integrarlo a multiples aplicaciones (por ejemplo: versión web y versión mobile de un mismo producto)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Esto implica el trabajo colaborativo de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scientist(creando el modelo)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y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software engineers y/o data engineers(exponiendolo como API e integrandolo a los sistemas de software)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48920" y="1296000"/>
            <a:ext cx="824076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Proceso de “deployment” o despliegue de algoritmos de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72000" y="1944000"/>
            <a:ext cx="2736000" cy="158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scientist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entrena y selecciona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modelo</a:t>
            </a: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456000" y="1944000"/>
            <a:ext cx="2520000" cy="158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scientist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exporta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modelo y entrega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modelo y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especificación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software/data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engineers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6480000" y="1944000"/>
            <a:ext cx="2520000" cy="158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Software/data engineers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exponen modelo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 REST API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integran a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aplicaciones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2808000" y="2592000"/>
            <a:ext cx="648000" cy="360000"/>
          </a:xfrm>
          <a:custGeom>
            <a:avLst/>
            <a:gdLst/>
            <a:ahLst/>
            <a:rect l="0" t="0" r="r" b="b"/>
            <a:pathLst>
              <a:path w="1801" h="1002">
                <a:moveTo>
                  <a:pt x="0" y="250"/>
                </a:moveTo>
                <a:lnTo>
                  <a:pt x="1350" y="250"/>
                </a:lnTo>
                <a:lnTo>
                  <a:pt x="1350" y="0"/>
                </a:lnTo>
                <a:lnTo>
                  <a:pt x="1800" y="500"/>
                </a:lnTo>
                <a:lnTo>
                  <a:pt x="1350" y="1001"/>
                </a:lnTo>
                <a:lnTo>
                  <a:pt x="13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7"/>
          <p:cNvSpPr/>
          <p:nvPr/>
        </p:nvSpPr>
        <p:spPr>
          <a:xfrm>
            <a:off x="5976000" y="2592000"/>
            <a:ext cx="504000" cy="288000"/>
          </a:xfrm>
          <a:custGeom>
            <a:avLst/>
            <a:gdLst/>
            <a:ahLst/>
            <a:rect l="0" t="0" r="r" b="b"/>
            <a:pathLst>
              <a:path w="1401" h="802">
                <a:moveTo>
                  <a:pt x="0" y="200"/>
                </a:moveTo>
                <a:lnTo>
                  <a:pt x="1050" y="200"/>
                </a:lnTo>
                <a:lnTo>
                  <a:pt x="1050" y="0"/>
                </a:lnTo>
                <a:lnTo>
                  <a:pt x="1400" y="400"/>
                </a:lnTo>
                <a:lnTo>
                  <a:pt x="1050" y="801"/>
                </a:lnTo>
                <a:lnTo>
                  <a:pt x="10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TextShape 8"/>
          <p:cNvSpPr txBox="1"/>
          <p:nvPr/>
        </p:nvSpPr>
        <p:spPr>
          <a:xfrm>
            <a:off x="439200" y="3744000"/>
            <a:ext cx="7916400" cy="110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especificación incluye cosas como: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Nombres de entradas(features x) y salidas(variable a predecir “y”)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Tareas de pre-procesamiento(por ejemplo multiplicar 2 columnas para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crear una nueva) o bien “scripts” a ejecutar para lograr esto.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48920" y="1296000"/>
            <a:ext cx="824076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Exportar modelo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 proceso de exportar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 modelo en si mismo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tiene muchas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variaciones y factores,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lo cual no es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posible definir un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único proceso.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Esto depende del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lenguaje y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herramientas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utilizadas.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Veremos algunos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casos y ejemplos.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48920" y="1296000"/>
            <a:ext cx="824076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Exportar modelo: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1) exportar parámetros y coeficientes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este caso el data scientist exporta los parámetros o coeficientes θ del modelo(obtenidos luego del proceso de entrenamiento).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Indica a la especificación  las entradas(features x) y salidas (variable “y” y sus variaciones, tal como: salida probabílistica , o salida softmax ,o salida específica)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Indica en la especificación tareas de pre-procesamiento a realizar: escalado y normalización de features, feature engineering)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Indica en la especificación los cálculos matemáticos a realizar por el modelo.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3145320" y="4032000"/>
            <a:ext cx="2542680" cy="69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48920" y="1296000"/>
            <a:ext cx="824076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Exportar modelo: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1) exportar parámetros y coeficientes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forma de exportar el módelo puede ser por ejemplo 1 archivo csv o excel o una tabla en una base de datos con una línea por cada módelo y una columna por cada coeficiente.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especificación debe indicar que entrada corresponde a que columna en el archivo.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5710680" y="3515040"/>
            <a:ext cx="2209320" cy="73296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851040" y="3528000"/>
            <a:ext cx="3180960" cy="73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48920" y="1296000"/>
            <a:ext cx="824076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Exportar modelo: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2) crear funciones/métodos del lenguaje de programación en un archivo de modelos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Esta opción consiste en crear un paquete de funciones/métodos del lenguaje de programación usado para integrar los modelos a través de un archivo de modelos.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usaría una función/método por cada modelo donde se envía de argumento de la función los features x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bien una unica función que recibe de argumento los parámetros del modelo y los features.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48920" y="1173240"/>
            <a:ext cx="824076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Exportar modelo: </a:t>
            </a:r>
            <a:r>
              <a:rPr b="1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2) crear funciones/métodos del lenguaje de programación en un archivo de </a:t>
            </a:r>
            <a:r>
              <a:rPr b="1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modelos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función/método por modelo con features como argumento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3384000" y="2160000"/>
            <a:ext cx="2448000" cy="274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48920" y="1350000"/>
            <a:ext cx="824076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Hemos aprendido los fundamentos de clasificación y 2 algoritmos incluído uno de los mas importantes y utilizados: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logística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Aprendimos la función de costo utilizada en modelos probabilísticos: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cross-entropy(entropía cruzada)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Aprendimos como convertir una variable categórica a una representación numérica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(binaria)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través de :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one-hot encoding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Aprendimos que la regresión logística(binaria) puede ser considerada como legos para armar el algoritmo de clasificación multiple: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one-vs-all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Estudiamos el caso donde necesitamos obtener una probabilidad para cada posible resultado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(cada posible clase) y lo logramos a través de la función matemática: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softmax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48920" y="1173240"/>
            <a:ext cx="824076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Exportar modelo: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2) crear funciones/métodos del lenguaje de programación en un archivo de modelos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única función con features x y coeficientes como argumento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1964520" y="2304000"/>
            <a:ext cx="5595480" cy="244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48920" y="1173240"/>
            <a:ext cx="824076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Exportar modelo: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3) Combinación de las 2 versiones anteriores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Exportar los coeficientes a un archivo o base de datos de modelos y utilizar este archivo (leerlo) desde un archivo con una función/metodo que  aplica los coeficientes al modelo. 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Nuevamente implica trabajo colaborativo con software engineers  en el caso de usar la base de datos de modelos.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2160000" y="3096000"/>
            <a:ext cx="5143320" cy="187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48920" y="1173240"/>
            <a:ext cx="824076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Exportar modelo: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4) Usar métodos de serialización a disco del lenguaje de programación usado en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serialización es una técnica usada en programación para escribir al disco estructuras de datos  y objetos complejos 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mayoría de lenguajes proveen funcionalidad pre-definida para esto.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ejemplo en Python podemos usar “Pickle” para persistir un modelo de scikit-learn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48920" y="1173240"/>
            <a:ext cx="824076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Exportar modelo: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4) Usar métodos de serialización a disco del lenguaje de programación usado en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ejemplo en Python podemos usar “Pickle” para persistir un modelo de scikit-learn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1872000" y="2461680"/>
            <a:ext cx="4753800" cy="221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48920" y="1173240"/>
            <a:ext cx="824076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Exportar modelo: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5) Usar métodos pre-definidos en la herramienta/framework de ML utilizado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ejemplo scikit-learn provee “joblib” que podemos usar para exportar el modelo y poderlo “cargar” para uso en otra aplicación.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2136240" y="2736000"/>
            <a:ext cx="5135760" cy="15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48920" y="1173240"/>
            <a:ext cx="824076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Exportar modelo: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todos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casos la especificación debe ser específica y clara , indicando las entradas/salidas, y acciones a realizar tal como tareas de preprocesamiento o cálculos matemáticos.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Buenas prácticas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48920" y="1350000"/>
            <a:ext cx="824076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Buenas prácticas y tips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Esta unidad de buenas prácticas y tips  nos ayudará a aprender técnicas que pueden mejorar la exactitud de nuestros algoritmos de ML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poder mejorar (y saber si una técnica aplicada esta ayudando) necesitamos puntos de referencia o formas de medir el funcionamiento de nuestros algoritmos y sus variaciones, por lo cual también aprenderemos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técnicas de evaluación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008000" y="432000"/>
            <a:ext cx="808812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Muchas gracias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544760" y="1105200"/>
            <a:ext cx="615492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3"/>
          <p:cNvSpPr/>
          <p:nvPr/>
        </p:nvSpPr>
        <p:spPr>
          <a:xfrm>
            <a:off x="352800" y="1583640"/>
            <a:ext cx="8498880" cy="20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4"/>
          <p:cNvSpPr/>
          <p:nvPr/>
        </p:nvSpPr>
        <p:spPr>
          <a:xfrm>
            <a:off x="640080" y="1737360"/>
            <a:ext cx="2839680" cy="5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Preguntas o comentarios?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Muchas gracias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48920" y="1350000"/>
            <a:ext cx="824076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Ahora respondemos las preguntas: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¿Existen otros algoritmos de clasificación?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 Cual es el proceso de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deployment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un modelo/algoritmo de ML ?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¿Que buenas prácticas y tips pueden resultar en mejores algoritmos de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aprendizaje supervisado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48920" y="1350000"/>
            <a:ext cx="824076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¿Existen otros algoritmos de clasificación?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Sí,  hablaremos a manera de introducción de algunos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Principalmente: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Desicion tree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Support vector machines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Naive-bayes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Redes neuronales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48920" y="1350000"/>
            <a:ext cx="824076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Desicion trees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Algoritmo que se basa en llegar a una conclusión(predicción de clase) dada una serie de preguntas sobre los features X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3151080" y="2457720"/>
            <a:ext cx="3328920" cy="207828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281880" y="2445120"/>
            <a:ext cx="3174120" cy="197424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6314400" y="2520000"/>
            <a:ext cx="2685600" cy="183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48920" y="1350000"/>
            <a:ext cx="824076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Desicion trees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utiliza gradient descent ,si no un algoritmo llamado: ID3(Iterative Dichotomiser 3) básado en el concepto de entropía que mencionamos al estudiar el costo en clasificación.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Consiste en crear las preguntas del arbol de manera que el atributo/pregunta seleccionada génere sub-arboles de entropía baja.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 fácil ver y explicar como se llega a una conclusión(predicción de clase),solo es necesario “contestar” cada pregunta y descender en el arbol.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48920" y="1350000"/>
            <a:ext cx="824076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Desicion trees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Podemos entrenar y usar fácilmente un desicion-tree en scikit-learn a través de sklearn.tree.DecisionTreeClassifier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839600" y="2304000"/>
            <a:ext cx="5216400" cy="1296000"/>
          </a:xfrm>
          <a:prstGeom prst="rect">
            <a:avLst/>
          </a:prstGeom>
          <a:ln>
            <a:noFill/>
          </a:ln>
        </p:spPr>
      </p:pic>
      <p:sp>
        <p:nvSpPr>
          <p:cNvPr id="174" name="TextShape 3"/>
          <p:cNvSpPr txBox="1"/>
          <p:nvPr/>
        </p:nvSpPr>
        <p:spPr>
          <a:xfrm>
            <a:off x="782640" y="4011480"/>
            <a:ext cx="800136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¿ Como realizamos inferencia/predicción una vez clasificado? Nuevamente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utilizando la función 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 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scikit-learn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48920" y="1350000"/>
            <a:ext cx="8240760" cy="35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Desicion trees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 vez entrenado un arbol, podemos usar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 paquete adicional de python (graphviz)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 crear una imagen del arbol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resultante.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2361240" y="2520000"/>
            <a:ext cx="4190760" cy="105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20000" y="401400"/>
            <a:ext cx="8240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2088000" y="1264680"/>
            <a:ext cx="4608000" cy="363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Application>LibreOffice/5.3.1.2$Linux_X86_64 LibreOffice_project/30m0$Build-2</Application>
  <Words>1837</Words>
  <Paragraphs>169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2018-04-08T20:47:29Z</dcterms:modified>
  <cp:revision>106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