
<file path=[Content_Types].xml><?xml version="1.0" encoding="utf-8"?>
<Types xmlns="http://schemas.openxmlformats.org/package/2006/content-types">
  <Override PartName="/_rels/.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43.png" ContentType="image/png"/>
  <Override PartName="/ppt/media/image42.png" ContentType="image/png"/>
  <Override PartName="/ppt/media/image40.png" ContentType="image/png"/>
  <Override PartName="/ppt/media/image39.png" ContentType="image/png"/>
  <Override PartName="/ppt/media/image36.png" ContentType="image/png"/>
  <Override PartName="/ppt/media/image35.png" ContentType="image/png"/>
  <Override PartName="/ppt/media/image33.png" ContentType="image/png"/>
  <Override PartName="/ppt/media/image32.png" ContentType="image/pn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9.png" ContentType="image/png"/>
  <Override PartName="/ppt/media/image23.png" ContentType="image/png"/>
  <Override PartName="/ppt/media/image8.png" ContentType="image/png"/>
  <Override PartName="/ppt/media/image37.png" ContentType="image/png"/>
  <Override PartName="/ppt/media/image2.png" ContentType="image/png"/>
  <Override PartName="/ppt/media/image22.png" ContentType="image/png"/>
  <Override PartName="/ppt/media/image41.png" ContentType="image/png"/>
  <Override PartName="/ppt/media/image1.jpeg" ContentType="image/jpeg"/>
  <Override PartName="/ppt/media/image11.png" ContentType="image/png"/>
  <Override PartName="/ppt/media/image38.png" ContentType="image/png"/>
  <Override PartName="/ppt/media/image4.jpeg" ContentType="image/jpeg"/>
  <Override PartName="/ppt/media/image3.png" ContentType="image/png"/>
  <Override PartName="/ppt/media/image34.png" ContentType="image/png"/>
  <Override PartName="/ppt/media/image10.jpeg" ContentType="image/jpeg"/>
  <Override PartName="/ppt/media/image14.png" ContentType="image/png"/>
  <Override PartName="/ppt/media/image12.png" ContentType="image/png"/>
  <Override PartName="/ppt/media/image13.png" ContentType="image/png"/>
  <Override PartName="/ppt/media/image7.jpeg" ContentType="image/jpe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ppt/media/image6.png" ContentType="image/png"/>
  <Override PartName="/ppt/media/image21.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467424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45720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pic>
        <p:nvPicPr>
          <p:cNvPr id="35" name="" descr=""/>
          <p:cNvPicPr/>
          <p:nvPr/>
        </p:nvPicPr>
        <p:blipFill>
          <a:blip r:embed="rId2"/>
          <a:stretch/>
        </p:blipFill>
        <p:spPr>
          <a:xfrm>
            <a:off x="2702160" y="1203480"/>
            <a:ext cx="3738600" cy="2982960"/>
          </a:xfrm>
          <a:prstGeom prst="rect">
            <a:avLst/>
          </a:prstGeom>
          <a:ln>
            <a:noFill/>
          </a:ln>
        </p:spPr>
      </p:pic>
      <p:pic>
        <p:nvPicPr>
          <p:cNvPr id="36" name="" descr=""/>
          <p:cNvPicPr/>
          <p:nvPr/>
        </p:nvPicPr>
        <p:blipFill>
          <a:blip r:embed="rId3"/>
          <a:stretch/>
        </p:blipFill>
        <p:spPr>
          <a:xfrm>
            <a:off x="2702160" y="1203480"/>
            <a:ext cx="3738600" cy="2982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s-GT"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s-GT"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45720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52" name="PlaceHolder 4"/>
          <p:cNvSpPr>
            <a:spLocks noGrp="1"/>
          </p:cNvSpPr>
          <p:nvPr>
            <p:ph type="body"/>
          </p:nvPr>
        </p:nvSpPr>
        <p:spPr>
          <a:xfrm>
            <a:off x="467424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s-GT"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467424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68" name="PlaceHolder 5"/>
          <p:cNvSpPr>
            <a:spLocks noGrp="1"/>
          </p:cNvSpPr>
          <p:nvPr>
            <p:ph type="body"/>
          </p:nvPr>
        </p:nvSpPr>
        <p:spPr>
          <a:xfrm>
            <a:off x="45720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pic>
        <p:nvPicPr>
          <p:cNvPr id="72" name="" descr=""/>
          <p:cNvPicPr/>
          <p:nvPr/>
        </p:nvPicPr>
        <p:blipFill>
          <a:blip r:embed="rId2"/>
          <a:stretch/>
        </p:blipFill>
        <p:spPr>
          <a:xfrm>
            <a:off x="2702160" y="1203480"/>
            <a:ext cx="3738600" cy="2982960"/>
          </a:xfrm>
          <a:prstGeom prst="rect">
            <a:avLst/>
          </a:prstGeom>
          <a:ln>
            <a:noFill/>
          </a:ln>
        </p:spPr>
      </p:pic>
      <p:pic>
        <p:nvPicPr>
          <p:cNvPr id="73" name="" descr=""/>
          <p:cNvPicPr/>
          <p:nvPr/>
        </p:nvPicPr>
        <p:blipFill>
          <a:blip r:embed="rId3"/>
          <a:stretch/>
        </p:blipFill>
        <p:spPr>
          <a:xfrm>
            <a:off x="2702160" y="1203480"/>
            <a:ext cx="3738600" cy="29829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78"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s-GT"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80" name="PlaceHolder 2"/>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82" name="PlaceHolder 2"/>
          <p:cNvSpPr>
            <a:spLocks noGrp="1"/>
          </p:cNvSpPr>
          <p:nvPr>
            <p:ph type="body"/>
          </p:nvPr>
        </p:nvSpPr>
        <p:spPr>
          <a:xfrm>
            <a:off x="45720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83" name="PlaceHolder 3"/>
          <p:cNvSpPr>
            <a:spLocks noGrp="1"/>
          </p:cNvSpPr>
          <p:nvPr>
            <p:ph type="body"/>
          </p:nvPr>
        </p:nvSpPr>
        <p:spPr>
          <a:xfrm>
            <a:off x="467424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5"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s-GT"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87"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88" name="PlaceHolder 3"/>
          <p:cNvSpPr>
            <a:spLocks noGrp="1"/>
          </p:cNvSpPr>
          <p:nvPr>
            <p:ph type="body"/>
          </p:nvPr>
        </p:nvSpPr>
        <p:spPr>
          <a:xfrm>
            <a:off x="45720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89" name="PlaceHolder 4"/>
          <p:cNvSpPr>
            <a:spLocks noGrp="1"/>
          </p:cNvSpPr>
          <p:nvPr>
            <p:ph type="body"/>
          </p:nvPr>
        </p:nvSpPr>
        <p:spPr>
          <a:xfrm>
            <a:off x="467424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91" name="PlaceHolder 2"/>
          <p:cNvSpPr>
            <a:spLocks noGrp="1"/>
          </p:cNvSpPr>
          <p:nvPr>
            <p:ph type="body"/>
          </p:nvPr>
        </p:nvSpPr>
        <p:spPr>
          <a:xfrm>
            <a:off x="45720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92"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93" name="PlaceHolder 4"/>
          <p:cNvSpPr>
            <a:spLocks noGrp="1"/>
          </p:cNvSpPr>
          <p:nvPr>
            <p:ph type="body"/>
          </p:nvPr>
        </p:nvSpPr>
        <p:spPr>
          <a:xfrm>
            <a:off x="467424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95"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96"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97" name="PlaceHolder 4"/>
          <p:cNvSpPr>
            <a:spLocks noGrp="1"/>
          </p:cNvSpPr>
          <p:nvPr>
            <p:ph type="body"/>
          </p:nvPr>
        </p:nvSpPr>
        <p:spPr>
          <a:xfrm>
            <a:off x="457200" y="276192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99" name="PlaceHolder 2"/>
          <p:cNvSpPr>
            <a:spLocks noGrp="1"/>
          </p:cNvSpPr>
          <p:nvPr>
            <p:ph type="body"/>
          </p:nvPr>
        </p:nvSpPr>
        <p:spPr>
          <a:xfrm>
            <a:off x="457200" y="120348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00" name="PlaceHolder 3"/>
          <p:cNvSpPr>
            <a:spLocks noGrp="1"/>
          </p:cNvSpPr>
          <p:nvPr>
            <p:ph type="body"/>
          </p:nvPr>
        </p:nvSpPr>
        <p:spPr>
          <a:xfrm>
            <a:off x="457200" y="276192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102"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03"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04" name="PlaceHolder 4"/>
          <p:cNvSpPr>
            <a:spLocks noGrp="1"/>
          </p:cNvSpPr>
          <p:nvPr>
            <p:ph type="body"/>
          </p:nvPr>
        </p:nvSpPr>
        <p:spPr>
          <a:xfrm>
            <a:off x="467424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05" name="PlaceHolder 5"/>
          <p:cNvSpPr>
            <a:spLocks noGrp="1"/>
          </p:cNvSpPr>
          <p:nvPr>
            <p:ph type="body"/>
          </p:nvPr>
        </p:nvSpPr>
        <p:spPr>
          <a:xfrm>
            <a:off x="45720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107" name="PlaceHolder 2"/>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08" name="PlaceHolder 3"/>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pic>
        <p:nvPicPr>
          <p:cNvPr id="109" name="" descr=""/>
          <p:cNvPicPr/>
          <p:nvPr/>
        </p:nvPicPr>
        <p:blipFill>
          <a:blip r:embed="rId2"/>
          <a:stretch/>
        </p:blipFill>
        <p:spPr>
          <a:xfrm>
            <a:off x="2702160" y="1203480"/>
            <a:ext cx="3738600" cy="2982960"/>
          </a:xfrm>
          <a:prstGeom prst="rect">
            <a:avLst/>
          </a:prstGeom>
          <a:ln>
            <a:noFill/>
          </a:ln>
        </p:spPr>
      </p:pic>
      <p:pic>
        <p:nvPicPr>
          <p:cNvPr id="110" name="" descr=""/>
          <p:cNvPicPr/>
          <p:nvPr/>
        </p:nvPicPr>
        <p:blipFill>
          <a:blip r:embed="rId3"/>
          <a:stretch/>
        </p:blipFill>
        <p:spPr>
          <a:xfrm>
            <a:off x="2702160" y="1203480"/>
            <a:ext cx="3738600" cy="298296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115"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s-GT"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117" name="PlaceHolder 2"/>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119" name="PlaceHolder 2"/>
          <p:cNvSpPr>
            <a:spLocks noGrp="1"/>
          </p:cNvSpPr>
          <p:nvPr>
            <p:ph type="body"/>
          </p:nvPr>
        </p:nvSpPr>
        <p:spPr>
          <a:xfrm>
            <a:off x="45720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20" name="PlaceHolder 3"/>
          <p:cNvSpPr>
            <a:spLocks noGrp="1"/>
          </p:cNvSpPr>
          <p:nvPr>
            <p:ph type="body"/>
          </p:nvPr>
        </p:nvSpPr>
        <p:spPr>
          <a:xfrm>
            <a:off x="467424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2"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s-GT"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124"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25" name="PlaceHolder 3"/>
          <p:cNvSpPr>
            <a:spLocks noGrp="1"/>
          </p:cNvSpPr>
          <p:nvPr>
            <p:ph type="body"/>
          </p:nvPr>
        </p:nvSpPr>
        <p:spPr>
          <a:xfrm>
            <a:off x="45720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26" name="PlaceHolder 4"/>
          <p:cNvSpPr>
            <a:spLocks noGrp="1"/>
          </p:cNvSpPr>
          <p:nvPr>
            <p:ph type="body"/>
          </p:nvPr>
        </p:nvSpPr>
        <p:spPr>
          <a:xfrm>
            <a:off x="467424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128" name="PlaceHolder 2"/>
          <p:cNvSpPr>
            <a:spLocks noGrp="1"/>
          </p:cNvSpPr>
          <p:nvPr>
            <p:ph type="body"/>
          </p:nvPr>
        </p:nvSpPr>
        <p:spPr>
          <a:xfrm>
            <a:off x="45720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29"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30" name="PlaceHolder 4"/>
          <p:cNvSpPr>
            <a:spLocks noGrp="1"/>
          </p:cNvSpPr>
          <p:nvPr>
            <p:ph type="body"/>
          </p:nvPr>
        </p:nvSpPr>
        <p:spPr>
          <a:xfrm>
            <a:off x="467424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132"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33"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34" name="PlaceHolder 4"/>
          <p:cNvSpPr>
            <a:spLocks noGrp="1"/>
          </p:cNvSpPr>
          <p:nvPr>
            <p:ph type="body"/>
          </p:nvPr>
        </p:nvSpPr>
        <p:spPr>
          <a:xfrm>
            <a:off x="457200" y="276192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136" name="PlaceHolder 2"/>
          <p:cNvSpPr>
            <a:spLocks noGrp="1"/>
          </p:cNvSpPr>
          <p:nvPr>
            <p:ph type="body"/>
          </p:nvPr>
        </p:nvSpPr>
        <p:spPr>
          <a:xfrm>
            <a:off x="457200" y="120348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37" name="PlaceHolder 3"/>
          <p:cNvSpPr>
            <a:spLocks noGrp="1"/>
          </p:cNvSpPr>
          <p:nvPr>
            <p:ph type="body"/>
          </p:nvPr>
        </p:nvSpPr>
        <p:spPr>
          <a:xfrm>
            <a:off x="457200" y="276192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139"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40"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41" name="PlaceHolder 4"/>
          <p:cNvSpPr>
            <a:spLocks noGrp="1"/>
          </p:cNvSpPr>
          <p:nvPr>
            <p:ph type="body"/>
          </p:nvPr>
        </p:nvSpPr>
        <p:spPr>
          <a:xfrm>
            <a:off x="467424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42" name="PlaceHolder 5"/>
          <p:cNvSpPr>
            <a:spLocks noGrp="1"/>
          </p:cNvSpPr>
          <p:nvPr>
            <p:ph type="body"/>
          </p:nvPr>
        </p:nvSpPr>
        <p:spPr>
          <a:xfrm>
            <a:off x="45720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144" name="PlaceHolder 2"/>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45" name="PlaceHolder 3"/>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pic>
        <p:nvPicPr>
          <p:cNvPr id="146" name="" descr=""/>
          <p:cNvPicPr/>
          <p:nvPr/>
        </p:nvPicPr>
        <p:blipFill>
          <a:blip r:embed="rId2"/>
          <a:stretch/>
        </p:blipFill>
        <p:spPr>
          <a:xfrm>
            <a:off x="2702160" y="1203480"/>
            <a:ext cx="3738600" cy="2982960"/>
          </a:xfrm>
          <a:prstGeom prst="rect">
            <a:avLst/>
          </a:prstGeom>
          <a:ln>
            <a:noFill/>
          </a:ln>
        </p:spPr>
      </p:pic>
      <p:pic>
        <p:nvPicPr>
          <p:cNvPr id="147" name="" descr=""/>
          <p:cNvPicPr/>
          <p:nvPr/>
        </p:nvPicPr>
        <p:blipFill>
          <a:blip r:embed="rId3"/>
          <a:stretch/>
        </p:blipFill>
        <p:spPr>
          <a:xfrm>
            <a:off x="2702160" y="1203480"/>
            <a:ext cx="3738600" cy="298296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s-GT"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45720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467424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0.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CustomShape 1"/>
          <p:cNvSpPr/>
          <p:nvPr/>
        </p:nvSpPr>
        <p:spPr>
          <a:xfrm>
            <a:off x="-9000" y="5213880"/>
            <a:ext cx="8385120" cy="512280"/>
          </a:xfrm>
          <a:prstGeom prst="rect">
            <a:avLst/>
          </a:prstGeom>
          <a:noFill/>
          <a:ln>
            <a:noFill/>
          </a:ln>
        </p:spPr>
        <p:style>
          <a:lnRef idx="0"/>
          <a:fillRef idx="0"/>
          <a:effectRef idx="0"/>
          <a:fontRef idx="minor"/>
        </p:style>
        <p:txBody>
          <a:bodyPr lIns="90000" rIns="90000" tIns="45000" bIns="45000"/>
          <a:p>
            <a:pPr>
              <a:lnSpc>
                <a:spcPct val="100000"/>
              </a:lnSpc>
            </a:pPr>
            <a:r>
              <a:rPr b="0" lang="es-GT" sz="1400" spc="-1" strike="noStrike">
                <a:solidFill>
                  <a:srgbClr val="a6a6a6"/>
                </a:solidFill>
                <a:uFill>
                  <a:solidFill>
                    <a:srgbClr val="ffffff"/>
                  </a:solidFill>
                </a:uFill>
                <a:latin typeface="Calibri"/>
                <a:ea typeface="DejaVu Sans"/>
              </a:rPr>
              <a:t>This presentation uses a free template provided by FPPT.com</a:t>
            </a:r>
            <a:endParaRPr b="0" lang="es-GT" sz="1400" spc="-1" strike="noStrike">
              <a:solidFill>
                <a:srgbClr val="000000"/>
              </a:solidFill>
              <a:uFill>
                <a:solidFill>
                  <a:srgbClr val="ffffff"/>
                </a:solidFill>
              </a:uFill>
              <a:latin typeface="Arial"/>
            </a:endParaRPr>
          </a:p>
          <a:p>
            <a:pPr>
              <a:lnSpc>
                <a:spcPct val="100000"/>
              </a:lnSpc>
            </a:pPr>
            <a:r>
              <a:rPr b="0" lang="es-GT" sz="1400" spc="-1" strike="noStrike">
                <a:solidFill>
                  <a:srgbClr val="a6a6a6"/>
                </a:solidFill>
                <a:uFill>
                  <a:solidFill>
                    <a:srgbClr val="ffffff"/>
                  </a:solidFill>
                </a:uFill>
                <a:latin typeface="Calibri"/>
                <a:ea typeface="DejaVu Sans"/>
              </a:rPr>
              <a:t>www.free-power-point-templates.com</a:t>
            </a:r>
            <a:endParaRPr b="0" lang="es-GT" sz="1400" spc="-1" strike="noStrike">
              <a:solidFill>
                <a:srgbClr val="000000"/>
              </a:solidFill>
              <a:uFill>
                <a:solidFill>
                  <a:srgbClr val="ffffff"/>
                </a:solidFill>
              </a:uFill>
              <a:latin typeface="Arial"/>
            </a:endParaRPr>
          </a:p>
        </p:txBody>
      </p:sp>
      <p:sp>
        <p:nvSpPr>
          <p:cNvPr id="1" name="PlaceHolder 2"/>
          <p:cNvSpPr>
            <a:spLocks noGrp="1"/>
          </p:cNvSpPr>
          <p:nvPr>
            <p:ph type="title"/>
          </p:nvPr>
        </p:nvSpPr>
        <p:spPr>
          <a:xfrm>
            <a:off x="457200" y="205200"/>
            <a:ext cx="8229240" cy="858600"/>
          </a:xfrm>
          <a:prstGeom prst="rect">
            <a:avLst/>
          </a:prstGeom>
        </p:spPr>
        <p:txBody>
          <a:bodyPr lIns="0" rIns="0" tIns="0" bIns="0" anchor="ctr"/>
          <a:p>
            <a:pPr algn="ctr"/>
            <a:r>
              <a:rPr b="0" lang="es-GT" sz="4400" spc="-1" strike="noStrike">
                <a:solidFill>
                  <a:srgbClr val="000000"/>
                </a:solidFill>
                <a:uFill>
                  <a:solidFill>
                    <a:srgbClr val="ffffff"/>
                  </a:solidFill>
                </a:uFill>
                <a:latin typeface="Arial"/>
              </a:rPr>
              <a:t>Pulse para editar el formato del texto de título</a:t>
            </a:r>
            <a:endParaRPr b="0" lang="es-GT" sz="4400" spc="-1" strike="noStrike">
              <a:solidFill>
                <a:srgbClr val="000000"/>
              </a:solidFill>
              <a:uFill>
                <a:solidFill>
                  <a:srgbClr val="ffffff"/>
                </a:solidFill>
              </a:uFill>
              <a:latin typeface="Arial"/>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GT" sz="3200" spc="-1" strike="noStrike">
                <a:solidFill>
                  <a:srgbClr val="000000"/>
                </a:solidFill>
                <a:uFill>
                  <a:solidFill>
                    <a:srgbClr val="ffffff"/>
                  </a:solidFill>
                </a:uFill>
                <a:latin typeface="Arial"/>
              </a:rPr>
              <a:t>Pulse para editar el formato de esquema del texto</a:t>
            </a:r>
            <a:endParaRPr b="0" lang="es-GT"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s-GT" sz="2800" spc="-1" strike="noStrike">
                <a:solidFill>
                  <a:srgbClr val="000000"/>
                </a:solidFill>
                <a:uFill>
                  <a:solidFill>
                    <a:srgbClr val="ffffff"/>
                  </a:solidFill>
                </a:uFill>
                <a:latin typeface="Arial"/>
              </a:rPr>
              <a:t>Segundo nivel del esquema</a:t>
            </a:r>
            <a:endParaRPr b="0" lang="es-GT"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s-GT" sz="2400" spc="-1" strike="noStrike">
                <a:solidFill>
                  <a:srgbClr val="000000"/>
                </a:solidFill>
                <a:uFill>
                  <a:solidFill>
                    <a:srgbClr val="ffffff"/>
                  </a:solidFill>
                </a:uFill>
                <a:latin typeface="Arial"/>
              </a:rPr>
              <a:t>Tercer nivel del esquema</a:t>
            </a:r>
            <a:endParaRPr b="0" lang="es-GT"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s-GT" sz="2000" spc="-1" strike="noStrike">
                <a:solidFill>
                  <a:srgbClr val="000000"/>
                </a:solidFill>
                <a:uFill>
                  <a:solidFill>
                    <a:srgbClr val="ffffff"/>
                  </a:solidFill>
                </a:uFill>
                <a:latin typeface="Arial"/>
              </a:rPr>
              <a:t>Cuarto nivel del esquema</a:t>
            </a:r>
            <a:endParaRPr b="0" lang="es-GT"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Quinto nivel del esquema</a:t>
            </a:r>
            <a:endParaRPr b="0" lang="es-GT"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Sexto nivel del esquema</a:t>
            </a:r>
            <a:endParaRPr b="0" lang="es-GT"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Séptimo nivel del esquema</a:t>
            </a:r>
            <a:endParaRPr b="0" lang="es-GT"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37" name="CustomShape 1"/>
          <p:cNvSpPr/>
          <p:nvPr/>
        </p:nvSpPr>
        <p:spPr>
          <a:xfrm>
            <a:off x="-9000" y="5213880"/>
            <a:ext cx="8385840" cy="513000"/>
          </a:xfrm>
          <a:prstGeom prst="rect">
            <a:avLst/>
          </a:prstGeom>
          <a:noFill/>
          <a:ln>
            <a:noFill/>
          </a:ln>
        </p:spPr>
        <p:style>
          <a:lnRef idx="0"/>
          <a:fillRef idx="0"/>
          <a:effectRef idx="0"/>
          <a:fontRef idx="minor"/>
        </p:style>
        <p:txBody>
          <a:bodyPr lIns="90000" rIns="90000" tIns="45000" bIns="45000"/>
          <a:p>
            <a:pPr>
              <a:lnSpc>
                <a:spcPct val="100000"/>
              </a:lnSpc>
            </a:pPr>
            <a:r>
              <a:rPr b="0" lang="es-GT" sz="1400" spc="-1" strike="noStrike">
                <a:solidFill>
                  <a:srgbClr val="a6a6a6"/>
                </a:solidFill>
                <a:uFill>
                  <a:solidFill>
                    <a:srgbClr val="ffffff"/>
                  </a:solidFill>
                </a:uFill>
                <a:latin typeface="Calibri"/>
                <a:ea typeface="DejaVu Sans"/>
              </a:rPr>
              <a:t>This presentation uses a free template provided by FPPT.com</a:t>
            </a:r>
            <a:endParaRPr b="0" lang="es-GT" sz="1400" spc="-1" strike="noStrike">
              <a:solidFill>
                <a:srgbClr val="000000"/>
              </a:solidFill>
              <a:uFill>
                <a:solidFill>
                  <a:srgbClr val="ffffff"/>
                </a:solidFill>
              </a:uFill>
              <a:latin typeface="Arial"/>
            </a:endParaRPr>
          </a:p>
          <a:p>
            <a:pPr>
              <a:lnSpc>
                <a:spcPct val="100000"/>
              </a:lnSpc>
            </a:pPr>
            <a:r>
              <a:rPr b="0" lang="es-GT" sz="1400" spc="-1" strike="noStrike">
                <a:solidFill>
                  <a:srgbClr val="a6a6a6"/>
                </a:solidFill>
                <a:uFill>
                  <a:solidFill>
                    <a:srgbClr val="ffffff"/>
                  </a:solidFill>
                </a:uFill>
                <a:latin typeface="Calibri"/>
                <a:ea typeface="DejaVu Sans"/>
              </a:rPr>
              <a:t>www.free-power-point-templates.com</a:t>
            </a:r>
            <a:endParaRPr b="0" lang="es-GT" sz="1400" spc="-1" strike="noStrike">
              <a:solidFill>
                <a:srgbClr val="000000"/>
              </a:solidFill>
              <a:uFill>
                <a:solidFill>
                  <a:srgbClr val="ffffff"/>
                </a:solidFill>
              </a:uFill>
              <a:latin typeface="Arial"/>
            </a:endParaRPr>
          </a:p>
        </p:txBody>
      </p:sp>
      <p:sp>
        <p:nvSpPr>
          <p:cNvPr id="38" name="PlaceHolder 2"/>
          <p:cNvSpPr>
            <a:spLocks noGrp="1"/>
          </p:cNvSpPr>
          <p:nvPr>
            <p:ph type="title"/>
          </p:nvPr>
        </p:nvSpPr>
        <p:spPr>
          <a:xfrm>
            <a:off x="457200" y="205200"/>
            <a:ext cx="8229240" cy="858600"/>
          </a:xfrm>
          <a:prstGeom prst="rect">
            <a:avLst/>
          </a:prstGeom>
        </p:spPr>
        <p:txBody>
          <a:bodyPr lIns="0" rIns="0" tIns="0" bIns="0" anchor="ctr"/>
          <a:p>
            <a:pPr algn="ctr"/>
            <a:r>
              <a:rPr b="0" lang="es-GT" sz="4400" spc="-1" strike="noStrike">
                <a:solidFill>
                  <a:srgbClr val="000000"/>
                </a:solidFill>
                <a:uFill>
                  <a:solidFill>
                    <a:srgbClr val="ffffff"/>
                  </a:solidFill>
                </a:uFill>
                <a:latin typeface="Arial"/>
              </a:rPr>
              <a:t>Pulse para editar el formato del </a:t>
            </a:r>
            <a:r>
              <a:rPr b="0" lang="es-GT" sz="4400" spc="-1" strike="noStrike">
                <a:solidFill>
                  <a:srgbClr val="000000"/>
                </a:solidFill>
                <a:uFill>
                  <a:solidFill>
                    <a:srgbClr val="ffffff"/>
                  </a:solidFill>
                </a:uFill>
                <a:latin typeface="Arial"/>
              </a:rPr>
              <a:t>texto de título</a:t>
            </a:r>
            <a:endParaRPr b="0" lang="es-GT" sz="4400" spc="-1" strike="noStrike">
              <a:solidFill>
                <a:srgbClr val="000000"/>
              </a:solidFill>
              <a:uFill>
                <a:solidFill>
                  <a:srgbClr val="ffffff"/>
                </a:solidFill>
              </a:uFill>
              <a:latin typeface="Arial"/>
            </a:endParaRPr>
          </a:p>
        </p:txBody>
      </p:sp>
      <p:sp>
        <p:nvSpPr>
          <p:cNvPr id="39"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GT" sz="3200" spc="-1" strike="noStrike">
                <a:solidFill>
                  <a:srgbClr val="000000"/>
                </a:solidFill>
                <a:uFill>
                  <a:solidFill>
                    <a:srgbClr val="ffffff"/>
                  </a:solidFill>
                </a:uFill>
                <a:latin typeface="Arial"/>
              </a:rPr>
              <a:t>Pulse para editar el formato de esquema del texto</a:t>
            </a:r>
            <a:endParaRPr b="0" lang="es-GT"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s-GT" sz="2800" spc="-1" strike="noStrike">
                <a:solidFill>
                  <a:srgbClr val="000000"/>
                </a:solidFill>
                <a:uFill>
                  <a:solidFill>
                    <a:srgbClr val="ffffff"/>
                  </a:solidFill>
                </a:uFill>
                <a:latin typeface="Arial"/>
              </a:rPr>
              <a:t>Segundo nivel del esquema</a:t>
            </a:r>
            <a:endParaRPr b="0" lang="es-GT"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s-GT" sz="2400" spc="-1" strike="noStrike">
                <a:solidFill>
                  <a:srgbClr val="000000"/>
                </a:solidFill>
                <a:uFill>
                  <a:solidFill>
                    <a:srgbClr val="ffffff"/>
                  </a:solidFill>
                </a:uFill>
                <a:latin typeface="Arial"/>
              </a:rPr>
              <a:t>Tercer nivel del esquema</a:t>
            </a:r>
            <a:endParaRPr b="0" lang="es-GT"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s-GT" sz="2000" spc="-1" strike="noStrike">
                <a:solidFill>
                  <a:srgbClr val="000000"/>
                </a:solidFill>
                <a:uFill>
                  <a:solidFill>
                    <a:srgbClr val="ffffff"/>
                  </a:solidFill>
                </a:uFill>
                <a:latin typeface="Arial"/>
              </a:rPr>
              <a:t>Cuarto nivel del esquema</a:t>
            </a:r>
            <a:endParaRPr b="0" lang="es-GT"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Quinto nivel del esquema</a:t>
            </a:r>
            <a:endParaRPr b="0" lang="es-GT"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Sexto nivel del esquema</a:t>
            </a:r>
            <a:endParaRPr b="0" lang="es-GT"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Séptimo nivel del esquema</a:t>
            </a:r>
            <a:endParaRPr b="0" lang="es-GT"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74" name="CustomShape 1"/>
          <p:cNvSpPr/>
          <p:nvPr/>
        </p:nvSpPr>
        <p:spPr>
          <a:xfrm>
            <a:off x="-9000" y="5213880"/>
            <a:ext cx="8385840" cy="513000"/>
          </a:xfrm>
          <a:prstGeom prst="rect">
            <a:avLst/>
          </a:prstGeom>
          <a:noFill/>
          <a:ln>
            <a:noFill/>
          </a:ln>
        </p:spPr>
        <p:style>
          <a:lnRef idx="0"/>
          <a:fillRef idx="0"/>
          <a:effectRef idx="0"/>
          <a:fontRef idx="minor"/>
        </p:style>
        <p:txBody>
          <a:bodyPr lIns="90000" rIns="90000" tIns="45000" bIns="45000"/>
          <a:p>
            <a:pPr>
              <a:lnSpc>
                <a:spcPct val="100000"/>
              </a:lnSpc>
            </a:pPr>
            <a:r>
              <a:rPr b="0" lang="es-GT" sz="1400" spc="-1" strike="noStrike">
                <a:solidFill>
                  <a:srgbClr val="a6a6a6"/>
                </a:solidFill>
                <a:uFill>
                  <a:solidFill>
                    <a:srgbClr val="ffffff"/>
                  </a:solidFill>
                </a:uFill>
                <a:latin typeface="Calibri"/>
                <a:ea typeface="DejaVu Sans"/>
              </a:rPr>
              <a:t>This presentation uses a free template provided by FPPT.com</a:t>
            </a:r>
            <a:endParaRPr b="0" lang="es-GT" sz="1400" spc="-1" strike="noStrike">
              <a:solidFill>
                <a:srgbClr val="000000"/>
              </a:solidFill>
              <a:uFill>
                <a:solidFill>
                  <a:srgbClr val="ffffff"/>
                </a:solidFill>
              </a:uFill>
              <a:latin typeface="Arial"/>
            </a:endParaRPr>
          </a:p>
          <a:p>
            <a:pPr>
              <a:lnSpc>
                <a:spcPct val="100000"/>
              </a:lnSpc>
            </a:pPr>
            <a:r>
              <a:rPr b="0" lang="es-GT" sz="1400" spc="-1" strike="noStrike">
                <a:solidFill>
                  <a:srgbClr val="a6a6a6"/>
                </a:solidFill>
                <a:uFill>
                  <a:solidFill>
                    <a:srgbClr val="ffffff"/>
                  </a:solidFill>
                </a:uFill>
                <a:latin typeface="Calibri"/>
                <a:ea typeface="DejaVu Sans"/>
              </a:rPr>
              <a:t>www.free-power-point-templates.com</a:t>
            </a:r>
            <a:endParaRPr b="0" lang="es-GT" sz="1400" spc="-1" strike="noStrike">
              <a:solidFill>
                <a:srgbClr val="000000"/>
              </a:solidFill>
              <a:uFill>
                <a:solidFill>
                  <a:srgbClr val="ffffff"/>
                </a:solidFill>
              </a:uFill>
              <a:latin typeface="Arial"/>
            </a:endParaRPr>
          </a:p>
        </p:txBody>
      </p:sp>
      <p:sp>
        <p:nvSpPr>
          <p:cNvPr id="75" name="PlaceHolder 2"/>
          <p:cNvSpPr>
            <a:spLocks noGrp="1"/>
          </p:cNvSpPr>
          <p:nvPr>
            <p:ph type="title"/>
          </p:nvPr>
        </p:nvSpPr>
        <p:spPr>
          <a:xfrm>
            <a:off x="457200" y="205200"/>
            <a:ext cx="8229240" cy="858600"/>
          </a:xfrm>
          <a:prstGeom prst="rect">
            <a:avLst/>
          </a:prstGeom>
        </p:spPr>
        <p:txBody>
          <a:bodyPr lIns="0" rIns="0" tIns="0" bIns="0" anchor="ctr"/>
          <a:p>
            <a:pPr algn="ctr"/>
            <a:r>
              <a:rPr b="0" lang="es-GT" sz="4400" spc="-1" strike="noStrike">
                <a:solidFill>
                  <a:srgbClr val="000000"/>
                </a:solidFill>
                <a:uFill>
                  <a:solidFill>
                    <a:srgbClr val="ffffff"/>
                  </a:solidFill>
                </a:uFill>
                <a:latin typeface="Arial"/>
              </a:rPr>
              <a:t>Pulse para editar el formato del texto de título</a:t>
            </a:r>
            <a:endParaRPr b="0" lang="es-GT" sz="4400" spc="-1" strike="noStrike">
              <a:solidFill>
                <a:srgbClr val="000000"/>
              </a:solidFill>
              <a:uFill>
                <a:solidFill>
                  <a:srgbClr val="ffffff"/>
                </a:solidFill>
              </a:uFill>
              <a:latin typeface="Arial"/>
            </a:endParaRPr>
          </a:p>
        </p:txBody>
      </p:sp>
      <p:sp>
        <p:nvSpPr>
          <p:cNvPr id="76"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GT" sz="3200" spc="-1" strike="noStrike">
                <a:solidFill>
                  <a:srgbClr val="000000"/>
                </a:solidFill>
                <a:uFill>
                  <a:solidFill>
                    <a:srgbClr val="ffffff"/>
                  </a:solidFill>
                </a:uFill>
                <a:latin typeface="Arial"/>
              </a:rPr>
              <a:t>Pulse para editar el formato de esquema del texto</a:t>
            </a:r>
            <a:endParaRPr b="0" lang="es-GT"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s-GT" sz="2800" spc="-1" strike="noStrike">
                <a:solidFill>
                  <a:srgbClr val="000000"/>
                </a:solidFill>
                <a:uFill>
                  <a:solidFill>
                    <a:srgbClr val="ffffff"/>
                  </a:solidFill>
                </a:uFill>
                <a:latin typeface="Arial"/>
              </a:rPr>
              <a:t>Segundo nivel del esquema</a:t>
            </a:r>
            <a:endParaRPr b="0" lang="es-GT"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s-GT" sz="2400" spc="-1" strike="noStrike">
                <a:solidFill>
                  <a:srgbClr val="000000"/>
                </a:solidFill>
                <a:uFill>
                  <a:solidFill>
                    <a:srgbClr val="ffffff"/>
                  </a:solidFill>
                </a:uFill>
                <a:latin typeface="Arial"/>
              </a:rPr>
              <a:t>Tercer nivel del esquema</a:t>
            </a:r>
            <a:endParaRPr b="0" lang="es-GT"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s-GT" sz="2000" spc="-1" strike="noStrike">
                <a:solidFill>
                  <a:srgbClr val="000000"/>
                </a:solidFill>
                <a:uFill>
                  <a:solidFill>
                    <a:srgbClr val="ffffff"/>
                  </a:solidFill>
                </a:uFill>
                <a:latin typeface="Arial"/>
              </a:rPr>
              <a:t>Cuarto nivel del esquema</a:t>
            </a:r>
            <a:endParaRPr b="0" lang="es-GT"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Quinto nivel del esquema</a:t>
            </a:r>
            <a:endParaRPr b="0" lang="es-GT"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Sexto nivel del esquema</a:t>
            </a:r>
            <a:endParaRPr b="0" lang="es-GT"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Séptimo nivel del esquema</a:t>
            </a:r>
            <a:endParaRPr b="0" lang="es-GT"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111" name="CustomShape 1"/>
          <p:cNvSpPr/>
          <p:nvPr/>
        </p:nvSpPr>
        <p:spPr>
          <a:xfrm>
            <a:off x="-9000" y="5213880"/>
            <a:ext cx="8385840" cy="513000"/>
          </a:xfrm>
          <a:prstGeom prst="rect">
            <a:avLst/>
          </a:prstGeom>
          <a:noFill/>
          <a:ln>
            <a:noFill/>
          </a:ln>
        </p:spPr>
        <p:style>
          <a:lnRef idx="0"/>
          <a:fillRef idx="0"/>
          <a:effectRef idx="0"/>
          <a:fontRef idx="minor"/>
        </p:style>
        <p:txBody>
          <a:bodyPr lIns="90000" rIns="90000" tIns="45000" bIns="45000"/>
          <a:p>
            <a:pPr>
              <a:lnSpc>
                <a:spcPct val="100000"/>
              </a:lnSpc>
            </a:pPr>
            <a:r>
              <a:rPr b="0" lang="es-GT" sz="1400" spc="-1" strike="noStrike">
                <a:solidFill>
                  <a:srgbClr val="a6a6a6"/>
                </a:solidFill>
                <a:uFill>
                  <a:solidFill>
                    <a:srgbClr val="ffffff"/>
                  </a:solidFill>
                </a:uFill>
                <a:latin typeface="Calibri"/>
                <a:ea typeface="DejaVu Sans"/>
              </a:rPr>
              <a:t>This presentation uses a free template provided by FPPT.com</a:t>
            </a:r>
            <a:endParaRPr b="0" lang="es-GT" sz="1400" spc="-1" strike="noStrike">
              <a:solidFill>
                <a:srgbClr val="000000"/>
              </a:solidFill>
              <a:uFill>
                <a:solidFill>
                  <a:srgbClr val="ffffff"/>
                </a:solidFill>
              </a:uFill>
              <a:latin typeface="Arial"/>
            </a:endParaRPr>
          </a:p>
          <a:p>
            <a:pPr>
              <a:lnSpc>
                <a:spcPct val="100000"/>
              </a:lnSpc>
            </a:pPr>
            <a:r>
              <a:rPr b="0" lang="es-GT" sz="1400" spc="-1" strike="noStrike">
                <a:solidFill>
                  <a:srgbClr val="a6a6a6"/>
                </a:solidFill>
                <a:uFill>
                  <a:solidFill>
                    <a:srgbClr val="ffffff"/>
                  </a:solidFill>
                </a:uFill>
                <a:latin typeface="Calibri"/>
                <a:ea typeface="DejaVu Sans"/>
              </a:rPr>
              <a:t>www.free-power-point-templates.com</a:t>
            </a:r>
            <a:endParaRPr b="0" lang="es-GT" sz="1400" spc="-1" strike="noStrike">
              <a:solidFill>
                <a:srgbClr val="000000"/>
              </a:solidFill>
              <a:uFill>
                <a:solidFill>
                  <a:srgbClr val="ffffff"/>
                </a:solidFill>
              </a:uFill>
              <a:latin typeface="Arial"/>
            </a:endParaRPr>
          </a:p>
        </p:txBody>
      </p:sp>
      <p:sp>
        <p:nvSpPr>
          <p:cNvPr id="112" name="PlaceHolder 2"/>
          <p:cNvSpPr>
            <a:spLocks noGrp="1"/>
          </p:cNvSpPr>
          <p:nvPr>
            <p:ph type="title"/>
          </p:nvPr>
        </p:nvSpPr>
        <p:spPr>
          <a:xfrm>
            <a:off x="457200" y="205200"/>
            <a:ext cx="8229240" cy="858600"/>
          </a:xfrm>
          <a:prstGeom prst="rect">
            <a:avLst/>
          </a:prstGeom>
        </p:spPr>
        <p:txBody>
          <a:bodyPr lIns="0" rIns="0" tIns="0" bIns="0" anchor="ctr"/>
          <a:p>
            <a:pPr algn="ctr"/>
            <a:r>
              <a:rPr b="0" lang="es-GT" sz="4400" spc="-1" strike="noStrike">
                <a:solidFill>
                  <a:srgbClr val="000000"/>
                </a:solidFill>
                <a:uFill>
                  <a:solidFill>
                    <a:srgbClr val="ffffff"/>
                  </a:solidFill>
                </a:uFill>
                <a:latin typeface="Arial"/>
              </a:rPr>
              <a:t>Pulse para editar el formato del texto de título</a:t>
            </a:r>
            <a:endParaRPr b="0" lang="es-GT" sz="4400" spc="-1" strike="noStrike">
              <a:solidFill>
                <a:srgbClr val="000000"/>
              </a:solidFill>
              <a:uFill>
                <a:solidFill>
                  <a:srgbClr val="ffffff"/>
                </a:solidFill>
              </a:uFill>
              <a:latin typeface="Arial"/>
            </a:endParaRPr>
          </a:p>
        </p:txBody>
      </p:sp>
      <p:sp>
        <p:nvSpPr>
          <p:cNvPr id="113"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GT" sz="3200" spc="-1" strike="noStrike">
                <a:solidFill>
                  <a:srgbClr val="000000"/>
                </a:solidFill>
                <a:uFill>
                  <a:solidFill>
                    <a:srgbClr val="ffffff"/>
                  </a:solidFill>
                </a:uFill>
                <a:latin typeface="Arial"/>
              </a:rPr>
              <a:t>Pulse para editar el formato de esquema del texto</a:t>
            </a:r>
            <a:endParaRPr b="0" lang="es-GT"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s-GT" sz="2800" spc="-1" strike="noStrike">
                <a:solidFill>
                  <a:srgbClr val="000000"/>
                </a:solidFill>
                <a:uFill>
                  <a:solidFill>
                    <a:srgbClr val="ffffff"/>
                  </a:solidFill>
                </a:uFill>
                <a:latin typeface="Arial"/>
              </a:rPr>
              <a:t>Segundo nivel del esquema</a:t>
            </a:r>
            <a:endParaRPr b="0" lang="es-GT"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s-GT" sz="2400" spc="-1" strike="noStrike">
                <a:solidFill>
                  <a:srgbClr val="000000"/>
                </a:solidFill>
                <a:uFill>
                  <a:solidFill>
                    <a:srgbClr val="ffffff"/>
                  </a:solidFill>
                </a:uFill>
                <a:latin typeface="Arial"/>
              </a:rPr>
              <a:t>Tercer nivel del esquema</a:t>
            </a:r>
            <a:endParaRPr b="0" lang="es-GT"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s-GT" sz="2000" spc="-1" strike="noStrike">
                <a:solidFill>
                  <a:srgbClr val="000000"/>
                </a:solidFill>
                <a:uFill>
                  <a:solidFill>
                    <a:srgbClr val="ffffff"/>
                  </a:solidFill>
                </a:uFill>
                <a:latin typeface="Arial"/>
              </a:rPr>
              <a:t>Cuarto nivel del esquema</a:t>
            </a:r>
            <a:endParaRPr b="0" lang="es-GT"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Quinto nivel del esquema</a:t>
            </a:r>
            <a:endParaRPr b="0" lang="es-GT"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Sexto nivel del esquema</a:t>
            </a:r>
            <a:endParaRPr b="0" lang="es-GT"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Séptimo nivel del esquema</a:t>
            </a:r>
            <a:endParaRPr b="0" lang="es-GT"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3200400" y="417240"/>
            <a:ext cx="5689440" cy="860040"/>
          </a:xfrm>
          <a:prstGeom prst="rect">
            <a:avLst/>
          </a:prstGeom>
          <a:noFill/>
          <a:ln>
            <a:noFill/>
          </a:ln>
        </p:spPr>
        <p:style>
          <a:lnRef idx="0"/>
          <a:fillRef idx="0"/>
          <a:effectRef idx="0"/>
          <a:fontRef idx="minor"/>
        </p:style>
        <p:txBody>
          <a:bodyPr lIns="90000" rIns="90000" tIns="45000" bIns="45000" anchor="ctr"/>
          <a:p>
            <a:pPr>
              <a:lnSpc>
                <a:spcPct val="100000"/>
              </a:lnSpc>
            </a:pPr>
            <a:r>
              <a:rPr b="0" lang="es-GT" sz="2800" spc="-1" strike="noStrike">
                <a:solidFill>
                  <a:srgbClr val="ffffff"/>
                </a:solidFill>
                <a:uFill>
                  <a:solidFill>
                    <a:srgbClr val="ffffff"/>
                  </a:solidFill>
                </a:uFill>
                <a:latin typeface="Calibri"/>
                <a:ea typeface="DejaVu Sans"/>
              </a:rPr>
              <a:t>Universidad Francisco Marroquín</a:t>
            </a:r>
            <a:endParaRPr b="0" lang="es-GT" sz="2800" spc="-1" strike="noStrike">
              <a:solidFill>
                <a:srgbClr val="000000"/>
              </a:solidFill>
              <a:uFill>
                <a:solidFill>
                  <a:srgbClr val="ffffff"/>
                </a:solidFill>
              </a:uFill>
              <a:latin typeface="Arial"/>
            </a:endParaRPr>
          </a:p>
        </p:txBody>
      </p:sp>
      <p:sp>
        <p:nvSpPr>
          <p:cNvPr id="149" name="CustomShape 2"/>
          <p:cNvSpPr/>
          <p:nvPr/>
        </p:nvSpPr>
        <p:spPr>
          <a:xfrm>
            <a:off x="3312000" y="2232000"/>
            <a:ext cx="5684040" cy="1098720"/>
          </a:xfrm>
          <a:prstGeom prst="rect">
            <a:avLst/>
          </a:prstGeom>
          <a:noFill/>
          <a:ln>
            <a:noFill/>
          </a:ln>
        </p:spPr>
        <p:style>
          <a:lnRef idx="0"/>
          <a:fillRef idx="0"/>
          <a:effectRef idx="0"/>
          <a:fontRef idx="minor"/>
        </p:style>
        <p:txBody>
          <a:bodyPr lIns="90000" rIns="90000" tIns="45000" bIns="45000"/>
          <a:p>
            <a:pPr algn="r">
              <a:lnSpc>
                <a:spcPct val="100000"/>
              </a:lnSpc>
            </a:pPr>
            <a:r>
              <a:rPr b="0" lang="es-GT" sz="2800" spc="-1" strike="noStrike">
                <a:solidFill>
                  <a:srgbClr val="000000"/>
                </a:solidFill>
                <a:uFill>
                  <a:solidFill>
                    <a:srgbClr val="ffffff"/>
                  </a:solidFill>
                </a:uFill>
                <a:latin typeface="Calibri"/>
                <a:ea typeface="DejaVu Sans"/>
              </a:rPr>
              <a:t>Machine Learning</a:t>
            </a:r>
            <a:endParaRPr b="0" lang="es-GT" sz="2800" spc="-1" strike="noStrike">
              <a:solidFill>
                <a:srgbClr val="000000"/>
              </a:solidFill>
              <a:uFill>
                <a:solidFill>
                  <a:srgbClr val="ffffff"/>
                </a:solidFill>
              </a:uFill>
              <a:latin typeface="Arial"/>
            </a:endParaRPr>
          </a:p>
          <a:p>
            <a:pPr algn="r">
              <a:lnSpc>
                <a:spcPct val="100000"/>
              </a:lnSpc>
            </a:pPr>
            <a:r>
              <a:rPr b="0" lang="es-GT" sz="2800" spc="-1" strike="noStrike">
                <a:solidFill>
                  <a:srgbClr val="000000"/>
                </a:solidFill>
                <a:uFill>
                  <a:solidFill>
                    <a:srgbClr val="ffffff"/>
                  </a:solidFill>
                </a:uFill>
                <a:latin typeface="Calibri"/>
                <a:ea typeface="DejaVu Sans"/>
              </a:rPr>
              <a:t>Primer semestre 2018</a:t>
            </a:r>
            <a:endParaRPr b="0" lang="es-GT" sz="2800" spc="-1" strike="noStrike">
              <a:solidFill>
                <a:srgbClr val="000000"/>
              </a:solidFill>
              <a:uFill>
                <a:solidFill>
                  <a:srgbClr val="ffffff"/>
                </a:solidFill>
              </a:uFill>
              <a:latin typeface="Arial"/>
            </a:endParaRPr>
          </a:p>
          <a:p>
            <a:pPr algn="r">
              <a:lnSpc>
                <a:spcPct val="100000"/>
              </a:lnSpc>
            </a:pPr>
            <a:endParaRPr b="0" lang="es-GT" sz="2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757080" y="433800"/>
            <a:ext cx="8242200" cy="6069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Objetivo del proceso de ML</a:t>
            </a:r>
            <a:endParaRPr b="0" lang="es-GT" sz="2800" spc="-1" strike="noStrike">
              <a:solidFill>
                <a:srgbClr val="000000"/>
              </a:solidFill>
              <a:uFill>
                <a:solidFill>
                  <a:srgbClr val="ffffff"/>
                </a:solidFill>
              </a:uFill>
              <a:latin typeface="Arial"/>
            </a:endParaRPr>
          </a:p>
        </p:txBody>
      </p:sp>
      <p:sp>
        <p:nvSpPr>
          <p:cNvPr id="184" name="CustomShape 2"/>
          <p:cNvSpPr/>
          <p:nvPr/>
        </p:nvSpPr>
        <p:spPr>
          <a:xfrm>
            <a:off x="448920" y="1350000"/>
            <a:ext cx="8242200" cy="3508200"/>
          </a:xfrm>
          <a:prstGeom prst="rect">
            <a:avLst/>
          </a:prstGeom>
          <a:noFill/>
          <a:ln>
            <a:noFill/>
          </a:ln>
        </p:spPr>
        <p:style>
          <a:lnRef idx="0"/>
          <a:fillRef idx="0"/>
          <a:effectRef idx="0"/>
          <a:fontRef idx="minor"/>
        </p:style>
        <p:txBody>
          <a:bodyPr lIns="0" rIns="0" tIns="0" bIns="0"/>
          <a:p>
            <a:pPr>
              <a:lnSpc>
                <a:spcPct val="100000"/>
              </a:lnSpc>
            </a:pPr>
            <a:endParaRPr b="0" lang="es-GT" sz="1800" spc="-1" strike="noStrike">
              <a:solidFill>
                <a:srgbClr val="000000"/>
              </a:solidFill>
              <a:uFill>
                <a:solidFill>
                  <a:srgbClr val="ffffff"/>
                </a:solidFill>
              </a:uFill>
              <a:latin typeface="Arial"/>
            </a:endParaRPr>
          </a:p>
          <a:p>
            <a:pPr>
              <a:lnSpc>
                <a:spcPct val="100000"/>
              </a:lnSpc>
            </a:pPr>
            <a:endParaRPr b="0" lang="es-GT" sz="1800" spc="-1" strike="noStrike">
              <a:solidFill>
                <a:srgbClr val="000000"/>
              </a:solidFill>
              <a:uFill>
                <a:solidFill>
                  <a:srgbClr val="ffffff"/>
                </a:solidFill>
              </a:uFill>
              <a:latin typeface="Arial"/>
            </a:endParaRPr>
          </a:p>
        </p:txBody>
      </p:sp>
      <p:sp>
        <p:nvSpPr>
          <p:cNvPr id="185" name="CustomShape 3"/>
          <p:cNvSpPr/>
          <p:nvPr/>
        </p:nvSpPr>
        <p:spPr>
          <a:xfrm>
            <a:off x="136440" y="1155240"/>
            <a:ext cx="8647200" cy="1148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000000"/>
              </a:buClr>
              <a:buSzPct val="45000"/>
              <a:buFont typeface="Wingdings" charset="2"/>
              <a:buChar char=""/>
            </a:pPr>
            <a:r>
              <a:rPr b="1" lang="es-GT" sz="1200" spc="-1" strike="noStrike">
                <a:solidFill>
                  <a:srgbClr val="000000"/>
                </a:solidFill>
                <a:uFill>
                  <a:solidFill>
                    <a:srgbClr val="ffffff"/>
                  </a:solidFill>
                </a:uFill>
                <a:latin typeface="Arial"/>
                <a:ea typeface="DejaVu Sans"/>
              </a:rPr>
              <a:t>Formulación matemática del objetivo del proceso de ML</a:t>
            </a:r>
            <a:endParaRPr b="0" lang="es-GT" sz="1200" spc="-1" strike="noStrike">
              <a:solidFill>
                <a:srgbClr val="000000"/>
              </a:solidFill>
              <a:uFill>
                <a:solidFill>
                  <a:srgbClr val="ffffff"/>
                </a:solidFill>
              </a:uFill>
              <a:latin typeface="Arial"/>
            </a:endParaRPr>
          </a:p>
          <a:p>
            <a:pPr>
              <a:lnSpc>
                <a:spcPct val="100000"/>
              </a:lnSpc>
            </a:pPr>
            <a:endParaRPr b="0" lang="es-GT" sz="1200" spc="-1" strike="noStrike">
              <a:solidFill>
                <a:srgbClr val="000000"/>
              </a:solidFill>
              <a:uFill>
                <a:solidFill>
                  <a:srgbClr val="ffffff"/>
                </a:solidFill>
              </a:uFill>
              <a:latin typeface="Arial"/>
            </a:endParaRPr>
          </a:p>
          <a:p>
            <a:pPr>
              <a:lnSpc>
                <a:spcPct val="100000"/>
              </a:lnSpc>
            </a:pPr>
            <a:r>
              <a:rPr b="0" lang="es-GT" sz="1200" spc="-1" strike="noStrike">
                <a:solidFill>
                  <a:srgbClr val="000000"/>
                </a:solidFill>
                <a:uFill>
                  <a:solidFill>
                    <a:srgbClr val="ffffff"/>
                  </a:solidFill>
                </a:uFill>
                <a:latin typeface="Arial"/>
                <a:ea typeface="DejaVu Sans"/>
              </a:rPr>
              <a:t>Con las piezas que ya tenemos, podemos definir en términos formales (matemáticos) el objetivo del proceso  de ML como:</a:t>
            </a:r>
            <a:endParaRPr b="0" lang="es-GT" sz="1200" spc="-1" strike="noStrike">
              <a:solidFill>
                <a:srgbClr val="000000"/>
              </a:solidFill>
              <a:uFill>
                <a:solidFill>
                  <a:srgbClr val="ffffff"/>
                </a:solidFill>
              </a:uFill>
              <a:latin typeface="Arial"/>
            </a:endParaRPr>
          </a:p>
          <a:p>
            <a:pPr>
              <a:lnSpc>
                <a:spcPct val="100000"/>
              </a:lnSpc>
            </a:pPr>
            <a:endParaRPr b="0" lang="es-GT" sz="1200" spc="-1" strike="noStrike">
              <a:solidFill>
                <a:srgbClr val="000000"/>
              </a:solidFill>
              <a:uFill>
                <a:solidFill>
                  <a:srgbClr val="ffffff"/>
                </a:solidFill>
              </a:uFill>
              <a:latin typeface="Arial"/>
            </a:endParaRPr>
          </a:p>
          <a:p>
            <a:pPr>
              <a:lnSpc>
                <a:spcPct val="100000"/>
              </a:lnSpc>
            </a:pPr>
            <a:r>
              <a:rPr b="0" lang="es-GT" sz="1200" spc="-1" strike="noStrike">
                <a:solidFill>
                  <a:srgbClr val="000000"/>
                </a:solidFill>
                <a:uFill>
                  <a:solidFill>
                    <a:srgbClr val="ffffff"/>
                  </a:solidFill>
                </a:uFill>
                <a:latin typeface="Arial"/>
                <a:ea typeface="DejaVu Sans"/>
              </a:rPr>
              <a:t>Dada una función de costo J , minimizar J en función de los parámetros θ. </a:t>
            </a:r>
            <a:endParaRPr b="0" lang="es-GT" sz="1200" spc="-1" strike="noStrike">
              <a:solidFill>
                <a:srgbClr val="000000"/>
              </a:solidFill>
              <a:uFill>
                <a:solidFill>
                  <a:srgbClr val="ffffff"/>
                </a:solidFill>
              </a:uFill>
              <a:latin typeface="Arial"/>
            </a:endParaRPr>
          </a:p>
          <a:p>
            <a:pPr>
              <a:lnSpc>
                <a:spcPct val="100000"/>
              </a:lnSpc>
            </a:pPr>
            <a:r>
              <a:rPr b="0" lang="es-GT" sz="1200" spc="-1" strike="noStrike">
                <a:solidFill>
                  <a:srgbClr val="000000"/>
                </a:solidFill>
                <a:uFill>
                  <a:solidFill>
                    <a:srgbClr val="ffffff"/>
                  </a:solidFill>
                </a:uFill>
                <a:latin typeface="Arial"/>
                <a:ea typeface="DejaVu Sans"/>
              </a:rPr>
              <a:t>Utilizando notación matemática tenemos:</a:t>
            </a:r>
            <a:endParaRPr b="0" lang="es-GT" sz="1200" spc="-1" strike="noStrike">
              <a:solidFill>
                <a:srgbClr val="000000"/>
              </a:solidFill>
              <a:uFill>
                <a:solidFill>
                  <a:srgbClr val="ffffff"/>
                </a:solidFill>
              </a:uFill>
              <a:latin typeface="Arial"/>
            </a:endParaRPr>
          </a:p>
          <a:p>
            <a:pPr>
              <a:lnSpc>
                <a:spcPct val="100000"/>
              </a:lnSpc>
            </a:pPr>
            <a:endParaRPr b="0" lang="es-GT" sz="1200" spc="-1" strike="noStrike">
              <a:solidFill>
                <a:srgbClr val="000000"/>
              </a:solidFill>
              <a:uFill>
                <a:solidFill>
                  <a:srgbClr val="ffffff"/>
                </a:solidFill>
              </a:uFill>
              <a:latin typeface="Arial"/>
            </a:endParaRPr>
          </a:p>
          <a:p>
            <a:pPr>
              <a:lnSpc>
                <a:spcPct val="100000"/>
              </a:lnSpc>
            </a:pPr>
            <a:r>
              <a:rPr b="1" lang="es-GT" sz="1200" spc="-1" strike="noStrike">
                <a:solidFill>
                  <a:srgbClr val="000000"/>
                </a:solidFill>
                <a:uFill>
                  <a:solidFill>
                    <a:srgbClr val="ffffff"/>
                  </a:solidFill>
                </a:uFill>
                <a:latin typeface="Arial"/>
                <a:ea typeface="DejaVu Sans"/>
              </a:rPr>
              <a:t>	</a:t>
            </a:r>
            <a:r>
              <a:rPr b="1" lang="es-GT" sz="1200" spc="-1" strike="noStrike">
                <a:solidFill>
                  <a:srgbClr val="000000"/>
                </a:solidFill>
                <a:uFill>
                  <a:solidFill>
                    <a:srgbClr val="ffffff"/>
                  </a:solidFill>
                </a:uFill>
                <a:latin typeface="Arial"/>
                <a:ea typeface="DejaVu Sans"/>
              </a:rPr>
              <a:t>	</a:t>
            </a:r>
            <a:r>
              <a:rPr b="1" lang="es-GT" sz="1200" spc="-1" strike="noStrike">
                <a:solidFill>
                  <a:srgbClr val="000000"/>
                </a:solidFill>
                <a:uFill>
                  <a:solidFill>
                    <a:srgbClr val="ffffff"/>
                  </a:solidFill>
                </a:uFill>
                <a:latin typeface="Arial"/>
                <a:ea typeface="DejaVu Sans"/>
              </a:rPr>
              <a:t>	</a:t>
            </a:r>
            <a:r>
              <a:rPr b="1" lang="es-GT" sz="1200" spc="-1" strike="noStrike">
                <a:solidFill>
                  <a:srgbClr val="000000"/>
                </a:solidFill>
                <a:uFill>
                  <a:solidFill>
                    <a:srgbClr val="ffffff"/>
                  </a:solidFill>
                </a:uFill>
                <a:latin typeface="Arial"/>
                <a:ea typeface="DejaVu Sans"/>
              </a:rPr>
              <a:t>	</a:t>
            </a:r>
            <a:r>
              <a:rPr b="1" lang="es-GT" sz="1200" spc="-1" strike="noStrike">
                <a:solidFill>
                  <a:srgbClr val="000000"/>
                </a:solidFill>
                <a:uFill>
                  <a:solidFill>
                    <a:srgbClr val="ffffff"/>
                  </a:solidFill>
                </a:uFill>
                <a:latin typeface="Arial"/>
                <a:ea typeface="DejaVu Sans"/>
              </a:rPr>
              <a:t>	</a:t>
            </a:r>
            <a:r>
              <a:rPr b="1" lang="es-GT" sz="1200" spc="-1" strike="noStrike">
                <a:solidFill>
                  <a:srgbClr val="000000"/>
                </a:solidFill>
                <a:uFill>
                  <a:solidFill>
                    <a:srgbClr val="ffffff"/>
                  </a:solidFill>
                </a:uFill>
                <a:latin typeface="Arial"/>
                <a:ea typeface="DejaVu Sans"/>
              </a:rPr>
              <a:t>	</a:t>
            </a:r>
            <a:r>
              <a:rPr b="1" lang="es-GT" sz="1200" spc="-1" strike="noStrike">
                <a:solidFill>
                  <a:srgbClr val="000000"/>
                </a:solidFill>
                <a:uFill>
                  <a:solidFill>
                    <a:srgbClr val="ffffff"/>
                  </a:solidFill>
                </a:uFill>
                <a:latin typeface="Arial"/>
                <a:ea typeface="DejaVu Sans"/>
              </a:rPr>
              <a:t>	</a:t>
            </a:r>
            <a:r>
              <a:rPr b="1" lang="es-GT" sz="1200" spc="-1" strike="noStrike">
                <a:solidFill>
                  <a:srgbClr val="000000"/>
                </a:solidFill>
                <a:uFill>
                  <a:solidFill>
                    <a:srgbClr val="ffffff"/>
                  </a:solidFill>
                </a:uFill>
                <a:latin typeface="Arial"/>
                <a:ea typeface="DejaVu Sans"/>
              </a:rPr>
              <a:t>minimizar J(θ0,θ1)</a:t>
            </a:r>
            <a:br/>
            <a:r>
              <a:rPr b="1" lang="es-GT" sz="1200" spc="-1" strike="noStrike">
                <a:solidFill>
                  <a:srgbClr val="000000"/>
                </a:solidFill>
                <a:uFill>
                  <a:solidFill>
                    <a:srgbClr val="ffffff"/>
                  </a:solidFill>
                </a:uFill>
                <a:latin typeface="Arial"/>
                <a:ea typeface="DejaVu Sans"/>
              </a:rPr>
              <a:t>  </a:t>
            </a:r>
            <a:r>
              <a:rPr b="1" lang="es-GT" sz="1200" spc="-1" strike="noStrike">
                <a:solidFill>
                  <a:srgbClr val="000000"/>
                </a:solidFill>
                <a:uFill>
                  <a:solidFill>
                    <a:srgbClr val="ffffff"/>
                  </a:solidFill>
                </a:uFill>
                <a:latin typeface="Arial"/>
                <a:ea typeface="DejaVu Sans"/>
              </a:rPr>
              <a:t>	</a:t>
            </a:r>
            <a:r>
              <a:rPr b="1" lang="es-GT" sz="1200" spc="-1" strike="noStrike">
                <a:solidFill>
                  <a:srgbClr val="000000"/>
                </a:solidFill>
                <a:uFill>
                  <a:solidFill>
                    <a:srgbClr val="ffffff"/>
                  </a:solidFill>
                </a:uFill>
                <a:latin typeface="Arial"/>
                <a:ea typeface="DejaVu Sans"/>
              </a:rPr>
              <a:t>	</a:t>
            </a:r>
            <a:r>
              <a:rPr b="1" lang="es-GT" sz="1200" spc="-1" strike="noStrike">
                <a:solidFill>
                  <a:srgbClr val="000000"/>
                </a:solidFill>
                <a:uFill>
                  <a:solidFill>
                    <a:srgbClr val="ffffff"/>
                  </a:solidFill>
                </a:uFill>
                <a:latin typeface="Arial"/>
                <a:ea typeface="DejaVu Sans"/>
              </a:rPr>
              <a:t>	</a:t>
            </a:r>
            <a:r>
              <a:rPr b="1" lang="es-GT" sz="1200" spc="-1" strike="noStrike">
                <a:solidFill>
                  <a:srgbClr val="000000"/>
                </a:solidFill>
                <a:uFill>
                  <a:solidFill>
                    <a:srgbClr val="ffffff"/>
                  </a:solidFill>
                </a:uFill>
                <a:latin typeface="Arial"/>
                <a:ea typeface="DejaVu Sans"/>
              </a:rPr>
              <a:t>	</a:t>
            </a:r>
            <a:r>
              <a:rPr b="1" lang="es-GT" sz="1200" spc="-1" strike="noStrike">
                <a:solidFill>
                  <a:srgbClr val="000000"/>
                </a:solidFill>
                <a:uFill>
                  <a:solidFill>
                    <a:srgbClr val="ffffff"/>
                  </a:solidFill>
                </a:uFill>
                <a:latin typeface="Arial"/>
                <a:ea typeface="DejaVu Sans"/>
              </a:rPr>
              <a:t>	</a:t>
            </a:r>
            <a:r>
              <a:rPr b="1" lang="es-GT" sz="1200" spc="-1" strike="noStrike">
                <a:solidFill>
                  <a:srgbClr val="000000"/>
                </a:solidFill>
                <a:uFill>
                  <a:solidFill>
                    <a:srgbClr val="ffffff"/>
                  </a:solidFill>
                </a:uFill>
                <a:latin typeface="Arial"/>
                <a:ea typeface="DejaVu Sans"/>
              </a:rPr>
              <a:t>	</a:t>
            </a:r>
            <a:r>
              <a:rPr b="1" lang="es-GT" sz="1200" spc="-1" strike="noStrike">
                <a:solidFill>
                  <a:srgbClr val="000000"/>
                </a:solidFill>
                <a:uFill>
                  <a:solidFill>
                    <a:srgbClr val="ffffff"/>
                  </a:solidFill>
                </a:uFill>
                <a:latin typeface="Arial"/>
                <a:ea typeface="DejaVu Sans"/>
              </a:rPr>
              <a:t>              θ0,θ1</a:t>
            </a:r>
            <a:endParaRPr b="0" lang="es-GT" sz="1200" spc="-1" strike="noStrike">
              <a:solidFill>
                <a:srgbClr val="000000"/>
              </a:solidFill>
              <a:uFill>
                <a:solidFill>
                  <a:srgbClr val="ffffff"/>
                </a:solidFill>
              </a:uFill>
              <a:latin typeface="Arial"/>
            </a:endParaRPr>
          </a:p>
          <a:p>
            <a:pPr>
              <a:lnSpc>
                <a:spcPct val="100000"/>
              </a:lnSpc>
            </a:pPr>
            <a:endParaRPr b="0" lang="es-GT" sz="1200" spc="-1" strike="noStrike">
              <a:solidFill>
                <a:srgbClr val="000000"/>
              </a:solidFill>
              <a:uFill>
                <a:solidFill>
                  <a:srgbClr val="ffffff"/>
                </a:solidFill>
              </a:uFill>
              <a:latin typeface="Arial"/>
            </a:endParaRPr>
          </a:p>
          <a:p>
            <a:pPr>
              <a:lnSpc>
                <a:spcPct val="100000"/>
              </a:lnSpc>
            </a:pPr>
            <a:r>
              <a:rPr b="0" lang="es-GT" sz="1500" spc="-1" strike="noStrike">
                <a:solidFill>
                  <a:srgbClr val="000000"/>
                </a:solidFill>
                <a:uFill>
                  <a:solidFill>
                    <a:srgbClr val="ffffff"/>
                  </a:solidFill>
                </a:uFill>
                <a:latin typeface="Arial"/>
                <a:ea typeface="DejaVu Sans"/>
              </a:rPr>
              <a:t> </a:t>
            </a:r>
            <a:endParaRPr b="0" lang="es-GT" sz="15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757080" y="433800"/>
            <a:ext cx="8242200" cy="6069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Comparación entre h y J</a:t>
            </a:r>
            <a:endParaRPr b="0" lang="es-GT" sz="2800" spc="-1" strike="noStrike">
              <a:solidFill>
                <a:srgbClr val="000000"/>
              </a:solidFill>
              <a:uFill>
                <a:solidFill>
                  <a:srgbClr val="ffffff"/>
                </a:solidFill>
              </a:uFill>
              <a:latin typeface="Arial"/>
            </a:endParaRPr>
          </a:p>
        </p:txBody>
      </p:sp>
      <p:sp>
        <p:nvSpPr>
          <p:cNvPr id="187" name="CustomShape 2"/>
          <p:cNvSpPr/>
          <p:nvPr/>
        </p:nvSpPr>
        <p:spPr>
          <a:xfrm>
            <a:off x="448920" y="1350000"/>
            <a:ext cx="8242200" cy="3508200"/>
          </a:xfrm>
          <a:prstGeom prst="rect">
            <a:avLst/>
          </a:prstGeom>
          <a:noFill/>
          <a:ln>
            <a:noFill/>
          </a:ln>
        </p:spPr>
        <p:style>
          <a:lnRef idx="0"/>
          <a:fillRef idx="0"/>
          <a:effectRef idx="0"/>
          <a:fontRef idx="minor"/>
        </p:style>
        <p:txBody>
          <a:bodyPr lIns="0" rIns="0" tIns="0" bIns="0"/>
          <a:p>
            <a:pPr>
              <a:lnSpc>
                <a:spcPct val="100000"/>
              </a:lnSpc>
            </a:pPr>
            <a:endParaRPr b="0" lang="es-GT" sz="1800" spc="-1" strike="noStrike">
              <a:solidFill>
                <a:srgbClr val="000000"/>
              </a:solidFill>
              <a:uFill>
                <a:solidFill>
                  <a:srgbClr val="ffffff"/>
                </a:solidFill>
              </a:uFill>
              <a:latin typeface="Arial"/>
            </a:endParaRPr>
          </a:p>
          <a:p>
            <a:pPr>
              <a:lnSpc>
                <a:spcPct val="100000"/>
              </a:lnSpc>
            </a:pPr>
            <a:endParaRPr b="0" lang="es-GT" sz="1800" spc="-1" strike="noStrike">
              <a:solidFill>
                <a:srgbClr val="000000"/>
              </a:solidFill>
              <a:uFill>
                <a:solidFill>
                  <a:srgbClr val="ffffff"/>
                </a:solidFill>
              </a:uFill>
              <a:latin typeface="Arial"/>
            </a:endParaRPr>
          </a:p>
        </p:txBody>
      </p:sp>
      <p:sp>
        <p:nvSpPr>
          <p:cNvPr id="188" name="CustomShape 3"/>
          <p:cNvSpPr/>
          <p:nvPr/>
        </p:nvSpPr>
        <p:spPr>
          <a:xfrm>
            <a:off x="136440" y="1155240"/>
            <a:ext cx="8647200" cy="1148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000000"/>
              </a:buClr>
              <a:buSzPct val="45000"/>
              <a:buFont typeface="Wingdings" charset="2"/>
              <a:buChar char=""/>
            </a:pPr>
            <a:r>
              <a:rPr b="1" lang="es-GT" sz="1200" spc="-1" strike="noStrike">
                <a:solidFill>
                  <a:srgbClr val="000000"/>
                </a:solidFill>
                <a:uFill>
                  <a:solidFill>
                    <a:srgbClr val="ffffff"/>
                  </a:solidFill>
                </a:uFill>
                <a:latin typeface="Arial"/>
                <a:ea typeface="DejaVu Sans"/>
              </a:rPr>
              <a:t>Comparación entre hipótesis h y función de costo J</a:t>
            </a:r>
            <a:endParaRPr b="0" lang="es-GT" sz="1200" spc="-1" strike="noStrike">
              <a:solidFill>
                <a:srgbClr val="000000"/>
              </a:solidFill>
              <a:uFill>
                <a:solidFill>
                  <a:srgbClr val="ffffff"/>
                </a:solidFill>
              </a:uFill>
              <a:latin typeface="Arial"/>
            </a:endParaRPr>
          </a:p>
          <a:p>
            <a:pPr>
              <a:lnSpc>
                <a:spcPct val="100000"/>
              </a:lnSpc>
            </a:pPr>
            <a:endParaRPr b="0" lang="es-GT" sz="1200" spc="-1" strike="noStrike">
              <a:solidFill>
                <a:srgbClr val="000000"/>
              </a:solidFill>
              <a:uFill>
                <a:solidFill>
                  <a:srgbClr val="ffffff"/>
                </a:solidFill>
              </a:uFill>
              <a:latin typeface="Arial"/>
            </a:endParaRPr>
          </a:p>
          <a:p>
            <a:pPr>
              <a:lnSpc>
                <a:spcPct val="100000"/>
              </a:lnSpc>
            </a:pPr>
            <a:r>
              <a:rPr b="0" lang="es-GT" sz="1200" spc="-1" strike="noStrike">
                <a:solidFill>
                  <a:srgbClr val="000000"/>
                </a:solidFill>
                <a:uFill>
                  <a:solidFill>
                    <a:srgbClr val="ffffff"/>
                  </a:solidFill>
                </a:uFill>
                <a:latin typeface="Arial"/>
                <a:ea typeface="DejaVu Sans"/>
              </a:rPr>
              <a:t>Ahora contamos con 2 funciones matemáticas, diferentes pero relacionadas:</a:t>
            </a:r>
            <a:endParaRPr b="0" lang="es-GT" sz="12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Wingdings" charset="2"/>
              <a:buChar char=""/>
            </a:pPr>
            <a:r>
              <a:rPr b="0" lang="es-GT" sz="1200" spc="-1" strike="noStrike">
                <a:solidFill>
                  <a:srgbClr val="000000"/>
                </a:solidFill>
                <a:uFill>
                  <a:solidFill>
                    <a:srgbClr val="ffffff"/>
                  </a:solidFill>
                </a:uFill>
                <a:latin typeface="Arial"/>
                <a:ea typeface="DejaVu Sans"/>
              </a:rPr>
              <a:t>La hipótesis h(x) que se usará para realizar predicciones/aproximaciones, para una hipótesis con parámetros θ0,θ1  esta será función de las entradas “x”</a:t>
            </a:r>
            <a:endParaRPr b="0" lang="es-GT" sz="12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Wingdings" charset="2"/>
              <a:buChar char=""/>
            </a:pPr>
            <a:r>
              <a:rPr b="0" lang="es-GT" sz="1200" spc="-1" strike="noStrike">
                <a:solidFill>
                  <a:srgbClr val="000000"/>
                </a:solidFill>
                <a:uFill>
                  <a:solidFill>
                    <a:srgbClr val="ffffff"/>
                  </a:solidFill>
                </a:uFill>
                <a:latin typeface="Arial"/>
                <a:ea typeface="DejaVu Sans"/>
              </a:rPr>
              <a:t>La función de costo J(θ0,θ1) que se usará para medir que tan buena es una hipótesis ,esta es función de los parámetros θ0,θ1.  </a:t>
            </a:r>
            <a:endParaRPr b="0" lang="es-GT" sz="1200" spc="-1" strike="noStrike">
              <a:solidFill>
                <a:srgbClr val="000000"/>
              </a:solidFill>
              <a:uFill>
                <a:solidFill>
                  <a:srgbClr val="ffffff"/>
                </a:solidFill>
              </a:uFill>
              <a:latin typeface="Arial"/>
            </a:endParaRPr>
          </a:p>
          <a:p>
            <a:pPr>
              <a:lnSpc>
                <a:spcPct val="100000"/>
              </a:lnSpc>
            </a:pPr>
            <a:endParaRPr b="0" lang="es-GT" sz="1200" spc="-1" strike="noStrike">
              <a:solidFill>
                <a:srgbClr val="000000"/>
              </a:solidFill>
              <a:uFill>
                <a:solidFill>
                  <a:srgbClr val="ffffff"/>
                </a:solidFill>
              </a:uFill>
              <a:latin typeface="Arial"/>
            </a:endParaRPr>
          </a:p>
          <a:p>
            <a:pPr>
              <a:lnSpc>
                <a:spcPct val="100000"/>
              </a:lnSpc>
            </a:pPr>
            <a:endParaRPr b="0" lang="es-GT" sz="12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757080" y="433800"/>
            <a:ext cx="8242200" cy="6069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Comparación entre h y J</a:t>
            </a:r>
            <a:endParaRPr b="0" lang="es-GT" sz="2800" spc="-1" strike="noStrike">
              <a:solidFill>
                <a:srgbClr val="000000"/>
              </a:solidFill>
              <a:uFill>
                <a:solidFill>
                  <a:srgbClr val="ffffff"/>
                </a:solidFill>
              </a:uFill>
              <a:latin typeface="Arial"/>
            </a:endParaRPr>
          </a:p>
        </p:txBody>
      </p:sp>
      <p:sp>
        <p:nvSpPr>
          <p:cNvPr id="190" name="CustomShape 2"/>
          <p:cNvSpPr/>
          <p:nvPr/>
        </p:nvSpPr>
        <p:spPr>
          <a:xfrm>
            <a:off x="448920" y="1350000"/>
            <a:ext cx="8242200" cy="3508200"/>
          </a:xfrm>
          <a:prstGeom prst="rect">
            <a:avLst/>
          </a:prstGeom>
          <a:noFill/>
          <a:ln>
            <a:noFill/>
          </a:ln>
        </p:spPr>
        <p:style>
          <a:lnRef idx="0"/>
          <a:fillRef idx="0"/>
          <a:effectRef idx="0"/>
          <a:fontRef idx="minor"/>
        </p:style>
        <p:txBody>
          <a:bodyPr lIns="0" rIns="0" tIns="0" bIns="0"/>
          <a:p>
            <a:pPr>
              <a:lnSpc>
                <a:spcPct val="100000"/>
              </a:lnSpc>
            </a:pPr>
            <a:endParaRPr b="0" lang="es-GT" sz="1800" spc="-1" strike="noStrike">
              <a:solidFill>
                <a:srgbClr val="000000"/>
              </a:solidFill>
              <a:uFill>
                <a:solidFill>
                  <a:srgbClr val="ffffff"/>
                </a:solidFill>
              </a:uFill>
              <a:latin typeface="Arial"/>
            </a:endParaRPr>
          </a:p>
          <a:p>
            <a:pPr>
              <a:lnSpc>
                <a:spcPct val="100000"/>
              </a:lnSpc>
            </a:pPr>
            <a:endParaRPr b="0" lang="es-GT" sz="1800" spc="-1" strike="noStrike">
              <a:solidFill>
                <a:srgbClr val="000000"/>
              </a:solidFill>
              <a:uFill>
                <a:solidFill>
                  <a:srgbClr val="ffffff"/>
                </a:solidFill>
              </a:uFill>
              <a:latin typeface="Arial"/>
            </a:endParaRPr>
          </a:p>
        </p:txBody>
      </p:sp>
      <p:sp>
        <p:nvSpPr>
          <p:cNvPr id="191" name="CustomShape 3"/>
          <p:cNvSpPr/>
          <p:nvPr/>
        </p:nvSpPr>
        <p:spPr>
          <a:xfrm>
            <a:off x="136440" y="1155240"/>
            <a:ext cx="8647200" cy="1148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000000"/>
              </a:buClr>
              <a:buSzPct val="45000"/>
              <a:buFont typeface="Wingdings" charset="2"/>
              <a:buChar char=""/>
            </a:pPr>
            <a:r>
              <a:rPr b="1" lang="es-GT" sz="1200" spc="-1" strike="noStrike">
                <a:solidFill>
                  <a:srgbClr val="000000"/>
                </a:solidFill>
                <a:uFill>
                  <a:solidFill>
                    <a:srgbClr val="ffffff"/>
                  </a:solidFill>
                </a:uFill>
                <a:latin typeface="Arial"/>
                <a:ea typeface="DejaVu Sans"/>
              </a:rPr>
              <a:t>Comparación entre hipótesis h y función de costo J</a:t>
            </a:r>
            <a:endParaRPr b="0" lang="es-GT" sz="1200" spc="-1" strike="noStrike">
              <a:solidFill>
                <a:srgbClr val="000000"/>
              </a:solidFill>
              <a:uFill>
                <a:solidFill>
                  <a:srgbClr val="ffffff"/>
                </a:solidFill>
              </a:uFill>
              <a:latin typeface="Arial"/>
            </a:endParaRPr>
          </a:p>
          <a:p>
            <a:pPr>
              <a:lnSpc>
                <a:spcPct val="100000"/>
              </a:lnSpc>
            </a:pPr>
            <a:endParaRPr b="0" lang="es-GT" sz="1200" spc="-1" strike="noStrike">
              <a:solidFill>
                <a:srgbClr val="000000"/>
              </a:solidFill>
              <a:uFill>
                <a:solidFill>
                  <a:srgbClr val="ffffff"/>
                </a:solidFill>
              </a:uFill>
              <a:latin typeface="Arial"/>
            </a:endParaRPr>
          </a:p>
          <a:p>
            <a:pPr>
              <a:lnSpc>
                <a:spcPct val="100000"/>
              </a:lnSpc>
            </a:pPr>
            <a:r>
              <a:rPr b="0" lang="es-GT" sz="1300" spc="-1" strike="noStrike">
                <a:solidFill>
                  <a:srgbClr val="000000"/>
                </a:solidFill>
                <a:uFill>
                  <a:solidFill>
                    <a:srgbClr val="ffffff"/>
                  </a:solidFill>
                </a:uFill>
                <a:latin typeface="Arial"/>
                <a:ea typeface="DejaVu Sans"/>
              </a:rPr>
              <a:t>Sabemos que diferentes parámetros </a:t>
            </a:r>
            <a:r>
              <a:rPr b="0" lang="es-GT" sz="1200" spc="-1" strike="noStrike">
                <a:solidFill>
                  <a:srgbClr val="000000"/>
                </a:solidFill>
                <a:uFill>
                  <a:solidFill>
                    <a:srgbClr val="ffffff"/>
                  </a:solidFill>
                </a:uFill>
                <a:latin typeface="Arial"/>
                <a:ea typeface="DejaVu Sans"/>
              </a:rPr>
              <a:t>θ0,θ1 generan diferentes lineas rectas, analizaremos como se relaciona una recta dada con el costo J de esta.</a:t>
            </a:r>
            <a:endParaRPr b="0" lang="es-GT" sz="1200" spc="-1" strike="noStrike">
              <a:solidFill>
                <a:srgbClr val="000000"/>
              </a:solidFill>
              <a:uFill>
                <a:solidFill>
                  <a:srgbClr val="ffffff"/>
                </a:solidFill>
              </a:uFill>
              <a:latin typeface="Arial"/>
            </a:endParaRPr>
          </a:p>
          <a:p>
            <a:pPr>
              <a:lnSpc>
                <a:spcPct val="100000"/>
              </a:lnSpc>
            </a:pPr>
            <a:endParaRPr b="0" lang="es-GT" sz="1200" spc="-1" strike="noStrike">
              <a:solidFill>
                <a:srgbClr val="000000"/>
              </a:solidFill>
              <a:uFill>
                <a:solidFill>
                  <a:srgbClr val="ffffff"/>
                </a:solidFill>
              </a:uFill>
              <a:latin typeface="Arial"/>
            </a:endParaRPr>
          </a:p>
          <a:p>
            <a:pPr>
              <a:lnSpc>
                <a:spcPct val="100000"/>
              </a:lnSpc>
            </a:pPr>
            <a:r>
              <a:rPr b="0" lang="es-GT" sz="1200" spc="-1" strike="noStrike">
                <a:solidFill>
                  <a:srgbClr val="000000"/>
                </a:solidFill>
                <a:uFill>
                  <a:solidFill>
                    <a:srgbClr val="ffffff"/>
                  </a:solidFill>
                </a:uFill>
                <a:latin typeface="Arial"/>
                <a:ea typeface="DejaVu Sans"/>
              </a:rPr>
              <a:t>Para simplificar el ejemplo, asumimos que la hipótesis tiene la forma siguiente(asumiremos que θ0 = 0) :</a:t>
            </a:r>
            <a:br/>
            <a:endParaRPr b="0" lang="es-GT" sz="1200" spc="-1" strike="noStrike">
              <a:solidFill>
                <a:srgbClr val="000000"/>
              </a:solidFill>
              <a:uFill>
                <a:solidFill>
                  <a:srgbClr val="ffffff"/>
                </a:solidFill>
              </a:uFill>
              <a:latin typeface="Arial"/>
            </a:endParaRPr>
          </a:p>
          <a:p>
            <a:pPr>
              <a:lnSpc>
                <a:spcPct val="100000"/>
              </a:lnSpc>
            </a:pPr>
            <a:endParaRPr b="0" lang="es-GT" sz="1200" spc="-1" strike="noStrike">
              <a:solidFill>
                <a:srgbClr val="000000"/>
              </a:solidFill>
              <a:uFill>
                <a:solidFill>
                  <a:srgbClr val="ffffff"/>
                </a:solidFill>
              </a:uFill>
              <a:latin typeface="Arial"/>
            </a:endParaRPr>
          </a:p>
          <a:p>
            <a:pPr>
              <a:lnSpc>
                <a:spcPct val="100000"/>
              </a:lnSpc>
            </a:pPr>
            <a:endParaRPr b="0" lang="es-GT" sz="1200" spc="-1" strike="noStrike">
              <a:solidFill>
                <a:srgbClr val="000000"/>
              </a:solidFill>
              <a:uFill>
                <a:solidFill>
                  <a:srgbClr val="ffffff"/>
                </a:solidFill>
              </a:uFill>
              <a:latin typeface="Arial"/>
            </a:endParaRPr>
          </a:p>
          <a:p>
            <a:pPr>
              <a:lnSpc>
                <a:spcPct val="100000"/>
              </a:lnSpc>
            </a:pPr>
            <a:r>
              <a:rPr b="0" lang="es-GT" sz="1200" spc="-1" strike="noStrike">
                <a:solidFill>
                  <a:srgbClr val="000000"/>
                </a:solidFill>
                <a:uFill>
                  <a:solidFill>
                    <a:srgbClr val="ffffff"/>
                  </a:solidFill>
                </a:uFill>
                <a:latin typeface="Arial"/>
                <a:ea typeface="DejaVu Sans"/>
              </a:rPr>
              <a:t>Esta es simplemente una recta que pasa por 0 en el eje “y”. </a:t>
            </a:r>
            <a:br/>
            <a:r>
              <a:rPr b="0" lang="es-GT" sz="1200" spc="-1" strike="noStrike">
                <a:solidFill>
                  <a:srgbClr val="000000"/>
                </a:solidFill>
                <a:uFill>
                  <a:solidFill>
                    <a:srgbClr val="ffffff"/>
                  </a:solidFill>
                </a:uFill>
                <a:latin typeface="Arial"/>
                <a:ea typeface="DejaVu Sans"/>
              </a:rPr>
              <a:t>La hipótesis entonces tiene asociada una función de costo que depende únicamente de una variable(el parámetro θ1, la pendiente de la recta) :</a:t>
            </a:r>
            <a:endParaRPr b="0" lang="es-GT" sz="1200" spc="-1" strike="noStrike">
              <a:solidFill>
                <a:srgbClr val="000000"/>
              </a:solidFill>
              <a:uFill>
                <a:solidFill>
                  <a:srgbClr val="ffffff"/>
                </a:solidFill>
              </a:uFill>
              <a:latin typeface="Arial"/>
            </a:endParaRPr>
          </a:p>
          <a:p>
            <a:pPr>
              <a:lnSpc>
                <a:spcPct val="100000"/>
              </a:lnSpc>
            </a:pPr>
            <a:endParaRPr b="0" lang="es-GT" sz="1200" spc="-1" strike="noStrike">
              <a:solidFill>
                <a:srgbClr val="000000"/>
              </a:solidFill>
              <a:uFill>
                <a:solidFill>
                  <a:srgbClr val="ffffff"/>
                </a:solidFill>
              </a:uFill>
              <a:latin typeface="Arial"/>
            </a:endParaRPr>
          </a:p>
          <a:p>
            <a:pPr>
              <a:lnSpc>
                <a:spcPct val="100000"/>
              </a:lnSpc>
            </a:pPr>
            <a:endParaRPr b="0" lang="es-GT" sz="1200" spc="-1" strike="noStrike">
              <a:solidFill>
                <a:srgbClr val="000000"/>
              </a:solidFill>
              <a:uFill>
                <a:solidFill>
                  <a:srgbClr val="ffffff"/>
                </a:solidFill>
              </a:uFill>
              <a:latin typeface="Arial"/>
            </a:endParaRPr>
          </a:p>
          <a:p>
            <a:pPr>
              <a:lnSpc>
                <a:spcPct val="100000"/>
              </a:lnSpc>
            </a:pPr>
            <a:endParaRPr b="0" lang="es-GT" sz="1200" spc="-1" strike="noStrike">
              <a:solidFill>
                <a:srgbClr val="000000"/>
              </a:solidFill>
              <a:uFill>
                <a:solidFill>
                  <a:srgbClr val="ffffff"/>
                </a:solidFill>
              </a:uFill>
              <a:latin typeface="Arial"/>
            </a:endParaRPr>
          </a:p>
          <a:p>
            <a:pPr>
              <a:lnSpc>
                <a:spcPct val="100000"/>
              </a:lnSpc>
            </a:pPr>
            <a:r>
              <a:rPr b="0" lang="es-GT" sz="1200" spc="-1" strike="noStrike">
                <a:solidFill>
                  <a:srgbClr val="000000"/>
                </a:solidFill>
                <a:uFill>
                  <a:solidFill>
                    <a:srgbClr val="ffffff"/>
                  </a:solidFill>
                </a:uFill>
                <a:latin typeface="Arial"/>
                <a:ea typeface="DejaVu Sans"/>
              </a:rPr>
              <a:t>El problema de ML sería entonces encontrar el parámetro θ1(la pendiente de la recta) de modo que el costo sea mínimo. Matemáticamente el objetivo se convierte en minimizar la función de costo J en función de θ1 </a:t>
            </a:r>
            <a:br/>
            <a:br/>
            <a:endParaRPr b="0" lang="es-GT" sz="1200" spc="-1" strike="noStrike">
              <a:solidFill>
                <a:srgbClr val="000000"/>
              </a:solidFill>
              <a:uFill>
                <a:solidFill>
                  <a:srgbClr val="ffffff"/>
                </a:solidFill>
              </a:uFill>
              <a:latin typeface="Arial"/>
            </a:endParaRPr>
          </a:p>
          <a:p>
            <a:pPr>
              <a:lnSpc>
                <a:spcPct val="100000"/>
              </a:lnSpc>
            </a:pPr>
            <a:endParaRPr b="0" lang="es-GT" sz="1200" spc="-1" strike="noStrike">
              <a:solidFill>
                <a:srgbClr val="000000"/>
              </a:solidFill>
              <a:uFill>
                <a:solidFill>
                  <a:srgbClr val="ffffff"/>
                </a:solidFill>
              </a:uFill>
              <a:latin typeface="Arial"/>
            </a:endParaRPr>
          </a:p>
          <a:p>
            <a:pPr>
              <a:lnSpc>
                <a:spcPct val="100000"/>
              </a:lnSpc>
            </a:pPr>
            <a:r>
              <a:rPr b="0" lang="es-GT" sz="1500" spc="-1" strike="noStrike">
                <a:solidFill>
                  <a:srgbClr val="000000"/>
                </a:solidFill>
                <a:uFill>
                  <a:solidFill>
                    <a:srgbClr val="ffffff"/>
                  </a:solidFill>
                </a:uFill>
                <a:latin typeface="Arial"/>
                <a:ea typeface="DejaVu Sans"/>
              </a:rPr>
              <a:t> </a:t>
            </a:r>
            <a:endParaRPr b="0" lang="es-GT" sz="1500" spc="-1" strike="noStrike">
              <a:solidFill>
                <a:srgbClr val="000000"/>
              </a:solidFill>
              <a:uFill>
                <a:solidFill>
                  <a:srgbClr val="ffffff"/>
                </a:solidFill>
              </a:uFill>
              <a:latin typeface="Arial"/>
            </a:endParaRPr>
          </a:p>
        </p:txBody>
      </p:sp>
      <p:pic>
        <p:nvPicPr>
          <p:cNvPr id="192" name="" descr=""/>
          <p:cNvPicPr/>
          <p:nvPr/>
        </p:nvPicPr>
        <p:blipFill>
          <a:blip r:embed="rId1"/>
          <a:stretch/>
        </p:blipFill>
        <p:spPr>
          <a:xfrm>
            <a:off x="3816000" y="2446560"/>
            <a:ext cx="1367640" cy="289080"/>
          </a:xfrm>
          <a:prstGeom prst="rect">
            <a:avLst/>
          </a:prstGeom>
          <a:ln>
            <a:noFill/>
          </a:ln>
        </p:spPr>
      </p:pic>
      <p:pic>
        <p:nvPicPr>
          <p:cNvPr id="193" name="" descr=""/>
          <p:cNvPicPr/>
          <p:nvPr/>
        </p:nvPicPr>
        <p:blipFill>
          <a:blip r:embed="rId2"/>
          <a:stretch/>
        </p:blipFill>
        <p:spPr>
          <a:xfrm>
            <a:off x="3506400" y="3456000"/>
            <a:ext cx="2469240" cy="458280"/>
          </a:xfrm>
          <a:prstGeom prst="rect">
            <a:avLst/>
          </a:prstGeom>
          <a:ln>
            <a:noFill/>
          </a:ln>
        </p:spPr>
      </p:pic>
      <p:sp>
        <p:nvSpPr>
          <p:cNvPr id="194" name="CustomShape 4"/>
          <p:cNvSpPr/>
          <p:nvPr/>
        </p:nvSpPr>
        <p:spPr>
          <a:xfrm>
            <a:off x="3960000" y="4464000"/>
            <a:ext cx="1295640" cy="431640"/>
          </a:xfrm>
          <a:prstGeom prst="rect">
            <a:avLst/>
          </a:prstGeom>
          <a:noFill/>
          <a:ln>
            <a:noFill/>
          </a:ln>
        </p:spPr>
        <p:style>
          <a:lnRef idx="0"/>
          <a:fillRef idx="0"/>
          <a:effectRef idx="0"/>
          <a:fontRef idx="minor"/>
        </p:style>
        <p:txBody>
          <a:bodyPr lIns="90000" rIns="90000" tIns="45000" bIns="45000"/>
          <a:p>
            <a:pPr>
              <a:lnSpc>
                <a:spcPct val="100000"/>
              </a:lnSpc>
            </a:pPr>
            <a:r>
              <a:rPr b="1" lang="es-GT" sz="1200" spc="-1" strike="noStrike">
                <a:solidFill>
                  <a:srgbClr val="000000"/>
                </a:solidFill>
                <a:uFill>
                  <a:solidFill>
                    <a:srgbClr val="ffffff"/>
                  </a:solidFill>
                </a:uFill>
                <a:latin typeface="Arial"/>
              </a:rPr>
              <a:t>minimizar J(θ1)</a:t>
            </a:r>
            <a:br/>
            <a:r>
              <a:rPr b="1" lang="es-GT" sz="1200" spc="-1" strike="noStrike">
                <a:solidFill>
                  <a:srgbClr val="000000"/>
                </a:solidFill>
                <a:uFill>
                  <a:solidFill>
                    <a:srgbClr val="ffffff"/>
                  </a:solidFill>
                </a:uFill>
                <a:latin typeface="Arial"/>
              </a:rPr>
              <a:t>      θ1</a:t>
            </a:r>
            <a:endParaRPr b="0" lang="es-GT" sz="12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757080" y="433800"/>
            <a:ext cx="8242200" cy="6069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Comparación entre h y J</a:t>
            </a:r>
            <a:endParaRPr b="0" lang="es-GT" sz="2800" spc="-1" strike="noStrike">
              <a:solidFill>
                <a:srgbClr val="000000"/>
              </a:solidFill>
              <a:uFill>
                <a:solidFill>
                  <a:srgbClr val="ffffff"/>
                </a:solidFill>
              </a:uFill>
              <a:latin typeface="Arial"/>
            </a:endParaRPr>
          </a:p>
        </p:txBody>
      </p:sp>
      <p:sp>
        <p:nvSpPr>
          <p:cNvPr id="196" name="CustomShape 2"/>
          <p:cNvSpPr/>
          <p:nvPr/>
        </p:nvSpPr>
        <p:spPr>
          <a:xfrm>
            <a:off x="448920" y="1350000"/>
            <a:ext cx="8242200" cy="3508200"/>
          </a:xfrm>
          <a:prstGeom prst="rect">
            <a:avLst/>
          </a:prstGeom>
          <a:noFill/>
          <a:ln>
            <a:noFill/>
          </a:ln>
        </p:spPr>
        <p:style>
          <a:lnRef idx="0"/>
          <a:fillRef idx="0"/>
          <a:effectRef idx="0"/>
          <a:fontRef idx="minor"/>
        </p:style>
        <p:txBody>
          <a:bodyPr lIns="0" rIns="0" tIns="0" bIns="0"/>
          <a:p>
            <a:pPr>
              <a:lnSpc>
                <a:spcPct val="100000"/>
              </a:lnSpc>
            </a:pPr>
            <a:endParaRPr b="0" lang="es-GT" sz="1800" spc="-1" strike="noStrike">
              <a:solidFill>
                <a:srgbClr val="000000"/>
              </a:solidFill>
              <a:uFill>
                <a:solidFill>
                  <a:srgbClr val="ffffff"/>
                </a:solidFill>
              </a:uFill>
              <a:latin typeface="Arial"/>
            </a:endParaRPr>
          </a:p>
          <a:p>
            <a:pPr>
              <a:lnSpc>
                <a:spcPct val="100000"/>
              </a:lnSpc>
            </a:pPr>
            <a:endParaRPr b="0" lang="es-GT" sz="1800" spc="-1" strike="noStrike">
              <a:solidFill>
                <a:srgbClr val="000000"/>
              </a:solidFill>
              <a:uFill>
                <a:solidFill>
                  <a:srgbClr val="ffffff"/>
                </a:solidFill>
              </a:uFill>
              <a:latin typeface="Arial"/>
            </a:endParaRPr>
          </a:p>
        </p:txBody>
      </p:sp>
      <p:sp>
        <p:nvSpPr>
          <p:cNvPr id="197" name="CustomShape 3"/>
          <p:cNvSpPr/>
          <p:nvPr/>
        </p:nvSpPr>
        <p:spPr>
          <a:xfrm>
            <a:off x="136440" y="1155240"/>
            <a:ext cx="8647200" cy="1148040"/>
          </a:xfrm>
          <a:prstGeom prst="rect">
            <a:avLst/>
          </a:prstGeom>
          <a:noFill/>
          <a:ln>
            <a:noFill/>
          </a:ln>
        </p:spPr>
        <p:style>
          <a:lnRef idx="0"/>
          <a:fillRef idx="0"/>
          <a:effectRef idx="0"/>
          <a:fontRef idx="minor"/>
        </p:style>
      </p:sp>
      <p:pic>
        <p:nvPicPr>
          <p:cNvPr id="198" name="" descr=""/>
          <p:cNvPicPr/>
          <p:nvPr/>
        </p:nvPicPr>
        <p:blipFill>
          <a:blip r:embed="rId1"/>
          <a:stretch/>
        </p:blipFill>
        <p:spPr>
          <a:xfrm>
            <a:off x="504000" y="2520000"/>
            <a:ext cx="3801240" cy="2375640"/>
          </a:xfrm>
          <a:prstGeom prst="rect">
            <a:avLst/>
          </a:prstGeom>
          <a:ln>
            <a:noFill/>
          </a:ln>
        </p:spPr>
      </p:pic>
      <p:sp>
        <p:nvSpPr>
          <p:cNvPr id="199" name="CustomShape 4"/>
          <p:cNvSpPr/>
          <p:nvPr/>
        </p:nvSpPr>
        <p:spPr>
          <a:xfrm>
            <a:off x="360000" y="1296000"/>
            <a:ext cx="7490880" cy="345960"/>
          </a:xfrm>
          <a:prstGeom prst="rect">
            <a:avLst/>
          </a:prstGeom>
          <a:noFill/>
          <a:ln>
            <a:noFill/>
          </a:ln>
        </p:spPr>
        <p:style>
          <a:lnRef idx="0"/>
          <a:fillRef idx="0"/>
          <a:effectRef idx="0"/>
          <a:fontRef idx="minor"/>
        </p:style>
        <p:txBody>
          <a:bodyPr lIns="90000" rIns="90000" tIns="45000" bIns="45000"/>
          <a:p>
            <a:r>
              <a:rPr b="0" lang="es-GT" sz="1800" spc="-1" strike="noStrike">
                <a:solidFill>
                  <a:srgbClr val="000000"/>
                </a:solidFill>
                <a:uFill>
                  <a:solidFill>
                    <a:srgbClr val="ffffff"/>
                  </a:solidFill>
                </a:uFill>
                <a:latin typeface="Arial"/>
              </a:rPr>
              <a:t>Para la hipótesis h(x) = 1x ( Con </a:t>
            </a:r>
            <a:r>
              <a:rPr b="1" lang="es-GT" sz="1200" spc="-1" strike="noStrike">
                <a:solidFill>
                  <a:srgbClr val="000000"/>
                </a:solidFill>
                <a:uFill>
                  <a:solidFill>
                    <a:srgbClr val="ffffff"/>
                  </a:solidFill>
                </a:uFill>
                <a:latin typeface="Arial"/>
              </a:rPr>
              <a:t>θ1 = 1</a:t>
            </a:r>
            <a:r>
              <a:rPr b="0" lang="es-GT" sz="1800" spc="-1" strike="noStrike">
                <a:solidFill>
                  <a:srgbClr val="000000"/>
                </a:solidFill>
                <a:uFill>
                  <a:solidFill>
                    <a:srgbClr val="ffffff"/>
                  </a:solidFill>
                </a:uFill>
                <a:latin typeface="Arial"/>
              </a:rPr>
              <a:t>) podemos ver que el costo es = 0 </a:t>
            </a:r>
            <a:r>
              <a:rPr b="1" lang="es-GT" sz="1200" spc="-1" strike="noStrike">
                <a:solidFill>
                  <a:srgbClr val="000000"/>
                </a:solidFill>
                <a:uFill>
                  <a:solidFill>
                    <a:srgbClr val="ffffff"/>
                  </a:solidFill>
                </a:uFill>
                <a:latin typeface="Arial"/>
              </a:rPr>
              <a:t> </a:t>
            </a:r>
            <a:endParaRPr b="0" lang="es-GT" sz="1200" spc="-1" strike="noStrike">
              <a:solidFill>
                <a:srgbClr val="000000"/>
              </a:solidFill>
              <a:uFill>
                <a:solidFill>
                  <a:srgbClr val="ffffff"/>
                </a:solidFill>
              </a:uFill>
              <a:latin typeface="Arial"/>
            </a:endParaRPr>
          </a:p>
        </p:txBody>
      </p:sp>
      <p:pic>
        <p:nvPicPr>
          <p:cNvPr id="200" name="" descr=""/>
          <p:cNvPicPr/>
          <p:nvPr/>
        </p:nvPicPr>
        <p:blipFill>
          <a:blip r:embed="rId2"/>
          <a:stretch/>
        </p:blipFill>
        <p:spPr>
          <a:xfrm>
            <a:off x="5383080" y="2448000"/>
            <a:ext cx="3112560" cy="2471400"/>
          </a:xfrm>
          <a:prstGeom prst="rect">
            <a:avLst/>
          </a:prstGeom>
          <a:ln>
            <a:noFill/>
          </a:ln>
        </p:spPr>
      </p:pic>
      <p:sp>
        <p:nvSpPr>
          <p:cNvPr id="201" name="CustomShape 5"/>
          <p:cNvSpPr/>
          <p:nvPr/>
        </p:nvSpPr>
        <p:spPr>
          <a:xfrm>
            <a:off x="648000" y="2016000"/>
            <a:ext cx="1076400" cy="345960"/>
          </a:xfrm>
          <a:prstGeom prst="rect">
            <a:avLst/>
          </a:prstGeom>
          <a:noFill/>
          <a:ln>
            <a:noFill/>
          </a:ln>
        </p:spPr>
        <p:style>
          <a:lnRef idx="0"/>
          <a:fillRef idx="0"/>
          <a:effectRef idx="0"/>
          <a:fontRef idx="minor"/>
        </p:style>
        <p:txBody>
          <a:bodyPr lIns="90000" rIns="90000" tIns="45000" bIns="45000"/>
          <a:p>
            <a:r>
              <a:rPr b="0" lang="es-GT" sz="1800" spc="-1" strike="noStrike">
                <a:solidFill>
                  <a:srgbClr val="000000"/>
                </a:solidFill>
                <a:uFill>
                  <a:solidFill>
                    <a:srgbClr val="ffffff"/>
                  </a:solidFill>
                </a:uFill>
                <a:latin typeface="Arial"/>
              </a:rPr>
              <a:t>h(x) = 1x</a:t>
            </a:r>
            <a:endParaRPr b="0" lang="es-GT" sz="1800" spc="-1" strike="noStrike">
              <a:solidFill>
                <a:srgbClr val="000000"/>
              </a:solidFill>
              <a:uFill>
                <a:solidFill>
                  <a:srgbClr val="ffffff"/>
                </a:solidFill>
              </a:uFill>
              <a:latin typeface="Arial"/>
            </a:endParaRPr>
          </a:p>
        </p:txBody>
      </p:sp>
      <p:sp>
        <p:nvSpPr>
          <p:cNvPr id="202" name="CustomShape 6"/>
          <p:cNvSpPr/>
          <p:nvPr/>
        </p:nvSpPr>
        <p:spPr>
          <a:xfrm>
            <a:off x="5400000" y="2088000"/>
            <a:ext cx="532440" cy="345960"/>
          </a:xfrm>
          <a:prstGeom prst="rect">
            <a:avLst/>
          </a:prstGeom>
          <a:noFill/>
          <a:ln>
            <a:noFill/>
          </a:ln>
        </p:spPr>
        <p:style>
          <a:lnRef idx="0"/>
          <a:fillRef idx="0"/>
          <a:effectRef idx="0"/>
          <a:fontRef idx="minor"/>
        </p:style>
        <p:txBody>
          <a:bodyPr lIns="90000" rIns="90000" tIns="45000" bIns="45000"/>
          <a:p>
            <a:r>
              <a:rPr b="0" lang="es-GT" sz="1800" spc="-1" strike="noStrike">
                <a:solidFill>
                  <a:srgbClr val="000000"/>
                </a:solidFill>
                <a:uFill>
                  <a:solidFill>
                    <a:srgbClr val="ffffff"/>
                  </a:solidFill>
                </a:uFill>
                <a:latin typeface="Arial"/>
              </a:rPr>
              <a:t>J(</a:t>
            </a:r>
            <a:r>
              <a:rPr b="1" lang="es-GT" sz="1200" spc="-1" strike="noStrike">
                <a:solidFill>
                  <a:srgbClr val="000000"/>
                </a:solidFill>
                <a:uFill>
                  <a:solidFill>
                    <a:srgbClr val="ffffff"/>
                  </a:solidFill>
                </a:uFill>
                <a:latin typeface="Arial"/>
              </a:rPr>
              <a:t>1</a:t>
            </a:r>
            <a:r>
              <a:rPr b="0" lang="es-GT" sz="1800" spc="-1" strike="noStrike">
                <a:solidFill>
                  <a:srgbClr val="000000"/>
                </a:solidFill>
                <a:uFill>
                  <a:solidFill>
                    <a:srgbClr val="ffffff"/>
                  </a:solidFill>
                </a:uFill>
                <a:latin typeface="Arial"/>
              </a:rPr>
              <a:t>)</a:t>
            </a:r>
            <a:endParaRPr b="0" lang="es-GT"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757080" y="433800"/>
            <a:ext cx="8242200" cy="6069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Comparación entre h y J</a:t>
            </a:r>
            <a:endParaRPr b="0" lang="es-GT" sz="2800" spc="-1" strike="noStrike">
              <a:solidFill>
                <a:srgbClr val="000000"/>
              </a:solidFill>
              <a:uFill>
                <a:solidFill>
                  <a:srgbClr val="ffffff"/>
                </a:solidFill>
              </a:uFill>
              <a:latin typeface="Arial"/>
            </a:endParaRPr>
          </a:p>
        </p:txBody>
      </p:sp>
      <p:sp>
        <p:nvSpPr>
          <p:cNvPr id="204" name="CustomShape 2"/>
          <p:cNvSpPr/>
          <p:nvPr/>
        </p:nvSpPr>
        <p:spPr>
          <a:xfrm>
            <a:off x="448920" y="1350000"/>
            <a:ext cx="8242200" cy="3508200"/>
          </a:xfrm>
          <a:prstGeom prst="rect">
            <a:avLst/>
          </a:prstGeom>
          <a:noFill/>
          <a:ln>
            <a:noFill/>
          </a:ln>
        </p:spPr>
        <p:style>
          <a:lnRef idx="0"/>
          <a:fillRef idx="0"/>
          <a:effectRef idx="0"/>
          <a:fontRef idx="minor"/>
        </p:style>
        <p:txBody>
          <a:bodyPr lIns="0" rIns="0" tIns="0" bIns="0"/>
          <a:p>
            <a:pPr>
              <a:lnSpc>
                <a:spcPct val="100000"/>
              </a:lnSpc>
            </a:pPr>
            <a:endParaRPr b="0" lang="es-GT" sz="1800" spc="-1" strike="noStrike">
              <a:solidFill>
                <a:srgbClr val="000000"/>
              </a:solidFill>
              <a:uFill>
                <a:solidFill>
                  <a:srgbClr val="ffffff"/>
                </a:solidFill>
              </a:uFill>
              <a:latin typeface="Arial"/>
            </a:endParaRPr>
          </a:p>
          <a:p>
            <a:pPr>
              <a:lnSpc>
                <a:spcPct val="100000"/>
              </a:lnSpc>
            </a:pPr>
            <a:endParaRPr b="0" lang="es-GT" sz="1800" spc="-1" strike="noStrike">
              <a:solidFill>
                <a:srgbClr val="000000"/>
              </a:solidFill>
              <a:uFill>
                <a:solidFill>
                  <a:srgbClr val="ffffff"/>
                </a:solidFill>
              </a:uFill>
              <a:latin typeface="Arial"/>
            </a:endParaRPr>
          </a:p>
        </p:txBody>
      </p:sp>
      <p:sp>
        <p:nvSpPr>
          <p:cNvPr id="205" name="CustomShape 3"/>
          <p:cNvSpPr/>
          <p:nvPr/>
        </p:nvSpPr>
        <p:spPr>
          <a:xfrm>
            <a:off x="136440" y="1155240"/>
            <a:ext cx="8647200" cy="1148040"/>
          </a:xfrm>
          <a:prstGeom prst="rect">
            <a:avLst/>
          </a:prstGeom>
          <a:noFill/>
          <a:ln>
            <a:noFill/>
          </a:ln>
        </p:spPr>
        <p:style>
          <a:lnRef idx="0"/>
          <a:fillRef idx="0"/>
          <a:effectRef idx="0"/>
          <a:fontRef idx="minor"/>
        </p:style>
      </p:sp>
      <p:sp>
        <p:nvSpPr>
          <p:cNvPr id="206" name="CustomShape 4"/>
          <p:cNvSpPr/>
          <p:nvPr/>
        </p:nvSpPr>
        <p:spPr>
          <a:xfrm>
            <a:off x="360000" y="1296000"/>
            <a:ext cx="7212240" cy="345960"/>
          </a:xfrm>
          <a:prstGeom prst="rect">
            <a:avLst/>
          </a:prstGeom>
          <a:noFill/>
          <a:ln>
            <a:noFill/>
          </a:ln>
        </p:spPr>
        <p:style>
          <a:lnRef idx="0"/>
          <a:fillRef idx="0"/>
          <a:effectRef idx="0"/>
          <a:fontRef idx="minor"/>
        </p:style>
        <p:txBody>
          <a:bodyPr lIns="90000" rIns="90000" tIns="45000" bIns="45000"/>
          <a:p>
            <a:r>
              <a:rPr b="0" lang="es-GT" sz="1800" spc="-1" strike="noStrike">
                <a:solidFill>
                  <a:srgbClr val="000000"/>
                </a:solidFill>
                <a:uFill>
                  <a:solidFill>
                    <a:srgbClr val="ffffff"/>
                  </a:solidFill>
                </a:uFill>
                <a:latin typeface="Arial"/>
              </a:rPr>
              <a:t>Para la hipótesis h(x) = 0.5x ( Con </a:t>
            </a:r>
            <a:r>
              <a:rPr b="1" lang="es-GT" sz="1200" spc="-1" strike="noStrike">
                <a:solidFill>
                  <a:srgbClr val="000000"/>
                </a:solidFill>
                <a:uFill>
                  <a:solidFill>
                    <a:srgbClr val="ffffff"/>
                  </a:solidFill>
                </a:uFill>
                <a:latin typeface="Arial"/>
              </a:rPr>
              <a:t>θ1 = 0.5</a:t>
            </a:r>
            <a:r>
              <a:rPr b="0" lang="es-GT" sz="1800" spc="-1" strike="noStrike">
                <a:solidFill>
                  <a:srgbClr val="000000"/>
                </a:solidFill>
                <a:uFill>
                  <a:solidFill>
                    <a:srgbClr val="ffffff"/>
                  </a:solidFill>
                </a:uFill>
                <a:latin typeface="Arial"/>
              </a:rPr>
              <a:t>) Tenemos la siguiente recta:</a:t>
            </a:r>
            <a:r>
              <a:rPr b="1" lang="es-GT" sz="1200" spc="-1" strike="noStrike">
                <a:solidFill>
                  <a:srgbClr val="000000"/>
                </a:solidFill>
                <a:uFill>
                  <a:solidFill>
                    <a:srgbClr val="ffffff"/>
                  </a:solidFill>
                </a:uFill>
                <a:latin typeface="Arial"/>
              </a:rPr>
              <a:t> </a:t>
            </a:r>
            <a:endParaRPr b="0" lang="es-GT" sz="1200" spc="-1" strike="noStrike">
              <a:solidFill>
                <a:srgbClr val="000000"/>
              </a:solidFill>
              <a:uFill>
                <a:solidFill>
                  <a:srgbClr val="ffffff"/>
                </a:solidFill>
              </a:uFill>
              <a:latin typeface="Arial"/>
            </a:endParaRPr>
          </a:p>
        </p:txBody>
      </p:sp>
      <p:sp>
        <p:nvSpPr>
          <p:cNvPr id="207" name="CustomShape 5"/>
          <p:cNvSpPr/>
          <p:nvPr/>
        </p:nvSpPr>
        <p:spPr>
          <a:xfrm>
            <a:off x="648000" y="2016000"/>
            <a:ext cx="1266840" cy="345960"/>
          </a:xfrm>
          <a:prstGeom prst="rect">
            <a:avLst/>
          </a:prstGeom>
          <a:noFill/>
          <a:ln>
            <a:noFill/>
          </a:ln>
        </p:spPr>
        <p:style>
          <a:lnRef idx="0"/>
          <a:fillRef idx="0"/>
          <a:effectRef idx="0"/>
          <a:fontRef idx="minor"/>
        </p:style>
        <p:txBody>
          <a:bodyPr lIns="90000" rIns="90000" tIns="45000" bIns="45000"/>
          <a:p>
            <a:r>
              <a:rPr b="0" lang="es-GT" sz="1800" spc="-1" strike="noStrike">
                <a:solidFill>
                  <a:srgbClr val="000000"/>
                </a:solidFill>
                <a:uFill>
                  <a:solidFill>
                    <a:srgbClr val="ffffff"/>
                  </a:solidFill>
                </a:uFill>
                <a:latin typeface="Arial"/>
              </a:rPr>
              <a:t>h(x) = 0.5x</a:t>
            </a:r>
            <a:endParaRPr b="0" lang="es-GT" sz="1800" spc="-1" strike="noStrike">
              <a:solidFill>
                <a:srgbClr val="000000"/>
              </a:solidFill>
              <a:uFill>
                <a:solidFill>
                  <a:srgbClr val="ffffff"/>
                </a:solidFill>
              </a:uFill>
              <a:latin typeface="Arial"/>
            </a:endParaRPr>
          </a:p>
        </p:txBody>
      </p:sp>
      <p:sp>
        <p:nvSpPr>
          <p:cNvPr id="208" name="CustomShape 6"/>
          <p:cNvSpPr/>
          <p:nvPr/>
        </p:nvSpPr>
        <p:spPr>
          <a:xfrm>
            <a:off x="5400000" y="2088000"/>
            <a:ext cx="660600" cy="345960"/>
          </a:xfrm>
          <a:prstGeom prst="rect">
            <a:avLst/>
          </a:prstGeom>
          <a:noFill/>
          <a:ln>
            <a:noFill/>
          </a:ln>
        </p:spPr>
        <p:style>
          <a:lnRef idx="0"/>
          <a:fillRef idx="0"/>
          <a:effectRef idx="0"/>
          <a:fontRef idx="minor"/>
        </p:style>
        <p:txBody>
          <a:bodyPr lIns="90000" rIns="90000" tIns="45000" bIns="45000"/>
          <a:p>
            <a:r>
              <a:rPr b="0" lang="es-GT" sz="1800" spc="-1" strike="noStrike">
                <a:solidFill>
                  <a:srgbClr val="000000"/>
                </a:solidFill>
                <a:uFill>
                  <a:solidFill>
                    <a:srgbClr val="ffffff"/>
                  </a:solidFill>
                </a:uFill>
                <a:latin typeface="Arial"/>
              </a:rPr>
              <a:t>J(</a:t>
            </a:r>
            <a:r>
              <a:rPr b="1" lang="es-GT" sz="1200" spc="-1" strike="noStrike">
                <a:solidFill>
                  <a:srgbClr val="000000"/>
                </a:solidFill>
                <a:uFill>
                  <a:solidFill>
                    <a:srgbClr val="ffffff"/>
                  </a:solidFill>
                </a:uFill>
                <a:latin typeface="Arial"/>
              </a:rPr>
              <a:t>0.5</a:t>
            </a:r>
            <a:r>
              <a:rPr b="0" lang="es-GT" sz="1800" spc="-1" strike="noStrike">
                <a:solidFill>
                  <a:srgbClr val="000000"/>
                </a:solidFill>
                <a:uFill>
                  <a:solidFill>
                    <a:srgbClr val="ffffff"/>
                  </a:solidFill>
                </a:uFill>
                <a:latin typeface="Arial"/>
              </a:rPr>
              <a:t>)</a:t>
            </a:r>
            <a:endParaRPr b="0" lang="es-GT" sz="1800" spc="-1" strike="noStrike">
              <a:solidFill>
                <a:srgbClr val="000000"/>
              </a:solidFill>
              <a:uFill>
                <a:solidFill>
                  <a:srgbClr val="ffffff"/>
                </a:solidFill>
              </a:uFill>
              <a:latin typeface="Arial"/>
            </a:endParaRPr>
          </a:p>
        </p:txBody>
      </p:sp>
      <p:pic>
        <p:nvPicPr>
          <p:cNvPr id="209" name="" descr=""/>
          <p:cNvPicPr/>
          <p:nvPr/>
        </p:nvPicPr>
        <p:blipFill>
          <a:blip r:embed="rId1"/>
          <a:stretch/>
        </p:blipFill>
        <p:spPr>
          <a:xfrm>
            <a:off x="756000" y="2376000"/>
            <a:ext cx="3419640" cy="2159640"/>
          </a:xfrm>
          <a:prstGeom prst="rect">
            <a:avLst/>
          </a:prstGeom>
          <a:ln>
            <a:noFill/>
          </a:ln>
        </p:spPr>
      </p:pic>
      <p:pic>
        <p:nvPicPr>
          <p:cNvPr id="210" name="" descr=""/>
          <p:cNvPicPr/>
          <p:nvPr/>
        </p:nvPicPr>
        <p:blipFill>
          <a:blip r:embed="rId2"/>
          <a:stretch/>
        </p:blipFill>
        <p:spPr>
          <a:xfrm>
            <a:off x="4898160" y="2432520"/>
            <a:ext cx="3381480" cy="221760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757080" y="433800"/>
            <a:ext cx="8242200" cy="6069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Comparación entre h y J</a:t>
            </a:r>
            <a:endParaRPr b="0" lang="es-GT" sz="2800" spc="-1" strike="noStrike">
              <a:solidFill>
                <a:srgbClr val="000000"/>
              </a:solidFill>
              <a:uFill>
                <a:solidFill>
                  <a:srgbClr val="ffffff"/>
                </a:solidFill>
              </a:uFill>
              <a:latin typeface="Arial"/>
            </a:endParaRPr>
          </a:p>
        </p:txBody>
      </p:sp>
      <p:sp>
        <p:nvSpPr>
          <p:cNvPr id="212" name="CustomShape 2"/>
          <p:cNvSpPr/>
          <p:nvPr/>
        </p:nvSpPr>
        <p:spPr>
          <a:xfrm>
            <a:off x="448920" y="1350000"/>
            <a:ext cx="8242200" cy="3508200"/>
          </a:xfrm>
          <a:prstGeom prst="rect">
            <a:avLst/>
          </a:prstGeom>
          <a:noFill/>
          <a:ln>
            <a:noFill/>
          </a:ln>
        </p:spPr>
        <p:style>
          <a:lnRef idx="0"/>
          <a:fillRef idx="0"/>
          <a:effectRef idx="0"/>
          <a:fontRef idx="minor"/>
        </p:style>
        <p:txBody>
          <a:bodyPr lIns="0" rIns="0" tIns="0" bIns="0"/>
          <a:p>
            <a:pPr>
              <a:lnSpc>
                <a:spcPct val="100000"/>
              </a:lnSpc>
            </a:pPr>
            <a:endParaRPr b="0" lang="es-GT" sz="1800" spc="-1" strike="noStrike">
              <a:solidFill>
                <a:srgbClr val="000000"/>
              </a:solidFill>
              <a:uFill>
                <a:solidFill>
                  <a:srgbClr val="ffffff"/>
                </a:solidFill>
              </a:uFill>
              <a:latin typeface="Arial"/>
            </a:endParaRPr>
          </a:p>
          <a:p>
            <a:pPr>
              <a:lnSpc>
                <a:spcPct val="100000"/>
              </a:lnSpc>
            </a:pPr>
            <a:endParaRPr b="0" lang="es-GT" sz="1800" spc="-1" strike="noStrike">
              <a:solidFill>
                <a:srgbClr val="000000"/>
              </a:solidFill>
              <a:uFill>
                <a:solidFill>
                  <a:srgbClr val="ffffff"/>
                </a:solidFill>
              </a:uFill>
              <a:latin typeface="Arial"/>
            </a:endParaRPr>
          </a:p>
        </p:txBody>
      </p:sp>
      <p:sp>
        <p:nvSpPr>
          <p:cNvPr id="213" name="CustomShape 3"/>
          <p:cNvSpPr/>
          <p:nvPr/>
        </p:nvSpPr>
        <p:spPr>
          <a:xfrm>
            <a:off x="136440" y="1155240"/>
            <a:ext cx="8647200" cy="1148040"/>
          </a:xfrm>
          <a:prstGeom prst="rect">
            <a:avLst/>
          </a:prstGeom>
          <a:noFill/>
          <a:ln>
            <a:noFill/>
          </a:ln>
        </p:spPr>
        <p:style>
          <a:lnRef idx="0"/>
          <a:fillRef idx="0"/>
          <a:effectRef idx="0"/>
          <a:fontRef idx="minor"/>
        </p:style>
      </p:sp>
      <p:sp>
        <p:nvSpPr>
          <p:cNvPr id="214" name="CustomShape 4"/>
          <p:cNvSpPr/>
          <p:nvPr/>
        </p:nvSpPr>
        <p:spPr>
          <a:xfrm>
            <a:off x="360000" y="1296000"/>
            <a:ext cx="7021800" cy="345960"/>
          </a:xfrm>
          <a:prstGeom prst="rect">
            <a:avLst/>
          </a:prstGeom>
          <a:noFill/>
          <a:ln>
            <a:noFill/>
          </a:ln>
        </p:spPr>
        <p:style>
          <a:lnRef idx="0"/>
          <a:fillRef idx="0"/>
          <a:effectRef idx="0"/>
          <a:fontRef idx="minor"/>
        </p:style>
        <p:txBody>
          <a:bodyPr lIns="90000" rIns="90000" tIns="45000" bIns="45000"/>
          <a:p>
            <a:r>
              <a:rPr b="0" lang="es-GT" sz="1800" spc="-1" strike="noStrike">
                <a:solidFill>
                  <a:srgbClr val="000000"/>
                </a:solidFill>
                <a:uFill>
                  <a:solidFill>
                    <a:srgbClr val="ffffff"/>
                  </a:solidFill>
                </a:uFill>
                <a:latin typeface="Arial"/>
              </a:rPr>
              <a:t>Para la hipótesis h(x) = 0x ( Con </a:t>
            </a:r>
            <a:r>
              <a:rPr b="1" lang="es-GT" sz="1200" spc="-1" strike="noStrike">
                <a:solidFill>
                  <a:srgbClr val="000000"/>
                </a:solidFill>
                <a:uFill>
                  <a:solidFill>
                    <a:srgbClr val="ffffff"/>
                  </a:solidFill>
                </a:uFill>
                <a:latin typeface="Arial"/>
              </a:rPr>
              <a:t>θ1 = 0.0</a:t>
            </a:r>
            <a:r>
              <a:rPr b="0" lang="es-GT" sz="1800" spc="-1" strike="noStrike">
                <a:solidFill>
                  <a:srgbClr val="000000"/>
                </a:solidFill>
                <a:uFill>
                  <a:solidFill>
                    <a:srgbClr val="ffffff"/>
                  </a:solidFill>
                </a:uFill>
                <a:latin typeface="Arial"/>
              </a:rPr>
              <a:t>) Tenemos la siguiente recta:</a:t>
            </a:r>
            <a:r>
              <a:rPr b="1" lang="es-GT" sz="1200" spc="-1" strike="noStrike">
                <a:solidFill>
                  <a:srgbClr val="000000"/>
                </a:solidFill>
                <a:uFill>
                  <a:solidFill>
                    <a:srgbClr val="ffffff"/>
                  </a:solidFill>
                </a:uFill>
                <a:latin typeface="Arial"/>
              </a:rPr>
              <a:t> </a:t>
            </a:r>
            <a:endParaRPr b="0" lang="es-GT" sz="1200" spc="-1" strike="noStrike">
              <a:solidFill>
                <a:srgbClr val="000000"/>
              </a:solidFill>
              <a:uFill>
                <a:solidFill>
                  <a:srgbClr val="ffffff"/>
                </a:solidFill>
              </a:uFill>
              <a:latin typeface="Arial"/>
            </a:endParaRPr>
          </a:p>
        </p:txBody>
      </p:sp>
      <p:sp>
        <p:nvSpPr>
          <p:cNvPr id="215" name="CustomShape 5"/>
          <p:cNvSpPr/>
          <p:nvPr/>
        </p:nvSpPr>
        <p:spPr>
          <a:xfrm>
            <a:off x="648000" y="2016000"/>
            <a:ext cx="1076400" cy="345960"/>
          </a:xfrm>
          <a:prstGeom prst="rect">
            <a:avLst/>
          </a:prstGeom>
          <a:noFill/>
          <a:ln>
            <a:noFill/>
          </a:ln>
        </p:spPr>
        <p:style>
          <a:lnRef idx="0"/>
          <a:fillRef idx="0"/>
          <a:effectRef idx="0"/>
          <a:fontRef idx="minor"/>
        </p:style>
        <p:txBody>
          <a:bodyPr lIns="90000" rIns="90000" tIns="45000" bIns="45000"/>
          <a:p>
            <a:r>
              <a:rPr b="0" lang="es-GT" sz="1800" spc="-1" strike="noStrike">
                <a:solidFill>
                  <a:srgbClr val="000000"/>
                </a:solidFill>
                <a:uFill>
                  <a:solidFill>
                    <a:srgbClr val="ffffff"/>
                  </a:solidFill>
                </a:uFill>
                <a:latin typeface="Arial"/>
              </a:rPr>
              <a:t>h(x) = 0x</a:t>
            </a:r>
            <a:endParaRPr b="0" lang="es-GT" sz="1800" spc="-1" strike="noStrike">
              <a:solidFill>
                <a:srgbClr val="000000"/>
              </a:solidFill>
              <a:uFill>
                <a:solidFill>
                  <a:srgbClr val="ffffff"/>
                </a:solidFill>
              </a:uFill>
              <a:latin typeface="Arial"/>
            </a:endParaRPr>
          </a:p>
        </p:txBody>
      </p:sp>
      <p:sp>
        <p:nvSpPr>
          <p:cNvPr id="216" name="CustomShape 6"/>
          <p:cNvSpPr/>
          <p:nvPr/>
        </p:nvSpPr>
        <p:spPr>
          <a:xfrm>
            <a:off x="5400000" y="2088000"/>
            <a:ext cx="532440" cy="345960"/>
          </a:xfrm>
          <a:prstGeom prst="rect">
            <a:avLst/>
          </a:prstGeom>
          <a:noFill/>
          <a:ln>
            <a:noFill/>
          </a:ln>
        </p:spPr>
        <p:style>
          <a:lnRef idx="0"/>
          <a:fillRef idx="0"/>
          <a:effectRef idx="0"/>
          <a:fontRef idx="minor"/>
        </p:style>
        <p:txBody>
          <a:bodyPr lIns="90000" rIns="90000" tIns="45000" bIns="45000"/>
          <a:p>
            <a:r>
              <a:rPr b="0" lang="es-GT" sz="1800" spc="-1" strike="noStrike">
                <a:solidFill>
                  <a:srgbClr val="000000"/>
                </a:solidFill>
                <a:uFill>
                  <a:solidFill>
                    <a:srgbClr val="ffffff"/>
                  </a:solidFill>
                </a:uFill>
                <a:latin typeface="Arial"/>
              </a:rPr>
              <a:t>J(</a:t>
            </a:r>
            <a:r>
              <a:rPr b="1" lang="es-GT" sz="1200" spc="-1" strike="noStrike">
                <a:solidFill>
                  <a:srgbClr val="000000"/>
                </a:solidFill>
                <a:uFill>
                  <a:solidFill>
                    <a:srgbClr val="ffffff"/>
                  </a:solidFill>
                </a:uFill>
                <a:latin typeface="Arial"/>
              </a:rPr>
              <a:t>0</a:t>
            </a:r>
            <a:r>
              <a:rPr b="0" lang="es-GT" sz="1800" spc="-1" strike="noStrike">
                <a:solidFill>
                  <a:srgbClr val="000000"/>
                </a:solidFill>
                <a:uFill>
                  <a:solidFill>
                    <a:srgbClr val="ffffff"/>
                  </a:solidFill>
                </a:uFill>
                <a:latin typeface="Arial"/>
              </a:rPr>
              <a:t>)</a:t>
            </a:r>
            <a:endParaRPr b="0" lang="es-GT" sz="1800" spc="-1" strike="noStrike">
              <a:solidFill>
                <a:srgbClr val="000000"/>
              </a:solidFill>
              <a:uFill>
                <a:solidFill>
                  <a:srgbClr val="ffffff"/>
                </a:solidFill>
              </a:uFill>
              <a:latin typeface="Arial"/>
            </a:endParaRPr>
          </a:p>
        </p:txBody>
      </p:sp>
      <p:pic>
        <p:nvPicPr>
          <p:cNvPr id="217" name="" descr=""/>
          <p:cNvPicPr/>
          <p:nvPr/>
        </p:nvPicPr>
        <p:blipFill>
          <a:blip r:embed="rId1"/>
          <a:stretch/>
        </p:blipFill>
        <p:spPr>
          <a:xfrm>
            <a:off x="585000" y="2432160"/>
            <a:ext cx="3086640" cy="1959480"/>
          </a:xfrm>
          <a:prstGeom prst="rect">
            <a:avLst/>
          </a:prstGeom>
          <a:ln>
            <a:noFill/>
          </a:ln>
        </p:spPr>
      </p:pic>
      <p:pic>
        <p:nvPicPr>
          <p:cNvPr id="218" name="" descr=""/>
          <p:cNvPicPr/>
          <p:nvPr/>
        </p:nvPicPr>
        <p:blipFill>
          <a:blip r:embed="rId2"/>
          <a:stretch/>
        </p:blipFill>
        <p:spPr>
          <a:xfrm>
            <a:off x="4752000" y="2387880"/>
            <a:ext cx="3167640" cy="236376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757080" y="433800"/>
            <a:ext cx="8242200" cy="6069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Comparación entre h y J</a:t>
            </a:r>
            <a:endParaRPr b="0" lang="es-GT" sz="2800" spc="-1" strike="noStrike">
              <a:solidFill>
                <a:srgbClr val="000000"/>
              </a:solidFill>
              <a:uFill>
                <a:solidFill>
                  <a:srgbClr val="ffffff"/>
                </a:solidFill>
              </a:uFill>
              <a:latin typeface="Arial"/>
            </a:endParaRPr>
          </a:p>
        </p:txBody>
      </p:sp>
      <p:sp>
        <p:nvSpPr>
          <p:cNvPr id="220" name="CustomShape 2"/>
          <p:cNvSpPr/>
          <p:nvPr/>
        </p:nvSpPr>
        <p:spPr>
          <a:xfrm>
            <a:off x="448920" y="1350000"/>
            <a:ext cx="8242200" cy="3508200"/>
          </a:xfrm>
          <a:prstGeom prst="rect">
            <a:avLst/>
          </a:prstGeom>
          <a:noFill/>
          <a:ln>
            <a:noFill/>
          </a:ln>
        </p:spPr>
        <p:style>
          <a:lnRef idx="0"/>
          <a:fillRef idx="0"/>
          <a:effectRef idx="0"/>
          <a:fontRef idx="minor"/>
        </p:style>
        <p:txBody>
          <a:bodyPr lIns="0" rIns="0" tIns="0" bIns="0"/>
          <a:p>
            <a:pPr>
              <a:lnSpc>
                <a:spcPct val="100000"/>
              </a:lnSpc>
            </a:pPr>
            <a:endParaRPr b="0" lang="es-GT" sz="1800" spc="-1" strike="noStrike">
              <a:solidFill>
                <a:srgbClr val="000000"/>
              </a:solidFill>
              <a:uFill>
                <a:solidFill>
                  <a:srgbClr val="ffffff"/>
                </a:solidFill>
              </a:uFill>
              <a:latin typeface="Arial"/>
            </a:endParaRPr>
          </a:p>
          <a:p>
            <a:pPr>
              <a:lnSpc>
                <a:spcPct val="100000"/>
              </a:lnSpc>
            </a:pPr>
            <a:endParaRPr b="0" lang="es-GT" sz="1800" spc="-1" strike="noStrike">
              <a:solidFill>
                <a:srgbClr val="000000"/>
              </a:solidFill>
              <a:uFill>
                <a:solidFill>
                  <a:srgbClr val="ffffff"/>
                </a:solidFill>
              </a:uFill>
              <a:latin typeface="Arial"/>
            </a:endParaRPr>
          </a:p>
        </p:txBody>
      </p:sp>
      <p:sp>
        <p:nvSpPr>
          <p:cNvPr id="221" name="CustomShape 3"/>
          <p:cNvSpPr/>
          <p:nvPr/>
        </p:nvSpPr>
        <p:spPr>
          <a:xfrm>
            <a:off x="136440" y="1155240"/>
            <a:ext cx="8647200" cy="1148040"/>
          </a:xfrm>
          <a:prstGeom prst="rect">
            <a:avLst/>
          </a:prstGeom>
          <a:noFill/>
          <a:ln>
            <a:noFill/>
          </a:ln>
        </p:spPr>
        <p:style>
          <a:lnRef idx="0"/>
          <a:fillRef idx="0"/>
          <a:effectRef idx="0"/>
          <a:fontRef idx="minor"/>
        </p:style>
      </p:sp>
      <p:sp>
        <p:nvSpPr>
          <p:cNvPr id="222" name="CustomShape 4"/>
          <p:cNvSpPr/>
          <p:nvPr/>
        </p:nvSpPr>
        <p:spPr>
          <a:xfrm>
            <a:off x="360000" y="1296000"/>
            <a:ext cx="8310960" cy="601920"/>
          </a:xfrm>
          <a:prstGeom prst="rect">
            <a:avLst/>
          </a:prstGeom>
          <a:noFill/>
          <a:ln>
            <a:noFill/>
          </a:ln>
        </p:spPr>
        <p:style>
          <a:lnRef idx="0"/>
          <a:fillRef idx="0"/>
          <a:effectRef idx="0"/>
          <a:fontRef idx="minor"/>
        </p:style>
        <p:txBody>
          <a:bodyPr lIns="90000" rIns="90000" tIns="45000" bIns="45000"/>
          <a:p>
            <a:r>
              <a:rPr b="0" lang="es-GT" sz="1800" spc="-1" strike="noStrike">
                <a:solidFill>
                  <a:srgbClr val="000000"/>
                </a:solidFill>
                <a:uFill>
                  <a:solidFill>
                    <a:srgbClr val="ffffff"/>
                  </a:solidFill>
                </a:uFill>
                <a:latin typeface="Arial"/>
              </a:rPr>
              <a:t>Si repetimos el proceso para diferentes valores de </a:t>
            </a:r>
            <a:r>
              <a:rPr b="1" lang="es-GT" sz="1200" spc="-1" strike="noStrike">
                <a:solidFill>
                  <a:srgbClr val="000000"/>
                </a:solidFill>
                <a:uFill>
                  <a:solidFill>
                    <a:srgbClr val="ffffff"/>
                  </a:solidFill>
                </a:uFill>
                <a:latin typeface="Arial"/>
              </a:rPr>
              <a:t>θ1</a:t>
            </a:r>
            <a:r>
              <a:rPr b="0" lang="es-GT" sz="1800" spc="-1" strike="noStrike">
                <a:solidFill>
                  <a:srgbClr val="000000"/>
                </a:solidFill>
                <a:uFill>
                  <a:solidFill>
                    <a:srgbClr val="ffffff"/>
                  </a:solidFill>
                </a:uFill>
                <a:latin typeface="Arial"/>
              </a:rPr>
              <a:t> encontramos que la gráfica</a:t>
            </a:r>
            <a:br/>
            <a:r>
              <a:rPr b="0" lang="es-GT" sz="1800" spc="-1" strike="noStrike">
                <a:solidFill>
                  <a:srgbClr val="000000"/>
                </a:solidFill>
                <a:uFill>
                  <a:solidFill>
                    <a:srgbClr val="ffffff"/>
                  </a:solidFill>
                </a:uFill>
                <a:latin typeface="Arial"/>
              </a:rPr>
              <a:t>de la función de costo tiene la forma  :</a:t>
            </a:r>
            <a:r>
              <a:rPr b="1" lang="es-GT" sz="1200" spc="-1" strike="noStrike">
                <a:solidFill>
                  <a:srgbClr val="000000"/>
                </a:solidFill>
                <a:uFill>
                  <a:solidFill>
                    <a:srgbClr val="ffffff"/>
                  </a:solidFill>
                </a:uFill>
                <a:latin typeface="Arial"/>
              </a:rPr>
              <a:t> </a:t>
            </a:r>
            <a:endParaRPr b="0" lang="es-GT" sz="1200" spc="-1" strike="noStrike">
              <a:solidFill>
                <a:srgbClr val="000000"/>
              </a:solidFill>
              <a:uFill>
                <a:solidFill>
                  <a:srgbClr val="ffffff"/>
                </a:solidFill>
              </a:uFill>
              <a:latin typeface="Arial"/>
            </a:endParaRPr>
          </a:p>
        </p:txBody>
      </p:sp>
      <p:pic>
        <p:nvPicPr>
          <p:cNvPr id="223" name="" descr=""/>
          <p:cNvPicPr/>
          <p:nvPr/>
        </p:nvPicPr>
        <p:blipFill>
          <a:blip r:embed="rId1"/>
          <a:stretch/>
        </p:blipFill>
        <p:spPr>
          <a:xfrm>
            <a:off x="1224000" y="2303640"/>
            <a:ext cx="3044160" cy="2159640"/>
          </a:xfrm>
          <a:prstGeom prst="rect">
            <a:avLst/>
          </a:prstGeom>
          <a:ln>
            <a:noFill/>
          </a:ln>
        </p:spPr>
      </p:pic>
      <p:pic>
        <p:nvPicPr>
          <p:cNvPr id="224" name="" descr=""/>
          <p:cNvPicPr/>
          <p:nvPr/>
        </p:nvPicPr>
        <p:blipFill>
          <a:blip r:embed="rId2"/>
          <a:stretch/>
        </p:blipFill>
        <p:spPr>
          <a:xfrm>
            <a:off x="5522040" y="2232000"/>
            <a:ext cx="2757600" cy="2087640"/>
          </a:xfrm>
          <a:prstGeom prst="rect">
            <a:avLst/>
          </a:prstGeom>
          <a:ln>
            <a:noFill/>
          </a:ln>
        </p:spPr>
      </p:pic>
      <p:sp>
        <p:nvSpPr>
          <p:cNvPr id="225" name="CustomShape 5"/>
          <p:cNvSpPr/>
          <p:nvPr/>
        </p:nvSpPr>
        <p:spPr>
          <a:xfrm>
            <a:off x="243360" y="4549680"/>
            <a:ext cx="4743360" cy="601920"/>
          </a:xfrm>
          <a:prstGeom prst="rect">
            <a:avLst/>
          </a:prstGeom>
          <a:noFill/>
          <a:ln>
            <a:noFill/>
          </a:ln>
        </p:spPr>
        <p:style>
          <a:lnRef idx="0"/>
          <a:fillRef idx="0"/>
          <a:effectRef idx="0"/>
          <a:fontRef idx="minor"/>
        </p:style>
        <p:txBody>
          <a:bodyPr lIns="90000" rIns="90000" tIns="45000" bIns="45000"/>
          <a:p>
            <a:r>
              <a:rPr b="0" lang="es-GT" sz="1800" spc="-1" strike="noStrike">
                <a:solidFill>
                  <a:srgbClr val="000000"/>
                </a:solidFill>
                <a:uFill>
                  <a:solidFill>
                    <a:srgbClr val="ffffff"/>
                  </a:solidFill>
                </a:uFill>
                <a:latin typeface="Arial"/>
              </a:rPr>
              <a:t>Esta es una parábola(polinomio de grado 2). </a:t>
            </a:r>
            <a:endParaRPr b="0" lang="es-GT" sz="1800" spc="-1" strike="noStrike">
              <a:solidFill>
                <a:srgbClr val="000000"/>
              </a:solidFill>
              <a:uFill>
                <a:solidFill>
                  <a:srgbClr val="ffffff"/>
                </a:solidFill>
              </a:uFill>
              <a:latin typeface="Arial"/>
            </a:endParaRPr>
          </a:p>
          <a:p>
            <a:r>
              <a:rPr b="1" lang="es-GT" sz="1800" spc="-1" strike="noStrike">
                <a:solidFill>
                  <a:srgbClr val="000000"/>
                </a:solidFill>
                <a:uFill>
                  <a:solidFill>
                    <a:srgbClr val="ffffff"/>
                  </a:solidFill>
                </a:uFill>
                <a:latin typeface="Arial"/>
              </a:rPr>
              <a:t>Ejercicio: </a:t>
            </a:r>
            <a:r>
              <a:rPr b="0" lang="es-GT" sz="1800" spc="-1" strike="noStrike">
                <a:solidFill>
                  <a:srgbClr val="000000"/>
                </a:solidFill>
                <a:uFill>
                  <a:solidFill>
                    <a:srgbClr val="ffffff"/>
                  </a:solidFill>
                </a:uFill>
                <a:latin typeface="Arial"/>
              </a:rPr>
              <a:t>Por qué tiene esta forma ? </a:t>
            </a:r>
            <a:endParaRPr b="0" lang="es-GT"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757080" y="433800"/>
            <a:ext cx="8242200" cy="6069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Comparación entre h y J</a:t>
            </a:r>
            <a:endParaRPr b="0" lang="es-GT" sz="2800" spc="-1" strike="noStrike">
              <a:solidFill>
                <a:srgbClr val="000000"/>
              </a:solidFill>
              <a:uFill>
                <a:solidFill>
                  <a:srgbClr val="ffffff"/>
                </a:solidFill>
              </a:uFill>
              <a:latin typeface="Arial"/>
            </a:endParaRPr>
          </a:p>
        </p:txBody>
      </p:sp>
      <p:sp>
        <p:nvSpPr>
          <p:cNvPr id="227" name="CustomShape 2"/>
          <p:cNvSpPr/>
          <p:nvPr/>
        </p:nvSpPr>
        <p:spPr>
          <a:xfrm>
            <a:off x="448920" y="1350000"/>
            <a:ext cx="8242200" cy="3508200"/>
          </a:xfrm>
          <a:prstGeom prst="rect">
            <a:avLst/>
          </a:prstGeom>
          <a:noFill/>
          <a:ln>
            <a:noFill/>
          </a:ln>
        </p:spPr>
        <p:style>
          <a:lnRef idx="0"/>
          <a:fillRef idx="0"/>
          <a:effectRef idx="0"/>
          <a:fontRef idx="minor"/>
        </p:style>
        <p:txBody>
          <a:bodyPr lIns="0" rIns="0" tIns="0" bIns="0"/>
          <a:p>
            <a:pPr>
              <a:lnSpc>
                <a:spcPct val="100000"/>
              </a:lnSpc>
            </a:pPr>
            <a:endParaRPr b="0" lang="es-GT" sz="1800" spc="-1" strike="noStrike">
              <a:solidFill>
                <a:srgbClr val="000000"/>
              </a:solidFill>
              <a:uFill>
                <a:solidFill>
                  <a:srgbClr val="ffffff"/>
                </a:solidFill>
              </a:uFill>
              <a:latin typeface="Arial"/>
            </a:endParaRPr>
          </a:p>
          <a:p>
            <a:pPr>
              <a:lnSpc>
                <a:spcPct val="100000"/>
              </a:lnSpc>
            </a:pPr>
            <a:endParaRPr b="0" lang="es-GT" sz="1800" spc="-1" strike="noStrike">
              <a:solidFill>
                <a:srgbClr val="000000"/>
              </a:solidFill>
              <a:uFill>
                <a:solidFill>
                  <a:srgbClr val="ffffff"/>
                </a:solidFill>
              </a:uFill>
              <a:latin typeface="Arial"/>
            </a:endParaRPr>
          </a:p>
        </p:txBody>
      </p:sp>
      <p:sp>
        <p:nvSpPr>
          <p:cNvPr id="228" name="CustomShape 3"/>
          <p:cNvSpPr/>
          <p:nvPr/>
        </p:nvSpPr>
        <p:spPr>
          <a:xfrm>
            <a:off x="136440" y="1155240"/>
            <a:ext cx="8647200" cy="1148040"/>
          </a:xfrm>
          <a:prstGeom prst="rect">
            <a:avLst/>
          </a:prstGeom>
          <a:noFill/>
          <a:ln>
            <a:noFill/>
          </a:ln>
        </p:spPr>
        <p:style>
          <a:lnRef idx="0"/>
          <a:fillRef idx="0"/>
          <a:effectRef idx="0"/>
          <a:fontRef idx="minor"/>
        </p:style>
      </p:sp>
      <p:sp>
        <p:nvSpPr>
          <p:cNvPr id="229" name="CustomShape 4"/>
          <p:cNvSpPr/>
          <p:nvPr/>
        </p:nvSpPr>
        <p:spPr>
          <a:xfrm>
            <a:off x="360000" y="1296000"/>
            <a:ext cx="6608520" cy="489600"/>
          </a:xfrm>
          <a:prstGeom prst="rect">
            <a:avLst/>
          </a:prstGeom>
          <a:noFill/>
          <a:ln>
            <a:noFill/>
          </a:ln>
        </p:spPr>
        <p:style>
          <a:lnRef idx="0"/>
          <a:fillRef idx="0"/>
          <a:effectRef idx="0"/>
          <a:fontRef idx="minor"/>
        </p:style>
        <p:txBody>
          <a:bodyPr lIns="90000" rIns="90000" tIns="45000" bIns="45000"/>
          <a:p>
            <a:r>
              <a:rPr b="0" lang="es-GT" sz="1400" spc="-1" strike="noStrike">
                <a:solidFill>
                  <a:srgbClr val="000000"/>
                </a:solidFill>
                <a:uFill>
                  <a:solidFill>
                    <a:srgbClr val="ffffff"/>
                  </a:solidFill>
                </a:uFill>
                <a:latin typeface="Arial"/>
              </a:rPr>
              <a:t>Sabemos que diferentes parámetros generan diferentes rectas, y cada una tiene </a:t>
            </a:r>
            <a:br/>
            <a:r>
              <a:rPr b="0" lang="es-GT" sz="1400" spc="-1" strike="noStrike">
                <a:solidFill>
                  <a:srgbClr val="000000"/>
                </a:solidFill>
                <a:uFill>
                  <a:solidFill>
                    <a:srgbClr val="ffffff"/>
                  </a:solidFill>
                </a:uFill>
                <a:latin typeface="Arial"/>
              </a:rPr>
              <a:t>asociado un costo J  :</a:t>
            </a:r>
            <a:r>
              <a:rPr b="1" lang="es-GT" sz="1400" spc="-1" strike="noStrike">
                <a:solidFill>
                  <a:srgbClr val="000000"/>
                </a:solidFill>
                <a:uFill>
                  <a:solidFill>
                    <a:srgbClr val="ffffff"/>
                  </a:solidFill>
                </a:uFill>
                <a:latin typeface="Arial"/>
              </a:rPr>
              <a:t> </a:t>
            </a:r>
            <a:endParaRPr b="0" lang="es-GT" sz="1400" spc="-1" strike="noStrike">
              <a:solidFill>
                <a:srgbClr val="000000"/>
              </a:solidFill>
              <a:uFill>
                <a:solidFill>
                  <a:srgbClr val="ffffff"/>
                </a:solidFill>
              </a:uFill>
              <a:latin typeface="Arial"/>
            </a:endParaRPr>
          </a:p>
        </p:txBody>
      </p:sp>
      <p:sp>
        <p:nvSpPr>
          <p:cNvPr id="230" name="CustomShape 5"/>
          <p:cNvSpPr/>
          <p:nvPr/>
        </p:nvSpPr>
        <p:spPr>
          <a:xfrm>
            <a:off x="288000" y="4285440"/>
            <a:ext cx="7199640" cy="801720"/>
          </a:xfrm>
          <a:prstGeom prst="rect">
            <a:avLst/>
          </a:prstGeom>
          <a:noFill/>
          <a:ln>
            <a:noFill/>
          </a:ln>
        </p:spPr>
        <p:style>
          <a:lnRef idx="0"/>
          <a:fillRef idx="0"/>
          <a:effectRef idx="0"/>
          <a:fontRef idx="minor"/>
        </p:style>
        <p:txBody>
          <a:bodyPr lIns="90000" rIns="90000" tIns="45000" bIns="45000"/>
          <a:p>
            <a:r>
              <a:rPr b="0" lang="es-GT" sz="1400" spc="-1" strike="noStrike">
                <a:solidFill>
                  <a:srgbClr val="000000"/>
                </a:solidFill>
                <a:uFill>
                  <a:solidFill>
                    <a:srgbClr val="ffffff"/>
                  </a:solidFill>
                </a:uFill>
                <a:latin typeface="Arial"/>
              </a:rPr>
              <a:t>Si sabemos que el objetivo del proceso de aprendizaje es minimizar J en función de </a:t>
            </a:r>
            <a:br/>
            <a:r>
              <a:rPr b="0" lang="es-GT" sz="1400" spc="-1" strike="noStrike">
                <a:solidFill>
                  <a:srgbClr val="000000"/>
                </a:solidFill>
                <a:uFill>
                  <a:solidFill>
                    <a:srgbClr val="ffffff"/>
                  </a:solidFill>
                </a:uFill>
                <a:latin typeface="Arial"/>
              </a:rPr>
              <a:t>los parámetros, cual elegiría el proceso para este ejemplo?</a:t>
            </a:r>
            <a:r>
              <a:rPr b="0" lang="es-GT" sz="1800" spc="-1" strike="noStrike">
                <a:solidFill>
                  <a:srgbClr val="000000"/>
                </a:solidFill>
                <a:uFill>
                  <a:solidFill>
                    <a:srgbClr val="ffffff"/>
                  </a:solidFill>
                </a:uFill>
                <a:latin typeface="Arial"/>
              </a:rPr>
              <a:t> </a:t>
            </a:r>
            <a:br/>
            <a:r>
              <a:rPr b="0" lang="es-GT" sz="1800" spc="-1" strike="noStrike">
                <a:solidFill>
                  <a:srgbClr val="000000"/>
                </a:solidFill>
                <a:uFill>
                  <a:solidFill>
                    <a:srgbClr val="ffffff"/>
                  </a:solidFill>
                </a:uFill>
                <a:latin typeface="Arial"/>
              </a:rPr>
              <a:t> </a:t>
            </a:r>
            <a:endParaRPr b="0" lang="es-GT" sz="1800" spc="-1" strike="noStrike">
              <a:solidFill>
                <a:srgbClr val="000000"/>
              </a:solidFill>
              <a:uFill>
                <a:solidFill>
                  <a:srgbClr val="ffffff"/>
                </a:solidFill>
              </a:uFill>
              <a:latin typeface="Arial"/>
            </a:endParaRPr>
          </a:p>
        </p:txBody>
      </p:sp>
      <p:pic>
        <p:nvPicPr>
          <p:cNvPr id="231" name="" descr=""/>
          <p:cNvPicPr/>
          <p:nvPr/>
        </p:nvPicPr>
        <p:blipFill>
          <a:blip r:embed="rId1"/>
          <a:stretch/>
        </p:blipFill>
        <p:spPr>
          <a:xfrm>
            <a:off x="864000" y="2011320"/>
            <a:ext cx="6983640" cy="202032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757080" y="433800"/>
            <a:ext cx="8242200" cy="6069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Regresión lineal 1 variable</a:t>
            </a:r>
            <a:endParaRPr b="0" lang="es-GT" sz="2800" spc="-1" strike="noStrike">
              <a:solidFill>
                <a:srgbClr val="000000"/>
              </a:solidFill>
              <a:uFill>
                <a:solidFill>
                  <a:srgbClr val="ffffff"/>
                </a:solidFill>
              </a:uFill>
              <a:latin typeface="Arial"/>
            </a:endParaRPr>
          </a:p>
        </p:txBody>
      </p:sp>
      <p:sp>
        <p:nvSpPr>
          <p:cNvPr id="233" name="CustomShape 2"/>
          <p:cNvSpPr/>
          <p:nvPr/>
        </p:nvSpPr>
        <p:spPr>
          <a:xfrm>
            <a:off x="448920" y="1350000"/>
            <a:ext cx="8242200" cy="3508200"/>
          </a:xfrm>
          <a:prstGeom prst="rect">
            <a:avLst/>
          </a:prstGeom>
          <a:noFill/>
          <a:ln>
            <a:noFill/>
          </a:ln>
        </p:spPr>
        <p:style>
          <a:lnRef idx="0"/>
          <a:fillRef idx="0"/>
          <a:effectRef idx="0"/>
          <a:fontRef idx="minor"/>
        </p:style>
        <p:txBody>
          <a:bodyPr lIns="0" rIns="0" tIns="0" bIns="0"/>
          <a:p>
            <a:pPr>
              <a:lnSpc>
                <a:spcPct val="100000"/>
              </a:lnSpc>
            </a:pPr>
            <a:endParaRPr b="0" lang="es-GT" sz="1800" spc="-1" strike="noStrike">
              <a:solidFill>
                <a:srgbClr val="000000"/>
              </a:solidFill>
              <a:uFill>
                <a:solidFill>
                  <a:srgbClr val="ffffff"/>
                </a:solidFill>
              </a:uFill>
              <a:latin typeface="Arial"/>
            </a:endParaRPr>
          </a:p>
          <a:p>
            <a:pPr>
              <a:lnSpc>
                <a:spcPct val="100000"/>
              </a:lnSpc>
            </a:pPr>
            <a:endParaRPr b="0" lang="es-GT" sz="1800" spc="-1" strike="noStrike">
              <a:solidFill>
                <a:srgbClr val="000000"/>
              </a:solidFill>
              <a:uFill>
                <a:solidFill>
                  <a:srgbClr val="ffffff"/>
                </a:solidFill>
              </a:uFill>
              <a:latin typeface="Arial"/>
            </a:endParaRPr>
          </a:p>
        </p:txBody>
      </p:sp>
      <p:sp>
        <p:nvSpPr>
          <p:cNvPr id="234" name="CustomShape 3"/>
          <p:cNvSpPr/>
          <p:nvPr/>
        </p:nvSpPr>
        <p:spPr>
          <a:xfrm>
            <a:off x="136440" y="1155240"/>
            <a:ext cx="8647200" cy="1148040"/>
          </a:xfrm>
          <a:prstGeom prst="rect">
            <a:avLst/>
          </a:prstGeom>
          <a:noFill/>
          <a:ln>
            <a:noFill/>
          </a:ln>
        </p:spPr>
        <p:style>
          <a:lnRef idx="0"/>
          <a:fillRef idx="0"/>
          <a:effectRef idx="0"/>
          <a:fontRef idx="minor"/>
        </p:style>
      </p:sp>
      <p:sp>
        <p:nvSpPr>
          <p:cNvPr id="235" name="CustomShape 4"/>
          <p:cNvSpPr/>
          <p:nvPr/>
        </p:nvSpPr>
        <p:spPr>
          <a:xfrm>
            <a:off x="360000" y="1296000"/>
            <a:ext cx="6608520" cy="489600"/>
          </a:xfrm>
          <a:prstGeom prst="rect">
            <a:avLst/>
          </a:prstGeom>
          <a:noFill/>
          <a:ln>
            <a:noFill/>
          </a:ln>
        </p:spPr>
        <p:style>
          <a:lnRef idx="0"/>
          <a:fillRef idx="0"/>
          <a:effectRef idx="0"/>
          <a:fontRef idx="minor"/>
        </p:style>
        <p:txBody>
          <a:bodyPr lIns="90000" rIns="90000" tIns="45000" bIns="45000"/>
          <a:p>
            <a:pPr marL="216000" indent="-216000">
              <a:buClr>
                <a:srgbClr val="000000"/>
              </a:buClr>
              <a:buFont typeface="Wingdings" charset="2"/>
              <a:buChar char=""/>
            </a:pPr>
            <a:r>
              <a:rPr b="0" lang="es-GT" sz="1400" spc="-1" strike="noStrike">
                <a:solidFill>
                  <a:srgbClr val="000000"/>
                </a:solidFill>
                <a:uFill>
                  <a:solidFill>
                    <a:srgbClr val="ffffff"/>
                  </a:solidFill>
                </a:uFill>
                <a:latin typeface="Arial"/>
              </a:rPr>
              <a:t>Volvemos al problema original donde la hipótesis tiene 2 parámetros(</a:t>
            </a:r>
            <a:r>
              <a:rPr b="0" lang="es-GT" sz="1300" spc="-1" strike="noStrike">
                <a:solidFill>
                  <a:srgbClr val="000000"/>
                </a:solidFill>
                <a:uFill>
                  <a:solidFill>
                    <a:srgbClr val="ffffff"/>
                  </a:solidFill>
                </a:uFill>
                <a:latin typeface="Arial"/>
                <a:ea typeface="DejaVu Sans"/>
              </a:rPr>
              <a:t>θ0,θ1</a:t>
            </a:r>
            <a:r>
              <a:rPr b="0" lang="es-GT" sz="1400" spc="-1" strike="noStrike">
                <a:solidFill>
                  <a:srgbClr val="000000"/>
                </a:solidFill>
                <a:uFill>
                  <a:solidFill>
                    <a:srgbClr val="ffffff"/>
                  </a:solidFill>
                </a:uFill>
                <a:latin typeface="Arial"/>
              </a:rPr>
              <a:t>) y la forma: h(x) = </a:t>
            </a:r>
            <a:r>
              <a:rPr b="0" lang="es-GT" sz="1300" spc="-1" strike="noStrike">
                <a:solidFill>
                  <a:srgbClr val="000000"/>
                </a:solidFill>
                <a:uFill>
                  <a:solidFill>
                    <a:srgbClr val="ffffff"/>
                  </a:solidFill>
                </a:uFill>
                <a:latin typeface="Arial"/>
                <a:ea typeface="DejaVu Sans"/>
              </a:rPr>
              <a:t>θ0 + θ1(x)</a:t>
            </a:r>
            <a:r>
              <a:rPr b="1" lang="es-GT" sz="1400" spc="-1" strike="noStrike">
                <a:solidFill>
                  <a:srgbClr val="000000"/>
                </a:solidFill>
                <a:uFill>
                  <a:solidFill>
                    <a:srgbClr val="ffffff"/>
                  </a:solidFill>
                </a:uFill>
                <a:latin typeface="Arial"/>
              </a:rPr>
              <a:t> . </a:t>
            </a:r>
            <a:endParaRPr b="0" lang="es-GT" sz="1400" spc="-1" strike="noStrike">
              <a:solidFill>
                <a:srgbClr val="000000"/>
              </a:solidFill>
              <a:uFill>
                <a:solidFill>
                  <a:srgbClr val="ffffff"/>
                </a:solidFill>
              </a:uFill>
              <a:latin typeface="Arial"/>
            </a:endParaRPr>
          </a:p>
          <a:p>
            <a:pPr marL="216000" indent="-216000">
              <a:buClr>
                <a:srgbClr val="000000"/>
              </a:buClr>
              <a:buFont typeface="Wingdings" charset="2"/>
              <a:buChar char=""/>
            </a:pPr>
            <a:r>
              <a:rPr b="0" lang="es-GT" sz="1400" spc="-1" strike="noStrike">
                <a:solidFill>
                  <a:srgbClr val="000000"/>
                </a:solidFill>
                <a:uFill>
                  <a:solidFill>
                    <a:srgbClr val="ffffff"/>
                  </a:solidFill>
                </a:uFill>
                <a:latin typeface="Arial"/>
              </a:rPr>
              <a:t>Cuando simplificamos el problema con </a:t>
            </a:r>
            <a:r>
              <a:rPr b="0" lang="es-GT" sz="1300" spc="-1" strike="noStrike">
                <a:solidFill>
                  <a:srgbClr val="000000"/>
                </a:solidFill>
                <a:uFill>
                  <a:solidFill>
                    <a:srgbClr val="ffffff"/>
                  </a:solidFill>
                </a:uFill>
                <a:latin typeface="Arial"/>
                <a:ea typeface="DejaVu Sans"/>
              </a:rPr>
              <a:t>θ0 = 0 , la función de costo J  de un solo parámetro tenía la forma de una parábola en un plano de 2 ejes.</a:t>
            </a:r>
            <a:endParaRPr b="0" lang="es-GT" sz="1300" spc="-1" strike="noStrike">
              <a:solidFill>
                <a:srgbClr val="000000"/>
              </a:solidFill>
              <a:uFill>
                <a:solidFill>
                  <a:srgbClr val="ffffff"/>
                </a:solidFill>
              </a:uFill>
              <a:latin typeface="Arial"/>
            </a:endParaRPr>
          </a:p>
          <a:p>
            <a:pPr marL="216000" indent="-216000">
              <a:buClr>
                <a:srgbClr val="000000"/>
              </a:buClr>
              <a:buFont typeface="Wingdings" charset="2"/>
              <a:buChar char=""/>
            </a:pPr>
            <a:r>
              <a:rPr b="0" lang="es-GT" sz="1300" spc="-1" strike="noStrike">
                <a:solidFill>
                  <a:srgbClr val="000000"/>
                </a:solidFill>
                <a:uFill>
                  <a:solidFill>
                    <a:srgbClr val="ffffff"/>
                  </a:solidFill>
                </a:uFill>
                <a:latin typeface="Arial"/>
                <a:ea typeface="DejaVu Sans"/>
              </a:rPr>
              <a:t>Ahora tenemos 2 parámetros θ y el costo J, por lo cual necesitamos 3 ejes.</a:t>
            </a:r>
            <a:endParaRPr b="0" lang="es-GT" sz="1300" spc="-1" strike="noStrike">
              <a:solidFill>
                <a:srgbClr val="000000"/>
              </a:solidFill>
              <a:uFill>
                <a:solidFill>
                  <a:srgbClr val="ffffff"/>
                </a:solidFill>
              </a:uFill>
              <a:latin typeface="Arial"/>
            </a:endParaRPr>
          </a:p>
          <a:p>
            <a:pPr marL="216000" indent="-216000">
              <a:buClr>
                <a:srgbClr val="000000"/>
              </a:buClr>
              <a:buFont typeface="Wingdings" charset="2"/>
              <a:buChar char=""/>
            </a:pPr>
            <a:r>
              <a:rPr b="0" lang="es-GT" sz="1300" spc="-1" strike="noStrike">
                <a:solidFill>
                  <a:srgbClr val="000000"/>
                </a:solidFill>
                <a:uFill>
                  <a:solidFill>
                    <a:srgbClr val="ffffff"/>
                  </a:solidFill>
                </a:uFill>
                <a:latin typeface="Arial"/>
                <a:ea typeface="DejaVu Sans"/>
              </a:rPr>
              <a:t>Es decir que tendremos una figura tridimensional.</a:t>
            </a:r>
            <a:endParaRPr b="0" lang="es-GT" sz="1300" spc="-1" strike="noStrike">
              <a:solidFill>
                <a:srgbClr val="000000"/>
              </a:solidFill>
              <a:uFill>
                <a:solidFill>
                  <a:srgbClr val="ffffff"/>
                </a:solidFill>
              </a:uFill>
              <a:latin typeface="Arial"/>
            </a:endParaRPr>
          </a:p>
          <a:p>
            <a:pPr marL="216000" indent="-216000">
              <a:buClr>
                <a:srgbClr val="000000"/>
              </a:buClr>
              <a:buFont typeface="Wingdings" charset="2"/>
              <a:buChar char=""/>
            </a:pPr>
            <a:r>
              <a:rPr b="0" lang="es-GT" sz="1300" spc="-1" strike="noStrike">
                <a:solidFill>
                  <a:srgbClr val="000000"/>
                </a:solidFill>
                <a:uFill>
                  <a:solidFill>
                    <a:srgbClr val="ffffff"/>
                  </a:solidFill>
                </a:uFill>
                <a:latin typeface="Arial"/>
                <a:ea typeface="DejaVu Sans"/>
              </a:rPr>
              <a:t>El costo en este caso tendrá la forma de una parábola de 3 dimensiones(o un paraboloide) : </a:t>
            </a:r>
            <a:br/>
            <a:r>
              <a:rPr b="0" lang="es-GT" sz="1300" spc="-1" strike="noStrike">
                <a:solidFill>
                  <a:srgbClr val="000000"/>
                </a:solidFill>
                <a:uFill>
                  <a:solidFill>
                    <a:srgbClr val="ffffff"/>
                  </a:solidFill>
                </a:uFill>
                <a:latin typeface="Arial"/>
              </a:rPr>
              <a:t> </a:t>
            </a:r>
            <a:endParaRPr b="0" lang="es-GT" sz="1300" spc="-1" strike="noStrike">
              <a:solidFill>
                <a:srgbClr val="000000"/>
              </a:solidFill>
              <a:uFill>
                <a:solidFill>
                  <a:srgbClr val="ffffff"/>
                </a:solidFill>
              </a:uFill>
              <a:latin typeface="Arial"/>
            </a:endParaRPr>
          </a:p>
        </p:txBody>
      </p:sp>
      <p:sp>
        <p:nvSpPr>
          <p:cNvPr id="236" name="CustomShape 5"/>
          <p:cNvSpPr/>
          <p:nvPr/>
        </p:nvSpPr>
        <p:spPr>
          <a:xfrm>
            <a:off x="288000" y="4285440"/>
            <a:ext cx="7199640" cy="801720"/>
          </a:xfrm>
          <a:prstGeom prst="rect">
            <a:avLst/>
          </a:prstGeom>
          <a:noFill/>
          <a:ln>
            <a:noFill/>
          </a:ln>
        </p:spPr>
        <p:style>
          <a:lnRef idx="0"/>
          <a:fillRef idx="0"/>
          <a:effectRef idx="0"/>
          <a:fontRef idx="minor"/>
        </p:style>
        <p:txBody>
          <a:bodyPr lIns="90000" rIns="90000" tIns="45000" bIns="45000"/>
          <a:p>
            <a:r>
              <a:rPr b="0" lang="es-GT" sz="1800" spc="-1" strike="noStrike">
                <a:solidFill>
                  <a:srgbClr val="000000"/>
                </a:solidFill>
                <a:uFill>
                  <a:solidFill>
                    <a:srgbClr val="ffffff"/>
                  </a:solidFill>
                </a:uFill>
                <a:latin typeface="Arial"/>
              </a:rPr>
              <a:t> </a:t>
            </a:r>
            <a:br/>
            <a:r>
              <a:rPr b="0" lang="es-GT" sz="1800" spc="-1" strike="noStrike">
                <a:solidFill>
                  <a:srgbClr val="000000"/>
                </a:solidFill>
                <a:uFill>
                  <a:solidFill>
                    <a:srgbClr val="ffffff"/>
                  </a:solidFill>
                </a:uFill>
                <a:latin typeface="Arial"/>
              </a:rPr>
              <a:t> </a:t>
            </a:r>
            <a:endParaRPr b="0" lang="es-GT" sz="1800" spc="-1" strike="noStrike">
              <a:solidFill>
                <a:srgbClr val="000000"/>
              </a:solidFill>
              <a:uFill>
                <a:solidFill>
                  <a:srgbClr val="ffffff"/>
                </a:solidFill>
              </a:uFill>
              <a:latin typeface="Arial"/>
            </a:endParaRPr>
          </a:p>
        </p:txBody>
      </p:sp>
      <p:pic>
        <p:nvPicPr>
          <p:cNvPr id="237" name="" descr=""/>
          <p:cNvPicPr/>
          <p:nvPr/>
        </p:nvPicPr>
        <p:blipFill>
          <a:blip r:embed="rId1"/>
          <a:stretch/>
        </p:blipFill>
        <p:spPr>
          <a:xfrm>
            <a:off x="2161440" y="3168000"/>
            <a:ext cx="1150560" cy="1679400"/>
          </a:xfrm>
          <a:prstGeom prst="rect">
            <a:avLst/>
          </a:prstGeom>
          <a:ln>
            <a:noFill/>
          </a:ln>
        </p:spPr>
      </p:pic>
      <p:pic>
        <p:nvPicPr>
          <p:cNvPr id="238" name="" descr=""/>
          <p:cNvPicPr/>
          <p:nvPr/>
        </p:nvPicPr>
        <p:blipFill>
          <a:blip r:embed="rId2"/>
          <a:stretch/>
        </p:blipFill>
        <p:spPr>
          <a:xfrm>
            <a:off x="4480200" y="3235320"/>
            <a:ext cx="1783800" cy="158868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757080" y="433800"/>
            <a:ext cx="8242200" cy="6069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Regresión lineal 1 variable</a:t>
            </a:r>
            <a:endParaRPr b="0" lang="es-GT" sz="2800" spc="-1" strike="noStrike">
              <a:solidFill>
                <a:srgbClr val="000000"/>
              </a:solidFill>
              <a:uFill>
                <a:solidFill>
                  <a:srgbClr val="ffffff"/>
                </a:solidFill>
              </a:uFill>
              <a:latin typeface="Arial"/>
            </a:endParaRPr>
          </a:p>
        </p:txBody>
      </p:sp>
      <p:sp>
        <p:nvSpPr>
          <p:cNvPr id="240" name="CustomShape 2"/>
          <p:cNvSpPr/>
          <p:nvPr/>
        </p:nvSpPr>
        <p:spPr>
          <a:xfrm>
            <a:off x="448920" y="1350000"/>
            <a:ext cx="8242200" cy="3508200"/>
          </a:xfrm>
          <a:prstGeom prst="rect">
            <a:avLst/>
          </a:prstGeom>
          <a:noFill/>
          <a:ln>
            <a:noFill/>
          </a:ln>
        </p:spPr>
        <p:style>
          <a:lnRef idx="0"/>
          <a:fillRef idx="0"/>
          <a:effectRef idx="0"/>
          <a:fontRef idx="minor"/>
        </p:style>
        <p:txBody>
          <a:bodyPr lIns="0" rIns="0" tIns="0" bIns="0"/>
          <a:p>
            <a:pPr>
              <a:lnSpc>
                <a:spcPct val="100000"/>
              </a:lnSpc>
            </a:pPr>
            <a:endParaRPr b="0" lang="es-GT" sz="1800" spc="-1" strike="noStrike">
              <a:solidFill>
                <a:srgbClr val="000000"/>
              </a:solidFill>
              <a:uFill>
                <a:solidFill>
                  <a:srgbClr val="ffffff"/>
                </a:solidFill>
              </a:uFill>
              <a:latin typeface="Arial"/>
            </a:endParaRPr>
          </a:p>
          <a:p>
            <a:pPr>
              <a:lnSpc>
                <a:spcPct val="100000"/>
              </a:lnSpc>
            </a:pPr>
            <a:endParaRPr b="0" lang="es-GT" sz="1800" spc="-1" strike="noStrike">
              <a:solidFill>
                <a:srgbClr val="000000"/>
              </a:solidFill>
              <a:uFill>
                <a:solidFill>
                  <a:srgbClr val="ffffff"/>
                </a:solidFill>
              </a:uFill>
              <a:latin typeface="Arial"/>
            </a:endParaRPr>
          </a:p>
        </p:txBody>
      </p:sp>
      <p:sp>
        <p:nvSpPr>
          <p:cNvPr id="241" name="CustomShape 3"/>
          <p:cNvSpPr/>
          <p:nvPr/>
        </p:nvSpPr>
        <p:spPr>
          <a:xfrm>
            <a:off x="136440" y="1155240"/>
            <a:ext cx="8647200" cy="1148040"/>
          </a:xfrm>
          <a:prstGeom prst="rect">
            <a:avLst/>
          </a:prstGeom>
          <a:noFill/>
          <a:ln>
            <a:noFill/>
          </a:ln>
        </p:spPr>
        <p:style>
          <a:lnRef idx="0"/>
          <a:fillRef idx="0"/>
          <a:effectRef idx="0"/>
          <a:fontRef idx="minor"/>
        </p:style>
      </p:sp>
      <p:sp>
        <p:nvSpPr>
          <p:cNvPr id="242" name="CustomShape 4"/>
          <p:cNvSpPr/>
          <p:nvPr/>
        </p:nvSpPr>
        <p:spPr>
          <a:xfrm>
            <a:off x="360000" y="1296000"/>
            <a:ext cx="6608520" cy="489600"/>
          </a:xfrm>
          <a:prstGeom prst="rect">
            <a:avLst/>
          </a:prstGeom>
          <a:noFill/>
          <a:ln>
            <a:noFill/>
          </a:ln>
        </p:spPr>
        <p:style>
          <a:lnRef idx="0"/>
          <a:fillRef idx="0"/>
          <a:effectRef idx="0"/>
          <a:fontRef idx="minor"/>
        </p:style>
      </p:sp>
      <p:sp>
        <p:nvSpPr>
          <p:cNvPr id="243" name="CustomShape 5"/>
          <p:cNvSpPr/>
          <p:nvPr/>
        </p:nvSpPr>
        <p:spPr>
          <a:xfrm>
            <a:off x="288000" y="4285440"/>
            <a:ext cx="7199640" cy="801720"/>
          </a:xfrm>
          <a:prstGeom prst="rect">
            <a:avLst/>
          </a:prstGeom>
          <a:noFill/>
          <a:ln>
            <a:noFill/>
          </a:ln>
        </p:spPr>
        <p:style>
          <a:lnRef idx="0"/>
          <a:fillRef idx="0"/>
          <a:effectRef idx="0"/>
          <a:fontRef idx="minor"/>
        </p:style>
        <p:txBody>
          <a:bodyPr lIns="90000" rIns="90000" tIns="45000" bIns="45000"/>
          <a:p>
            <a:r>
              <a:rPr b="0" lang="es-GT" sz="1800" spc="-1" strike="noStrike">
                <a:solidFill>
                  <a:srgbClr val="000000"/>
                </a:solidFill>
                <a:uFill>
                  <a:solidFill>
                    <a:srgbClr val="ffffff"/>
                  </a:solidFill>
                </a:uFill>
                <a:latin typeface="Arial"/>
              </a:rPr>
              <a:t> </a:t>
            </a:r>
            <a:br/>
            <a:r>
              <a:rPr b="0" lang="es-GT" sz="1800" spc="-1" strike="noStrike">
                <a:solidFill>
                  <a:srgbClr val="000000"/>
                </a:solidFill>
                <a:uFill>
                  <a:solidFill>
                    <a:srgbClr val="ffffff"/>
                  </a:solidFill>
                </a:uFill>
                <a:latin typeface="Arial"/>
              </a:rPr>
              <a:t> </a:t>
            </a:r>
            <a:endParaRPr b="0" lang="es-GT" sz="1800" spc="-1" strike="noStrike">
              <a:solidFill>
                <a:srgbClr val="000000"/>
              </a:solidFill>
              <a:uFill>
                <a:solidFill>
                  <a:srgbClr val="ffffff"/>
                </a:solidFill>
              </a:uFill>
              <a:latin typeface="Arial"/>
            </a:endParaRPr>
          </a:p>
        </p:txBody>
      </p:sp>
      <p:pic>
        <p:nvPicPr>
          <p:cNvPr id="244" name="" descr=""/>
          <p:cNvPicPr/>
          <p:nvPr/>
        </p:nvPicPr>
        <p:blipFill>
          <a:blip r:embed="rId1"/>
          <a:stretch/>
        </p:blipFill>
        <p:spPr>
          <a:xfrm>
            <a:off x="3168000" y="1728000"/>
            <a:ext cx="4485960" cy="3104640"/>
          </a:xfrm>
          <a:prstGeom prst="rect">
            <a:avLst/>
          </a:prstGeom>
          <a:ln>
            <a:noFill/>
          </a:ln>
        </p:spPr>
      </p:pic>
      <p:sp>
        <p:nvSpPr>
          <p:cNvPr id="245" name="TextShape 6"/>
          <p:cNvSpPr txBox="1"/>
          <p:nvPr/>
        </p:nvSpPr>
        <p:spPr>
          <a:xfrm>
            <a:off x="288000" y="1656000"/>
            <a:ext cx="2710080" cy="2005200"/>
          </a:xfrm>
          <a:prstGeom prst="rect">
            <a:avLst/>
          </a:prstGeom>
          <a:noFill/>
          <a:ln>
            <a:noFill/>
          </a:ln>
        </p:spPr>
        <p:txBody>
          <a:bodyPr lIns="90000" rIns="90000" tIns="45000" bIns="45000"/>
          <a:p>
            <a:pPr marL="216000" indent="-216000">
              <a:buClr>
                <a:srgbClr val="000000"/>
              </a:buClr>
              <a:buSzPct val="45000"/>
              <a:buFont typeface="Wingdings" charset="2"/>
              <a:buChar char=""/>
            </a:pPr>
            <a:r>
              <a:rPr b="0" lang="es-GT" sz="1300" spc="-1" strike="noStrike">
                <a:solidFill>
                  <a:srgbClr val="000000"/>
                </a:solidFill>
                <a:uFill>
                  <a:solidFill>
                    <a:srgbClr val="ffffff"/>
                  </a:solidFill>
                </a:uFill>
                <a:latin typeface="Arial"/>
              </a:rPr>
              <a:t>La altura es</a:t>
            </a:r>
            <a:endParaRPr b="0" lang="es-GT" sz="13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s-GT" sz="1300" spc="-1" strike="noStrike">
                <a:solidFill>
                  <a:srgbClr val="000000"/>
                </a:solidFill>
                <a:uFill>
                  <a:solidFill>
                    <a:srgbClr val="ffffff"/>
                  </a:solidFill>
                </a:uFill>
                <a:latin typeface="Arial"/>
              </a:rPr>
              <a:t>el costo J</a:t>
            </a:r>
            <a:endParaRPr b="0" lang="es-GT" sz="13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s-GT" sz="1300" spc="-1" strike="noStrike">
                <a:solidFill>
                  <a:srgbClr val="000000"/>
                </a:solidFill>
                <a:uFill>
                  <a:solidFill>
                    <a:srgbClr val="ffffff"/>
                  </a:solidFill>
                </a:uFill>
                <a:latin typeface="Arial"/>
              </a:rPr>
              <a:t>Nuevamente buscamos</a:t>
            </a:r>
            <a:br/>
            <a:r>
              <a:rPr b="0" lang="es-GT" sz="1300" spc="-1" strike="noStrike">
                <a:solidFill>
                  <a:srgbClr val="000000"/>
                </a:solidFill>
                <a:uFill>
                  <a:solidFill>
                    <a:srgbClr val="ffffff"/>
                  </a:solidFill>
                </a:uFill>
                <a:latin typeface="Arial"/>
              </a:rPr>
              <a:t>minimizar el costo</a:t>
            </a:r>
            <a:endParaRPr b="0" lang="es-GT" sz="13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s-GT" sz="1300" spc="-1" strike="noStrike">
                <a:solidFill>
                  <a:srgbClr val="000000"/>
                </a:solidFill>
                <a:uFill>
                  <a:solidFill>
                    <a:srgbClr val="ffffff"/>
                  </a:solidFill>
                </a:uFill>
                <a:latin typeface="Arial"/>
              </a:rPr>
              <a:t>Por lo cual buscamos el punto</a:t>
            </a:r>
            <a:br/>
            <a:r>
              <a:rPr b="0" lang="es-GT" sz="1300" spc="-1" strike="noStrike">
                <a:solidFill>
                  <a:srgbClr val="000000"/>
                </a:solidFill>
                <a:uFill>
                  <a:solidFill>
                    <a:srgbClr val="ffffff"/>
                  </a:solidFill>
                </a:uFill>
                <a:latin typeface="Arial"/>
              </a:rPr>
              <a:t>mínimo del paraboloide.</a:t>
            </a:r>
            <a:endParaRPr b="0" lang="es-GT" sz="13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s-GT" sz="1300" spc="-1" strike="noStrike">
                <a:solidFill>
                  <a:srgbClr val="000000"/>
                </a:solidFill>
                <a:uFill>
                  <a:solidFill>
                    <a:srgbClr val="ffffff"/>
                  </a:solidFill>
                </a:uFill>
                <a:latin typeface="Arial"/>
              </a:rPr>
              <a:t>Cual es la combinación de</a:t>
            </a:r>
            <a:br/>
            <a:r>
              <a:rPr b="0" lang="es-GT" sz="1300" spc="-1" strike="noStrike">
                <a:solidFill>
                  <a:srgbClr val="000000"/>
                </a:solidFill>
                <a:uFill>
                  <a:solidFill>
                    <a:srgbClr val="ffffff"/>
                  </a:solidFill>
                </a:uFill>
                <a:latin typeface="Arial"/>
              </a:rPr>
              <a:t>valores </a:t>
            </a:r>
            <a:r>
              <a:rPr b="0" lang="es-GT" sz="1300" spc="-1" strike="noStrike">
                <a:solidFill>
                  <a:srgbClr val="000000"/>
                </a:solidFill>
                <a:uFill>
                  <a:solidFill>
                    <a:srgbClr val="ffffff"/>
                  </a:solidFill>
                </a:uFill>
                <a:latin typeface="Arial"/>
                <a:ea typeface="DejaVu Sans"/>
              </a:rPr>
              <a:t>θ0 y θ1 que generan</a:t>
            </a:r>
            <a:br/>
            <a:r>
              <a:rPr b="0" lang="es-GT" sz="1300" spc="-1" strike="noStrike">
                <a:solidFill>
                  <a:srgbClr val="000000"/>
                </a:solidFill>
                <a:uFill>
                  <a:solidFill>
                    <a:srgbClr val="ffffff"/>
                  </a:solidFill>
                </a:uFill>
                <a:latin typeface="Arial"/>
                <a:ea typeface="DejaVu Sans"/>
              </a:rPr>
              <a:t>la menor altura en esta gráfica?</a:t>
            </a:r>
            <a:br/>
            <a:r>
              <a:rPr b="0" lang="es-GT" sz="1800" spc="-1" strike="noStrike">
                <a:solidFill>
                  <a:srgbClr val="000000"/>
                </a:solidFill>
                <a:uFill>
                  <a:solidFill>
                    <a:srgbClr val="ffffff"/>
                  </a:solidFill>
                </a:uFill>
                <a:latin typeface="Arial"/>
              </a:rPr>
              <a:t> </a:t>
            </a:r>
            <a:endParaRPr b="0" lang="es-GT" sz="18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757080" y="433800"/>
            <a:ext cx="8242200" cy="6069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Recapitulando</a:t>
            </a:r>
            <a:endParaRPr b="0" lang="es-GT" sz="2800" spc="-1" strike="noStrike">
              <a:solidFill>
                <a:srgbClr val="000000"/>
              </a:solidFill>
              <a:uFill>
                <a:solidFill>
                  <a:srgbClr val="ffffff"/>
                </a:solidFill>
              </a:uFill>
              <a:latin typeface="Arial"/>
            </a:endParaRPr>
          </a:p>
        </p:txBody>
      </p:sp>
      <p:sp>
        <p:nvSpPr>
          <p:cNvPr id="151" name="CustomShape 2"/>
          <p:cNvSpPr/>
          <p:nvPr/>
        </p:nvSpPr>
        <p:spPr>
          <a:xfrm>
            <a:off x="504000" y="1440000"/>
            <a:ext cx="8176320" cy="162576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SzPct val="45000"/>
              <a:buFont typeface="Wingdings" charset="2"/>
              <a:buChar char=""/>
            </a:pPr>
            <a:r>
              <a:rPr b="0" lang="es-GT" sz="1800" spc="-1" strike="noStrike">
                <a:solidFill>
                  <a:srgbClr val="000000"/>
                </a:solidFill>
                <a:uFill>
                  <a:solidFill>
                    <a:srgbClr val="ffffff"/>
                  </a:solidFill>
                </a:uFill>
                <a:latin typeface="Arial"/>
              </a:rPr>
              <a:t>En la última clase definimos con un ejemplo el primer algoritmo de ML:</a:t>
            </a:r>
            <a:br/>
            <a:r>
              <a:rPr b="0" lang="es-GT" sz="1800" spc="-1" strike="noStrike">
                <a:solidFill>
                  <a:srgbClr val="000000"/>
                </a:solidFill>
                <a:uFill>
                  <a:solidFill>
                    <a:srgbClr val="ffffff"/>
                  </a:solidFill>
                </a:uFill>
                <a:latin typeface="Arial"/>
              </a:rPr>
              <a:t>regresión lineal de una variable</a:t>
            </a:r>
            <a:endParaRPr b="0" lang="es-GT"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s-GT" sz="1800" spc="-1" strike="noStrike">
                <a:solidFill>
                  <a:srgbClr val="000000"/>
                </a:solidFill>
                <a:uFill>
                  <a:solidFill>
                    <a:srgbClr val="ffffff"/>
                  </a:solidFill>
                </a:uFill>
                <a:latin typeface="Arial"/>
              </a:rPr>
              <a:t>Dijimos que el proceso de aprendizaje busca encontrar una hipótesis(función</a:t>
            </a:r>
            <a:br/>
            <a:r>
              <a:rPr b="0" lang="es-GT" sz="1800" spc="-1" strike="noStrike">
                <a:solidFill>
                  <a:srgbClr val="000000"/>
                </a:solidFill>
                <a:uFill>
                  <a:solidFill>
                    <a:srgbClr val="ffffff"/>
                  </a:solidFill>
                </a:uFill>
                <a:latin typeface="Arial"/>
              </a:rPr>
              <a:t>o modelo) que se ajuste a los datos en el set de entrenamiento.</a:t>
            </a:r>
            <a:endParaRPr b="0" lang="es-GT"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s-GT" sz="1800" spc="-1" strike="noStrike">
                <a:solidFill>
                  <a:srgbClr val="000000"/>
                </a:solidFill>
                <a:uFill>
                  <a:solidFill>
                    <a:srgbClr val="ffffff"/>
                  </a:solidFill>
                </a:uFill>
                <a:latin typeface="Arial"/>
              </a:rPr>
              <a:t>El proceso de aprendizaje encuentra los parámetros(pesos o coeficientes)</a:t>
            </a:r>
            <a:br/>
            <a:r>
              <a:rPr b="0" lang="es-GT" sz="1800" spc="-1" strike="noStrike">
                <a:solidFill>
                  <a:srgbClr val="000000"/>
                </a:solidFill>
                <a:uFill>
                  <a:solidFill>
                    <a:srgbClr val="ffffff"/>
                  </a:solidFill>
                </a:uFill>
                <a:latin typeface="Arial"/>
              </a:rPr>
              <a:t>adecuados. </a:t>
            </a:r>
            <a:endParaRPr b="0" lang="es-GT"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757080" y="433800"/>
            <a:ext cx="8242200" cy="6069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Regresión lineal 1 variable</a:t>
            </a:r>
            <a:endParaRPr b="0" lang="es-GT" sz="2800" spc="-1" strike="noStrike">
              <a:solidFill>
                <a:srgbClr val="000000"/>
              </a:solidFill>
              <a:uFill>
                <a:solidFill>
                  <a:srgbClr val="ffffff"/>
                </a:solidFill>
              </a:uFill>
              <a:latin typeface="Arial"/>
            </a:endParaRPr>
          </a:p>
        </p:txBody>
      </p:sp>
      <p:sp>
        <p:nvSpPr>
          <p:cNvPr id="247" name="CustomShape 2"/>
          <p:cNvSpPr/>
          <p:nvPr/>
        </p:nvSpPr>
        <p:spPr>
          <a:xfrm>
            <a:off x="448920" y="1350000"/>
            <a:ext cx="8242200" cy="3508200"/>
          </a:xfrm>
          <a:prstGeom prst="rect">
            <a:avLst/>
          </a:prstGeom>
          <a:noFill/>
          <a:ln>
            <a:noFill/>
          </a:ln>
        </p:spPr>
        <p:style>
          <a:lnRef idx="0"/>
          <a:fillRef idx="0"/>
          <a:effectRef idx="0"/>
          <a:fontRef idx="minor"/>
        </p:style>
        <p:txBody>
          <a:bodyPr lIns="0" rIns="0" tIns="0" bIns="0"/>
          <a:p>
            <a:pPr>
              <a:lnSpc>
                <a:spcPct val="100000"/>
              </a:lnSpc>
            </a:pPr>
            <a:endParaRPr b="0" lang="es-GT" sz="1800" spc="-1" strike="noStrike">
              <a:solidFill>
                <a:srgbClr val="000000"/>
              </a:solidFill>
              <a:uFill>
                <a:solidFill>
                  <a:srgbClr val="ffffff"/>
                </a:solidFill>
              </a:uFill>
              <a:latin typeface="Arial"/>
            </a:endParaRPr>
          </a:p>
          <a:p>
            <a:pPr>
              <a:lnSpc>
                <a:spcPct val="100000"/>
              </a:lnSpc>
            </a:pPr>
            <a:endParaRPr b="0" lang="es-GT" sz="1800" spc="-1" strike="noStrike">
              <a:solidFill>
                <a:srgbClr val="000000"/>
              </a:solidFill>
              <a:uFill>
                <a:solidFill>
                  <a:srgbClr val="ffffff"/>
                </a:solidFill>
              </a:uFill>
              <a:latin typeface="Arial"/>
            </a:endParaRPr>
          </a:p>
        </p:txBody>
      </p:sp>
      <p:sp>
        <p:nvSpPr>
          <p:cNvPr id="248" name="CustomShape 3"/>
          <p:cNvSpPr/>
          <p:nvPr/>
        </p:nvSpPr>
        <p:spPr>
          <a:xfrm>
            <a:off x="136440" y="1155240"/>
            <a:ext cx="8647200" cy="1148040"/>
          </a:xfrm>
          <a:prstGeom prst="rect">
            <a:avLst/>
          </a:prstGeom>
          <a:noFill/>
          <a:ln>
            <a:noFill/>
          </a:ln>
        </p:spPr>
        <p:style>
          <a:lnRef idx="0"/>
          <a:fillRef idx="0"/>
          <a:effectRef idx="0"/>
          <a:fontRef idx="minor"/>
        </p:style>
      </p:sp>
      <p:sp>
        <p:nvSpPr>
          <p:cNvPr id="249" name="CustomShape 4"/>
          <p:cNvSpPr/>
          <p:nvPr/>
        </p:nvSpPr>
        <p:spPr>
          <a:xfrm>
            <a:off x="360000" y="1296000"/>
            <a:ext cx="6608520" cy="489600"/>
          </a:xfrm>
          <a:prstGeom prst="rect">
            <a:avLst/>
          </a:prstGeom>
          <a:noFill/>
          <a:ln>
            <a:noFill/>
          </a:ln>
        </p:spPr>
        <p:style>
          <a:lnRef idx="0"/>
          <a:fillRef idx="0"/>
          <a:effectRef idx="0"/>
          <a:fontRef idx="minor"/>
        </p:style>
      </p:sp>
      <p:sp>
        <p:nvSpPr>
          <p:cNvPr id="250" name="CustomShape 5"/>
          <p:cNvSpPr/>
          <p:nvPr/>
        </p:nvSpPr>
        <p:spPr>
          <a:xfrm>
            <a:off x="288000" y="4285440"/>
            <a:ext cx="7199640" cy="801720"/>
          </a:xfrm>
          <a:prstGeom prst="rect">
            <a:avLst/>
          </a:prstGeom>
          <a:noFill/>
          <a:ln>
            <a:noFill/>
          </a:ln>
        </p:spPr>
        <p:style>
          <a:lnRef idx="0"/>
          <a:fillRef idx="0"/>
          <a:effectRef idx="0"/>
          <a:fontRef idx="minor"/>
        </p:style>
        <p:txBody>
          <a:bodyPr lIns="90000" rIns="90000" tIns="45000" bIns="45000"/>
          <a:p>
            <a:r>
              <a:rPr b="0" lang="es-GT" sz="1800" spc="-1" strike="noStrike">
                <a:solidFill>
                  <a:srgbClr val="000000"/>
                </a:solidFill>
                <a:uFill>
                  <a:solidFill>
                    <a:srgbClr val="ffffff"/>
                  </a:solidFill>
                </a:uFill>
                <a:latin typeface="Arial"/>
              </a:rPr>
              <a:t> </a:t>
            </a:r>
            <a:br/>
            <a:r>
              <a:rPr b="0" lang="es-GT" sz="1800" spc="-1" strike="noStrike">
                <a:solidFill>
                  <a:srgbClr val="000000"/>
                </a:solidFill>
                <a:uFill>
                  <a:solidFill>
                    <a:srgbClr val="ffffff"/>
                  </a:solidFill>
                </a:uFill>
                <a:latin typeface="Arial"/>
              </a:rPr>
              <a:t> </a:t>
            </a:r>
            <a:endParaRPr b="0" lang="es-GT" sz="1800" spc="-1" strike="noStrike">
              <a:solidFill>
                <a:srgbClr val="000000"/>
              </a:solidFill>
              <a:uFill>
                <a:solidFill>
                  <a:srgbClr val="ffffff"/>
                </a:solidFill>
              </a:uFill>
              <a:latin typeface="Arial"/>
            </a:endParaRPr>
          </a:p>
        </p:txBody>
      </p:sp>
      <p:pic>
        <p:nvPicPr>
          <p:cNvPr id="251" name="" descr=""/>
          <p:cNvPicPr/>
          <p:nvPr/>
        </p:nvPicPr>
        <p:blipFill>
          <a:blip r:embed="rId1"/>
          <a:stretch/>
        </p:blipFill>
        <p:spPr>
          <a:xfrm>
            <a:off x="809280" y="2088000"/>
            <a:ext cx="3294720" cy="2127600"/>
          </a:xfrm>
          <a:prstGeom prst="rect">
            <a:avLst/>
          </a:prstGeom>
          <a:ln>
            <a:noFill/>
          </a:ln>
        </p:spPr>
      </p:pic>
      <p:pic>
        <p:nvPicPr>
          <p:cNvPr id="252" name="" descr=""/>
          <p:cNvPicPr/>
          <p:nvPr/>
        </p:nvPicPr>
        <p:blipFill>
          <a:blip r:embed="rId2"/>
          <a:stretch/>
        </p:blipFill>
        <p:spPr>
          <a:xfrm>
            <a:off x="4968000" y="1944000"/>
            <a:ext cx="3533760" cy="216108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757080" y="433800"/>
            <a:ext cx="8242200" cy="6069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Curvas de nivel</a:t>
            </a:r>
            <a:endParaRPr b="0" lang="es-GT" sz="2800" spc="-1" strike="noStrike">
              <a:solidFill>
                <a:srgbClr val="000000"/>
              </a:solidFill>
              <a:uFill>
                <a:solidFill>
                  <a:srgbClr val="ffffff"/>
                </a:solidFill>
              </a:uFill>
              <a:latin typeface="Arial"/>
            </a:endParaRPr>
          </a:p>
        </p:txBody>
      </p:sp>
      <p:sp>
        <p:nvSpPr>
          <p:cNvPr id="254" name="CustomShape 2"/>
          <p:cNvSpPr/>
          <p:nvPr/>
        </p:nvSpPr>
        <p:spPr>
          <a:xfrm>
            <a:off x="448920" y="1350000"/>
            <a:ext cx="8242200" cy="1746000"/>
          </a:xfrm>
          <a:prstGeom prst="rect">
            <a:avLst/>
          </a:prstGeom>
          <a:noFill/>
          <a:ln>
            <a:noFill/>
          </a:ln>
        </p:spPr>
        <p:style>
          <a:lnRef idx="0"/>
          <a:fillRef idx="0"/>
          <a:effectRef idx="0"/>
          <a:fontRef idx="minor"/>
        </p:style>
        <p:txBody>
          <a:bodyPr lIns="0" rIns="0" tIns="0" bIns="0"/>
          <a:p>
            <a:pPr>
              <a:lnSpc>
                <a:spcPct val="100000"/>
              </a:lnSpc>
            </a:pPr>
            <a:endParaRPr b="0" lang="es-GT" sz="1800" spc="-1" strike="noStrike">
              <a:solidFill>
                <a:srgbClr val="000000"/>
              </a:solidFill>
              <a:uFill>
                <a:solidFill>
                  <a:srgbClr val="ffffff"/>
                </a:solidFill>
              </a:uFill>
              <a:latin typeface="Arial"/>
            </a:endParaRPr>
          </a:p>
          <a:p>
            <a:pPr>
              <a:lnSpc>
                <a:spcPct val="100000"/>
              </a:lnSpc>
            </a:pPr>
            <a:endParaRPr b="0" lang="es-GT" sz="1800" spc="-1" strike="noStrike">
              <a:solidFill>
                <a:srgbClr val="000000"/>
              </a:solidFill>
              <a:uFill>
                <a:solidFill>
                  <a:srgbClr val="ffffff"/>
                </a:solidFill>
              </a:uFill>
              <a:latin typeface="Arial"/>
            </a:endParaRPr>
          </a:p>
        </p:txBody>
      </p:sp>
      <p:sp>
        <p:nvSpPr>
          <p:cNvPr id="255" name="CustomShape 3"/>
          <p:cNvSpPr/>
          <p:nvPr/>
        </p:nvSpPr>
        <p:spPr>
          <a:xfrm>
            <a:off x="136440" y="1155240"/>
            <a:ext cx="8647200" cy="1148040"/>
          </a:xfrm>
          <a:prstGeom prst="rect">
            <a:avLst/>
          </a:prstGeom>
          <a:noFill/>
          <a:ln>
            <a:noFill/>
          </a:ln>
        </p:spPr>
        <p:style>
          <a:lnRef idx="0"/>
          <a:fillRef idx="0"/>
          <a:effectRef idx="0"/>
          <a:fontRef idx="minor"/>
        </p:style>
      </p:sp>
      <p:sp>
        <p:nvSpPr>
          <p:cNvPr id="256" name="CustomShape 4"/>
          <p:cNvSpPr/>
          <p:nvPr/>
        </p:nvSpPr>
        <p:spPr>
          <a:xfrm>
            <a:off x="360000" y="1296000"/>
            <a:ext cx="6608520" cy="489600"/>
          </a:xfrm>
          <a:prstGeom prst="rect">
            <a:avLst/>
          </a:prstGeom>
          <a:noFill/>
          <a:ln>
            <a:noFill/>
          </a:ln>
        </p:spPr>
        <p:style>
          <a:lnRef idx="0"/>
          <a:fillRef idx="0"/>
          <a:effectRef idx="0"/>
          <a:fontRef idx="minor"/>
        </p:style>
      </p:sp>
      <p:sp>
        <p:nvSpPr>
          <p:cNvPr id="257" name="CustomShape 5"/>
          <p:cNvSpPr/>
          <p:nvPr/>
        </p:nvSpPr>
        <p:spPr>
          <a:xfrm>
            <a:off x="288000" y="4285440"/>
            <a:ext cx="7199640" cy="801720"/>
          </a:xfrm>
          <a:prstGeom prst="rect">
            <a:avLst/>
          </a:prstGeom>
          <a:noFill/>
          <a:ln>
            <a:noFill/>
          </a:ln>
        </p:spPr>
        <p:style>
          <a:lnRef idx="0"/>
          <a:fillRef idx="0"/>
          <a:effectRef idx="0"/>
          <a:fontRef idx="minor"/>
        </p:style>
        <p:txBody>
          <a:bodyPr lIns="90000" rIns="90000" tIns="45000" bIns="45000"/>
          <a:p>
            <a:r>
              <a:rPr b="0" lang="es-GT" sz="1800" spc="-1" strike="noStrike">
                <a:solidFill>
                  <a:srgbClr val="000000"/>
                </a:solidFill>
                <a:uFill>
                  <a:solidFill>
                    <a:srgbClr val="ffffff"/>
                  </a:solidFill>
                </a:uFill>
                <a:latin typeface="Arial"/>
              </a:rPr>
              <a:t> </a:t>
            </a:r>
            <a:br/>
            <a:r>
              <a:rPr b="0" lang="es-GT" sz="1800" spc="-1" strike="noStrike">
                <a:solidFill>
                  <a:srgbClr val="000000"/>
                </a:solidFill>
                <a:uFill>
                  <a:solidFill>
                    <a:srgbClr val="ffffff"/>
                  </a:solidFill>
                </a:uFill>
                <a:latin typeface="Arial"/>
              </a:rPr>
              <a:t> </a:t>
            </a:r>
            <a:endParaRPr b="0" lang="es-GT" sz="1800" spc="-1" strike="noStrike">
              <a:solidFill>
                <a:srgbClr val="000000"/>
              </a:solidFill>
              <a:uFill>
                <a:solidFill>
                  <a:srgbClr val="ffffff"/>
                </a:solidFill>
              </a:uFill>
              <a:latin typeface="Arial"/>
            </a:endParaRPr>
          </a:p>
        </p:txBody>
      </p:sp>
      <p:sp>
        <p:nvSpPr>
          <p:cNvPr id="258" name="TextShape 6"/>
          <p:cNvSpPr txBox="1"/>
          <p:nvPr/>
        </p:nvSpPr>
        <p:spPr>
          <a:xfrm>
            <a:off x="273240" y="1155240"/>
            <a:ext cx="8798760" cy="1292760"/>
          </a:xfrm>
          <a:prstGeom prst="rect">
            <a:avLst/>
          </a:prstGeom>
          <a:noFill/>
          <a:ln>
            <a:noFill/>
          </a:ln>
        </p:spPr>
        <p:txBody>
          <a:bodyPr lIns="90000" rIns="90000" tIns="45000" bIns="45000"/>
          <a:p>
            <a:pPr marL="216000" indent="-216000">
              <a:buClr>
                <a:srgbClr val="000000"/>
              </a:buClr>
              <a:buSzPct val="45000"/>
              <a:buFont typeface="Wingdings" charset="2"/>
              <a:buChar char=""/>
            </a:pPr>
            <a:r>
              <a:rPr b="0" lang="es-GT" sz="1300" spc="-1" strike="noStrike">
                <a:solidFill>
                  <a:srgbClr val="000000"/>
                </a:solidFill>
                <a:uFill>
                  <a:solidFill>
                    <a:srgbClr val="ffffff"/>
                  </a:solidFill>
                </a:uFill>
                <a:latin typeface="Arial"/>
              </a:rPr>
              <a:t>Para propósitos de ejemplo muchas veces se utilizan “curvas de nivel”.</a:t>
            </a:r>
            <a:endParaRPr b="0" lang="es-GT" sz="13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s-GT" sz="1300" spc="-1" strike="noStrike">
                <a:solidFill>
                  <a:srgbClr val="000000"/>
                </a:solidFill>
                <a:uFill>
                  <a:solidFill>
                    <a:srgbClr val="ffffff"/>
                  </a:solidFill>
                </a:uFill>
                <a:latin typeface="Arial"/>
              </a:rPr>
              <a:t>Estas son representaciones bidimensionales de una gráfica tridimensional.</a:t>
            </a:r>
            <a:endParaRPr b="0" lang="es-GT" sz="13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s-GT" sz="1300" spc="-1" strike="noStrike">
                <a:solidFill>
                  <a:srgbClr val="000000"/>
                </a:solidFill>
                <a:uFill>
                  <a:solidFill>
                    <a:srgbClr val="ffffff"/>
                  </a:solidFill>
                </a:uFill>
                <a:latin typeface="Arial"/>
              </a:rPr>
              <a:t>Podemos pensar en ellas como que son una forma de visualizar la gráfica si la observamos</a:t>
            </a:r>
            <a:br/>
            <a:r>
              <a:rPr b="0" lang="es-GT" sz="1300" spc="-1" strike="noStrike">
                <a:solidFill>
                  <a:srgbClr val="000000"/>
                </a:solidFill>
                <a:uFill>
                  <a:solidFill>
                    <a:srgbClr val="ffffff"/>
                  </a:solidFill>
                </a:uFill>
                <a:latin typeface="Arial"/>
              </a:rPr>
              <a:t>en una posición desde el eje de J(ya sea desde arriba, o desde abasjo)</a:t>
            </a:r>
            <a:endParaRPr b="0" lang="es-GT" sz="13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s-GT" sz="1300" spc="-1" strike="noStrike">
                <a:solidFill>
                  <a:srgbClr val="000000"/>
                </a:solidFill>
                <a:uFill>
                  <a:solidFill>
                    <a:srgbClr val="ffffff"/>
                  </a:solidFill>
                </a:uFill>
                <a:latin typeface="Arial"/>
              </a:rPr>
              <a:t>Los ejes de la curva de nivel son los parámetros </a:t>
            </a:r>
            <a:r>
              <a:rPr b="1" lang="es-GT" sz="1200" spc="-1" strike="noStrike">
                <a:solidFill>
                  <a:srgbClr val="000000"/>
                </a:solidFill>
                <a:uFill>
                  <a:solidFill>
                    <a:srgbClr val="ffffff"/>
                  </a:solidFill>
                </a:uFill>
                <a:latin typeface="Arial"/>
                <a:ea typeface="DejaVu Sans"/>
              </a:rPr>
              <a:t>θ0,θ1</a:t>
            </a:r>
            <a:endParaRPr b="0" lang="es-GT" sz="12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s-GT" sz="1300" spc="-1" strike="noStrike">
                <a:solidFill>
                  <a:srgbClr val="000000"/>
                </a:solidFill>
                <a:uFill>
                  <a:solidFill>
                    <a:srgbClr val="ffffff"/>
                  </a:solidFill>
                </a:uFill>
                <a:latin typeface="Arial"/>
              </a:rPr>
              <a:t>Cada punto en la curva de nivel representa entonces una posible hipótesis. </a:t>
            </a:r>
            <a:r>
              <a:rPr b="0" lang="es-GT" sz="1800" spc="-1" strike="noStrike">
                <a:solidFill>
                  <a:srgbClr val="000000"/>
                </a:solidFill>
                <a:uFill>
                  <a:solidFill>
                    <a:srgbClr val="ffffff"/>
                  </a:solidFill>
                </a:uFill>
                <a:latin typeface="Arial"/>
              </a:rPr>
              <a:t> </a:t>
            </a:r>
            <a:endParaRPr b="0" lang="es-GT" sz="1800" spc="-1" strike="noStrike">
              <a:solidFill>
                <a:srgbClr val="000000"/>
              </a:solidFill>
              <a:uFill>
                <a:solidFill>
                  <a:srgbClr val="ffffff"/>
                </a:solidFill>
              </a:uFill>
              <a:latin typeface="Arial"/>
            </a:endParaRPr>
          </a:p>
        </p:txBody>
      </p:sp>
      <p:pic>
        <p:nvPicPr>
          <p:cNvPr id="259" name="" descr=""/>
          <p:cNvPicPr/>
          <p:nvPr/>
        </p:nvPicPr>
        <p:blipFill>
          <a:blip r:embed="rId1"/>
          <a:stretch/>
        </p:blipFill>
        <p:spPr>
          <a:xfrm>
            <a:off x="1800000" y="2736000"/>
            <a:ext cx="5040000" cy="187632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757080" y="433800"/>
            <a:ext cx="8242200" cy="6069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Curvas de nivel</a:t>
            </a:r>
            <a:endParaRPr b="0" lang="es-GT" sz="2800" spc="-1" strike="noStrike">
              <a:solidFill>
                <a:srgbClr val="000000"/>
              </a:solidFill>
              <a:uFill>
                <a:solidFill>
                  <a:srgbClr val="ffffff"/>
                </a:solidFill>
              </a:uFill>
              <a:latin typeface="Arial"/>
            </a:endParaRPr>
          </a:p>
        </p:txBody>
      </p:sp>
      <p:sp>
        <p:nvSpPr>
          <p:cNvPr id="261" name="CustomShape 2"/>
          <p:cNvSpPr/>
          <p:nvPr/>
        </p:nvSpPr>
        <p:spPr>
          <a:xfrm>
            <a:off x="448920" y="1350000"/>
            <a:ext cx="8242200" cy="1746000"/>
          </a:xfrm>
          <a:prstGeom prst="rect">
            <a:avLst/>
          </a:prstGeom>
          <a:noFill/>
          <a:ln>
            <a:noFill/>
          </a:ln>
        </p:spPr>
        <p:style>
          <a:lnRef idx="0"/>
          <a:fillRef idx="0"/>
          <a:effectRef idx="0"/>
          <a:fontRef idx="minor"/>
        </p:style>
        <p:txBody>
          <a:bodyPr lIns="0" rIns="0" tIns="0" bIns="0"/>
          <a:p>
            <a:pPr>
              <a:lnSpc>
                <a:spcPct val="100000"/>
              </a:lnSpc>
            </a:pPr>
            <a:endParaRPr b="0" lang="es-GT" sz="1800" spc="-1" strike="noStrike">
              <a:solidFill>
                <a:srgbClr val="000000"/>
              </a:solidFill>
              <a:uFill>
                <a:solidFill>
                  <a:srgbClr val="ffffff"/>
                </a:solidFill>
              </a:uFill>
              <a:latin typeface="Arial"/>
            </a:endParaRPr>
          </a:p>
          <a:p>
            <a:pPr>
              <a:lnSpc>
                <a:spcPct val="100000"/>
              </a:lnSpc>
            </a:pPr>
            <a:endParaRPr b="0" lang="es-GT" sz="1800" spc="-1" strike="noStrike">
              <a:solidFill>
                <a:srgbClr val="000000"/>
              </a:solidFill>
              <a:uFill>
                <a:solidFill>
                  <a:srgbClr val="ffffff"/>
                </a:solidFill>
              </a:uFill>
              <a:latin typeface="Arial"/>
            </a:endParaRPr>
          </a:p>
        </p:txBody>
      </p:sp>
      <p:sp>
        <p:nvSpPr>
          <p:cNvPr id="262" name="CustomShape 3"/>
          <p:cNvSpPr/>
          <p:nvPr/>
        </p:nvSpPr>
        <p:spPr>
          <a:xfrm>
            <a:off x="136440" y="1155240"/>
            <a:ext cx="8647200" cy="1148040"/>
          </a:xfrm>
          <a:prstGeom prst="rect">
            <a:avLst/>
          </a:prstGeom>
          <a:noFill/>
          <a:ln>
            <a:noFill/>
          </a:ln>
        </p:spPr>
        <p:style>
          <a:lnRef idx="0"/>
          <a:fillRef idx="0"/>
          <a:effectRef idx="0"/>
          <a:fontRef idx="minor"/>
        </p:style>
      </p:sp>
      <p:sp>
        <p:nvSpPr>
          <p:cNvPr id="263" name="CustomShape 4"/>
          <p:cNvSpPr/>
          <p:nvPr/>
        </p:nvSpPr>
        <p:spPr>
          <a:xfrm>
            <a:off x="360000" y="1296000"/>
            <a:ext cx="6608520" cy="489600"/>
          </a:xfrm>
          <a:prstGeom prst="rect">
            <a:avLst/>
          </a:prstGeom>
          <a:noFill/>
          <a:ln>
            <a:noFill/>
          </a:ln>
        </p:spPr>
        <p:style>
          <a:lnRef idx="0"/>
          <a:fillRef idx="0"/>
          <a:effectRef idx="0"/>
          <a:fontRef idx="minor"/>
        </p:style>
      </p:sp>
      <p:sp>
        <p:nvSpPr>
          <p:cNvPr id="264" name="CustomShape 5"/>
          <p:cNvSpPr/>
          <p:nvPr/>
        </p:nvSpPr>
        <p:spPr>
          <a:xfrm>
            <a:off x="288000" y="4285440"/>
            <a:ext cx="7199640" cy="801720"/>
          </a:xfrm>
          <a:prstGeom prst="rect">
            <a:avLst/>
          </a:prstGeom>
          <a:noFill/>
          <a:ln>
            <a:noFill/>
          </a:ln>
        </p:spPr>
        <p:style>
          <a:lnRef idx="0"/>
          <a:fillRef idx="0"/>
          <a:effectRef idx="0"/>
          <a:fontRef idx="minor"/>
        </p:style>
        <p:txBody>
          <a:bodyPr lIns="90000" rIns="90000" tIns="45000" bIns="45000"/>
          <a:p>
            <a:r>
              <a:rPr b="0" lang="es-GT" sz="1800" spc="-1" strike="noStrike">
                <a:solidFill>
                  <a:srgbClr val="000000"/>
                </a:solidFill>
                <a:uFill>
                  <a:solidFill>
                    <a:srgbClr val="ffffff"/>
                  </a:solidFill>
                </a:uFill>
                <a:latin typeface="Arial"/>
              </a:rPr>
              <a:t> </a:t>
            </a:r>
            <a:br/>
            <a:r>
              <a:rPr b="0" lang="es-GT" sz="1800" spc="-1" strike="noStrike">
                <a:solidFill>
                  <a:srgbClr val="000000"/>
                </a:solidFill>
                <a:uFill>
                  <a:solidFill>
                    <a:srgbClr val="ffffff"/>
                  </a:solidFill>
                </a:uFill>
                <a:latin typeface="Arial"/>
              </a:rPr>
              <a:t> </a:t>
            </a:r>
            <a:endParaRPr b="0" lang="es-GT" sz="1800" spc="-1" strike="noStrike">
              <a:solidFill>
                <a:srgbClr val="000000"/>
              </a:solidFill>
              <a:uFill>
                <a:solidFill>
                  <a:srgbClr val="ffffff"/>
                </a:solidFill>
              </a:uFill>
              <a:latin typeface="Arial"/>
            </a:endParaRPr>
          </a:p>
        </p:txBody>
      </p:sp>
      <p:sp>
        <p:nvSpPr>
          <p:cNvPr id="265" name="TextShape 6"/>
          <p:cNvSpPr txBox="1"/>
          <p:nvPr/>
        </p:nvSpPr>
        <p:spPr>
          <a:xfrm>
            <a:off x="273240" y="1155240"/>
            <a:ext cx="8798760" cy="1636560"/>
          </a:xfrm>
          <a:prstGeom prst="rect">
            <a:avLst/>
          </a:prstGeom>
          <a:noFill/>
          <a:ln>
            <a:noFill/>
          </a:ln>
        </p:spPr>
        <p:txBody>
          <a:bodyPr lIns="90000" rIns="90000" tIns="45000" bIns="45000"/>
          <a:p>
            <a:pPr marL="216000" indent="-216000">
              <a:buClr>
                <a:srgbClr val="000000"/>
              </a:buClr>
              <a:buSzPct val="45000"/>
              <a:buFont typeface="Wingdings" charset="2"/>
              <a:buChar char=""/>
            </a:pPr>
            <a:r>
              <a:rPr b="0" lang="es-GT" sz="1300" spc="-1" strike="noStrike">
                <a:solidFill>
                  <a:srgbClr val="000000"/>
                </a:solidFill>
                <a:uFill>
                  <a:solidFill>
                    <a:srgbClr val="ffffff"/>
                  </a:solidFill>
                </a:uFill>
                <a:latin typeface="Arial"/>
              </a:rPr>
              <a:t>En la curva de nivel dibujamos el “contorno” de figuras en los lugares donde el costo es el mismo.</a:t>
            </a:r>
            <a:endParaRPr b="0" lang="es-GT" sz="1300" spc="-1" strike="noStrike">
              <a:solidFill>
                <a:srgbClr val="000000"/>
              </a:solidFill>
              <a:uFill>
                <a:solidFill>
                  <a:srgbClr val="ffffff"/>
                </a:solidFill>
              </a:uFill>
              <a:latin typeface="Arial"/>
            </a:endParaRPr>
          </a:p>
          <a:p>
            <a:pPr lvl="1" marL="432000" indent="-216000">
              <a:buClr>
                <a:srgbClr val="000000"/>
              </a:buClr>
              <a:buSzPct val="45000"/>
              <a:buFont typeface="Wingdings" charset="2"/>
              <a:buChar char=""/>
            </a:pPr>
            <a:r>
              <a:rPr b="0" lang="es-GT" sz="1300" spc="-1" strike="noStrike">
                <a:solidFill>
                  <a:srgbClr val="000000"/>
                </a:solidFill>
                <a:uFill>
                  <a:solidFill>
                    <a:srgbClr val="ffffff"/>
                  </a:solidFill>
                </a:uFill>
                <a:latin typeface="Arial"/>
              </a:rPr>
              <a:t>Estas figuras que dibujamos comparten un mismo costo, es decir que si los contornos</a:t>
            </a:r>
            <a:br/>
            <a:r>
              <a:rPr b="0" lang="es-GT" sz="1300" spc="-1" strike="noStrike">
                <a:solidFill>
                  <a:srgbClr val="000000"/>
                </a:solidFill>
                <a:uFill>
                  <a:solidFill>
                    <a:srgbClr val="ffffff"/>
                  </a:solidFill>
                </a:uFill>
                <a:latin typeface="Arial"/>
              </a:rPr>
              <a:t>fueran perfectamente circulares, dibujaríamos varios círculos donde cada circulo comparte</a:t>
            </a:r>
            <a:br/>
            <a:r>
              <a:rPr b="0" lang="es-GT" sz="1300" spc="-1" strike="noStrike">
                <a:solidFill>
                  <a:srgbClr val="000000"/>
                </a:solidFill>
                <a:uFill>
                  <a:solidFill>
                    <a:srgbClr val="ffffff"/>
                  </a:solidFill>
                </a:uFill>
                <a:latin typeface="Arial"/>
              </a:rPr>
              <a:t>el mismo costo. En nuestro caso esto significa  que cada una de estas figuras representa un conjunto de posibles hipótesis, que comparten el mismo costo J pero que tienen distintos valores de los parámetros </a:t>
            </a:r>
            <a:r>
              <a:rPr b="1" lang="es-GT" sz="1200" spc="-1" strike="noStrike">
                <a:solidFill>
                  <a:srgbClr val="000000"/>
                </a:solidFill>
                <a:uFill>
                  <a:solidFill>
                    <a:srgbClr val="ffffff"/>
                  </a:solidFill>
                </a:uFill>
                <a:latin typeface="Arial"/>
                <a:ea typeface="DejaVu Sans"/>
              </a:rPr>
              <a:t>θ0,θ1</a:t>
            </a:r>
            <a:endParaRPr b="0" lang="es-GT" sz="1200" spc="-1" strike="noStrike">
              <a:solidFill>
                <a:srgbClr val="000000"/>
              </a:solidFill>
              <a:uFill>
                <a:solidFill>
                  <a:srgbClr val="ffffff"/>
                </a:solidFill>
              </a:uFill>
              <a:latin typeface="Arial"/>
            </a:endParaRPr>
          </a:p>
          <a:p>
            <a:pPr lvl="1" marL="432000" indent="-216000">
              <a:buClr>
                <a:srgbClr val="000000"/>
              </a:buClr>
              <a:buSzPct val="45000"/>
              <a:buFont typeface="Wingdings" charset="2"/>
              <a:buChar char=""/>
            </a:pPr>
            <a:r>
              <a:rPr b="0" lang="es-GT" sz="1300" spc="-1" strike="noStrike">
                <a:solidFill>
                  <a:srgbClr val="000000"/>
                </a:solidFill>
                <a:uFill>
                  <a:solidFill>
                    <a:srgbClr val="ffffff"/>
                  </a:solidFill>
                </a:uFill>
                <a:latin typeface="Arial"/>
              </a:rPr>
              <a:t>Mientras mayor es el perímetro de la figura , mayor es el costo que representa.</a:t>
            </a:r>
            <a:endParaRPr b="0" lang="es-GT" sz="1300" spc="-1" strike="noStrike">
              <a:solidFill>
                <a:srgbClr val="000000"/>
              </a:solidFill>
              <a:uFill>
                <a:solidFill>
                  <a:srgbClr val="ffffff"/>
                </a:solidFill>
              </a:uFill>
              <a:latin typeface="Arial"/>
            </a:endParaRPr>
          </a:p>
          <a:p>
            <a:pPr lvl="1" marL="432000" indent="-216000">
              <a:buClr>
                <a:srgbClr val="000000"/>
              </a:buClr>
              <a:buSzPct val="45000"/>
              <a:buFont typeface="Wingdings" charset="2"/>
              <a:buChar char=""/>
            </a:pPr>
            <a:r>
              <a:rPr b="0" lang="es-GT" sz="1300" spc="-1" strike="noStrike">
                <a:solidFill>
                  <a:srgbClr val="000000"/>
                </a:solidFill>
                <a:uFill>
                  <a:solidFill>
                    <a:srgbClr val="ffffff"/>
                  </a:solidFill>
                </a:uFill>
                <a:latin typeface="Arial"/>
              </a:rPr>
              <a:t>El objetivo es encontrar la hipótesis con perímetro mínimo(un punto) o bien una muy cercana a el y con perímetro pequeño. </a:t>
            </a:r>
            <a:r>
              <a:rPr b="0" lang="es-GT" sz="1800" spc="-1" strike="noStrike">
                <a:solidFill>
                  <a:srgbClr val="000000"/>
                </a:solidFill>
                <a:uFill>
                  <a:solidFill>
                    <a:srgbClr val="ffffff"/>
                  </a:solidFill>
                </a:uFill>
                <a:latin typeface="Arial"/>
              </a:rPr>
              <a:t> </a:t>
            </a:r>
            <a:endParaRPr b="0" lang="es-GT" sz="1800" spc="-1" strike="noStrike">
              <a:solidFill>
                <a:srgbClr val="000000"/>
              </a:solidFill>
              <a:uFill>
                <a:solidFill>
                  <a:srgbClr val="ffffff"/>
                </a:solidFill>
              </a:uFill>
              <a:latin typeface="Arial"/>
            </a:endParaRPr>
          </a:p>
        </p:txBody>
      </p:sp>
      <p:pic>
        <p:nvPicPr>
          <p:cNvPr id="266" name="" descr=""/>
          <p:cNvPicPr/>
          <p:nvPr/>
        </p:nvPicPr>
        <p:blipFill>
          <a:blip r:embed="rId1"/>
          <a:stretch/>
        </p:blipFill>
        <p:spPr>
          <a:xfrm>
            <a:off x="3124440" y="3016440"/>
            <a:ext cx="2923560" cy="2070720"/>
          </a:xfrm>
          <a:prstGeom prst="rect">
            <a:avLst/>
          </a:prstGeom>
          <a:ln>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757080" y="433800"/>
            <a:ext cx="8242200" cy="6069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Curvas de nivel</a:t>
            </a:r>
            <a:endParaRPr b="0" lang="es-GT" sz="2800" spc="-1" strike="noStrike">
              <a:solidFill>
                <a:srgbClr val="000000"/>
              </a:solidFill>
              <a:uFill>
                <a:solidFill>
                  <a:srgbClr val="ffffff"/>
                </a:solidFill>
              </a:uFill>
              <a:latin typeface="Arial"/>
            </a:endParaRPr>
          </a:p>
        </p:txBody>
      </p:sp>
      <p:sp>
        <p:nvSpPr>
          <p:cNvPr id="268" name="CustomShape 2"/>
          <p:cNvSpPr/>
          <p:nvPr/>
        </p:nvSpPr>
        <p:spPr>
          <a:xfrm>
            <a:off x="448920" y="1350000"/>
            <a:ext cx="8242200" cy="1746000"/>
          </a:xfrm>
          <a:prstGeom prst="rect">
            <a:avLst/>
          </a:prstGeom>
          <a:noFill/>
          <a:ln>
            <a:noFill/>
          </a:ln>
        </p:spPr>
        <p:style>
          <a:lnRef idx="0"/>
          <a:fillRef idx="0"/>
          <a:effectRef idx="0"/>
          <a:fontRef idx="minor"/>
        </p:style>
        <p:txBody>
          <a:bodyPr lIns="0" rIns="0" tIns="0" bIns="0"/>
          <a:p>
            <a:pPr>
              <a:lnSpc>
                <a:spcPct val="100000"/>
              </a:lnSpc>
            </a:pPr>
            <a:endParaRPr b="0" lang="es-GT" sz="1800" spc="-1" strike="noStrike">
              <a:solidFill>
                <a:srgbClr val="000000"/>
              </a:solidFill>
              <a:uFill>
                <a:solidFill>
                  <a:srgbClr val="ffffff"/>
                </a:solidFill>
              </a:uFill>
              <a:latin typeface="Arial"/>
            </a:endParaRPr>
          </a:p>
          <a:p>
            <a:pPr>
              <a:lnSpc>
                <a:spcPct val="100000"/>
              </a:lnSpc>
            </a:pPr>
            <a:endParaRPr b="0" lang="es-GT" sz="1800" spc="-1" strike="noStrike">
              <a:solidFill>
                <a:srgbClr val="000000"/>
              </a:solidFill>
              <a:uFill>
                <a:solidFill>
                  <a:srgbClr val="ffffff"/>
                </a:solidFill>
              </a:uFill>
              <a:latin typeface="Arial"/>
            </a:endParaRPr>
          </a:p>
        </p:txBody>
      </p:sp>
      <p:sp>
        <p:nvSpPr>
          <p:cNvPr id="269" name="CustomShape 3"/>
          <p:cNvSpPr/>
          <p:nvPr/>
        </p:nvSpPr>
        <p:spPr>
          <a:xfrm>
            <a:off x="136440" y="1155240"/>
            <a:ext cx="8647200" cy="1148040"/>
          </a:xfrm>
          <a:prstGeom prst="rect">
            <a:avLst/>
          </a:prstGeom>
          <a:noFill/>
          <a:ln>
            <a:noFill/>
          </a:ln>
        </p:spPr>
        <p:style>
          <a:lnRef idx="0"/>
          <a:fillRef idx="0"/>
          <a:effectRef idx="0"/>
          <a:fontRef idx="minor"/>
        </p:style>
      </p:sp>
      <p:sp>
        <p:nvSpPr>
          <p:cNvPr id="270" name="CustomShape 4"/>
          <p:cNvSpPr/>
          <p:nvPr/>
        </p:nvSpPr>
        <p:spPr>
          <a:xfrm>
            <a:off x="360000" y="1296000"/>
            <a:ext cx="6608520" cy="489600"/>
          </a:xfrm>
          <a:prstGeom prst="rect">
            <a:avLst/>
          </a:prstGeom>
          <a:noFill/>
          <a:ln>
            <a:noFill/>
          </a:ln>
        </p:spPr>
        <p:style>
          <a:lnRef idx="0"/>
          <a:fillRef idx="0"/>
          <a:effectRef idx="0"/>
          <a:fontRef idx="minor"/>
        </p:style>
      </p:sp>
      <p:sp>
        <p:nvSpPr>
          <p:cNvPr id="271" name="CustomShape 5"/>
          <p:cNvSpPr/>
          <p:nvPr/>
        </p:nvSpPr>
        <p:spPr>
          <a:xfrm>
            <a:off x="288000" y="4285440"/>
            <a:ext cx="7199640" cy="801720"/>
          </a:xfrm>
          <a:prstGeom prst="rect">
            <a:avLst/>
          </a:prstGeom>
          <a:noFill/>
          <a:ln>
            <a:noFill/>
          </a:ln>
        </p:spPr>
        <p:style>
          <a:lnRef idx="0"/>
          <a:fillRef idx="0"/>
          <a:effectRef idx="0"/>
          <a:fontRef idx="minor"/>
        </p:style>
        <p:txBody>
          <a:bodyPr lIns="90000" rIns="90000" tIns="45000" bIns="45000"/>
          <a:p>
            <a:r>
              <a:rPr b="0" lang="es-GT" sz="1800" spc="-1" strike="noStrike">
                <a:solidFill>
                  <a:srgbClr val="000000"/>
                </a:solidFill>
                <a:uFill>
                  <a:solidFill>
                    <a:srgbClr val="ffffff"/>
                  </a:solidFill>
                </a:uFill>
                <a:latin typeface="Arial"/>
              </a:rPr>
              <a:t> </a:t>
            </a:r>
            <a:br/>
            <a:r>
              <a:rPr b="0" lang="es-GT" sz="1800" spc="-1" strike="noStrike">
                <a:solidFill>
                  <a:srgbClr val="000000"/>
                </a:solidFill>
                <a:uFill>
                  <a:solidFill>
                    <a:srgbClr val="ffffff"/>
                  </a:solidFill>
                </a:uFill>
                <a:latin typeface="Arial"/>
              </a:rPr>
              <a:t> </a:t>
            </a:r>
            <a:endParaRPr b="0" lang="es-GT" sz="1800" spc="-1" strike="noStrike">
              <a:solidFill>
                <a:srgbClr val="000000"/>
              </a:solidFill>
              <a:uFill>
                <a:solidFill>
                  <a:srgbClr val="ffffff"/>
                </a:solidFill>
              </a:uFill>
              <a:latin typeface="Arial"/>
            </a:endParaRPr>
          </a:p>
        </p:txBody>
      </p:sp>
      <p:sp>
        <p:nvSpPr>
          <p:cNvPr id="272" name="TextShape 6"/>
          <p:cNvSpPr txBox="1"/>
          <p:nvPr/>
        </p:nvSpPr>
        <p:spPr>
          <a:xfrm>
            <a:off x="273240" y="1155240"/>
            <a:ext cx="8798760" cy="1083600"/>
          </a:xfrm>
          <a:prstGeom prst="rect">
            <a:avLst/>
          </a:prstGeom>
          <a:noFill/>
          <a:ln>
            <a:noFill/>
          </a:ln>
        </p:spPr>
        <p:txBody>
          <a:bodyPr lIns="90000" rIns="90000" tIns="45000" bIns="45000"/>
          <a:p>
            <a:pPr marL="216000" indent="-216000">
              <a:buClr>
                <a:srgbClr val="000000"/>
              </a:buClr>
              <a:buSzPct val="45000"/>
              <a:buFont typeface="Wingdings" charset="2"/>
              <a:buChar char=""/>
            </a:pPr>
            <a:r>
              <a:rPr b="1" lang="es-GT" sz="1300" spc="-1" strike="noStrike">
                <a:solidFill>
                  <a:srgbClr val="000000"/>
                </a:solidFill>
                <a:uFill>
                  <a:solidFill>
                    <a:srgbClr val="ffffff"/>
                  </a:solidFill>
                </a:uFill>
                <a:latin typeface="Arial"/>
              </a:rPr>
              <a:t>Ejemplo: </a:t>
            </a:r>
            <a:r>
              <a:rPr b="0" lang="es-GT" sz="1300" spc="-1" strike="noStrike">
                <a:solidFill>
                  <a:srgbClr val="000000"/>
                </a:solidFill>
                <a:uFill>
                  <a:solidFill>
                    <a:srgbClr val="ffffff"/>
                  </a:solidFill>
                </a:uFill>
                <a:latin typeface="Arial"/>
              </a:rPr>
              <a:t>Tenemos una hipótesis donde </a:t>
            </a:r>
            <a:r>
              <a:rPr b="1" lang="es-GT" sz="1200" spc="-1" strike="noStrike">
                <a:solidFill>
                  <a:srgbClr val="000000"/>
                </a:solidFill>
                <a:uFill>
                  <a:solidFill>
                    <a:srgbClr val="ffffff"/>
                  </a:solidFill>
                </a:uFill>
                <a:latin typeface="Arial"/>
                <a:ea typeface="DejaVu Sans"/>
              </a:rPr>
              <a:t>θ0</a:t>
            </a:r>
            <a:r>
              <a:rPr b="0" lang="es-GT" sz="1300" spc="-1" strike="noStrike">
                <a:solidFill>
                  <a:srgbClr val="000000"/>
                </a:solidFill>
                <a:uFill>
                  <a:solidFill>
                    <a:srgbClr val="ffffff"/>
                  </a:solidFill>
                </a:uFill>
                <a:latin typeface="Arial"/>
              </a:rPr>
              <a:t> = 800 y </a:t>
            </a:r>
            <a:r>
              <a:rPr b="1" lang="es-GT" sz="1200" spc="-1" strike="noStrike">
                <a:solidFill>
                  <a:srgbClr val="000000"/>
                </a:solidFill>
                <a:uFill>
                  <a:solidFill>
                    <a:srgbClr val="ffffff"/>
                  </a:solidFill>
                </a:uFill>
                <a:latin typeface="Arial"/>
                <a:ea typeface="DejaVu Sans"/>
              </a:rPr>
              <a:t>θ1</a:t>
            </a:r>
            <a:r>
              <a:rPr b="0" lang="es-GT" sz="1300" spc="-1" strike="noStrike">
                <a:solidFill>
                  <a:srgbClr val="000000"/>
                </a:solidFill>
                <a:uFill>
                  <a:solidFill>
                    <a:srgbClr val="ffffff"/>
                  </a:solidFill>
                </a:uFill>
                <a:latin typeface="Arial"/>
              </a:rPr>
              <a:t> = -0.15.</a:t>
            </a:r>
            <a:br/>
            <a:r>
              <a:rPr b="0" lang="es-GT" sz="1300" spc="-1" strike="noStrike">
                <a:solidFill>
                  <a:srgbClr val="000000"/>
                </a:solidFill>
                <a:uFill>
                  <a:solidFill>
                    <a:srgbClr val="ffffff"/>
                  </a:solidFill>
                </a:uFill>
                <a:latin typeface="Arial"/>
              </a:rPr>
              <a:t>h(x) = 800</a:t>
            </a:r>
            <a:r>
              <a:rPr b="0" lang="es-GT" sz="1200" spc="-1" strike="noStrike">
                <a:solidFill>
                  <a:srgbClr val="000000"/>
                </a:solidFill>
                <a:uFill>
                  <a:solidFill>
                    <a:srgbClr val="ffffff"/>
                  </a:solidFill>
                </a:uFill>
                <a:latin typeface="Arial"/>
                <a:ea typeface="DejaVu Sans"/>
              </a:rPr>
              <a:t>   - 0.15x</a:t>
            </a:r>
            <a:r>
              <a:rPr b="0" lang="es-GT" sz="1300" spc="-1" strike="noStrike">
                <a:solidFill>
                  <a:srgbClr val="000000"/>
                </a:solidFill>
                <a:uFill>
                  <a:solidFill>
                    <a:srgbClr val="ffffff"/>
                  </a:solidFill>
                </a:uFill>
                <a:latin typeface="Arial"/>
              </a:rPr>
              <a:t> </a:t>
            </a:r>
            <a:r>
              <a:rPr b="0" lang="es-GT" sz="1300" spc="-1" strike="noStrike">
                <a:solidFill>
                  <a:srgbClr val="000000"/>
                </a:solidFill>
                <a:uFill>
                  <a:solidFill>
                    <a:srgbClr val="ffffff"/>
                  </a:solidFill>
                </a:uFill>
                <a:latin typeface="Arial"/>
              </a:rPr>
              <a:t> </a:t>
            </a:r>
            <a:r>
              <a:rPr b="0" lang="es-GT" sz="1800" spc="-1" strike="noStrike">
                <a:solidFill>
                  <a:srgbClr val="000000"/>
                </a:solidFill>
                <a:uFill>
                  <a:solidFill>
                    <a:srgbClr val="ffffff"/>
                  </a:solidFill>
                </a:uFill>
                <a:latin typeface="Arial"/>
              </a:rPr>
              <a:t> </a:t>
            </a:r>
            <a:endParaRPr b="0" lang="es-GT"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s-GT" sz="1300" spc="-1" strike="noStrike">
                <a:solidFill>
                  <a:srgbClr val="000000"/>
                </a:solidFill>
                <a:uFill>
                  <a:solidFill>
                    <a:srgbClr val="ffffff"/>
                  </a:solidFill>
                </a:uFill>
                <a:latin typeface="Arial"/>
              </a:rPr>
              <a:t>En la figura del lado izquierdo podemos ver los datos junto con esta hipótesis. Podemos ver que no es muy buena.</a:t>
            </a:r>
            <a:endParaRPr b="0" lang="es-GT" sz="13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s-GT" sz="1300" spc="-1" strike="noStrike">
                <a:solidFill>
                  <a:srgbClr val="000000"/>
                </a:solidFill>
                <a:uFill>
                  <a:solidFill>
                    <a:srgbClr val="ffffff"/>
                  </a:solidFill>
                </a:uFill>
                <a:latin typeface="Arial"/>
              </a:rPr>
              <a:t>Al lado derecho vemos la curva de nivel y el punto que representa a esta hipótesis , y vemos que esta lejos de</a:t>
            </a:r>
            <a:br/>
            <a:r>
              <a:rPr b="0" lang="es-GT" sz="1300" spc="-1" strike="noStrike">
                <a:solidFill>
                  <a:srgbClr val="000000"/>
                </a:solidFill>
                <a:uFill>
                  <a:solidFill>
                    <a:srgbClr val="ffffff"/>
                  </a:solidFill>
                </a:uFill>
                <a:latin typeface="Arial"/>
              </a:rPr>
              <a:t>las figuras que tienen un perímetro pequeño, esto es consistente con la figura de la izquierda.</a:t>
            </a:r>
            <a:endParaRPr b="0" lang="es-GT" sz="1300" spc="-1" strike="noStrike">
              <a:solidFill>
                <a:srgbClr val="000000"/>
              </a:solidFill>
              <a:uFill>
                <a:solidFill>
                  <a:srgbClr val="ffffff"/>
                </a:solidFill>
              </a:uFill>
              <a:latin typeface="Arial"/>
            </a:endParaRPr>
          </a:p>
        </p:txBody>
      </p:sp>
      <p:pic>
        <p:nvPicPr>
          <p:cNvPr id="273" name="" descr=""/>
          <p:cNvPicPr/>
          <p:nvPr/>
        </p:nvPicPr>
        <p:blipFill>
          <a:blip r:embed="rId1"/>
          <a:stretch/>
        </p:blipFill>
        <p:spPr>
          <a:xfrm>
            <a:off x="1367640" y="2592000"/>
            <a:ext cx="6120000" cy="2206080"/>
          </a:xfrm>
          <a:prstGeom prst="rect">
            <a:avLst/>
          </a:prstGeom>
          <a:ln>
            <a:noFill/>
          </a:ln>
        </p:spPr>
      </p:pic>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CustomShape 1"/>
          <p:cNvSpPr/>
          <p:nvPr/>
        </p:nvSpPr>
        <p:spPr>
          <a:xfrm>
            <a:off x="757080" y="433800"/>
            <a:ext cx="8242200" cy="6069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Curvas de nivel</a:t>
            </a:r>
            <a:endParaRPr b="0" lang="es-GT" sz="2800" spc="-1" strike="noStrike">
              <a:solidFill>
                <a:srgbClr val="000000"/>
              </a:solidFill>
              <a:uFill>
                <a:solidFill>
                  <a:srgbClr val="ffffff"/>
                </a:solidFill>
              </a:uFill>
              <a:latin typeface="Arial"/>
            </a:endParaRPr>
          </a:p>
        </p:txBody>
      </p:sp>
      <p:sp>
        <p:nvSpPr>
          <p:cNvPr id="275" name="CustomShape 2"/>
          <p:cNvSpPr/>
          <p:nvPr/>
        </p:nvSpPr>
        <p:spPr>
          <a:xfrm>
            <a:off x="448920" y="1350000"/>
            <a:ext cx="8242200" cy="1746000"/>
          </a:xfrm>
          <a:prstGeom prst="rect">
            <a:avLst/>
          </a:prstGeom>
          <a:noFill/>
          <a:ln>
            <a:noFill/>
          </a:ln>
        </p:spPr>
        <p:style>
          <a:lnRef idx="0"/>
          <a:fillRef idx="0"/>
          <a:effectRef idx="0"/>
          <a:fontRef idx="minor"/>
        </p:style>
        <p:txBody>
          <a:bodyPr lIns="0" rIns="0" tIns="0" bIns="0"/>
          <a:p>
            <a:pPr>
              <a:lnSpc>
                <a:spcPct val="100000"/>
              </a:lnSpc>
            </a:pPr>
            <a:endParaRPr b="0" lang="es-GT" sz="1800" spc="-1" strike="noStrike">
              <a:solidFill>
                <a:srgbClr val="000000"/>
              </a:solidFill>
              <a:uFill>
                <a:solidFill>
                  <a:srgbClr val="ffffff"/>
                </a:solidFill>
              </a:uFill>
              <a:latin typeface="Arial"/>
            </a:endParaRPr>
          </a:p>
          <a:p>
            <a:pPr>
              <a:lnSpc>
                <a:spcPct val="100000"/>
              </a:lnSpc>
            </a:pPr>
            <a:endParaRPr b="0" lang="es-GT" sz="1800" spc="-1" strike="noStrike">
              <a:solidFill>
                <a:srgbClr val="000000"/>
              </a:solidFill>
              <a:uFill>
                <a:solidFill>
                  <a:srgbClr val="ffffff"/>
                </a:solidFill>
              </a:uFill>
              <a:latin typeface="Arial"/>
            </a:endParaRPr>
          </a:p>
        </p:txBody>
      </p:sp>
      <p:sp>
        <p:nvSpPr>
          <p:cNvPr id="276" name="CustomShape 3"/>
          <p:cNvSpPr/>
          <p:nvPr/>
        </p:nvSpPr>
        <p:spPr>
          <a:xfrm>
            <a:off x="136440" y="1155240"/>
            <a:ext cx="8647200" cy="1148040"/>
          </a:xfrm>
          <a:prstGeom prst="rect">
            <a:avLst/>
          </a:prstGeom>
          <a:noFill/>
          <a:ln>
            <a:noFill/>
          </a:ln>
        </p:spPr>
        <p:style>
          <a:lnRef idx="0"/>
          <a:fillRef idx="0"/>
          <a:effectRef idx="0"/>
          <a:fontRef idx="minor"/>
        </p:style>
      </p:sp>
      <p:sp>
        <p:nvSpPr>
          <p:cNvPr id="277" name="CustomShape 4"/>
          <p:cNvSpPr/>
          <p:nvPr/>
        </p:nvSpPr>
        <p:spPr>
          <a:xfrm>
            <a:off x="360000" y="1296000"/>
            <a:ext cx="6608520" cy="489600"/>
          </a:xfrm>
          <a:prstGeom prst="rect">
            <a:avLst/>
          </a:prstGeom>
          <a:noFill/>
          <a:ln>
            <a:noFill/>
          </a:ln>
        </p:spPr>
        <p:style>
          <a:lnRef idx="0"/>
          <a:fillRef idx="0"/>
          <a:effectRef idx="0"/>
          <a:fontRef idx="minor"/>
        </p:style>
      </p:sp>
      <p:sp>
        <p:nvSpPr>
          <p:cNvPr id="278" name="CustomShape 5"/>
          <p:cNvSpPr/>
          <p:nvPr/>
        </p:nvSpPr>
        <p:spPr>
          <a:xfrm>
            <a:off x="288000" y="4285440"/>
            <a:ext cx="7199640" cy="801720"/>
          </a:xfrm>
          <a:prstGeom prst="rect">
            <a:avLst/>
          </a:prstGeom>
          <a:noFill/>
          <a:ln>
            <a:noFill/>
          </a:ln>
        </p:spPr>
        <p:style>
          <a:lnRef idx="0"/>
          <a:fillRef idx="0"/>
          <a:effectRef idx="0"/>
          <a:fontRef idx="minor"/>
        </p:style>
        <p:txBody>
          <a:bodyPr lIns="90000" rIns="90000" tIns="45000" bIns="45000"/>
          <a:p>
            <a:r>
              <a:rPr b="0" lang="es-GT" sz="1800" spc="-1" strike="noStrike">
                <a:solidFill>
                  <a:srgbClr val="000000"/>
                </a:solidFill>
                <a:uFill>
                  <a:solidFill>
                    <a:srgbClr val="ffffff"/>
                  </a:solidFill>
                </a:uFill>
                <a:latin typeface="Arial"/>
              </a:rPr>
              <a:t> </a:t>
            </a:r>
            <a:br/>
            <a:r>
              <a:rPr b="0" lang="es-GT" sz="1800" spc="-1" strike="noStrike">
                <a:solidFill>
                  <a:srgbClr val="000000"/>
                </a:solidFill>
                <a:uFill>
                  <a:solidFill>
                    <a:srgbClr val="ffffff"/>
                  </a:solidFill>
                </a:uFill>
                <a:latin typeface="Arial"/>
              </a:rPr>
              <a:t> </a:t>
            </a:r>
            <a:endParaRPr b="0" lang="es-GT" sz="1800" spc="-1" strike="noStrike">
              <a:solidFill>
                <a:srgbClr val="000000"/>
              </a:solidFill>
              <a:uFill>
                <a:solidFill>
                  <a:srgbClr val="ffffff"/>
                </a:solidFill>
              </a:uFill>
              <a:latin typeface="Arial"/>
            </a:endParaRPr>
          </a:p>
        </p:txBody>
      </p:sp>
      <p:sp>
        <p:nvSpPr>
          <p:cNvPr id="279" name="TextShape 6"/>
          <p:cNvSpPr txBox="1"/>
          <p:nvPr/>
        </p:nvSpPr>
        <p:spPr>
          <a:xfrm>
            <a:off x="273240" y="1155240"/>
            <a:ext cx="8798760" cy="1267920"/>
          </a:xfrm>
          <a:prstGeom prst="rect">
            <a:avLst/>
          </a:prstGeom>
          <a:noFill/>
          <a:ln>
            <a:noFill/>
          </a:ln>
        </p:spPr>
        <p:txBody>
          <a:bodyPr lIns="90000" rIns="90000" tIns="45000" bIns="45000"/>
          <a:p>
            <a:pPr marL="216000" indent="-216000">
              <a:buClr>
                <a:srgbClr val="000000"/>
              </a:buClr>
              <a:buSzPct val="45000"/>
              <a:buFont typeface="Wingdings" charset="2"/>
              <a:buChar char=""/>
            </a:pPr>
            <a:r>
              <a:rPr b="1" lang="es-GT" sz="1300" spc="-1" strike="noStrike">
                <a:solidFill>
                  <a:srgbClr val="000000"/>
                </a:solidFill>
                <a:uFill>
                  <a:solidFill>
                    <a:srgbClr val="ffffff"/>
                  </a:solidFill>
                </a:uFill>
                <a:latin typeface="Arial"/>
              </a:rPr>
              <a:t>Ejemplo: </a:t>
            </a:r>
            <a:r>
              <a:rPr b="0" lang="es-GT" sz="1300" spc="-1" strike="noStrike">
                <a:solidFill>
                  <a:srgbClr val="000000"/>
                </a:solidFill>
                <a:uFill>
                  <a:solidFill>
                    <a:srgbClr val="ffffff"/>
                  </a:solidFill>
                </a:uFill>
                <a:latin typeface="Arial"/>
              </a:rPr>
              <a:t>Tenemos una hipótesis donde </a:t>
            </a:r>
            <a:r>
              <a:rPr b="1" lang="es-GT" sz="1200" spc="-1" strike="noStrike">
                <a:solidFill>
                  <a:srgbClr val="000000"/>
                </a:solidFill>
                <a:uFill>
                  <a:solidFill>
                    <a:srgbClr val="ffffff"/>
                  </a:solidFill>
                </a:uFill>
                <a:latin typeface="Arial"/>
                <a:ea typeface="DejaVu Sans"/>
              </a:rPr>
              <a:t>θ0</a:t>
            </a:r>
            <a:r>
              <a:rPr b="0" lang="es-GT" sz="1300" spc="-1" strike="noStrike">
                <a:solidFill>
                  <a:srgbClr val="000000"/>
                </a:solidFill>
                <a:uFill>
                  <a:solidFill>
                    <a:srgbClr val="ffffff"/>
                  </a:solidFill>
                </a:uFill>
                <a:latin typeface="Arial"/>
              </a:rPr>
              <a:t> = 360 y </a:t>
            </a:r>
            <a:r>
              <a:rPr b="1" lang="es-GT" sz="1200" spc="-1" strike="noStrike">
                <a:solidFill>
                  <a:srgbClr val="000000"/>
                </a:solidFill>
                <a:uFill>
                  <a:solidFill>
                    <a:srgbClr val="ffffff"/>
                  </a:solidFill>
                </a:uFill>
                <a:latin typeface="Arial"/>
                <a:ea typeface="DejaVu Sans"/>
              </a:rPr>
              <a:t>θ1</a:t>
            </a:r>
            <a:r>
              <a:rPr b="0" lang="es-GT" sz="1300" spc="-1" strike="noStrike">
                <a:solidFill>
                  <a:srgbClr val="000000"/>
                </a:solidFill>
                <a:uFill>
                  <a:solidFill>
                    <a:srgbClr val="ffffff"/>
                  </a:solidFill>
                </a:uFill>
                <a:latin typeface="Arial"/>
              </a:rPr>
              <a:t> =0.</a:t>
            </a:r>
            <a:br/>
            <a:r>
              <a:rPr b="0" lang="es-GT" sz="1300" spc="-1" strike="noStrike">
                <a:solidFill>
                  <a:srgbClr val="000000"/>
                </a:solidFill>
                <a:uFill>
                  <a:solidFill>
                    <a:srgbClr val="ffffff"/>
                  </a:solidFill>
                </a:uFill>
                <a:latin typeface="Arial"/>
              </a:rPr>
              <a:t>h(x) = 360</a:t>
            </a:r>
            <a:r>
              <a:rPr b="0" lang="es-GT" sz="1200" spc="-1" strike="noStrike">
                <a:solidFill>
                  <a:srgbClr val="000000"/>
                </a:solidFill>
                <a:uFill>
                  <a:solidFill>
                    <a:srgbClr val="ffffff"/>
                  </a:solidFill>
                </a:uFill>
                <a:latin typeface="Arial"/>
                <a:ea typeface="DejaVu Sans"/>
              </a:rPr>
              <a:t>  </a:t>
            </a:r>
            <a:r>
              <a:rPr b="0" lang="es-GT" sz="1800" spc="-1" strike="noStrike">
                <a:solidFill>
                  <a:srgbClr val="000000"/>
                </a:solidFill>
                <a:uFill>
                  <a:solidFill>
                    <a:srgbClr val="ffffff"/>
                  </a:solidFill>
                </a:uFill>
                <a:latin typeface="Arial"/>
              </a:rPr>
              <a:t> </a:t>
            </a:r>
            <a:endParaRPr b="0" lang="es-GT"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s-GT" sz="1300" spc="-1" strike="noStrike">
                <a:solidFill>
                  <a:srgbClr val="000000"/>
                </a:solidFill>
                <a:uFill>
                  <a:solidFill>
                    <a:srgbClr val="ffffff"/>
                  </a:solidFill>
                </a:uFill>
                <a:latin typeface="Arial"/>
              </a:rPr>
              <a:t>Al lado izquierdo vemos que esta hipótesis es una linea recta horizontal.</a:t>
            </a:r>
            <a:endParaRPr b="0" lang="es-GT" sz="13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s-GT" sz="1300" spc="-1" strike="noStrike">
                <a:solidFill>
                  <a:srgbClr val="000000"/>
                </a:solidFill>
                <a:uFill>
                  <a:solidFill>
                    <a:srgbClr val="ffffff"/>
                  </a:solidFill>
                </a:uFill>
                <a:latin typeface="Arial"/>
              </a:rPr>
              <a:t>Es una mejor aproximación que la anterior, pero sigue siendo mala</a:t>
            </a:r>
            <a:endParaRPr b="0" lang="es-GT" sz="13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s-GT" sz="1300" spc="-1" strike="noStrike">
                <a:solidFill>
                  <a:srgbClr val="000000"/>
                </a:solidFill>
                <a:uFill>
                  <a:solidFill>
                    <a:srgbClr val="ffffff"/>
                  </a:solidFill>
                </a:uFill>
                <a:latin typeface="Arial"/>
              </a:rPr>
              <a:t>Al lado derecho vemos la curva de nivel y el punto que representa a esta hipótesis , vemos que esta mas cerca de las figuras de perímetro mínimo que la hipótesis anterior , pero aún esta relativamente lejos.</a:t>
            </a:r>
            <a:endParaRPr b="0" lang="es-GT" sz="1300" spc="-1" strike="noStrike">
              <a:solidFill>
                <a:srgbClr val="000000"/>
              </a:solidFill>
              <a:uFill>
                <a:solidFill>
                  <a:srgbClr val="ffffff"/>
                </a:solidFill>
              </a:uFill>
              <a:latin typeface="Arial"/>
            </a:endParaRPr>
          </a:p>
        </p:txBody>
      </p:sp>
      <p:pic>
        <p:nvPicPr>
          <p:cNvPr id="280" name="" descr=""/>
          <p:cNvPicPr/>
          <p:nvPr/>
        </p:nvPicPr>
        <p:blipFill>
          <a:blip r:embed="rId1"/>
          <a:stretch/>
        </p:blipFill>
        <p:spPr>
          <a:xfrm>
            <a:off x="1463760" y="2736000"/>
            <a:ext cx="5808240" cy="2097720"/>
          </a:xfrm>
          <a:prstGeom prst="rect">
            <a:avLst/>
          </a:prstGeom>
          <a:ln>
            <a:noFill/>
          </a:ln>
        </p:spPr>
      </p:pic>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757080" y="433800"/>
            <a:ext cx="8242200" cy="6069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Curvas de nivel</a:t>
            </a:r>
            <a:endParaRPr b="0" lang="es-GT" sz="2800" spc="-1" strike="noStrike">
              <a:solidFill>
                <a:srgbClr val="000000"/>
              </a:solidFill>
              <a:uFill>
                <a:solidFill>
                  <a:srgbClr val="ffffff"/>
                </a:solidFill>
              </a:uFill>
              <a:latin typeface="Arial"/>
            </a:endParaRPr>
          </a:p>
        </p:txBody>
      </p:sp>
      <p:sp>
        <p:nvSpPr>
          <p:cNvPr id="282" name="CustomShape 2"/>
          <p:cNvSpPr/>
          <p:nvPr/>
        </p:nvSpPr>
        <p:spPr>
          <a:xfrm>
            <a:off x="448920" y="1350000"/>
            <a:ext cx="8242200" cy="1746000"/>
          </a:xfrm>
          <a:prstGeom prst="rect">
            <a:avLst/>
          </a:prstGeom>
          <a:noFill/>
          <a:ln>
            <a:noFill/>
          </a:ln>
        </p:spPr>
        <p:style>
          <a:lnRef idx="0"/>
          <a:fillRef idx="0"/>
          <a:effectRef idx="0"/>
          <a:fontRef idx="minor"/>
        </p:style>
        <p:txBody>
          <a:bodyPr lIns="0" rIns="0" tIns="0" bIns="0"/>
          <a:p>
            <a:pPr>
              <a:lnSpc>
                <a:spcPct val="100000"/>
              </a:lnSpc>
            </a:pPr>
            <a:endParaRPr b="0" lang="es-GT" sz="1800" spc="-1" strike="noStrike">
              <a:solidFill>
                <a:srgbClr val="000000"/>
              </a:solidFill>
              <a:uFill>
                <a:solidFill>
                  <a:srgbClr val="ffffff"/>
                </a:solidFill>
              </a:uFill>
              <a:latin typeface="Arial"/>
            </a:endParaRPr>
          </a:p>
          <a:p>
            <a:pPr>
              <a:lnSpc>
                <a:spcPct val="100000"/>
              </a:lnSpc>
            </a:pPr>
            <a:endParaRPr b="0" lang="es-GT" sz="1800" spc="-1" strike="noStrike">
              <a:solidFill>
                <a:srgbClr val="000000"/>
              </a:solidFill>
              <a:uFill>
                <a:solidFill>
                  <a:srgbClr val="ffffff"/>
                </a:solidFill>
              </a:uFill>
              <a:latin typeface="Arial"/>
            </a:endParaRPr>
          </a:p>
        </p:txBody>
      </p:sp>
      <p:sp>
        <p:nvSpPr>
          <p:cNvPr id="283" name="CustomShape 3"/>
          <p:cNvSpPr/>
          <p:nvPr/>
        </p:nvSpPr>
        <p:spPr>
          <a:xfrm>
            <a:off x="136440" y="1155240"/>
            <a:ext cx="8647200" cy="1148040"/>
          </a:xfrm>
          <a:prstGeom prst="rect">
            <a:avLst/>
          </a:prstGeom>
          <a:noFill/>
          <a:ln>
            <a:noFill/>
          </a:ln>
        </p:spPr>
        <p:style>
          <a:lnRef idx="0"/>
          <a:fillRef idx="0"/>
          <a:effectRef idx="0"/>
          <a:fontRef idx="minor"/>
        </p:style>
      </p:sp>
      <p:sp>
        <p:nvSpPr>
          <p:cNvPr id="284" name="CustomShape 4"/>
          <p:cNvSpPr/>
          <p:nvPr/>
        </p:nvSpPr>
        <p:spPr>
          <a:xfrm>
            <a:off x="360000" y="1296000"/>
            <a:ext cx="6608520" cy="489600"/>
          </a:xfrm>
          <a:prstGeom prst="rect">
            <a:avLst/>
          </a:prstGeom>
          <a:noFill/>
          <a:ln>
            <a:noFill/>
          </a:ln>
        </p:spPr>
        <p:style>
          <a:lnRef idx="0"/>
          <a:fillRef idx="0"/>
          <a:effectRef idx="0"/>
          <a:fontRef idx="minor"/>
        </p:style>
      </p:sp>
      <p:sp>
        <p:nvSpPr>
          <p:cNvPr id="285" name="CustomShape 5"/>
          <p:cNvSpPr/>
          <p:nvPr/>
        </p:nvSpPr>
        <p:spPr>
          <a:xfrm>
            <a:off x="288000" y="4285440"/>
            <a:ext cx="7199640" cy="801720"/>
          </a:xfrm>
          <a:prstGeom prst="rect">
            <a:avLst/>
          </a:prstGeom>
          <a:noFill/>
          <a:ln>
            <a:noFill/>
          </a:ln>
        </p:spPr>
        <p:style>
          <a:lnRef idx="0"/>
          <a:fillRef idx="0"/>
          <a:effectRef idx="0"/>
          <a:fontRef idx="minor"/>
        </p:style>
        <p:txBody>
          <a:bodyPr lIns="90000" rIns="90000" tIns="45000" bIns="45000"/>
          <a:p>
            <a:r>
              <a:rPr b="0" lang="es-GT" sz="1800" spc="-1" strike="noStrike">
                <a:solidFill>
                  <a:srgbClr val="000000"/>
                </a:solidFill>
                <a:uFill>
                  <a:solidFill>
                    <a:srgbClr val="ffffff"/>
                  </a:solidFill>
                </a:uFill>
                <a:latin typeface="Arial"/>
              </a:rPr>
              <a:t> </a:t>
            </a:r>
            <a:br/>
            <a:r>
              <a:rPr b="0" lang="es-GT" sz="1800" spc="-1" strike="noStrike">
                <a:solidFill>
                  <a:srgbClr val="000000"/>
                </a:solidFill>
                <a:uFill>
                  <a:solidFill>
                    <a:srgbClr val="ffffff"/>
                  </a:solidFill>
                </a:uFill>
                <a:latin typeface="Arial"/>
              </a:rPr>
              <a:t> </a:t>
            </a:r>
            <a:endParaRPr b="0" lang="es-GT" sz="1800" spc="-1" strike="noStrike">
              <a:solidFill>
                <a:srgbClr val="000000"/>
              </a:solidFill>
              <a:uFill>
                <a:solidFill>
                  <a:srgbClr val="ffffff"/>
                </a:solidFill>
              </a:uFill>
              <a:latin typeface="Arial"/>
            </a:endParaRPr>
          </a:p>
        </p:txBody>
      </p:sp>
      <p:sp>
        <p:nvSpPr>
          <p:cNvPr id="286" name="TextShape 6"/>
          <p:cNvSpPr txBox="1"/>
          <p:nvPr/>
        </p:nvSpPr>
        <p:spPr>
          <a:xfrm>
            <a:off x="273240" y="1155240"/>
            <a:ext cx="8798760" cy="1267920"/>
          </a:xfrm>
          <a:prstGeom prst="rect">
            <a:avLst/>
          </a:prstGeom>
          <a:noFill/>
          <a:ln>
            <a:noFill/>
          </a:ln>
        </p:spPr>
        <p:txBody>
          <a:bodyPr lIns="90000" rIns="90000" tIns="45000" bIns="45000"/>
          <a:p>
            <a:pPr marL="216000" indent="-216000">
              <a:buClr>
                <a:srgbClr val="000000"/>
              </a:buClr>
              <a:buSzPct val="45000"/>
              <a:buFont typeface="Wingdings" charset="2"/>
              <a:buChar char=""/>
            </a:pPr>
            <a:r>
              <a:rPr b="1" lang="es-GT" sz="1300" spc="-1" strike="noStrike">
                <a:solidFill>
                  <a:srgbClr val="000000"/>
                </a:solidFill>
                <a:uFill>
                  <a:solidFill>
                    <a:srgbClr val="ffffff"/>
                  </a:solidFill>
                </a:uFill>
                <a:latin typeface="Arial"/>
              </a:rPr>
              <a:t>Ejemplo: </a:t>
            </a:r>
            <a:r>
              <a:rPr b="0" lang="es-GT" sz="1300" spc="-1" strike="noStrike">
                <a:solidFill>
                  <a:srgbClr val="000000"/>
                </a:solidFill>
                <a:uFill>
                  <a:solidFill>
                    <a:srgbClr val="ffffff"/>
                  </a:solidFill>
                </a:uFill>
                <a:latin typeface="Arial"/>
              </a:rPr>
              <a:t>Tenemos una hipótesis donde </a:t>
            </a:r>
            <a:r>
              <a:rPr b="1" lang="es-GT" sz="1200" spc="-1" strike="noStrike">
                <a:solidFill>
                  <a:srgbClr val="000000"/>
                </a:solidFill>
                <a:uFill>
                  <a:solidFill>
                    <a:srgbClr val="ffffff"/>
                  </a:solidFill>
                </a:uFill>
                <a:latin typeface="Arial"/>
                <a:ea typeface="DejaVu Sans"/>
              </a:rPr>
              <a:t>θ0</a:t>
            </a:r>
            <a:r>
              <a:rPr b="0" lang="es-GT" sz="1300" spc="-1" strike="noStrike">
                <a:solidFill>
                  <a:srgbClr val="000000"/>
                </a:solidFill>
                <a:uFill>
                  <a:solidFill>
                    <a:srgbClr val="ffffff"/>
                  </a:solidFill>
                </a:uFill>
                <a:latin typeface="Arial"/>
              </a:rPr>
              <a:t> = 225 y </a:t>
            </a:r>
            <a:r>
              <a:rPr b="1" lang="es-GT" sz="1200" spc="-1" strike="noStrike">
                <a:solidFill>
                  <a:srgbClr val="000000"/>
                </a:solidFill>
                <a:uFill>
                  <a:solidFill>
                    <a:srgbClr val="ffffff"/>
                  </a:solidFill>
                </a:uFill>
                <a:latin typeface="Arial"/>
                <a:ea typeface="DejaVu Sans"/>
              </a:rPr>
              <a:t>θ1</a:t>
            </a:r>
            <a:r>
              <a:rPr b="0" lang="es-GT" sz="1300" spc="-1" strike="noStrike">
                <a:solidFill>
                  <a:srgbClr val="000000"/>
                </a:solidFill>
                <a:uFill>
                  <a:solidFill>
                    <a:srgbClr val="ffffff"/>
                  </a:solidFill>
                </a:uFill>
                <a:latin typeface="Arial"/>
              </a:rPr>
              <a:t> =0.13</a:t>
            </a:r>
            <a:br/>
            <a:r>
              <a:rPr b="0" lang="es-GT" sz="1300" spc="-1" strike="noStrike">
                <a:solidFill>
                  <a:srgbClr val="000000"/>
                </a:solidFill>
                <a:uFill>
                  <a:solidFill>
                    <a:srgbClr val="ffffff"/>
                  </a:solidFill>
                </a:uFill>
                <a:latin typeface="Arial"/>
              </a:rPr>
              <a:t>h(x) = 225 + 0.13x</a:t>
            </a:r>
            <a:r>
              <a:rPr b="0" lang="es-GT" sz="1200" spc="-1" strike="noStrike">
                <a:solidFill>
                  <a:srgbClr val="000000"/>
                </a:solidFill>
                <a:uFill>
                  <a:solidFill>
                    <a:srgbClr val="ffffff"/>
                  </a:solidFill>
                </a:uFill>
                <a:latin typeface="Arial"/>
                <a:ea typeface="DejaVu Sans"/>
              </a:rPr>
              <a:t>  </a:t>
            </a:r>
            <a:r>
              <a:rPr b="0" lang="es-GT" sz="1800" spc="-1" strike="noStrike">
                <a:solidFill>
                  <a:srgbClr val="000000"/>
                </a:solidFill>
                <a:uFill>
                  <a:solidFill>
                    <a:srgbClr val="ffffff"/>
                  </a:solidFill>
                </a:uFill>
                <a:latin typeface="Arial"/>
              </a:rPr>
              <a:t> </a:t>
            </a:r>
            <a:endParaRPr b="0" lang="es-GT" sz="18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s-GT" sz="1300" spc="-1" strike="noStrike">
                <a:solidFill>
                  <a:srgbClr val="000000"/>
                </a:solidFill>
                <a:uFill>
                  <a:solidFill>
                    <a:srgbClr val="ffffff"/>
                  </a:solidFill>
                </a:uFill>
                <a:latin typeface="Arial"/>
              </a:rPr>
              <a:t>Al lado izquierdo vemos que esta hipótesis representa a una recta que pasa relativamente cerca de los datos</a:t>
            </a:r>
            <a:br/>
            <a:r>
              <a:rPr b="0" lang="es-GT" sz="1300" spc="-1" strike="noStrike">
                <a:solidFill>
                  <a:srgbClr val="000000"/>
                </a:solidFill>
                <a:uFill>
                  <a:solidFill>
                    <a:srgbClr val="ffffff"/>
                  </a:solidFill>
                </a:uFill>
                <a:latin typeface="Arial"/>
              </a:rPr>
              <a:t>de entrenamiento y conserva la tendencia lineal de estos. No es perfecta pero  es una buena aproximación.</a:t>
            </a:r>
            <a:endParaRPr b="0" lang="es-GT" sz="13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s-GT" sz="1300" spc="-1" strike="noStrike">
                <a:solidFill>
                  <a:srgbClr val="000000"/>
                </a:solidFill>
                <a:uFill>
                  <a:solidFill>
                    <a:srgbClr val="ffffff"/>
                  </a:solidFill>
                </a:uFill>
                <a:latin typeface="Arial"/>
              </a:rPr>
              <a:t>Al lado derecho vemos la curva de nivel y el punto que representa a esta hipótesis , vemos que esta muy cerca del valor mínimo y también de las curvas de perímetro pequeño.</a:t>
            </a:r>
            <a:endParaRPr b="0" lang="es-GT" sz="1300" spc="-1" strike="noStrike">
              <a:solidFill>
                <a:srgbClr val="000000"/>
              </a:solidFill>
              <a:uFill>
                <a:solidFill>
                  <a:srgbClr val="ffffff"/>
                </a:solidFill>
              </a:uFill>
              <a:latin typeface="Arial"/>
            </a:endParaRPr>
          </a:p>
        </p:txBody>
      </p:sp>
      <p:pic>
        <p:nvPicPr>
          <p:cNvPr id="287" name="" descr=""/>
          <p:cNvPicPr/>
          <p:nvPr/>
        </p:nvPicPr>
        <p:blipFill>
          <a:blip r:embed="rId1"/>
          <a:stretch/>
        </p:blipFill>
        <p:spPr>
          <a:xfrm>
            <a:off x="1368000" y="2709720"/>
            <a:ext cx="5904000" cy="2186280"/>
          </a:xfrm>
          <a:prstGeom prst="rect">
            <a:avLst/>
          </a:prstGeom>
          <a:ln>
            <a:noFill/>
          </a:ln>
        </p:spPr>
      </p:pic>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757080" y="433800"/>
            <a:ext cx="8242200" cy="6069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Función de costo</a:t>
            </a:r>
            <a:endParaRPr b="0" lang="es-GT" sz="2800" spc="-1" strike="noStrike">
              <a:solidFill>
                <a:srgbClr val="000000"/>
              </a:solidFill>
              <a:uFill>
                <a:solidFill>
                  <a:srgbClr val="ffffff"/>
                </a:solidFill>
              </a:uFill>
              <a:latin typeface="Arial"/>
            </a:endParaRPr>
          </a:p>
        </p:txBody>
      </p:sp>
      <p:sp>
        <p:nvSpPr>
          <p:cNvPr id="289" name="CustomShape 2"/>
          <p:cNvSpPr/>
          <p:nvPr/>
        </p:nvSpPr>
        <p:spPr>
          <a:xfrm>
            <a:off x="448920" y="1350000"/>
            <a:ext cx="8242200" cy="1746000"/>
          </a:xfrm>
          <a:prstGeom prst="rect">
            <a:avLst/>
          </a:prstGeom>
          <a:noFill/>
          <a:ln>
            <a:noFill/>
          </a:ln>
        </p:spPr>
        <p:style>
          <a:lnRef idx="0"/>
          <a:fillRef idx="0"/>
          <a:effectRef idx="0"/>
          <a:fontRef idx="minor"/>
        </p:style>
        <p:txBody>
          <a:bodyPr lIns="0" rIns="0" tIns="0" bIns="0"/>
          <a:p>
            <a:pPr>
              <a:lnSpc>
                <a:spcPct val="100000"/>
              </a:lnSpc>
            </a:pPr>
            <a:endParaRPr b="0" lang="es-GT" sz="1800" spc="-1" strike="noStrike">
              <a:solidFill>
                <a:srgbClr val="000000"/>
              </a:solidFill>
              <a:uFill>
                <a:solidFill>
                  <a:srgbClr val="ffffff"/>
                </a:solidFill>
              </a:uFill>
              <a:latin typeface="Arial"/>
            </a:endParaRPr>
          </a:p>
          <a:p>
            <a:pPr>
              <a:lnSpc>
                <a:spcPct val="100000"/>
              </a:lnSpc>
            </a:pPr>
            <a:endParaRPr b="0" lang="es-GT" sz="1800" spc="-1" strike="noStrike">
              <a:solidFill>
                <a:srgbClr val="000000"/>
              </a:solidFill>
              <a:uFill>
                <a:solidFill>
                  <a:srgbClr val="ffffff"/>
                </a:solidFill>
              </a:uFill>
              <a:latin typeface="Arial"/>
            </a:endParaRPr>
          </a:p>
        </p:txBody>
      </p:sp>
      <p:sp>
        <p:nvSpPr>
          <p:cNvPr id="290" name="CustomShape 3"/>
          <p:cNvSpPr/>
          <p:nvPr/>
        </p:nvSpPr>
        <p:spPr>
          <a:xfrm>
            <a:off x="136440" y="1155240"/>
            <a:ext cx="8647200" cy="1148040"/>
          </a:xfrm>
          <a:prstGeom prst="rect">
            <a:avLst/>
          </a:prstGeom>
          <a:noFill/>
          <a:ln>
            <a:noFill/>
          </a:ln>
        </p:spPr>
        <p:style>
          <a:lnRef idx="0"/>
          <a:fillRef idx="0"/>
          <a:effectRef idx="0"/>
          <a:fontRef idx="minor"/>
        </p:style>
      </p:sp>
      <p:sp>
        <p:nvSpPr>
          <p:cNvPr id="291" name="CustomShape 4"/>
          <p:cNvSpPr/>
          <p:nvPr/>
        </p:nvSpPr>
        <p:spPr>
          <a:xfrm>
            <a:off x="360000" y="1296000"/>
            <a:ext cx="6608520" cy="489600"/>
          </a:xfrm>
          <a:prstGeom prst="rect">
            <a:avLst/>
          </a:prstGeom>
          <a:noFill/>
          <a:ln>
            <a:noFill/>
          </a:ln>
        </p:spPr>
        <p:style>
          <a:lnRef idx="0"/>
          <a:fillRef idx="0"/>
          <a:effectRef idx="0"/>
          <a:fontRef idx="minor"/>
        </p:style>
      </p:sp>
      <p:sp>
        <p:nvSpPr>
          <p:cNvPr id="292" name="CustomShape 5"/>
          <p:cNvSpPr/>
          <p:nvPr/>
        </p:nvSpPr>
        <p:spPr>
          <a:xfrm>
            <a:off x="288000" y="4285440"/>
            <a:ext cx="7199640" cy="801720"/>
          </a:xfrm>
          <a:prstGeom prst="rect">
            <a:avLst/>
          </a:prstGeom>
          <a:noFill/>
          <a:ln>
            <a:noFill/>
          </a:ln>
        </p:spPr>
        <p:style>
          <a:lnRef idx="0"/>
          <a:fillRef idx="0"/>
          <a:effectRef idx="0"/>
          <a:fontRef idx="minor"/>
        </p:style>
        <p:txBody>
          <a:bodyPr lIns="90000" rIns="90000" tIns="45000" bIns="45000"/>
          <a:p>
            <a:r>
              <a:rPr b="0" lang="es-GT" sz="1800" spc="-1" strike="noStrike">
                <a:solidFill>
                  <a:srgbClr val="000000"/>
                </a:solidFill>
                <a:uFill>
                  <a:solidFill>
                    <a:srgbClr val="ffffff"/>
                  </a:solidFill>
                </a:uFill>
                <a:latin typeface="Arial"/>
              </a:rPr>
              <a:t> </a:t>
            </a:r>
            <a:br/>
            <a:r>
              <a:rPr b="0" lang="es-GT" sz="1800" spc="-1" strike="noStrike">
                <a:solidFill>
                  <a:srgbClr val="000000"/>
                </a:solidFill>
                <a:uFill>
                  <a:solidFill>
                    <a:srgbClr val="ffffff"/>
                  </a:solidFill>
                </a:uFill>
                <a:latin typeface="Arial"/>
              </a:rPr>
              <a:t> </a:t>
            </a:r>
            <a:endParaRPr b="0" lang="es-GT" sz="1800" spc="-1" strike="noStrike">
              <a:solidFill>
                <a:srgbClr val="000000"/>
              </a:solidFill>
              <a:uFill>
                <a:solidFill>
                  <a:srgbClr val="ffffff"/>
                </a:solidFill>
              </a:uFill>
              <a:latin typeface="Arial"/>
            </a:endParaRPr>
          </a:p>
        </p:txBody>
      </p:sp>
      <p:sp>
        <p:nvSpPr>
          <p:cNvPr id="293" name="TextShape 6"/>
          <p:cNvSpPr txBox="1"/>
          <p:nvPr/>
        </p:nvSpPr>
        <p:spPr>
          <a:xfrm>
            <a:off x="273240" y="1155240"/>
            <a:ext cx="8798760" cy="1380600"/>
          </a:xfrm>
          <a:prstGeom prst="rect">
            <a:avLst/>
          </a:prstGeom>
          <a:noFill/>
          <a:ln>
            <a:noFill/>
          </a:ln>
        </p:spPr>
        <p:txBody>
          <a:bodyPr lIns="90000" rIns="90000" tIns="45000" bIns="45000"/>
          <a:p>
            <a:pPr marL="216000" indent="-216000">
              <a:buClr>
                <a:srgbClr val="000000"/>
              </a:buClr>
              <a:buSzPct val="45000"/>
              <a:buFont typeface="Wingdings" charset="2"/>
              <a:buChar char=""/>
            </a:pPr>
            <a:r>
              <a:rPr b="1" lang="es-GT" sz="1300" spc="-1" strike="noStrike">
                <a:solidFill>
                  <a:srgbClr val="000000"/>
                </a:solidFill>
                <a:uFill>
                  <a:solidFill>
                    <a:srgbClr val="ffffff"/>
                  </a:solidFill>
                </a:uFill>
                <a:latin typeface="Arial"/>
              </a:rPr>
              <a:t>Ojo:</a:t>
            </a:r>
            <a:r>
              <a:rPr b="0" lang="es-GT" sz="1300" spc="-1" strike="noStrike">
                <a:solidFill>
                  <a:srgbClr val="000000"/>
                </a:solidFill>
                <a:uFill>
                  <a:solidFill>
                    <a:srgbClr val="ffffff"/>
                  </a:solidFill>
                </a:uFill>
                <a:latin typeface="Arial"/>
              </a:rPr>
              <a:t> Utilizamos estos ejemplos para  definir el rol de el costo , la función de costo y su significado, en ML no hacemos este proceso de graficar la función de costo y elegir con esto la mejor hipótesis(por ejemplo, ahora estamos trabajando con una sola variable de entrada “x” , lo cual genera hipótesis de 2 parámetros, como hacemos esto si fuera un problema de más variables) ?</a:t>
            </a:r>
            <a:endParaRPr b="0" lang="es-GT" sz="13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s-GT" sz="1300" spc="-1" strike="noStrike">
                <a:solidFill>
                  <a:srgbClr val="000000"/>
                </a:solidFill>
                <a:uFill>
                  <a:solidFill>
                    <a:srgbClr val="ffffff"/>
                  </a:solidFill>
                </a:uFill>
                <a:latin typeface="Arial"/>
              </a:rPr>
              <a:t>En lugar de hacer este proceso,  queremos que el software lo haga por nosotros.</a:t>
            </a:r>
            <a:endParaRPr b="0" lang="es-GT" sz="13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s-GT" sz="1300" spc="-1" strike="noStrike">
                <a:solidFill>
                  <a:srgbClr val="000000"/>
                </a:solidFill>
                <a:uFill>
                  <a:solidFill>
                    <a:srgbClr val="ffffff"/>
                  </a:solidFill>
                </a:uFill>
                <a:latin typeface="Arial"/>
              </a:rPr>
              <a:t>Buscamos crear algoritmos que encuentren el la combinación de parámetros que hacen que el costo sea mínimo.</a:t>
            </a:r>
            <a:endParaRPr b="0" lang="es-GT" sz="1300" spc="-1" strike="noStrike">
              <a:solidFill>
                <a:srgbClr val="000000"/>
              </a:solidFill>
              <a:uFill>
                <a:solidFill>
                  <a:srgbClr val="ffffff"/>
                </a:solidFill>
              </a:uFill>
              <a:latin typeface="Arial"/>
            </a:endParaRPr>
          </a:p>
          <a:p>
            <a:pPr marL="216000" indent="-216000">
              <a:buClr>
                <a:srgbClr val="000000"/>
              </a:buClr>
              <a:buSzPct val="45000"/>
              <a:buFont typeface="Wingdings" charset="2"/>
              <a:buChar char=""/>
            </a:pPr>
            <a:r>
              <a:rPr b="0" lang="es-GT" sz="1300" spc="-1" strike="noStrike">
                <a:solidFill>
                  <a:srgbClr val="000000"/>
                </a:solidFill>
                <a:uFill>
                  <a:solidFill>
                    <a:srgbClr val="ffffff"/>
                  </a:solidFill>
                </a:uFill>
                <a:latin typeface="Arial"/>
              </a:rPr>
              <a:t>Es decir, algoritmos que minimizan la función de costo respecto a los parámetros.</a:t>
            </a:r>
            <a:endParaRPr b="0" lang="es-GT" sz="1300" spc="-1" strike="noStrike">
              <a:solidFill>
                <a:srgbClr val="000000"/>
              </a:solidFill>
              <a:uFill>
                <a:solidFill>
                  <a:srgbClr val="ffffff"/>
                </a:solidFill>
              </a:uFill>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CustomShape 1"/>
          <p:cNvSpPr/>
          <p:nvPr/>
        </p:nvSpPr>
        <p:spPr>
          <a:xfrm>
            <a:off x="1008000" y="432000"/>
            <a:ext cx="8089560" cy="6069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600" spc="-1" strike="noStrike">
                <a:solidFill>
                  <a:srgbClr val="002060"/>
                </a:solidFill>
                <a:uFill>
                  <a:solidFill>
                    <a:srgbClr val="ffffff"/>
                  </a:solidFill>
                </a:uFill>
                <a:latin typeface="Calibri"/>
                <a:ea typeface="DejaVu Sans"/>
              </a:rPr>
              <a:t>Muchas gracias</a:t>
            </a:r>
            <a:endParaRPr b="0" lang="es-GT" sz="2600" spc="-1" strike="noStrike">
              <a:solidFill>
                <a:srgbClr val="000000"/>
              </a:solidFill>
              <a:uFill>
                <a:solidFill>
                  <a:srgbClr val="ffffff"/>
                </a:solidFill>
              </a:uFill>
              <a:latin typeface="Arial"/>
            </a:endParaRPr>
          </a:p>
        </p:txBody>
      </p:sp>
      <p:sp>
        <p:nvSpPr>
          <p:cNvPr id="295" name="CustomShape 2"/>
          <p:cNvSpPr/>
          <p:nvPr/>
        </p:nvSpPr>
        <p:spPr>
          <a:xfrm>
            <a:off x="1544760" y="1105200"/>
            <a:ext cx="6156360" cy="475920"/>
          </a:xfrm>
          <a:prstGeom prst="rect">
            <a:avLst/>
          </a:prstGeom>
          <a:noFill/>
          <a:ln>
            <a:noFill/>
          </a:ln>
        </p:spPr>
        <p:style>
          <a:lnRef idx="0"/>
          <a:fillRef idx="0"/>
          <a:effectRef idx="0"/>
          <a:fontRef idx="minor"/>
        </p:style>
      </p:sp>
      <p:sp>
        <p:nvSpPr>
          <p:cNvPr id="296" name="CustomShape 3"/>
          <p:cNvSpPr/>
          <p:nvPr/>
        </p:nvSpPr>
        <p:spPr>
          <a:xfrm>
            <a:off x="352800" y="1583640"/>
            <a:ext cx="8500320" cy="2085840"/>
          </a:xfrm>
          <a:prstGeom prst="rect">
            <a:avLst/>
          </a:prstGeom>
          <a:noFill/>
          <a:ln>
            <a:noFill/>
          </a:ln>
        </p:spPr>
        <p:style>
          <a:lnRef idx="0"/>
          <a:fillRef idx="0"/>
          <a:effectRef idx="0"/>
          <a:fontRef idx="minor"/>
        </p:style>
      </p:sp>
      <p:sp>
        <p:nvSpPr>
          <p:cNvPr id="297" name="CustomShape 4"/>
          <p:cNvSpPr/>
          <p:nvPr/>
        </p:nvSpPr>
        <p:spPr>
          <a:xfrm>
            <a:off x="640080" y="1737360"/>
            <a:ext cx="2841120" cy="594360"/>
          </a:xfrm>
          <a:prstGeom prst="rect">
            <a:avLst/>
          </a:prstGeom>
          <a:noFill/>
          <a:ln>
            <a:noFill/>
          </a:ln>
        </p:spPr>
        <p:style>
          <a:lnRef idx="0"/>
          <a:fillRef idx="0"/>
          <a:effectRef idx="0"/>
          <a:fontRef idx="minor"/>
        </p:style>
        <p:txBody>
          <a:bodyPr lIns="90000" rIns="90000" tIns="45000" bIns="45000"/>
          <a:p>
            <a:r>
              <a:rPr b="0" lang="es-GT" sz="1800" spc="-1" strike="noStrike">
                <a:solidFill>
                  <a:srgbClr val="000000"/>
                </a:solidFill>
                <a:uFill>
                  <a:solidFill>
                    <a:srgbClr val="ffffff"/>
                  </a:solidFill>
                </a:uFill>
                <a:latin typeface="Arial"/>
                <a:ea typeface="DejaVu Sans"/>
              </a:rPr>
              <a:t>Preguntas o comentarios?</a:t>
            </a:r>
            <a:endParaRPr b="0" lang="es-GT" sz="1800" spc="-1" strike="noStrike">
              <a:solidFill>
                <a:srgbClr val="000000"/>
              </a:solidFill>
              <a:uFill>
                <a:solidFill>
                  <a:srgbClr val="ffffff"/>
                </a:solidFill>
              </a:uFill>
              <a:latin typeface="Arial"/>
            </a:endParaRPr>
          </a:p>
          <a:p>
            <a:r>
              <a:rPr b="0" lang="es-GT" sz="1800" spc="-1" strike="noStrike">
                <a:solidFill>
                  <a:srgbClr val="000000"/>
                </a:solidFill>
                <a:uFill>
                  <a:solidFill>
                    <a:srgbClr val="ffffff"/>
                  </a:solidFill>
                </a:uFill>
                <a:latin typeface="Arial"/>
                <a:ea typeface="DejaVu Sans"/>
              </a:rPr>
              <a:t>Muchas gracias</a:t>
            </a:r>
            <a:endParaRPr b="0" lang="es-GT" sz="1800" spc="-1" strike="noStrike">
              <a:solidFill>
                <a:srgbClr val="000000"/>
              </a:solidFill>
              <a:uFill>
                <a:solidFill>
                  <a:srgbClr val="ffffff"/>
                </a:solidFill>
              </a:uFill>
              <a:latin typeface="Arial"/>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757080" y="433800"/>
            <a:ext cx="8242200" cy="6069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Regresión lineal 1 variable</a:t>
            </a:r>
            <a:endParaRPr b="0" lang="es-GT" sz="2800" spc="-1" strike="noStrike">
              <a:solidFill>
                <a:srgbClr val="000000"/>
              </a:solidFill>
              <a:uFill>
                <a:solidFill>
                  <a:srgbClr val="ffffff"/>
                </a:solidFill>
              </a:uFill>
              <a:latin typeface="Arial"/>
            </a:endParaRPr>
          </a:p>
        </p:txBody>
      </p:sp>
      <p:sp>
        <p:nvSpPr>
          <p:cNvPr id="153" name="CustomShape 2"/>
          <p:cNvSpPr/>
          <p:nvPr/>
        </p:nvSpPr>
        <p:spPr>
          <a:xfrm>
            <a:off x="504000" y="1440000"/>
            <a:ext cx="8277120" cy="240732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SzPct val="45000"/>
              <a:buFont typeface="Wingdings" charset="2"/>
              <a:buChar char=""/>
            </a:pPr>
            <a:r>
              <a:rPr b="0" lang="es-GT" sz="1600" spc="-1" strike="noStrike">
                <a:solidFill>
                  <a:srgbClr val="000000"/>
                </a:solidFill>
                <a:uFill>
                  <a:solidFill>
                    <a:srgbClr val="ffffff"/>
                  </a:solidFill>
                </a:uFill>
                <a:latin typeface="Arial"/>
              </a:rPr>
              <a:t>En regresión lineal de una variable trabajamos con la ecuación o modelo de linea recta:</a:t>
            </a:r>
            <a:br/>
            <a:r>
              <a:rPr b="0" lang="es-GT" sz="1600" spc="-1" strike="noStrike">
                <a:solidFill>
                  <a:srgbClr val="000000"/>
                </a:solidFill>
                <a:uFill>
                  <a:solidFill>
                    <a:srgbClr val="ffffff"/>
                  </a:solidFill>
                </a:uFill>
                <a:latin typeface="Arial"/>
              </a:rPr>
              <a:t>y = mx+b</a:t>
            </a:r>
            <a:endParaRPr b="0" lang="es-GT" sz="16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s-GT" sz="1600" spc="-1" strike="noStrike">
                <a:solidFill>
                  <a:srgbClr val="000000"/>
                </a:solidFill>
                <a:uFill>
                  <a:solidFill>
                    <a:srgbClr val="ffffff"/>
                  </a:solidFill>
                </a:uFill>
                <a:latin typeface="Arial"/>
              </a:rPr>
              <a:t>En este caso la hipótesis poseerá 2 parámetros “m” o pendiente, “b” o intersecto.</a:t>
            </a:r>
            <a:endParaRPr b="0" lang="es-GT" sz="16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s-GT" sz="1600" spc="-1" strike="noStrike">
                <a:solidFill>
                  <a:srgbClr val="000000"/>
                </a:solidFill>
                <a:uFill>
                  <a:solidFill>
                    <a:srgbClr val="ffffff"/>
                  </a:solidFill>
                </a:uFill>
                <a:latin typeface="Arial"/>
              </a:rPr>
              <a:t>Recordemos que en ML estos parámetros son mas comúnmente representados  con</a:t>
            </a:r>
            <a:br/>
            <a:r>
              <a:rPr b="0" lang="es-GT" sz="1600" spc="-1" strike="noStrike">
                <a:solidFill>
                  <a:srgbClr val="000000"/>
                </a:solidFill>
                <a:uFill>
                  <a:solidFill>
                    <a:srgbClr val="ffffff"/>
                  </a:solidFill>
                </a:uFill>
                <a:latin typeface="Arial"/>
              </a:rPr>
              <a:t>las letras(cualquiera de las 2) : </a:t>
            </a:r>
            <a:endParaRPr b="0" lang="es-GT" sz="1600" spc="-1" strike="noStrike">
              <a:solidFill>
                <a:srgbClr val="000000"/>
              </a:solidFill>
              <a:uFill>
                <a:solidFill>
                  <a:srgbClr val="ffffff"/>
                </a:solidFill>
              </a:uFill>
              <a:latin typeface="Arial"/>
            </a:endParaRPr>
          </a:p>
          <a:p>
            <a:pPr marL="448200" indent="-215640">
              <a:lnSpc>
                <a:spcPct val="100000"/>
              </a:lnSpc>
              <a:buClr>
                <a:srgbClr val="000000"/>
              </a:buClr>
              <a:buSzPct val="45000"/>
              <a:buFont typeface="Wingdings" charset="2"/>
              <a:buChar char=""/>
            </a:pPr>
            <a:r>
              <a:rPr b="0" lang="es-GT" sz="1300" spc="-1" strike="noStrike">
                <a:solidFill>
                  <a:srgbClr val="000000"/>
                </a:solidFill>
                <a:uFill>
                  <a:solidFill>
                    <a:srgbClr val="ffffff"/>
                  </a:solidFill>
                </a:uFill>
                <a:latin typeface="Arial"/>
                <a:ea typeface="DejaVu Sans"/>
              </a:rPr>
              <a:t>θ alpha</a:t>
            </a:r>
            <a:endParaRPr b="0" lang="es-GT" sz="1300" spc="-1" strike="noStrike">
              <a:solidFill>
                <a:srgbClr val="000000"/>
              </a:solidFill>
              <a:uFill>
                <a:solidFill>
                  <a:srgbClr val="ffffff"/>
                </a:solidFill>
              </a:uFill>
              <a:latin typeface="Arial"/>
            </a:endParaRPr>
          </a:p>
          <a:p>
            <a:pPr marL="448200" indent="-215640">
              <a:lnSpc>
                <a:spcPct val="100000"/>
              </a:lnSpc>
              <a:buClr>
                <a:srgbClr val="000000"/>
              </a:buClr>
              <a:buSzPct val="45000"/>
              <a:buFont typeface="Wingdings" charset="2"/>
              <a:buChar char=""/>
            </a:pPr>
            <a:r>
              <a:rPr b="0" lang="es-GT" sz="1300" spc="-1" strike="noStrike">
                <a:solidFill>
                  <a:srgbClr val="000000"/>
                </a:solidFill>
                <a:uFill>
                  <a:solidFill>
                    <a:srgbClr val="ffffff"/>
                  </a:solidFill>
                </a:uFill>
                <a:latin typeface="Arial"/>
                <a:ea typeface="DejaVu Sans"/>
              </a:rPr>
              <a:t>w (por weights o pesos)</a:t>
            </a:r>
            <a:endParaRPr b="0" lang="es-GT" sz="13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es-GT" sz="1600" spc="-1" strike="noStrike">
                <a:solidFill>
                  <a:srgbClr val="000000"/>
                </a:solidFill>
                <a:uFill>
                  <a:solidFill>
                    <a:srgbClr val="ffffff"/>
                  </a:solidFill>
                </a:uFill>
                <a:latin typeface="Arial"/>
                <a:ea typeface="DejaVu Sans"/>
              </a:rPr>
              <a:t>Por lo tanto la hipótesis tiene la forma(cualquiera de las 2):</a:t>
            </a:r>
            <a:endParaRPr b="0" lang="es-GT" sz="1600" spc="-1" strike="noStrike">
              <a:solidFill>
                <a:srgbClr val="000000"/>
              </a:solidFill>
              <a:uFill>
                <a:solidFill>
                  <a:srgbClr val="ffffff"/>
                </a:solidFill>
              </a:uFill>
              <a:latin typeface="Arial"/>
            </a:endParaRPr>
          </a:p>
          <a:p>
            <a:pPr marL="448200" indent="-215640">
              <a:lnSpc>
                <a:spcPct val="100000"/>
              </a:lnSpc>
              <a:buClr>
                <a:srgbClr val="000000"/>
              </a:buClr>
              <a:buSzPct val="45000"/>
              <a:buFont typeface="Wingdings" charset="2"/>
              <a:buChar char=""/>
            </a:pPr>
            <a:r>
              <a:rPr b="0" lang="es-GT" sz="1300" spc="-1" strike="noStrike">
                <a:solidFill>
                  <a:srgbClr val="000000"/>
                </a:solidFill>
                <a:uFill>
                  <a:solidFill>
                    <a:srgbClr val="ffffff"/>
                  </a:solidFill>
                </a:uFill>
                <a:latin typeface="Arial"/>
                <a:ea typeface="DejaVu Sans"/>
              </a:rPr>
              <a:t>Función de “x” parametrizada por “w”</a:t>
            </a:r>
            <a:endParaRPr b="0" lang="es-GT" sz="1300" spc="-1" strike="noStrike">
              <a:solidFill>
                <a:srgbClr val="000000"/>
              </a:solidFill>
              <a:uFill>
                <a:solidFill>
                  <a:srgbClr val="ffffff"/>
                </a:solidFill>
              </a:uFill>
              <a:latin typeface="Arial"/>
            </a:endParaRPr>
          </a:p>
          <a:p>
            <a:pPr marL="448200" indent="-215640">
              <a:lnSpc>
                <a:spcPct val="100000"/>
              </a:lnSpc>
              <a:buClr>
                <a:srgbClr val="000000"/>
              </a:buClr>
              <a:buSzPct val="45000"/>
              <a:buFont typeface="Wingdings" charset="2"/>
              <a:buChar char=""/>
            </a:pPr>
            <a:r>
              <a:rPr b="0" lang="es-GT" sz="1300" spc="-1" strike="noStrike">
                <a:solidFill>
                  <a:srgbClr val="000000"/>
                </a:solidFill>
                <a:uFill>
                  <a:solidFill>
                    <a:srgbClr val="ffffff"/>
                  </a:solidFill>
                </a:uFill>
                <a:latin typeface="Arial"/>
                <a:ea typeface="DejaVu Sans"/>
              </a:rPr>
              <a:t>Función de “x” parametrizada por theta</a:t>
            </a:r>
            <a:br/>
            <a:r>
              <a:rPr b="0" lang="es-GT" sz="1600" spc="-1" strike="noStrike">
                <a:solidFill>
                  <a:srgbClr val="000000"/>
                </a:solidFill>
                <a:uFill>
                  <a:solidFill>
                    <a:srgbClr val="ffffff"/>
                  </a:solidFill>
                </a:uFill>
                <a:latin typeface="Arial"/>
                <a:ea typeface="DejaVu Sans"/>
              </a:rPr>
              <a:t> </a:t>
            </a:r>
            <a:endParaRPr b="0" lang="es-GT" sz="1600" spc="-1" strike="noStrike">
              <a:solidFill>
                <a:srgbClr val="000000"/>
              </a:solidFill>
              <a:uFill>
                <a:solidFill>
                  <a:srgbClr val="ffffff"/>
                </a:solidFill>
              </a:uFill>
              <a:latin typeface="Arial"/>
            </a:endParaRPr>
          </a:p>
        </p:txBody>
      </p:sp>
      <p:pic>
        <p:nvPicPr>
          <p:cNvPr id="154" name="" descr=""/>
          <p:cNvPicPr/>
          <p:nvPr/>
        </p:nvPicPr>
        <p:blipFill>
          <a:blip r:embed="rId1"/>
          <a:stretch/>
        </p:blipFill>
        <p:spPr>
          <a:xfrm>
            <a:off x="4896000" y="3384000"/>
            <a:ext cx="1146600" cy="169560"/>
          </a:xfrm>
          <a:prstGeom prst="rect">
            <a:avLst/>
          </a:prstGeom>
          <a:ln>
            <a:noFill/>
          </a:ln>
        </p:spPr>
      </p:pic>
      <p:pic>
        <p:nvPicPr>
          <p:cNvPr id="155" name="" descr=""/>
          <p:cNvPicPr/>
          <p:nvPr/>
        </p:nvPicPr>
        <p:blipFill>
          <a:blip r:embed="rId2"/>
          <a:stretch/>
        </p:blipFill>
        <p:spPr>
          <a:xfrm>
            <a:off x="4968000" y="3600000"/>
            <a:ext cx="932760" cy="17064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757080" y="433800"/>
            <a:ext cx="8242200" cy="6069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Regresión lineal 1 variable</a:t>
            </a:r>
            <a:endParaRPr b="0" lang="es-GT" sz="2800" spc="-1" strike="noStrike">
              <a:solidFill>
                <a:srgbClr val="000000"/>
              </a:solidFill>
              <a:uFill>
                <a:solidFill>
                  <a:srgbClr val="ffffff"/>
                </a:solidFill>
              </a:uFill>
              <a:latin typeface="Arial"/>
            </a:endParaRPr>
          </a:p>
        </p:txBody>
      </p:sp>
      <p:sp>
        <p:nvSpPr>
          <p:cNvPr id="157" name="CustomShape 2"/>
          <p:cNvSpPr/>
          <p:nvPr/>
        </p:nvSpPr>
        <p:spPr>
          <a:xfrm>
            <a:off x="448920" y="1350000"/>
            <a:ext cx="8242200" cy="3508200"/>
          </a:xfrm>
          <a:prstGeom prst="rect">
            <a:avLst/>
          </a:prstGeom>
          <a:noFill/>
          <a:ln>
            <a:noFill/>
          </a:ln>
        </p:spPr>
        <p:style>
          <a:lnRef idx="0"/>
          <a:fillRef idx="0"/>
          <a:effectRef idx="0"/>
          <a:fontRef idx="minor"/>
        </p:style>
        <p:txBody>
          <a:bodyPr lIns="0" rIns="0" tIns="0" bIns="0"/>
          <a:p>
            <a:pPr>
              <a:lnSpc>
                <a:spcPct val="100000"/>
              </a:lnSpc>
            </a:pPr>
            <a:endParaRPr b="0" lang="es-GT" sz="1800" spc="-1" strike="noStrike">
              <a:solidFill>
                <a:srgbClr val="000000"/>
              </a:solidFill>
              <a:uFill>
                <a:solidFill>
                  <a:srgbClr val="ffffff"/>
                </a:solidFill>
              </a:uFill>
              <a:latin typeface="Arial"/>
            </a:endParaRPr>
          </a:p>
          <a:p>
            <a:pPr>
              <a:lnSpc>
                <a:spcPct val="100000"/>
              </a:lnSpc>
            </a:pPr>
            <a:endParaRPr b="0" lang="es-GT" sz="1800" spc="-1" strike="noStrike">
              <a:solidFill>
                <a:srgbClr val="000000"/>
              </a:solidFill>
              <a:uFill>
                <a:solidFill>
                  <a:srgbClr val="ffffff"/>
                </a:solidFill>
              </a:uFill>
              <a:latin typeface="Arial"/>
            </a:endParaRPr>
          </a:p>
        </p:txBody>
      </p:sp>
      <p:sp>
        <p:nvSpPr>
          <p:cNvPr id="158" name="CustomShape 3"/>
          <p:cNvSpPr/>
          <p:nvPr/>
        </p:nvSpPr>
        <p:spPr>
          <a:xfrm>
            <a:off x="136440" y="1155240"/>
            <a:ext cx="7494840" cy="1148040"/>
          </a:xfrm>
          <a:prstGeom prst="rect">
            <a:avLst/>
          </a:prstGeom>
          <a:noFill/>
          <a:ln>
            <a:noFill/>
          </a:ln>
        </p:spPr>
        <p:style>
          <a:lnRef idx="0"/>
          <a:fillRef idx="0"/>
          <a:effectRef idx="0"/>
          <a:fontRef idx="minor"/>
        </p:style>
        <p:txBody>
          <a:bodyPr lIns="90000" rIns="90000" tIns="45000" bIns="45000"/>
          <a:p>
            <a:pPr>
              <a:lnSpc>
                <a:spcPct val="100000"/>
              </a:lnSpc>
            </a:pPr>
            <a:r>
              <a:rPr b="0" lang="es-GT" sz="1500" spc="-1" strike="noStrike">
                <a:solidFill>
                  <a:srgbClr val="000000"/>
                </a:solidFill>
                <a:uFill>
                  <a:solidFill>
                    <a:srgbClr val="ffffff"/>
                  </a:solidFill>
                </a:uFill>
                <a:latin typeface="Arial"/>
                <a:ea typeface="DejaVu Sans"/>
              </a:rPr>
              <a:t>Diferentes valores de los parámetros, generan diferentes lineas rectas:</a:t>
            </a:r>
            <a:endParaRPr b="0" lang="es-GT" sz="1500" spc="-1" strike="noStrike">
              <a:solidFill>
                <a:srgbClr val="000000"/>
              </a:solidFill>
              <a:uFill>
                <a:solidFill>
                  <a:srgbClr val="ffffff"/>
                </a:solidFill>
              </a:uFill>
              <a:latin typeface="Arial"/>
            </a:endParaRPr>
          </a:p>
        </p:txBody>
      </p:sp>
      <p:pic>
        <p:nvPicPr>
          <p:cNvPr id="159" name="" descr=""/>
          <p:cNvPicPr/>
          <p:nvPr/>
        </p:nvPicPr>
        <p:blipFill>
          <a:blip r:embed="rId1"/>
          <a:stretch/>
        </p:blipFill>
        <p:spPr>
          <a:xfrm>
            <a:off x="331920" y="1758240"/>
            <a:ext cx="2403720" cy="2273400"/>
          </a:xfrm>
          <a:prstGeom prst="rect">
            <a:avLst/>
          </a:prstGeom>
          <a:ln>
            <a:noFill/>
          </a:ln>
        </p:spPr>
      </p:pic>
      <p:pic>
        <p:nvPicPr>
          <p:cNvPr id="160" name="" descr=""/>
          <p:cNvPicPr/>
          <p:nvPr/>
        </p:nvPicPr>
        <p:blipFill>
          <a:blip r:embed="rId2"/>
          <a:stretch/>
        </p:blipFill>
        <p:spPr>
          <a:xfrm>
            <a:off x="3816000" y="1997280"/>
            <a:ext cx="4607640" cy="2034360"/>
          </a:xfrm>
          <a:prstGeom prst="rect">
            <a:avLst/>
          </a:prstGeom>
          <a:ln>
            <a:noFill/>
          </a:ln>
        </p:spPr>
      </p:pic>
      <p:sp>
        <p:nvSpPr>
          <p:cNvPr id="161" name="CustomShape 4"/>
          <p:cNvSpPr/>
          <p:nvPr/>
        </p:nvSpPr>
        <p:spPr>
          <a:xfrm>
            <a:off x="504000" y="4536000"/>
            <a:ext cx="1282320" cy="345960"/>
          </a:xfrm>
          <a:prstGeom prst="rect">
            <a:avLst/>
          </a:prstGeom>
          <a:noFill/>
          <a:ln>
            <a:noFill/>
          </a:ln>
        </p:spPr>
        <p:style>
          <a:lnRef idx="0"/>
          <a:fillRef idx="0"/>
          <a:effectRef idx="0"/>
          <a:fontRef idx="minor"/>
        </p:style>
        <p:txBody>
          <a:bodyPr lIns="90000" rIns="90000" tIns="45000" bIns="45000"/>
          <a:p>
            <a:r>
              <a:rPr b="0" lang="es-GT" sz="1800" spc="-1" strike="noStrike">
                <a:solidFill>
                  <a:srgbClr val="000000"/>
                </a:solidFill>
                <a:uFill>
                  <a:solidFill>
                    <a:srgbClr val="ffffff"/>
                  </a:solidFill>
                </a:uFill>
                <a:latin typeface="Arial"/>
              </a:rPr>
              <a:t>Cual usar?</a:t>
            </a:r>
            <a:endParaRPr b="0" lang="es-GT"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757080" y="433800"/>
            <a:ext cx="8242200" cy="6069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Regresión lineal 1 variable</a:t>
            </a:r>
            <a:endParaRPr b="0" lang="es-GT" sz="2800" spc="-1" strike="noStrike">
              <a:solidFill>
                <a:srgbClr val="000000"/>
              </a:solidFill>
              <a:uFill>
                <a:solidFill>
                  <a:srgbClr val="ffffff"/>
                </a:solidFill>
              </a:uFill>
              <a:latin typeface="Arial"/>
            </a:endParaRPr>
          </a:p>
        </p:txBody>
      </p:sp>
      <p:sp>
        <p:nvSpPr>
          <p:cNvPr id="163" name="CustomShape 2"/>
          <p:cNvSpPr/>
          <p:nvPr/>
        </p:nvSpPr>
        <p:spPr>
          <a:xfrm>
            <a:off x="448920" y="1350000"/>
            <a:ext cx="8242200" cy="3508200"/>
          </a:xfrm>
          <a:prstGeom prst="rect">
            <a:avLst/>
          </a:prstGeom>
          <a:noFill/>
          <a:ln>
            <a:noFill/>
          </a:ln>
        </p:spPr>
        <p:style>
          <a:lnRef idx="0"/>
          <a:fillRef idx="0"/>
          <a:effectRef idx="0"/>
          <a:fontRef idx="minor"/>
        </p:style>
        <p:txBody>
          <a:bodyPr lIns="0" rIns="0" tIns="0" bIns="0"/>
          <a:p>
            <a:pPr>
              <a:lnSpc>
                <a:spcPct val="100000"/>
              </a:lnSpc>
            </a:pPr>
            <a:endParaRPr b="0" lang="es-GT" sz="1800" spc="-1" strike="noStrike">
              <a:solidFill>
                <a:srgbClr val="000000"/>
              </a:solidFill>
              <a:uFill>
                <a:solidFill>
                  <a:srgbClr val="ffffff"/>
                </a:solidFill>
              </a:uFill>
              <a:latin typeface="Arial"/>
            </a:endParaRPr>
          </a:p>
          <a:p>
            <a:pPr>
              <a:lnSpc>
                <a:spcPct val="100000"/>
              </a:lnSpc>
            </a:pPr>
            <a:endParaRPr b="0" lang="es-GT" sz="1800" spc="-1" strike="noStrike">
              <a:solidFill>
                <a:srgbClr val="000000"/>
              </a:solidFill>
              <a:uFill>
                <a:solidFill>
                  <a:srgbClr val="ffffff"/>
                </a:solidFill>
              </a:uFill>
              <a:latin typeface="Arial"/>
            </a:endParaRPr>
          </a:p>
        </p:txBody>
      </p:sp>
      <p:sp>
        <p:nvSpPr>
          <p:cNvPr id="164" name="CustomShape 3"/>
          <p:cNvSpPr/>
          <p:nvPr/>
        </p:nvSpPr>
        <p:spPr>
          <a:xfrm>
            <a:off x="136440" y="1155240"/>
            <a:ext cx="8647200" cy="1148040"/>
          </a:xfrm>
          <a:prstGeom prst="rect">
            <a:avLst/>
          </a:prstGeom>
          <a:noFill/>
          <a:ln>
            <a:noFill/>
          </a:ln>
        </p:spPr>
        <p:style>
          <a:lnRef idx="0"/>
          <a:fillRef idx="0"/>
          <a:effectRef idx="0"/>
          <a:fontRef idx="minor"/>
        </p:style>
        <p:txBody>
          <a:bodyPr lIns="90000" rIns="90000" tIns="45000" bIns="45000"/>
          <a:p>
            <a:pPr>
              <a:lnSpc>
                <a:spcPct val="100000"/>
              </a:lnSpc>
            </a:pPr>
            <a:r>
              <a:rPr b="1" lang="es-GT" sz="1500" spc="-1" strike="noStrike">
                <a:solidFill>
                  <a:srgbClr val="000000"/>
                </a:solidFill>
                <a:uFill>
                  <a:solidFill>
                    <a:srgbClr val="ffffff"/>
                  </a:solidFill>
                </a:uFill>
                <a:latin typeface="Arial"/>
                <a:ea typeface="DejaVu Sans"/>
              </a:rPr>
              <a:t>Idea básica: </a:t>
            </a:r>
            <a:r>
              <a:rPr b="0" lang="es-GT" sz="1500" spc="-1" strike="noStrike">
                <a:solidFill>
                  <a:srgbClr val="000000"/>
                </a:solidFill>
                <a:uFill>
                  <a:solidFill>
                    <a:srgbClr val="ffffff"/>
                  </a:solidFill>
                </a:uFill>
                <a:latin typeface="Arial"/>
                <a:ea typeface="DejaVu Sans"/>
              </a:rPr>
              <a:t>usar la mejor combinación de parámetros de modo tal que la salida de la hipótesis(es decir la predicción o aproximación) este lo mas cerca posible  de la variable de salida “y” de los ejemplos de entrenamiento (x,y) .</a:t>
            </a:r>
            <a:endParaRPr b="0" lang="es-GT" sz="1500" spc="-1" strike="noStrike">
              <a:solidFill>
                <a:srgbClr val="000000"/>
              </a:solidFill>
              <a:uFill>
                <a:solidFill>
                  <a:srgbClr val="ffffff"/>
                </a:solidFill>
              </a:uFill>
              <a:latin typeface="Arial"/>
            </a:endParaRPr>
          </a:p>
          <a:p>
            <a:pPr>
              <a:lnSpc>
                <a:spcPct val="100000"/>
              </a:lnSpc>
            </a:pPr>
            <a:endParaRPr b="0" lang="es-GT" sz="15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Wingdings" charset="2"/>
              <a:buChar char=""/>
            </a:pPr>
            <a:r>
              <a:rPr b="0" lang="es-GT" sz="1300" spc="-1" strike="noStrike">
                <a:solidFill>
                  <a:srgbClr val="000000"/>
                </a:solidFill>
                <a:uFill>
                  <a:solidFill>
                    <a:srgbClr val="ffffff"/>
                  </a:solidFill>
                </a:uFill>
                <a:latin typeface="Arial"/>
                <a:ea typeface="DejaVu Sans"/>
              </a:rPr>
              <a:t>Esto implica que necesitamos una manera de cuantificar o medir que tan buena es una hipótesis propuesta.</a:t>
            </a:r>
            <a:br/>
            <a:r>
              <a:rPr b="0" lang="es-GT" sz="1300" spc="-1" strike="noStrike">
                <a:solidFill>
                  <a:srgbClr val="000000"/>
                </a:solidFill>
                <a:uFill>
                  <a:solidFill>
                    <a:srgbClr val="ffffff"/>
                  </a:solidFill>
                </a:uFill>
                <a:latin typeface="Arial"/>
                <a:ea typeface="DejaVu Sans"/>
              </a:rPr>
              <a:t>(Podríamos decir que esto es equivalente a la métrica de perfomance P según la definición de Mitchell.)</a:t>
            </a:r>
            <a:endParaRPr b="0" lang="es-GT" sz="13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Wingdings" charset="2"/>
              <a:buChar char=""/>
            </a:pPr>
            <a:r>
              <a:rPr b="0" lang="es-GT" sz="1300" spc="-1" strike="noStrike">
                <a:solidFill>
                  <a:srgbClr val="000000"/>
                </a:solidFill>
                <a:uFill>
                  <a:solidFill>
                    <a:srgbClr val="ffffff"/>
                  </a:solidFill>
                </a:uFill>
                <a:latin typeface="Arial"/>
                <a:ea typeface="DejaVu Sans"/>
              </a:rPr>
              <a:t>Esta cuantificación la hacemos en función de que tan cercanas son las aproximaciones a los valores reales en el set de entrenamiento.</a:t>
            </a:r>
            <a:endParaRPr b="0" lang="es-GT" sz="13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Wingdings" charset="2"/>
              <a:buChar char=""/>
            </a:pPr>
            <a:r>
              <a:rPr b="0" lang="es-GT" sz="1300" spc="-1" strike="noStrike">
                <a:solidFill>
                  <a:srgbClr val="000000"/>
                </a:solidFill>
                <a:uFill>
                  <a:solidFill>
                    <a:srgbClr val="ffffff"/>
                  </a:solidFill>
                </a:uFill>
                <a:latin typeface="Arial"/>
                <a:ea typeface="DejaVu Sans"/>
              </a:rPr>
              <a:t>Para esto asociamos a cada hipótesis(por lo tanto a cada combinación de parámetros) un valor llamado </a:t>
            </a:r>
            <a:r>
              <a:rPr b="1" lang="es-GT" sz="1300" spc="-1" strike="noStrike">
                <a:solidFill>
                  <a:srgbClr val="000000"/>
                </a:solidFill>
                <a:uFill>
                  <a:solidFill>
                    <a:srgbClr val="ffffff"/>
                  </a:solidFill>
                </a:uFill>
                <a:latin typeface="Arial"/>
                <a:ea typeface="DejaVu Sans"/>
              </a:rPr>
              <a:t>costo</a:t>
            </a:r>
            <a:endParaRPr b="0" lang="es-GT" sz="13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Wingdings" charset="2"/>
              <a:buChar char=""/>
            </a:pPr>
            <a:r>
              <a:rPr b="0" lang="es-GT" sz="1300" spc="-1" strike="noStrike">
                <a:solidFill>
                  <a:srgbClr val="000000"/>
                </a:solidFill>
                <a:uFill>
                  <a:solidFill>
                    <a:srgbClr val="ffffff"/>
                  </a:solidFill>
                </a:uFill>
                <a:latin typeface="Arial"/>
                <a:ea typeface="DejaVu Sans"/>
              </a:rPr>
              <a:t>Un costo alto significa una hipótesis no adecuada y un costo bajo significa una mejor hipótesis.</a:t>
            </a:r>
            <a:endParaRPr b="0" lang="es-GT" sz="1300" spc="-1" strike="noStrike">
              <a:solidFill>
                <a:srgbClr val="000000"/>
              </a:solidFill>
              <a:uFill>
                <a:solidFill>
                  <a:srgbClr val="ffffff"/>
                </a:solidFill>
              </a:uFill>
              <a:latin typeface="Arial"/>
            </a:endParaRPr>
          </a:p>
          <a:p>
            <a:pPr>
              <a:lnSpc>
                <a:spcPct val="100000"/>
              </a:lnSpc>
            </a:pPr>
            <a:endParaRPr b="0" lang="es-GT" sz="1300" spc="-1" strike="noStrike">
              <a:solidFill>
                <a:srgbClr val="000000"/>
              </a:solidFill>
              <a:uFill>
                <a:solidFill>
                  <a:srgbClr val="ffffff"/>
                </a:solidFill>
              </a:uFill>
              <a:latin typeface="Arial"/>
            </a:endParaRPr>
          </a:p>
          <a:p>
            <a:pPr>
              <a:lnSpc>
                <a:spcPct val="100000"/>
              </a:lnSpc>
            </a:pPr>
            <a:r>
              <a:rPr b="0" lang="es-GT" sz="1500" spc="-1" strike="noStrike">
                <a:solidFill>
                  <a:srgbClr val="000000"/>
                </a:solidFill>
                <a:uFill>
                  <a:solidFill>
                    <a:srgbClr val="ffffff"/>
                  </a:solidFill>
                </a:uFill>
                <a:latin typeface="Arial"/>
                <a:ea typeface="DejaVu Sans"/>
              </a:rPr>
              <a:t> </a:t>
            </a:r>
            <a:r>
              <a:rPr b="1" lang="es-GT" sz="1500" spc="-1" strike="noStrike">
                <a:solidFill>
                  <a:srgbClr val="000000"/>
                </a:solidFill>
                <a:uFill>
                  <a:solidFill>
                    <a:srgbClr val="ffffff"/>
                  </a:solidFill>
                </a:uFill>
                <a:latin typeface="Arial"/>
                <a:ea typeface="DejaVu Sans"/>
              </a:rPr>
              <a:t>  </a:t>
            </a:r>
            <a:endParaRPr b="0" lang="es-GT" sz="15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757080" y="433800"/>
            <a:ext cx="8242200" cy="6069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Costo</a:t>
            </a:r>
            <a:endParaRPr b="0" lang="es-GT" sz="2800" spc="-1" strike="noStrike">
              <a:solidFill>
                <a:srgbClr val="000000"/>
              </a:solidFill>
              <a:uFill>
                <a:solidFill>
                  <a:srgbClr val="ffffff"/>
                </a:solidFill>
              </a:uFill>
              <a:latin typeface="Arial"/>
            </a:endParaRPr>
          </a:p>
        </p:txBody>
      </p:sp>
      <p:sp>
        <p:nvSpPr>
          <p:cNvPr id="166" name="CustomShape 2"/>
          <p:cNvSpPr/>
          <p:nvPr/>
        </p:nvSpPr>
        <p:spPr>
          <a:xfrm>
            <a:off x="448920" y="1350000"/>
            <a:ext cx="8242200" cy="3508200"/>
          </a:xfrm>
          <a:prstGeom prst="rect">
            <a:avLst/>
          </a:prstGeom>
          <a:noFill/>
          <a:ln>
            <a:noFill/>
          </a:ln>
        </p:spPr>
        <p:style>
          <a:lnRef idx="0"/>
          <a:fillRef idx="0"/>
          <a:effectRef idx="0"/>
          <a:fontRef idx="minor"/>
        </p:style>
        <p:txBody>
          <a:bodyPr lIns="0" rIns="0" tIns="0" bIns="0"/>
          <a:p>
            <a:pPr>
              <a:lnSpc>
                <a:spcPct val="100000"/>
              </a:lnSpc>
            </a:pPr>
            <a:endParaRPr b="0" lang="es-GT" sz="1800" spc="-1" strike="noStrike">
              <a:solidFill>
                <a:srgbClr val="000000"/>
              </a:solidFill>
              <a:uFill>
                <a:solidFill>
                  <a:srgbClr val="ffffff"/>
                </a:solidFill>
              </a:uFill>
              <a:latin typeface="Arial"/>
            </a:endParaRPr>
          </a:p>
          <a:p>
            <a:pPr>
              <a:lnSpc>
                <a:spcPct val="100000"/>
              </a:lnSpc>
            </a:pPr>
            <a:endParaRPr b="0" lang="es-GT" sz="1800" spc="-1" strike="noStrike">
              <a:solidFill>
                <a:srgbClr val="000000"/>
              </a:solidFill>
              <a:uFill>
                <a:solidFill>
                  <a:srgbClr val="ffffff"/>
                </a:solidFill>
              </a:uFill>
              <a:latin typeface="Arial"/>
            </a:endParaRPr>
          </a:p>
        </p:txBody>
      </p:sp>
      <p:sp>
        <p:nvSpPr>
          <p:cNvPr id="167" name="CustomShape 3"/>
          <p:cNvSpPr/>
          <p:nvPr/>
        </p:nvSpPr>
        <p:spPr>
          <a:xfrm>
            <a:off x="136440" y="1155240"/>
            <a:ext cx="8647200" cy="1148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000000"/>
              </a:buClr>
              <a:buSzPct val="45000"/>
              <a:buFont typeface="Wingdings" charset="2"/>
              <a:buChar char=""/>
            </a:pPr>
            <a:r>
              <a:rPr b="0" lang="es-GT" sz="1300" spc="-1" strike="noStrike">
                <a:solidFill>
                  <a:srgbClr val="000000"/>
                </a:solidFill>
                <a:uFill>
                  <a:solidFill>
                    <a:srgbClr val="ffffff"/>
                  </a:solidFill>
                </a:uFill>
                <a:latin typeface="Arial"/>
                <a:ea typeface="DejaVu Sans"/>
              </a:rPr>
              <a:t>De manera general , en ML existen muchas maneras de definir este costo, según el tipo de problema.</a:t>
            </a:r>
            <a:endParaRPr b="0" lang="es-GT" sz="13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Wingdings" charset="2"/>
              <a:buChar char=""/>
            </a:pPr>
            <a:r>
              <a:rPr b="0" lang="es-GT" sz="1300" spc="-1" strike="noStrike">
                <a:solidFill>
                  <a:srgbClr val="000000"/>
                </a:solidFill>
                <a:uFill>
                  <a:solidFill>
                    <a:srgbClr val="ffffff"/>
                  </a:solidFill>
                </a:uFill>
                <a:latin typeface="Arial"/>
                <a:ea typeface="DejaVu Sans"/>
              </a:rPr>
              <a:t>Nos seguiremos enfocando por ahora en el costo para regresión lineal de una variable.</a:t>
            </a:r>
            <a:endParaRPr b="0" lang="es-GT" sz="13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Wingdings" charset="2"/>
              <a:buChar char=""/>
            </a:pPr>
            <a:r>
              <a:rPr b="0" lang="es-GT" sz="1300" spc="-1" strike="noStrike">
                <a:solidFill>
                  <a:srgbClr val="000000"/>
                </a:solidFill>
                <a:uFill>
                  <a:solidFill>
                    <a:srgbClr val="ffffff"/>
                  </a:solidFill>
                </a:uFill>
                <a:latin typeface="Arial"/>
                <a:ea typeface="DejaVu Sans"/>
              </a:rPr>
              <a:t>Pensemos en un único ejemplo de entrenamiento (x,y) donde “x”(tamaño de casa) es 3500 “y”(precio de venta) es 110000.00</a:t>
            </a:r>
            <a:endParaRPr b="0" lang="es-GT" sz="13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Wingdings" charset="2"/>
              <a:buChar char=""/>
            </a:pPr>
            <a:r>
              <a:rPr b="0" lang="es-GT" sz="1300" spc="-1" strike="noStrike">
                <a:solidFill>
                  <a:srgbClr val="000000"/>
                </a:solidFill>
                <a:uFill>
                  <a:solidFill>
                    <a:srgbClr val="ffffff"/>
                  </a:solidFill>
                </a:uFill>
                <a:latin typeface="Arial"/>
                <a:ea typeface="DejaVu Sans"/>
              </a:rPr>
              <a:t>Supongamos que poseemos una  hipótesis que nos dice que para este  tamaño de casa “x” , el precio de venta es 110200.0</a:t>
            </a:r>
            <a:endParaRPr b="0" lang="es-GT" sz="13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Wingdings" charset="2"/>
              <a:buChar char=""/>
            </a:pPr>
            <a:r>
              <a:rPr b="0" lang="es-GT" sz="1300" spc="-1" strike="noStrike">
                <a:solidFill>
                  <a:srgbClr val="000000"/>
                </a:solidFill>
                <a:uFill>
                  <a:solidFill>
                    <a:srgbClr val="ffffff"/>
                  </a:solidFill>
                </a:uFill>
                <a:latin typeface="Arial"/>
                <a:ea typeface="DejaVu Sans"/>
              </a:rPr>
              <a:t>Podríamos pensar en definir el costo como, la diferencia entre la aproximación y el valor real: (h(x) - y) </a:t>
            </a:r>
            <a:br/>
            <a:r>
              <a:rPr b="0" lang="es-GT" sz="1300" spc="-1" strike="noStrike">
                <a:solidFill>
                  <a:srgbClr val="000000"/>
                </a:solidFill>
                <a:uFill>
                  <a:solidFill>
                    <a:srgbClr val="ffffff"/>
                  </a:solidFill>
                </a:uFill>
                <a:latin typeface="Arial"/>
                <a:ea typeface="DejaVu Sans"/>
              </a:rPr>
              <a:t>110200.00 – 110000.00 </a:t>
            </a:r>
            <a:br/>
            <a:r>
              <a:rPr b="0" lang="es-GT" sz="1300" spc="-1" strike="noStrike">
                <a:solidFill>
                  <a:srgbClr val="000000"/>
                </a:solidFill>
                <a:uFill>
                  <a:solidFill>
                    <a:srgbClr val="ffffff"/>
                  </a:solidFill>
                </a:uFill>
                <a:latin typeface="Arial"/>
                <a:ea typeface="DejaVu Sans"/>
              </a:rPr>
              <a:t>200.00</a:t>
            </a:r>
            <a:endParaRPr b="0" lang="es-GT" sz="1300" spc="-1" strike="noStrike">
              <a:solidFill>
                <a:srgbClr val="000000"/>
              </a:solidFill>
              <a:uFill>
                <a:solidFill>
                  <a:srgbClr val="ffffff"/>
                </a:solidFill>
              </a:uFill>
              <a:latin typeface="Arial"/>
            </a:endParaRPr>
          </a:p>
          <a:p>
            <a:pPr>
              <a:lnSpc>
                <a:spcPct val="100000"/>
              </a:lnSpc>
            </a:pPr>
            <a:endParaRPr b="0" lang="es-GT" sz="1300" spc="-1" strike="noStrike">
              <a:solidFill>
                <a:srgbClr val="000000"/>
              </a:solidFill>
              <a:uFill>
                <a:solidFill>
                  <a:srgbClr val="ffffff"/>
                </a:solidFill>
              </a:uFill>
              <a:latin typeface="Arial"/>
            </a:endParaRPr>
          </a:p>
          <a:p>
            <a:pPr>
              <a:lnSpc>
                <a:spcPct val="100000"/>
              </a:lnSpc>
            </a:pPr>
            <a:endParaRPr b="0" lang="es-GT" sz="1300" spc="-1" strike="noStrike">
              <a:solidFill>
                <a:srgbClr val="000000"/>
              </a:solidFill>
              <a:uFill>
                <a:solidFill>
                  <a:srgbClr val="ffffff"/>
                </a:solidFill>
              </a:uFill>
              <a:latin typeface="Arial"/>
            </a:endParaRPr>
          </a:p>
          <a:p>
            <a:pPr>
              <a:lnSpc>
                <a:spcPct val="100000"/>
              </a:lnSpc>
            </a:pPr>
            <a:r>
              <a:rPr b="0" lang="es-GT" sz="1500" spc="-1" strike="noStrike">
                <a:solidFill>
                  <a:srgbClr val="000000"/>
                </a:solidFill>
                <a:uFill>
                  <a:solidFill>
                    <a:srgbClr val="ffffff"/>
                  </a:solidFill>
                </a:uFill>
                <a:latin typeface="Arial"/>
                <a:ea typeface="DejaVu Sans"/>
              </a:rPr>
              <a:t> </a:t>
            </a:r>
            <a:endParaRPr b="0" lang="es-GT" sz="1500" spc="-1" strike="noStrike">
              <a:solidFill>
                <a:srgbClr val="000000"/>
              </a:solidFill>
              <a:uFill>
                <a:solidFill>
                  <a:srgbClr val="ffffff"/>
                </a:solidFill>
              </a:uFill>
              <a:latin typeface="Arial"/>
            </a:endParaRPr>
          </a:p>
        </p:txBody>
      </p:sp>
      <p:pic>
        <p:nvPicPr>
          <p:cNvPr id="168" name="" descr=""/>
          <p:cNvPicPr/>
          <p:nvPr/>
        </p:nvPicPr>
        <p:blipFill>
          <a:blip r:embed="rId1"/>
          <a:stretch/>
        </p:blipFill>
        <p:spPr>
          <a:xfrm>
            <a:off x="4320000" y="3312000"/>
            <a:ext cx="608760" cy="148536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757080" y="433800"/>
            <a:ext cx="8242200" cy="6069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Costo</a:t>
            </a:r>
            <a:endParaRPr b="0" lang="es-GT" sz="2800" spc="-1" strike="noStrike">
              <a:solidFill>
                <a:srgbClr val="000000"/>
              </a:solidFill>
              <a:uFill>
                <a:solidFill>
                  <a:srgbClr val="ffffff"/>
                </a:solidFill>
              </a:uFill>
              <a:latin typeface="Arial"/>
            </a:endParaRPr>
          </a:p>
        </p:txBody>
      </p:sp>
      <p:sp>
        <p:nvSpPr>
          <p:cNvPr id="170" name="CustomShape 2"/>
          <p:cNvSpPr/>
          <p:nvPr/>
        </p:nvSpPr>
        <p:spPr>
          <a:xfrm>
            <a:off x="448920" y="1350000"/>
            <a:ext cx="8242200" cy="3508200"/>
          </a:xfrm>
          <a:prstGeom prst="rect">
            <a:avLst/>
          </a:prstGeom>
          <a:noFill/>
          <a:ln>
            <a:noFill/>
          </a:ln>
        </p:spPr>
        <p:style>
          <a:lnRef idx="0"/>
          <a:fillRef idx="0"/>
          <a:effectRef idx="0"/>
          <a:fontRef idx="minor"/>
        </p:style>
        <p:txBody>
          <a:bodyPr lIns="0" rIns="0" tIns="0" bIns="0"/>
          <a:p>
            <a:pPr>
              <a:lnSpc>
                <a:spcPct val="100000"/>
              </a:lnSpc>
            </a:pPr>
            <a:endParaRPr b="0" lang="es-GT" sz="1800" spc="-1" strike="noStrike">
              <a:solidFill>
                <a:srgbClr val="000000"/>
              </a:solidFill>
              <a:uFill>
                <a:solidFill>
                  <a:srgbClr val="ffffff"/>
                </a:solidFill>
              </a:uFill>
              <a:latin typeface="Arial"/>
            </a:endParaRPr>
          </a:p>
          <a:p>
            <a:pPr>
              <a:lnSpc>
                <a:spcPct val="100000"/>
              </a:lnSpc>
            </a:pPr>
            <a:endParaRPr b="0" lang="es-GT" sz="1800" spc="-1" strike="noStrike">
              <a:solidFill>
                <a:srgbClr val="000000"/>
              </a:solidFill>
              <a:uFill>
                <a:solidFill>
                  <a:srgbClr val="ffffff"/>
                </a:solidFill>
              </a:uFill>
              <a:latin typeface="Arial"/>
            </a:endParaRPr>
          </a:p>
        </p:txBody>
      </p:sp>
      <p:sp>
        <p:nvSpPr>
          <p:cNvPr id="171" name="CustomShape 3"/>
          <p:cNvSpPr/>
          <p:nvPr/>
        </p:nvSpPr>
        <p:spPr>
          <a:xfrm>
            <a:off x="136440" y="1155240"/>
            <a:ext cx="8647200" cy="1148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000000"/>
              </a:buClr>
              <a:buSzPct val="45000"/>
              <a:buFont typeface="Wingdings" charset="2"/>
              <a:buChar char=""/>
            </a:pPr>
            <a:r>
              <a:rPr b="0" lang="es-GT" sz="1300" spc="-1" strike="noStrike">
                <a:solidFill>
                  <a:srgbClr val="000000"/>
                </a:solidFill>
                <a:uFill>
                  <a:solidFill>
                    <a:srgbClr val="ffffff"/>
                  </a:solidFill>
                </a:uFill>
                <a:latin typeface="Arial"/>
                <a:ea typeface="DejaVu Sans"/>
              </a:rPr>
              <a:t>En un set de entrenamiento, tenemos muchos ejemplos (x,y), como definimos el costo medido en todos los ejemplos?</a:t>
            </a:r>
            <a:endParaRPr b="0" lang="es-GT" sz="1300" spc="-1" strike="noStrike">
              <a:solidFill>
                <a:srgbClr val="000000"/>
              </a:solidFill>
              <a:uFill>
                <a:solidFill>
                  <a:srgbClr val="ffffff"/>
                </a:solidFill>
              </a:uFill>
              <a:latin typeface="Arial"/>
            </a:endParaRPr>
          </a:p>
          <a:p>
            <a:pPr marL="448200" indent="-215280">
              <a:lnSpc>
                <a:spcPct val="100000"/>
              </a:lnSpc>
              <a:buClr>
                <a:srgbClr val="000000"/>
              </a:buClr>
              <a:buSzPct val="45000"/>
              <a:buFont typeface="Wingdings" charset="2"/>
              <a:buChar char=""/>
            </a:pPr>
            <a:r>
              <a:rPr b="0" lang="es-GT" sz="1200" spc="-1" strike="noStrike">
                <a:solidFill>
                  <a:srgbClr val="000000"/>
                </a:solidFill>
                <a:uFill>
                  <a:solidFill>
                    <a:srgbClr val="ffffff"/>
                  </a:solidFill>
                </a:uFill>
                <a:latin typeface="Arial"/>
                <a:ea typeface="DejaVu Sans"/>
              </a:rPr>
              <a:t>Primer paso o aproximación puede ser sumar el costo para cada ejemplo de entrenamiento.</a:t>
            </a:r>
            <a:endParaRPr b="0" lang="es-GT" sz="1200" spc="-1" strike="noStrike">
              <a:solidFill>
                <a:srgbClr val="000000"/>
              </a:solidFill>
              <a:uFill>
                <a:solidFill>
                  <a:srgbClr val="ffffff"/>
                </a:solidFill>
              </a:uFill>
              <a:latin typeface="Arial"/>
            </a:endParaRPr>
          </a:p>
          <a:p>
            <a:pPr marL="448200" indent="-215280">
              <a:lnSpc>
                <a:spcPct val="100000"/>
              </a:lnSpc>
              <a:buClr>
                <a:srgbClr val="000000"/>
              </a:buClr>
              <a:buSzPct val="45000"/>
              <a:buFont typeface="Wingdings" charset="2"/>
              <a:buChar char=""/>
            </a:pPr>
            <a:r>
              <a:rPr b="0" lang="es-GT" sz="1200" spc="-1" strike="noStrike">
                <a:solidFill>
                  <a:srgbClr val="000000"/>
                </a:solidFill>
                <a:uFill>
                  <a:solidFill>
                    <a:srgbClr val="ffffff"/>
                  </a:solidFill>
                </a:uFill>
                <a:latin typeface="Arial"/>
                <a:ea typeface="DejaVu Sans"/>
              </a:rPr>
              <a:t>Pero esto puede ocasionar costos negativos que al ser sumados se cancelan. </a:t>
            </a:r>
            <a:br/>
            <a:r>
              <a:rPr b="0" lang="es-GT" sz="1200" spc="-1" strike="noStrike">
                <a:solidFill>
                  <a:srgbClr val="000000"/>
                </a:solidFill>
                <a:uFill>
                  <a:solidFill>
                    <a:srgbClr val="ffffff"/>
                  </a:solidFill>
                </a:uFill>
                <a:latin typeface="Arial"/>
                <a:ea typeface="DejaVu Sans"/>
              </a:rPr>
              <a:t>Por ejemplo, si para otro ejemplo (x,y) la hipótesis aproxima el precio en 109800 para el valor real 110000. Tendremos el costo:</a:t>
            </a:r>
            <a:br/>
            <a:r>
              <a:rPr b="0" lang="es-GT" sz="1200" spc="-1" strike="noStrike">
                <a:solidFill>
                  <a:srgbClr val="000000"/>
                </a:solidFill>
                <a:uFill>
                  <a:solidFill>
                    <a:srgbClr val="ffffff"/>
                  </a:solidFill>
                </a:uFill>
                <a:latin typeface="Arial"/>
                <a:ea typeface="DejaVu Sans"/>
              </a:rPr>
              <a:t>(h(x) – y) = ( 109800 – 110000) = -200</a:t>
            </a:r>
            <a:br/>
            <a:r>
              <a:rPr b="0" lang="es-GT" sz="1200" spc="-1" strike="noStrike">
                <a:solidFill>
                  <a:srgbClr val="000000"/>
                </a:solidFill>
                <a:uFill>
                  <a:solidFill>
                    <a:srgbClr val="ffffff"/>
                  </a:solidFill>
                </a:uFill>
                <a:latin typeface="Arial"/>
                <a:ea typeface="DejaVu Sans"/>
              </a:rPr>
              <a:t>Esto al ser sumado con el costo 200 del ejemplo anterior, se cancelarían a 0, y daría la falsa impresión de que la hipótesis es 100% exacta ya que tiene costo “0”</a:t>
            </a:r>
            <a:endParaRPr b="0" lang="es-GT" sz="1200" spc="-1" strike="noStrike">
              <a:solidFill>
                <a:srgbClr val="000000"/>
              </a:solidFill>
              <a:uFill>
                <a:solidFill>
                  <a:srgbClr val="ffffff"/>
                </a:solidFill>
              </a:uFill>
              <a:latin typeface="Arial"/>
            </a:endParaRPr>
          </a:p>
          <a:p>
            <a:pPr marL="448200" indent="-215280">
              <a:lnSpc>
                <a:spcPct val="100000"/>
              </a:lnSpc>
              <a:buClr>
                <a:srgbClr val="000000"/>
              </a:buClr>
              <a:buSzPct val="45000"/>
              <a:buFont typeface="Wingdings" charset="2"/>
              <a:buChar char=""/>
            </a:pPr>
            <a:r>
              <a:rPr b="0" lang="es-GT" sz="1200" spc="-1" strike="noStrike">
                <a:solidFill>
                  <a:srgbClr val="000000"/>
                </a:solidFill>
                <a:uFill>
                  <a:solidFill>
                    <a:srgbClr val="ffffff"/>
                  </a:solidFill>
                </a:uFill>
                <a:latin typeface="Arial"/>
                <a:ea typeface="DejaVu Sans"/>
              </a:rPr>
              <a:t>Para solucionar este último inconveniente(y por conveniencia matemática que veremos posteriormente) se agrega al cálculo del costo otra operación que consiste en elevar al cuadrado la diferencia entre la aproximación y el valor real (en ML y estadística  esto es llamado RSS , residual sum of squares): </a:t>
            </a:r>
            <a:br/>
            <a:r>
              <a:rPr b="0" lang="es-GT" sz="1300" spc="-1" strike="noStrike">
                <a:solidFill>
                  <a:srgbClr val="000000"/>
                </a:solidFill>
                <a:uFill>
                  <a:solidFill>
                    <a:srgbClr val="ffffff"/>
                  </a:solidFill>
                </a:uFill>
                <a:latin typeface="Arial"/>
                <a:ea typeface="DejaVu Sans"/>
              </a:rPr>
              <a:t> </a:t>
            </a:r>
            <a:endParaRPr b="0" lang="es-GT" sz="1300" spc="-1" strike="noStrike">
              <a:solidFill>
                <a:srgbClr val="000000"/>
              </a:solidFill>
              <a:uFill>
                <a:solidFill>
                  <a:srgbClr val="ffffff"/>
                </a:solidFill>
              </a:uFill>
              <a:latin typeface="Arial"/>
            </a:endParaRPr>
          </a:p>
          <a:p>
            <a:pPr>
              <a:lnSpc>
                <a:spcPct val="100000"/>
              </a:lnSpc>
            </a:pPr>
            <a:endParaRPr b="0" lang="es-GT" sz="1300" spc="-1" strike="noStrike">
              <a:solidFill>
                <a:srgbClr val="000000"/>
              </a:solidFill>
              <a:uFill>
                <a:solidFill>
                  <a:srgbClr val="ffffff"/>
                </a:solidFill>
              </a:uFill>
              <a:latin typeface="Arial"/>
            </a:endParaRPr>
          </a:p>
          <a:p>
            <a:pPr>
              <a:lnSpc>
                <a:spcPct val="100000"/>
              </a:lnSpc>
            </a:pPr>
            <a:endParaRPr b="0" lang="es-GT" sz="1300" spc="-1" strike="noStrike">
              <a:solidFill>
                <a:srgbClr val="000000"/>
              </a:solidFill>
              <a:uFill>
                <a:solidFill>
                  <a:srgbClr val="ffffff"/>
                </a:solidFill>
              </a:uFill>
              <a:latin typeface="Arial"/>
            </a:endParaRPr>
          </a:p>
          <a:p>
            <a:pPr>
              <a:lnSpc>
                <a:spcPct val="100000"/>
              </a:lnSpc>
            </a:pPr>
            <a:r>
              <a:rPr b="0" lang="es-GT" sz="1500" spc="-1" strike="noStrike">
                <a:solidFill>
                  <a:srgbClr val="000000"/>
                </a:solidFill>
                <a:uFill>
                  <a:solidFill>
                    <a:srgbClr val="ffffff"/>
                  </a:solidFill>
                </a:uFill>
                <a:latin typeface="Arial"/>
                <a:ea typeface="DejaVu Sans"/>
              </a:rPr>
              <a:t> </a:t>
            </a:r>
            <a:endParaRPr b="0" lang="es-GT" sz="1500" spc="-1" strike="noStrike">
              <a:solidFill>
                <a:srgbClr val="000000"/>
              </a:solidFill>
              <a:uFill>
                <a:solidFill>
                  <a:srgbClr val="ffffff"/>
                </a:solidFill>
              </a:uFill>
              <a:latin typeface="Arial"/>
            </a:endParaRPr>
          </a:p>
        </p:txBody>
      </p:sp>
      <p:pic>
        <p:nvPicPr>
          <p:cNvPr id="172" name="" descr=""/>
          <p:cNvPicPr/>
          <p:nvPr/>
        </p:nvPicPr>
        <p:blipFill>
          <a:blip r:embed="rId1"/>
          <a:stretch/>
        </p:blipFill>
        <p:spPr>
          <a:xfrm>
            <a:off x="7734600" y="1513800"/>
            <a:ext cx="833040" cy="357840"/>
          </a:xfrm>
          <a:prstGeom prst="rect">
            <a:avLst/>
          </a:prstGeom>
          <a:ln>
            <a:noFill/>
          </a:ln>
        </p:spPr>
      </p:pic>
      <p:pic>
        <p:nvPicPr>
          <p:cNvPr id="173" name="" descr=""/>
          <p:cNvPicPr/>
          <p:nvPr/>
        </p:nvPicPr>
        <p:blipFill>
          <a:blip r:embed="rId2"/>
          <a:stretch/>
        </p:blipFill>
        <p:spPr>
          <a:xfrm>
            <a:off x="1529640" y="3631320"/>
            <a:ext cx="990000" cy="256320"/>
          </a:xfrm>
          <a:prstGeom prst="rect">
            <a:avLst/>
          </a:prstGeom>
          <a:ln>
            <a:noFill/>
          </a:ln>
        </p:spPr>
      </p:pic>
      <p:pic>
        <p:nvPicPr>
          <p:cNvPr id="174" name="" descr=""/>
          <p:cNvPicPr/>
          <p:nvPr/>
        </p:nvPicPr>
        <p:blipFill>
          <a:blip r:embed="rId3"/>
          <a:stretch/>
        </p:blipFill>
        <p:spPr>
          <a:xfrm>
            <a:off x="3240000" y="3622320"/>
            <a:ext cx="2375640" cy="145656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757080" y="433800"/>
            <a:ext cx="8242200" cy="6069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Costo</a:t>
            </a:r>
            <a:endParaRPr b="0" lang="es-GT" sz="2800" spc="-1" strike="noStrike">
              <a:solidFill>
                <a:srgbClr val="000000"/>
              </a:solidFill>
              <a:uFill>
                <a:solidFill>
                  <a:srgbClr val="ffffff"/>
                </a:solidFill>
              </a:uFill>
              <a:latin typeface="Arial"/>
            </a:endParaRPr>
          </a:p>
        </p:txBody>
      </p:sp>
      <p:sp>
        <p:nvSpPr>
          <p:cNvPr id="176" name="CustomShape 2"/>
          <p:cNvSpPr/>
          <p:nvPr/>
        </p:nvSpPr>
        <p:spPr>
          <a:xfrm>
            <a:off x="448920" y="1350000"/>
            <a:ext cx="8242200" cy="3508200"/>
          </a:xfrm>
          <a:prstGeom prst="rect">
            <a:avLst/>
          </a:prstGeom>
          <a:noFill/>
          <a:ln>
            <a:noFill/>
          </a:ln>
        </p:spPr>
        <p:style>
          <a:lnRef idx="0"/>
          <a:fillRef idx="0"/>
          <a:effectRef idx="0"/>
          <a:fontRef idx="minor"/>
        </p:style>
        <p:txBody>
          <a:bodyPr lIns="0" rIns="0" tIns="0" bIns="0"/>
          <a:p>
            <a:pPr>
              <a:lnSpc>
                <a:spcPct val="100000"/>
              </a:lnSpc>
            </a:pPr>
            <a:endParaRPr b="0" lang="es-GT" sz="1800" spc="-1" strike="noStrike">
              <a:solidFill>
                <a:srgbClr val="000000"/>
              </a:solidFill>
              <a:uFill>
                <a:solidFill>
                  <a:srgbClr val="ffffff"/>
                </a:solidFill>
              </a:uFill>
              <a:latin typeface="Arial"/>
            </a:endParaRPr>
          </a:p>
          <a:p>
            <a:pPr>
              <a:lnSpc>
                <a:spcPct val="100000"/>
              </a:lnSpc>
            </a:pPr>
            <a:endParaRPr b="0" lang="es-GT" sz="1800" spc="-1" strike="noStrike">
              <a:solidFill>
                <a:srgbClr val="000000"/>
              </a:solidFill>
              <a:uFill>
                <a:solidFill>
                  <a:srgbClr val="ffffff"/>
                </a:solidFill>
              </a:uFill>
              <a:latin typeface="Arial"/>
            </a:endParaRPr>
          </a:p>
        </p:txBody>
      </p:sp>
      <p:sp>
        <p:nvSpPr>
          <p:cNvPr id="177" name="CustomShape 3"/>
          <p:cNvSpPr/>
          <p:nvPr/>
        </p:nvSpPr>
        <p:spPr>
          <a:xfrm>
            <a:off x="136440" y="1155240"/>
            <a:ext cx="8647200" cy="1148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000000"/>
              </a:buClr>
              <a:buSzPct val="45000"/>
              <a:buFont typeface="Wingdings" charset="2"/>
              <a:buChar char=""/>
            </a:pPr>
            <a:r>
              <a:rPr b="0" lang="es-GT" sz="1200" spc="-1" strike="noStrike">
                <a:solidFill>
                  <a:srgbClr val="000000"/>
                </a:solidFill>
                <a:uFill>
                  <a:solidFill>
                    <a:srgbClr val="ffffff"/>
                  </a:solidFill>
                </a:uFill>
                <a:latin typeface="Arial"/>
                <a:ea typeface="DejaVu Sans"/>
              </a:rPr>
              <a:t>Luego para darle un poco de “significado” y escala al cálculo definimos que se divide dentro de “m”(el número de ejemplos de entrenamiento) para que el resultado sea  interpretado como “el promedio de las diferencias al cuadrado”.</a:t>
            </a:r>
            <a:endParaRPr b="0" lang="es-GT" sz="12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Wingdings" charset="2"/>
              <a:buChar char=""/>
            </a:pPr>
            <a:r>
              <a:rPr b="0" lang="es-GT" sz="1200" spc="-1" strike="noStrike">
                <a:solidFill>
                  <a:srgbClr val="000000"/>
                </a:solidFill>
                <a:uFill>
                  <a:solidFill>
                    <a:srgbClr val="ffffff"/>
                  </a:solidFill>
                </a:uFill>
                <a:latin typeface="Arial"/>
                <a:ea typeface="DejaVu Sans"/>
              </a:rPr>
              <a:t>Como último paso,  multiplicamos toda la expresión por (½) esto se hace por conveniencia matemática, como veremos próximamente.(</a:t>
            </a:r>
            <a:r>
              <a:rPr b="1" lang="es-GT" sz="1200" spc="-1" strike="noStrike">
                <a:solidFill>
                  <a:srgbClr val="000000"/>
                </a:solidFill>
                <a:uFill>
                  <a:solidFill>
                    <a:srgbClr val="ffffff"/>
                  </a:solidFill>
                </a:uFill>
                <a:latin typeface="Arial"/>
                <a:ea typeface="DejaVu Sans"/>
              </a:rPr>
              <a:t>Nota: </a:t>
            </a:r>
            <a:r>
              <a:rPr b="0" lang="es-GT" sz="1200" spc="-1" strike="noStrike">
                <a:solidFill>
                  <a:srgbClr val="000000"/>
                </a:solidFill>
                <a:uFill>
                  <a:solidFill>
                    <a:srgbClr val="ffffff"/>
                  </a:solidFill>
                </a:uFill>
                <a:latin typeface="Arial"/>
                <a:ea typeface="DejaVu Sans"/>
              </a:rPr>
              <a:t>en un problema de optimización, tenemos un resultado igual si buscamos optimizar una cantidad “x” o bien un múltiplo de ella):</a:t>
            </a:r>
            <a:endParaRPr b="0" lang="es-GT" sz="12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Wingdings" charset="2"/>
              <a:buChar char=""/>
            </a:pPr>
            <a:r>
              <a:rPr b="0" lang="es-GT" sz="1200" spc="-1" strike="noStrike">
                <a:solidFill>
                  <a:srgbClr val="000000"/>
                </a:solidFill>
                <a:uFill>
                  <a:solidFill>
                    <a:srgbClr val="ffffff"/>
                  </a:solidFill>
                </a:uFill>
                <a:latin typeface="Arial"/>
                <a:ea typeface="DejaVu Sans"/>
              </a:rPr>
              <a:t>Por lo tanto el costo de una hipótesis para todo el set de entrenamiento de tamaño “m” es:  </a:t>
            </a:r>
            <a:br/>
            <a:br/>
            <a:r>
              <a:rPr b="0" lang="es-GT" sz="1300" spc="-1" strike="noStrike">
                <a:solidFill>
                  <a:srgbClr val="000000"/>
                </a:solidFill>
                <a:uFill>
                  <a:solidFill>
                    <a:srgbClr val="ffffff"/>
                  </a:solidFill>
                </a:uFill>
                <a:latin typeface="Arial"/>
                <a:ea typeface="DejaVu Sans"/>
              </a:rPr>
              <a:t> </a:t>
            </a:r>
            <a:endParaRPr b="0" lang="es-GT" sz="1300" spc="-1" strike="noStrike">
              <a:solidFill>
                <a:srgbClr val="000000"/>
              </a:solidFill>
              <a:uFill>
                <a:solidFill>
                  <a:srgbClr val="ffffff"/>
                </a:solidFill>
              </a:uFill>
              <a:latin typeface="Arial"/>
            </a:endParaRPr>
          </a:p>
          <a:p>
            <a:pPr>
              <a:lnSpc>
                <a:spcPct val="100000"/>
              </a:lnSpc>
            </a:pPr>
            <a:endParaRPr b="0" lang="es-GT" sz="13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Wingdings" charset="2"/>
              <a:buChar char=""/>
            </a:pPr>
            <a:r>
              <a:rPr b="0" lang="es-GT" sz="1300" spc="-1" strike="noStrike">
                <a:solidFill>
                  <a:srgbClr val="000000"/>
                </a:solidFill>
                <a:uFill>
                  <a:solidFill>
                    <a:srgbClr val="ffffff"/>
                  </a:solidFill>
                </a:uFill>
                <a:latin typeface="Arial"/>
                <a:ea typeface="DejaVu Sans"/>
              </a:rPr>
              <a:t>En ML(incluyendo material académico o herramientas de software) llamamos a este costo:</a:t>
            </a:r>
            <a:endParaRPr b="0" lang="es-GT" sz="1300" spc="-1" strike="noStrike">
              <a:solidFill>
                <a:srgbClr val="000000"/>
              </a:solidFill>
              <a:uFill>
                <a:solidFill>
                  <a:srgbClr val="ffffff"/>
                </a:solidFill>
              </a:uFill>
              <a:latin typeface="Arial"/>
            </a:endParaRPr>
          </a:p>
          <a:p>
            <a:pPr lvl="1" marL="432000" indent="-215640">
              <a:lnSpc>
                <a:spcPct val="100000"/>
              </a:lnSpc>
              <a:buClr>
                <a:srgbClr val="000000"/>
              </a:buClr>
              <a:buSzPct val="45000"/>
              <a:buFont typeface="Wingdings" charset="2"/>
              <a:buChar char=""/>
            </a:pPr>
            <a:r>
              <a:rPr b="0" lang="es-GT" sz="1300" spc="-1" strike="noStrike">
                <a:solidFill>
                  <a:srgbClr val="000000"/>
                </a:solidFill>
                <a:uFill>
                  <a:solidFill>
                    <a:srgbClr val="ffffff"/>
                  </a:solidFill>
                </a:uFill>
                <a:latin typeface="Arial"/>
                <a:ea typeface="DejaVu Sans"/>
              </a:rPr>
              <a:t>MSE: por Mean Squared Error</a:t>
            </a:r>
            <a:endParaRPr b="0" lang="es-GT" sz="1300" spc="-1" strike="noStrike">
              <a:solidFill>
                <a:srgbClr val="000000"/>
              </a:solidFill>
              <a:uFill>
                <a:solidFill>
                  <a:srgbClr val="ffffff"/>
                </a:solidFill>
              </a:uFill>
              <a:latin typeface="Arial"/>
            </a:endParaRPr>
          </a:p>
          <a:p>
            <a:pPr lvl="1" marL="432000" indent="-215640">
              <a:lnSpc>
                <a:spcPct val="100000"/>
              </a:lnSpc>
              <a:buClr>
                <a:srgbClr val="000000"/>
              </a:buClr>
              <a:buSzPct val="45000"/>
              <a:buFont typeface="Wingdings" charset="2"/>
              <a:buChar char=""/>
            </a:pPr>
            <a:r>
              <a:rPr b="0" lang="es-GT" sz="1300" spc="-1" strike="noStrike">
                <a:solidFill>
                  <a:srgbClr val="000000"/>
                </a:solidFill>
                <a:uFill>
                  <a:solidFill>
                    <a:srgbClr val="ffffff"/>
                  </a:solidFill>
                </a:uFill>
                <a:latin typeface="Arial"/>
                <a:ea typeface="DejaVu Sans"/>
              </a:rPr>
              <a:t>También conocido como “Squared error function”.</a:t>
            </a:r>
            <a:endParaRPr b="0" lang="es-GT" sz="1300" spc="-1" strike="noStrike">
              <a:solidFill>
                <a:srgbClr val="000000"/>
              </a:solidFill>
              <a:uFill>
                <a:solidFill>
                  <a:srgbClr val="ffffff"/>
                </a:solidFill>
              </a:uFill>
              <a:latin typeface="Arial"/>
            </a:endParaRPr>
          </a:p>
          <a:p>
            <a:pPr>
              <a:lnSpc>
                <a:spcPct val="100000"/>
              </a:lnSpc>
            </a:pPr>
            <a:endParaRPr b="0" lang="es-GT" sz="1300" spc="-1" strike="noStrike">
              <a:solidFill>
                <a:srgbClr val="000000"/>
              </a:solidFill>
              <a:uFill>
                <a:solidFill>
                  <a:srgbClr val="ffffff"/>
                </a:solidFill>
              </a:uFill>
              <a:latin typeface="Arial"/>
            </a:endParaRPr>
          </a:p>
          <a:p>
            <a:pPr>
              <a:lnSpc>
                <a:spcPct val="100000"/>
              </a:lnSpc>
            </a:pPr>
            <a:r>
              <a:rPr b="0" lang="es-GT" sz="1500" spc="-1" strike="noStrike">
                <a:solidFill>
                  <a:srgbClr val="000000"/>
                </a:solidFill>
                <a:uFill>
                  <a:solidFill>
                    <a:srgbClr val="ffffff"/>
                  </a:solidFill>
                </a:uFill>
                <a:latin typeface="Arial"/>
                <a:ea typeface="DejaVu Sans"/>
              </a:rPr>
              <a:t> </a:t>
            </a:r>
            <a:endParaRPr b="0" lang="es-GT" sz="1500" spc="-1" strike="noStrike">
              <a:solidFill>
                <a:srgbClr val="000000"/>
              </a:solidFill>
              <a:uFill>
                <a:solidFill>
                  <a:srgbClr val="ffffff"/>
                </a:solidFill>
              </a:uFill>
              <a:latin typeface="Arial"/>
            </a:endParaRPr>
          </a:p>
        </p:txBody>
      </p:sp>
      <p:pic>
        <p:nvPicPr>
          <p:cNvPr id="178" name="" descr=""/>
          <p:cNvPicPr/>
          <p:nvPr/>
        </p:nvPicPr>
        <p:blipFill>
          <a:blip r:embed="rId1"/>
          <a:stretch/>
        </p:blipFill>
        <p:spPr>
          <a:xfrm>
            <a:off x="2952000" y="2303640"/>
            <a:ext cx="2519640" cy="54396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757080" y="433800"/>
            <a:ext cx="8242200" cy="60696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Objetivo del proceso de ML</a:t>
            </a:r>
            <a:endParaRPr b="0" lang="es-GT" sz="2800" spc="-1" strike="noStrike">
              <a:solidFill>
                <a:srgbClr val="000000"/>
              </a:solidFill>
              <a:uFill>
                <a:solidFill>
                  <a:srgbClr val="ffffff"/>
                </a:solidFill>
              </a:uFill>
              <a:latin typeface="Arial"/>
            </a:endParaRPr>
          </a:p>
        </p:txBody>
      </p:sp>
      <p:sp>
        <p:nvSpPr>
          <p:cNvPr id="180" name="CustomShape 2"/>
          <p:cNvSpPr/>
          <p:nvPr/>
        </p:nvSpPr>
        <p:spPr>
          <a:xfrm>
            <a:off x="448920" y="1350000"/>
            <a:ext cx="8242200" cy="3508200"/>
          </a:xfrm>
          <a:prstGeom prst="rect">
            <a:avLst/>
          </a:prstGeom>
          <a:noFill/>
          <a:ln>
            <a:noFill/>
          </a:ln>
        </p:spPr>
        <p:style>
          <a:lnRef idx="0"/>
          <a:fillRef idx="0"/>
          <a:effectRef idx="0"/>
          <a:fontRef idx="minor"/>
        </p:style>
        <p:txBody>
          <a:bodyPr lIns="0" rIns="0" tIns="0" bIns="0"/>
          <a:p>
            <a:pPr>
              <a:lnSpc>
                <a:spcPct val="100000"/>
              </a:lnSpc>
            </a:pPr>
            <a:endParaRPr b="0" lang="es-GT" sz="1800" spc="-1" strike="noStrike">
              <a:solidFill>
                <a:srgbClr val="000000"/>
              </a:solidFill>
              <a:uFill>
                <a:solidFill>
                  <a:srgbClr val="ffffff"/>
                </a:solidFill>
              </a:uFill>
              <a:latin typeface="Arial"/>
            </a:endParaRPr>
          </a:p>
          <a:p>
            <a:pPr>
              <a:lnSpc>
                <a:spcPct val="100000"/>
              </a:lnSpc>
            </a:pPr>
            <a:endParaRPr b="0" lang="es-GT" sz="1800" spc="-1" strike="noStrike">
              <a:solidFill>
                <a:srgbClr val="000000"/>
              </a:solidFill>
              <a:uFill>
                <a:solidFill>
                  <a:srgbClr val="ffffff"/>
                </a:solidFill>
              </a:uFill>
              <a:latin typeface="Arial"/>
            </a:endParaRPr>
          </a:p>
        </p:txBody>
      </p:sp>
      <p:sp>
        <p:nvSpPr>
          <p:cNvPr id="181" name="CustomShape 3"/>
          <p:cNvSpPr/>
          <p:nvPr/>
        </p:nvSpPr>
        <p:spPr>
          <a:xfrm>
            <a:off x="136440" y="1155240"/>
            <a:ext cx="8647200" cy="1148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000000"/>
              </a:buClr>
              <a:buSzPct val="45000"/>
              <a:buFont typeface="Wingdings" charset="2"/>
              <a:buChar char=""/>
            </a:pPr>
            <a:r>
              <a:rPr b="0" lang="es-GT" sz="1200" spc="-1" strike="noStrike">
                <a:solidFill>
                  <a:srgbClr val="000000"/>
                </a:solidFill>
                <a:uFill>
                  <a:solidFill>
                    <a:srgbClr val="ffffff"/>
                  </a:solidFill>
                </a:uFill>
                <a:latin typeface="Arial"/>
                <a:ea typeface="DejaVu Sans"/>
              </a:rPr>
              <a:t>Ya tenemos una manera de cuantificar  que tan buena es una hipótesis a través del costo.</a:t>
            </a:r>
            <a:endParaRPr b="0" lang="es-GT" sz="12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Wingdings" charset="2"/>
              <a:buChar char=""/>
            </a:pPr>
            <a:r>
              <a:rPr b="0" lang="es-GT" sz="1200" spc="-1" strike="noStrike">
                <a:solidFill>
                  <a:srgbClr val="000000"/>
                </a:solidFill>
                <a:uFill>
                  <a:solidFill>
                    <a:srgbClr val="ffffff"/>
                  </a:solidFill>
                </a:uFill>
                <a:latin typeface="Arial"/>
                <a:ea typeface="DejaVu Sans"/>
              </a:rPr>
              <a:t>Sabemos que la hipótesis depende de los parámetros, no de el set de entrenamiento ya que este se considera constante pero los parámetros pueden variar.</a:t>
            </a:r>
            <a:endParaRPr b="0" lang="es-GT" sz="12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Wingdings" charset="2"/>
              <a:buChar char=""/>
            </a:pPr>
            <a:r>
              <a:rPr b="0" lang="es-GT" sz="1200" spc="-1" strike="noStrike">
                <a:solidFill>
                  <a:srgbClr val="000000"/>
                </a:solidFill>
                <a:uFill>
                  <a:solidFill>
                    <a:srgbClr val="ffffff"/>
                  </a:solidFill>
                </a:uFill>
                <a:latin typeface="Arial"/>
                <a:ea typeface="DejaVu Sans"/>
              </a:rPr>
              <a:t>Entonces podemos definir una “función de costo” ( función de los parámetros) que llamaremos J , y que interpretamos como : </a:t>
            </a:r>
            <a:br/>
            <a:r>
              <a:rPr b="0" lang="es-GT" sz="1200" spc="-1" strike="noStrike">
                <a:solidFill>
                  <a:srgbClr val="000000"/>
                </a:solidFill>
                <a:uFill>
                  <a:solidFill>
                    <a:srgbClr val="ffffff"/>
                  </a:solidFill>
                </a:uFill>
                <a:latin typeface="Arial"/>
                <a:ea typeface="DejaVu Sans"/>
              </a:rPr>
              <a:t>Cual es el costo de la hipótesis h(x) dados los parámetros θ (o “w” según la nomenclatura usada)</a:t>
            </a:r>
            <a:br/>
            <a:br/>
            <a:br/>
            <a:br/>
            <a:br/>
            <a:br/>
            <a:br/>
            <a:r>
              <a:rPr b="0" lang="es-GT" sz="1200" spc="-1" strike="noStrike">
                <a:solidFill>
                  <a:srgbClr val="000000"/>
                </a:solidFill>
                <a:uFill>
                  <a:solidFill>
                    <a:srgbClr val="ffffff"/>
                  </a:solidFill>
                </a:uFill>
                <a:latin typeface="Arial"/>
                <a:ea typeface="DejaVu Sans"/>
              </a:rPr>
              <a:t> </a:t>
            </a:r>
            <a:endParaRPr b="0" lang="es-GT" sz="1200" spc="-1" strike="noStrike">
              <a:solidFill>
                <a:srgbClr val="000000"/>
              </a:solidFill>
              <a:uFill>
                <a:solidFill>
                  <a:srgbClr val="ffffff"/>
                </a:solidFill>
              </a:uFill>
              <a:latin typeface="Arial"/>
            </a:endParaRPr>
          </a:p>
          <a:p>
            <a:pPr>
              <a:lnSpc>
                <a:spcPct val="100000"/>
              </a:lnSpc>
            </a:pPr>
            <a:r>
              <a:rPr b="1" lang="es-GT" sz="1200" spc="-1" strike="noStrike">
                <a:solidFill>
                  <a:srgbClr val="000000"/>
                </a:solidFill>
                <a:uFill>
                  <a:solidFill>
                    <a:srgbClr val="ffffff"/>
                  </a:solidFill>
                </a:uFill>
                <a:latin typeface="Arial"/>
                <a:ea typeface="DejaVu Sans"/>
              </a:rPr>
              <a:t>Y cual es el objetivo?</a:t>
            </a:r>
            <a:endParaRPr b="0" lang="es-GT" sz="12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Wingdings" charset="2"/>
              <a:buChar char=""/>
            </a:pPr>
            <a:r>
              <a:rPr b="0" lang="es-GT" sz="1200" spc="-1" strike="noStrike">
                <a:solidFill>
                  <a:srgbClr val="000000"/>
                </a:solidFill>
                <a:uFill>
                  <a:solidFill>
                    <a:srgbClr val="ffffff"/>
                  </a:solidFill>
                </a:uFill>
                <a:latin typeface="Arial"/>
                <a:ea typeface="DejaVu Sans"/>
              </a:rPr>
              <a:t>Dado un set de entrenamiento , encontrar la hipótesis h(x) parametrizada por θ  de  manera que el costo de esta hipótesis sea mínimo.</a:t>
            </a:r>
            <a:endParaRPr b="0" lang="es-GT" sz="1200" spc="-1" strike="noStrike">
              <a:solidFill>
                <a:srgbClr val="000000"/>
              </a:solidFill>
              <a:uFill>
                <a:solidFill>
                  <a:srgbClr val="ffffff"/>
                </a:solidFill>
              </a:uFill>
              <a:latin typeface="Arial"/>
            </a:endParaRPr>
          </a:p>
          <a:p>
            <a:pPr marL="216000" indent="-215280">
              <a:lnSpc>
                <a:spcPct val="100000"/>
              </a:lnSpc>
              <a:buClr>
                <a:srgbClr val="000000"/>
              </a:buClr>
              <a:buSzPct val="45000"/>
              <a:buFont typeface="Wingdings" charset="2"/>
              <a:buChar char=""/>
            </a:pPr>
            <a:r>
              <a:rPr b="0" lang="es-GT" sz="1200" spc="-1" strike="noStrike">
                <a:solidFill>
                  <a:srgbClr val="000000"/>
                </a:solidFill>
                <a:uFill>
                  <a:solidFill>
                    <a:srgbClr val="ffffff"/>
                  </a:solidFill>
                </a:uFill>
                <a:latin typeface="Arial"/>
                <a:ea typeface="DejaVu Sans"/>
              </a:rPr>
              <a:t>Esto es equivalente a decir : dado un set de entrenamiento ,encontrar la combinación de parámetros de manera que el costo sea mínimo. </a:t>
            </a:r>
            <a:endParaRPr b="0" lang="es-GT" sz="1200" spc="-1" strike="noStrike">
              <a:solidFill>
                <a:srgbClr val="000000"/>
              </a:solidFill>
              <a:uFill>
                <a:solidFill>
                  <a:srgbClr val="ffffff"/>
                </a:solidFill>
              </a:uFill>
              <a:latin typeface="Arial"/>
            </a:endParaRPr>
          </a:p>
          <a:p>
            <a:pPr>
              <a:lnSpc>
                <a:spcPct val="100000"/>
              </a:lnSpc>
            </a:pPr>
            <a:endParaRPr b="0" lang="es-GT" sz="1200" spc="-1" strike="noStrike">
              <a:solidFill>
                <a:srgbClr val="000000"/>
              </a:solidFill>
              <a:uFill>
                <a:solidFill>
                  <a:srgbClr val="ffffff"/>
                </a:solidFill>
              </a:uFill>
              <a:latin typeface="Arial"/>
            </a:endParaRPr>
          </a:p>
          <a:p>
            <a:pPr>
              <a:lnSpc>
                <a:spcPct val="100000"/>
              </a:lnSpc>
            </a:pPr>
            <a:r>
              <a:rPr b="0" lang="es-GT" sz="1500" spc="-1" strike="noStrike">
                <a:solidFill>
                  <a:srgbClr val="000000"/>
                </a:solidFill>
                <a:uFill>
                  <a:solidFill>
                    <a:srgbClr val="ffffff"/>
                  </a:solidFill>
                </a:uFill>
                <a:latin typeface="Arial"/>
                <a:ea typeface="DejaVu Sans"/>
              </a:rPr>
              <a:t> </a:t>
            </a:r>
            <a:endParaRPr b="0" lang="es-GT" sz="1500" spc="-1" strike="noStrike">
              <a:solidFill>
                <a:srgbClr val="000000"/>
              </a:solidFill>
              <a:uFill>
                <a:solidFill>
                  <a:srgbClr val="ffffff"/>
                </a:solidFill>
              </a:uFill>
              <a:latin typeface="Arial"/>
            </a:endParaRPr>
          </a:p>
        </p:txBody>
      </p:sp>
      <p:pic>
        <p:nvPicPr>
          <p:cNvPr id="182" name="" descr=""/>
          <p:cNvPicPr/>
          <p:nvPr/>
        </p:nvPicPr>
        <p:blipFill>
          <a:blip r:embed="rId1"/>
          <a:stretch/>
        </p:blipFill>
        <p:spPr>
          <a:xfrm>
            <a:off x="2592000" y="2745000"/>
            <a:ext cx="4037760" cy="49464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434</TotalTime>
  <Application>LibreOffice/5.2.7.2$Linux_X86_64 LibreOffice_project/20m0$Build-2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2018-02-25T23:17:36Z</dcterms:modified>
  <cp:revision>80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15.0027</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28</vt:i4>
  </property>
</Properties>
</file>