
<file path=[Content_Types].xml><?xml version="1.0" encoding="utf-8"?>
<Types xmlns="http://schemas.openxmlformats.org/package/2006/content-types">
  <Override PartName="/_rels/.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26.png" ContentType="image/png"/>
  <Override PartName="/ppt/media/image25.png" ContentType="image/png"/>
  <Override PartName="/ppt/media/image24.png" ContentType="image/png"/>
  <Override PartName="/ppt/media/image9.png" ContentType="image/png"/>
  <Override PartName="/ppt/media/image23.png" ContentType="image/png"/>
  <Override PartName="/ppt/media/image8.png" ContentType="image/png"/>
  <Override PartName="/ppt/media/image2.png" ContentType="image/png"/>
  <Override PartName="/ppt/media/image22.png" ContentType="image/png"/>
  <Override PartName="/ppt/media/image1.jpeg" ContentType="image/jpeg"/>
  <Override PartName="/ppt/media/image11.png" ContentType="image/png"/>
  <Override PartName="/ppt/media/image4.jpeg" ContentType="image/jpeg"/>
  <Override PartName="/ppt/media/image3.png" ContentType="image/png"/>
  <Override PartName="/ppt/media/image10.jpeg" ContentType="image/jpeg"/>
  <Override PartName="/ppt/media/image14.png" ContentType="image/png"/>
  <Override PartName="/ppt/media/image12.png" ContentType="image/png"/>
  <Override PartName="/ppt/media/image13.png" ContentType="image/png"/>
  <Override PartName="/ppt/media/image7.jpeg" ContentType="image/jpe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media/image6.png" ContentType="image/png"/>
  <Override PartName="/ppt/media/image21.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2702160" y="1203480"/>
            <a:ext cx="3738600" cy="2982960"/>
          </a:xfrm>
          <a:prstGeom prst="rect">
            <a:avLst/>
          </a:prstGeom>
          <a:ln>
            <a:noFill/>
          </a:ln>
        </p:spPr>
      </p:pic>
      <p:pic>
        <p:nvPicPr>
          <p:cNvPr id="36" name="" descr=""/>
          <p:cNvPicPr/>
          <p:nvPr/>
        </p:nvPicPr>
        <p:blipFill>
          <a:blip r:embed="rId3"/>
          <a:stretch/>
        </p:blipFill>
        <p:spPr>
          <a:xfrm>
            <a:off x="2702160" y="1203480"/>
            <a:ext cx="3738600" cy="2982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pic>
        <p:nvPicPr>
          <p:cNvPr id="72" name="" descr=""/>
          <p:cNvPicPr/>
          <p:nvPr/>
        </p:nvPicPr>
        <p:blipFill>
          <a:blip r:embed="rId2"/>
          <a:stretch/>
        </p:blipFill>
        <p:spPr>
          <a:xfrm>
            <a:off x="2702160" y="1203480"/>
            <a:ext cx="3738600" cy="2982960"/>
          </a:xfrm>
          <a:prstGeom prst="rect">
            <a:avLst/>
          </a:prstGeom>
          <a:ln>
            <a:noFill/>
          </a:ln>
        </p:spPr>
      </p:pic>
      <p:pic>
        <p:nvPicPr>
          <p:cNvPr id="73" name="" descr=""/>
          <p:cNvPicPr/>
          <p:nvPr/>
        </p:nvPicPr>
        <p:blipFill>
          <a:blip r:embed="rId3"/>
          <a:stretch/>
        </p:blipFill>
        <p:spPr>
          <a:xfrm>
            <a:off x="2702160" y="1203480"/>
            <a:ext cx="3738600" cy="29829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78"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80"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82"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83" name="PlaceHolder 3"/>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5"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87"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88" name="PlaceHolder 3"/>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89" name="PlaceHolder 4"/>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91"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9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93"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95"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96"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97" name="PlaceHolder 4"/>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457200" y="120348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02"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03"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04"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05" name="PlaceHolder 5"/>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07"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08" name="PlaceHolder 3"/>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pic>
        <p:nvPicPr>
          <p:cNvPr id="109" name="" descr=""/>
          <p:cNvPicPr/>
          <p:nvPr/>
        </p:nvPicPr>
        <p:blipFill>
          <a:blip r:embed="rId2"/>
          <a:stretch/>
        </p:blipFill>
        <p:spPr>
          <a:xfrm>
            <a:off x="2702160" y="1203480"/>
            <a:ext cx="3738600" cy="2982960"/>
          </a:xfrm>
          <a:prstGeom prst="rect">
            <a:avLst/>
          </a:prstGeom>
          <a:ln>
            <a:noFill/>
          </a:ln>
        </p:spPr>
      </p:pic>
      <p:pic>
        <p:nvPicPr>
          <p:cNvPr id="110" name="" descr=""/>
          <p:cNvPicPr/>
          <p:nvPr/>
        </p:nvPicPr>
        <p:blipFill>
          <a:blip r:embed="rId3"/>
          <a:stretch/>
        </p:blipFill>
        <p:spPr>
          <a:xfrm>
            <a:off x="2702160" y="1203480"/>
            <a:ext cx="3738600" cy="298296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15"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17"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19"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20" name="PlaceHolder 3"/>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2"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24"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25" name="PlaceHolder 3"/>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26" name="PlaceHolder 4"/>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28"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30"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32"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33"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34" name="PlaceHolder 4"/>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36" name="PlaceHolder 2"/>
          <p:cNvSpPr>
            <a:spLocks noGrp="1"/>
          </p:cNvSpPr>
          <p:nvPr>
            <p:ph type="body"/>
          </p:nvPr>
        </p:nvSpPr>
        <p:spPr>
          <a:xfrm>
            <a:off x="457200" y="120348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37" name="PlaceHolder 3"/>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39"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40"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41"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42" name="PlaceHolder 5"/>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44"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45" name="PlaceHolder 3"/>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pic>
        <p:nvPicPr>
          <p:cNvPr id="146" name="" descr=""/>
          <p:cNvPicPr/>
          <p:nvPr/>
        </p:nvPicPr>
        <p:blipFill>
          <a:blip r:embed="rId2"/>
          <a:stretch/>
        </p:blipFill>
        <p:spPr>
          <a:xfrm>
            <a:off x="2702160" y="1203480"/>
            <a:ext cx="3738600" cy="2982960"/>
          </a:xfrm>
          <a:prstGeom prst="rect">
            <a:avLst/>
          </a:prstGeom>
          <a:ln>
            <a:noFill/>
          </a:ln>
        </p:spPr>
      </p:pic>
      <p:pic>
        <p:nvPicPr>
          <p:cNvPr id="147" name="" descr=""/>
          <p:cNvPicPr/>
          <p:nvPr/>
        </p:nvPicPr>
        <p:blipFill>
          <a:blip r:embed="rId3"/>
          <a:stretch/>
        </p:blipFill>
        <p:spPr>
          <a:xfrm>
            <a:off x="2702160" y="1203480"/>
            <a:ext cx="3738600" cy="298296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0.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9000" y="5213880"/>
            <a:ext cx="8385480" cy="512640"/>
          </a:xfrm>
          <a:prstGeom prst="rect">
            <a:avLst/>
          </a:prstGeom>
          <a:noFill/>
          <a:ln>
            <a:noFill/>
          </a:ln>
        </p:spPr>
        <p:style>
          <a:lnRef idx="0"/>
          <a:fillRef idx="0"/>
          <a:effectRef idx="0"/>
          <a:fontRef idx="minor"/>
        </p:style>
        <p:txBody>
          <a:bodyPr lIns="90000" rIns="90000" tIns="45000" bIns="45000"/>
          <a:p>
            <a:pPr>
              <a:lnSpc>
                <a:spcPct val="100000"/>
              </a:lnSpc>
            </a:pPr>
            <a:r>
              <a:rPr b="0" lang="es-GT" sz="1400" spc="-1" strike="noStrike">
                <a:solidFill>
                  <a:srgbClr val="a6a6a6"/>
                </a:solidFill>
                <a:uFill>
                  <a:solidFill>
                    <a:srgbClr val="ffffff"/>
                  </a:solidFill>
                </a:uFill>
                <a:latin typeface="Calibri"/>
                <a:ea typeface="DejaVu Sans"/>
              </a:rPr>
              <a:t>This presentation uses a free template provided by FPPT.com</a:t>
            </a:r>
            <a:endParaRPr b="0" lang="es-GT" sz="1400" spc="-1" strike="noStrike">
              <a:solidFill>
                <a:srgbClr val="000000"/>
              </a:solidFill>
              <a:uFill>
                <a:solidFill>
                  <a:srgbClr val="ffffff"/>
                </a:solidFill>
              </a:uFill>
              <a:latin typeface="Arial"/>
            </a:endParaRPr>
          </a:p>
          <a:p>
            <a:pPr>
              <a:lnSpc>
                <a:spcPct val="100000"/>
              </a:lnSpc>
            </a:pPr>
            <a:r>
              <a:rPr b="0" lang="es-GT" sz="1400" spc="-1" strike="noStrike">
                <a:solidFill>
                  <a:srgbClr val="a6a6a6"/>
                </a:solidFill>
                <a:uFill>
                  <a:solidFill>
                    <a:srgbClr val="ffffff"/>
                  </a:solidFill>
                </a:uFill>
                <a:latin typeface="Calibri"/>
                <a:ea typeface="DejaVu Sans"/>
              </a:rPr>
              <a:t>www.free-power-point-templates.com</a:t>
            </a:r>
            <a:endParaRPr b="0" lang="es-GT" sz="1400" spc="-1" strike="noStrike">
              <a:solidFill>
                <a:srgbClr val="000000"/>
              </a:solidFill>
              <a:uFill>
                <a:solidFill>
                  <a:srgbClr val="ffffff"/>
                </a:solidFill>
              </a:uFill>
              <a:latin typeface="Arial"/>
            </a:endParaRPr>
          </a:p>
        </p:txBody>
      </p:sp>
      <p:sp>
        <p:nvSpPr>
          <p:cNvPr id="1" name="PlaceHolder 2"/>
          <p:cNvSpPr>
            <a:spLocks noGrp="1"/>
          </p:cNvSpPr>
          <p:nvPr>
            <p:ph type="title"/>
          </p:nvPr>
        </p:nvSpPr>
        <p:spPr>
          <a:xfrm>
            <a:off x="457200" y="205200"/>
            <a:ext cx="8229240" cy="858600"/>
          </a:xfrm>
          <a:prstGeom prst="rect">
            <a:avLst/>
          </a:prstGeom>
        </p:spPr>
        <p:txBody>
          <a:bodyPr lIns="0" rIns="0" tIns="0" bIns="0" anchor="ctr"/>
          <a:p>
            <a:pPr algn="ctr"/>
            <a:r>
              <a:rPr b="0" lang="es-GT" sz="4400" spc="-1" strike="noStrike">
                <a:solidFill>
                  <a:srgbClr val="000000"/>
                </a:solidFill>
                <a:uFill>
                  <a:solidFill>
                    <a:srgbClr val="ffffff"/>
                  </a:solidFill>
                </a:uFill>
                <a:latin typeface="Arial"/>
              </a:rPr>
              <a:t>Pulse para editar el formato del texto de título</a:t>
            </a:r>
            <a:endParaRPr b="0" lang="es-GT" sz="4400" spc="-1" strike="noStrike">
              <a:solidFill>
                <a:srgbClr val="000000"/>
              </a:solidFill>
              <a:uFill>
                <a:solidFill>
                  <a:srgbClr val="ffffff"/>
                </a:solidFill>
              </a:uFill>
              <a:latin typeface="Arial"/>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GT" sz="3200" spc="-1" strike="noStrike">
                <a:solidFill>
                  <a:srgbClr val="000000"/>
                </a:solidFill>
                <a:uFill>
                  <a:solidFill>
                    <a:srgbClr val="ffffff"/>
                  </a:solidFill>
                </a:uFill>
                <a:latin typeface="Arial"/>
              </a:rPr>
              <a:t>Pulse para editar el formato de esquema del texto</a:t>
            </a:r>
            <a:endParaRPr b="0" lang="es-GT"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s-GT" sz="2800" spc="-1" strike="noStrike">
                <a:solidFill>
                  <a:srgbClr val="000000"/>
                </a:solidFill>
                <a:uFill>
                  <a:solidFill>
                    <a:srgbClr val="ffffff"/>
                  </a:solidFill>
                </a:uFill>
                <a:latin typeface="Arial"/>
              </a:rPr>
              <a:t>Segundo nivel del esquema</a:t>
            </a:r>
            <a:endParaRPr b="0" lang="es-GT"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s-GT" sz="2400" spc="-1" strike="noStrike">
                <a:solidFill>
                  <a:srgbClr val="000000"/>
                </a:solidFill>
                <a:uFill>
                  <a:solidFill>
                    <a:srgbClr val="ffffff"/>
                  </a:solidFill>
                </a:uFill>
                <a:latin typeface="Arial"/>
              </a:rPr>
              <a:t>Tercer nivel del esquema</a:t>
            </a:r>
            <a:endParaRPr b="0" lang="es-GT"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s-GT" sz="2000" spc="-1" strike="noStrike">
                <a:solidFill>
                  <a:srgbClr val="000000"/>
                </a:solidFill>
                <a:uFill>
                  <a:solidFill>
                    <a:srgbClr val="ffffff"/>
                  </a:solidFill>
                </a:uFill>
                <a:latin typeface="Arial"/>
              </a:rPr>
              <a:t>Cuarto nivel del esquema</a:t>
            </a:r>
            <a:endParaRPr b="0" lang="es-GT"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Quinto nivel del esquema</a:t>
            </a:r>
            <a:endParaRPr b="0" lang="es-GT"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Sexto nivel del esquema</a:t>
            </a:r>
            <a:endParaRPr b="0" lang="es-GT"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Séptimo nivel del esquema</a:t>
            </a:r>
            <a:endParaRPr b="0" lang="es-GT"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37" name="CustomShape 1"/>
          <p:cNvSpPr/>
          <p:nvPr/>
        </p:nvSpPr>
        <p:spPr>
          <a:xfrm>
            <a:off x="-9000" y="5213880"/>
            <a:ext cx="8386200" cy="513360"/>
          </a:xfrm>
          <a:prstGeom prst="rect">
            <a:avLst/>
          </a:prstGeom>
          <a:noFill/>
          <a:ln>
            <a:noFill/>
          </a:ln>
        </p:spPr>
        <p:style>
          <a:lnRef idx="0"/>
          <a:fillRef idx="0"/>
          <a:effectRef idx="0"/>
          <a:fontRef idx="minor"/>
        </p:style>
        <p:txBody>
          <a:bodyPr lIns="90000" rIns="90000" tIns="45000" bIns="45000"/>
          <a:p>
            <a:pPr>
              <a:lnSpc>
                <a:spcPct val="100000"/>
              </a:lnSpc>
            </a:pPr>
            <a:r>
              <a:rPr b="0" lang="es-GT" sz="1400" spc="-1" strike="noStrike">
                <a:solidFill>
                  <a:srgbClr val="a6a6a6"/>
                </a:solidFill>
                <a:uFill>
                  <a:solidFill>
                    <a:srgbClr val="ffffff"/>
                  </a:solidFill>
                </a:uFill>
                <a:latin typeface="Calibri"/>
                <a:ea typeface="DejaVu Sans"/>
              </a:rPr>
              <a:t>This presentation uses a free template provided by FPPT.com</a:t>
            </a:r>
            <a:endParaRPr b="0" lang="es-GT" sz="1400" spc="-1" strike="noStrike">
              <a:solidFill>
                <a:srgbClr val="000000"/>
              </a:solidFill>
              <a:uFill>
                <a:solidFill>
                  <a:srgbClr val="ffffff"/>
                </a:solidFill>
              </a:uFill>
              <a:latin typeface="Arial"/>
            </a:endParaRPr>
          </a:p>
          <a:p>
            <a:pPr>
              <a:lnSpc>
                <a:spcPct val="100000"/>
              </a:lnSpc>
            </a:pPr>
            <a:r>
              <a:rPr b="0" lang="es-GT" sz="1400" spc="-1" strike="noStrike">
                <a:solidFill>
                  <a:srgbClr val="a6a6a6"/>
                </a:solidFill>
                <a:uFill>
                  <a:solidFill>
                    <a:srgbClr val="ffffff"/>
                  </a:solidFill>
                </a:uFill>
                <a:latin typeface="Calibri"/>
                <a:ea typeface="DejaVu Sans"/>
              </a:rPr>
              <a:t>www.free-power-point-templates.com</a:t>
            </a:r>
            <a:endParaRPr b="0" lang="es-GT" sz="1400" spc="-1" strike="noStrike">
              <a:solidFill>
                <a:srgbClr val="000000"/>
              </a:solidFill>
              <a:uFill>
                <a:solidFill>
                  <a:srgbClr val="ffffff"/>
                </a:solidFill>
              </a:uFill>
              <a:latin typeface="Arial"/>
            </a:endParaRPr>
          </a:p>
        </p:txBody>
      </p:sp>
      <p:sp>
        <p:nvSpPr>
          <p:cNvPr id="38" name="PlaceHolder 2"/>
          <p:cNvSpPr>
            <a:spLocks noGrp="1"/>
          </p:cNvSpPr>
          <p:nvPr>
            <p:ph type="title"/>
          </p:nvPr>
        </p:nvSpPr>
        <p:spPr>
          <a:xfrm>
            <a:off x="457200" y="205200"/>
            <a:ext cx="8229240" cy="858600"/>
          </a:xfrm>
          <a:prstGeom prst="rect">
            <a:avLst/>
          </a:prstGeom>
        </p:spPr>
        <p:txBody>
          <a:bodyPr lIns="0" rIns="0" tIns="0" bIns="0" anchor="ctr"/>
          <a:p>
            <a:pPr algn="ctr"/>
            <a:r>
              <a:rPr b="0" lang="es-GT" sz="4400" spc="-1" strike="noStrike">
                <a:solidFill>
                  <a:srgbClr val="000000"/>
                </a:solidFill>
                <a:uFill>
                  <a:solidFill>
                    <a:srgbClr val="ffffff"/>
                  </a:solidFill>
                </a:uFill>
                <a:latin typeface="Arial"/>
              </a:rPr>
              <a:t>Pulse para editar el formato del texto de título</a:t>
            </a:r>
            <a:endParaRPr b="0" lang="es-GT" sz="4400" spc="-1" strike="noStrike">
              <a:solidFill>
                <a:srgbClr val="000000"/>
              </a:solidFill>
              <a:uFill>
                <a:solidFill>
                  <a:srgbClr val="ffffff"/>
                </a:solidFill>
              </a:uFill>
              <a:latin typeface="Arial"/>
            </a:endParaRPr>
          </a:p>
        </p:txBody>
      </p:sp>
      <p:sp>
        <p:nvSpPr>
          <p:cNvPr id="39"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GT" sz="3200" spc="-1" strike="noStrike">
                <a:solidFill>
                  <a:srgbClr val="000000"/>
                </a:solidFill>
                <a:uFill>
                  <a:solidFill>
                    <a:srgbClr val="ffffff"/>
                  </a:solidFill>
                </a:uFill>
                <a:latin typeface="Arial"/>
              </a:rPr>
              <a:t>Pulse para editar el formato de esquema del texto</a:t>
            </a:r>
            <a:endParaRPr b="0" lang="es-GT"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s-GT" sz="2800" spc="-1" strike="noStrike">
                <a:solidFill>
                  <a:srgbClr val="000000"/>
                </a:solidFill>
                <a:uFill>
                  <a:solidFill>
                    <a:srgbClr val="ffffff"/>
                  </a:solidFill>
                </a:uFill>
                <a:latin typeface="Arial"/>
              </a:rPr>
              <a:t>Segundo nivel del esquema</a:t>
            </a:r>
            <a:endParaRPr b="0" lang="es-GT"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s-GT" sz="2400" spc="-1" strike="noStrike">
                <a:solidFill>
                  <a:srgbClr val="000000"/>
                </a:solidFill>
                <a:uFill>
                  <a:solidFill>
                    <a:srgbClr val="ffffff"/>
                  </a:solidFill>
                </a:uFill>
                <a:latin typeface="Arial"/>
              </a:rPr>
              <a:t>Tercer nivel del esquema</a:t>
            </a:r>
            <a:endParaRPr b="0" lang="es-GT"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s-GT" sz="2000" spc="-1" strike="noStrike">
                <a:solidFill>
                  <a:srgbClr val="000000"/>
                </a:solidFill>
                <a:uFill>
                  <a:solidFill>
                    <a:srgbClr val="ffffff"/>
                  </a:solidFill>
                </a:uFill>
                <a:latin typeface="Arial"/>
              </a:rPr>
              <a:t>Cuarto nivel del esquema</a:t>
            </a:r>
            <a:endParaRPr b="0" lang="es-GT"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Quinto nivel del esquema</a:t>
            </a:r>
            <a:endParaRPr b="0" lang="es-GT"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Sexto nivel del esquema</a:t>
            </a:r>
            <a:endParaRPr b="0" lang="es-GT"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Séptimo nivel del esquema</a:t>
            </a:r>
            <a:endParaRPr b="0" lang="es-GT"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74" name="CustomShape 1"/>
          <p:cNvSpPr/>
          <p:nvPr/>
        </p:nvSpPr>
        <p:spPr>
          <a:xfrm>
            <a:off x="-9000" y="5213880"/>
            <a:ext cx="8386200" cy="513360"/>
          </a:xfrm>
          <a:prstGeom prst="rect">
            <a:avLst/>
          </a:prstGeom>
          <a:noFill/>
          <a:ln>
            <a:noFill/>
          </a:ln>
        </p:spPr>
        <p:style>
          <a:lnRef idx="0"/>
          <a:fillRef idx="0"/>
          <a:effectRef idx="0"/>
          <a:fontRef idx="minor"/>
        </p:style>
        <p:txBody>
          <a:bodyPr lIns="90000" rIns="90000" tIns="45000" bIns="45000"/>
          <a:p>
            <a:pPr>
              <a:lnSpc>
                <a:spcPct val="100000"/>
              </a:lnSpc>
            </a:pPr>
            <a:r>
              <a:rPr b="0" lang="es-GT" sz="1400" spc="-1" strike="noStrike">
                <a:solidFill>
                  <a:srgbClr val="a6a6a6"/>
                </a:solidFill>
                <a:uFill>
                  <a:solidFill>
                    <a:srgbClr val="ffffff"/>
                  </a:solidFill>
                </a:uFill>
                <a:latin typeface="Calibri"/>
                <a:ea typeface="DejaVu Sans"/>
              </a:rPr>
              <a:t>This presentation uses a free template provided by FPPT.com</a:t>
            </a:r>
            <a:endParaRPr b="0" lang="es-GT" sz="1400" spc="-1" strike="noStrike">
              <a:solidFill>
                <a:srgbClr val="000000"/>
              </a:solidFill>
              <a:uFill>
                <a:solidFill>
                  <a:srgbClr val="ffffff"/>
                </a:solidFill>
              </a:uFill>
              <a:latin typeface="Arial"/>
            </a:endParaRPr>
          </a:p>
          <a:p>
            <a:pPr>
              <a:lnSpc>
                <a:spcPct val="100000"/>
              </a:lnSpc>
            </a:pPr>
            <a:r>
              <a:rPr b="0" lang="es-GT" sz="1400" spc="-1" strike="noStrike">
                <a:solidFill>
                  <a:srgbClr val="a6a6a6"/>
                </a:solidFill>
                <a:uFill>
                  <a:solidFill>
                    <a:srgbClr val="ffffff"/>
                  </a:solidFill>
                </a:uFill>
                <a:latin typeface="Calibri"/>
                <a:ea typeface="DejaVu Sans"/>
              </a:rPr>
              <a:t>www.free-power-point-templates.com</a:t>
            </a:r>
            <a:endParaRPr b="0" lang="es-GT" sz="1400" spc="-1" strike="noStrike">
              <a:solidFill>
                <a:srgbClr val="000000"/>
              </a:solidFill>
              <a:uFill>
                <a:solidFill>
                  <a:srgbClr val="ffffff"/>
                </a:solidFill>
              </a:uFill>
              <a:latin typeface="Arial"/>
            </a:endParaRPr>
          </a:p>
        </p:txBody>
      </p:sp>
      <p:sp>
        <p:nvSpPr>
          <p:cNvPr id="75" name="PlaceHolder 2"/>
          <p:cNvSpPr>
            <a:spLocks noGrp="1"/>
          </p:cNvSpPr>
          <p:nvPr>
            <p:ph type="title"/>
          </p:nvPr>
        </p:nvSpPr>
        <p:spPr>
          <a:xfrm>
            <a:off x="457200" y="205200"/>
            <a:ext cx="8229240" cy="858600"/>
          </a:xfrm>
          <a:prstGeom prst="rect">
            <a:avLst/>
          </a:prstGeom>
        </p:spPr>
        <p:txBody>
          <a:bodyPr lIns="0" rIns="0" tIns="0" bIns="0" anchor="ctr"/>
          <a:p>
            <a:pPr algn="ctr"/>
            <a:r>
              <a:rPr b="0" lang="es-GT" sz="4400" spc="-1" strike="noStrike">
                <a:solidFill>
                  <a:srgbClr val="000000"/>
                </a:solidFill>
                <a:uFill>
                  <a:solidFill>
                    <a:srgbClr val="ffffff"/>
                  </a:solidFill>
                </a:uFill>
                <a:latin typeface="Arial"/>
              </a:rPr>
              <a:t>Pulse para editar el formato del texto de título</a:t>
            </a:r>
            <a:endParaRPr b="0" lang="es-GT" sz="4400" spc="-1" strike="noStrike">
              <a:solidFill>
                <a:srgbClr val="000000"/>
              </a:solidFill>
              <a:uFill>
                <a:solidFill>
                  <a:srgbClr val="ffffff"/>
                </a:solidFill>
              </a:uFill>
              <a:latin typeface="Arial"/>
            </a:endParaRPr>
          </a:p>
        </p:txBody>
      </p:sp>
      <p:sp>
        <p:nvSpPr>
          <p:cNvPr id="76"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GT" sz="3200" spc="-1" strike="noStrike">
                <a:solidFill>
                  <a:srgbClr val="000000"/>
                </a:solidFill>
                <a:uFill>
                  <a:solidFill>
                    <a:srgbClr val="ffffff"/>
                  </a:solidFill>
                </a:uFill>
                <a:latin typeface="Arial"/>
              </a:rPr>
              <a:t>Pulse para editar el formato de esquema del texto</a:t>
            </a:r>
            <a:endParaRPr b="0" lang="es-GT"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s-GT" sz="2800" spc="-1" strike="noStrike">
                <a:solidFill>
                  <a:srgbClr val="000000"/>
                </a:solidFill>
                <a:uFill>
                  <a:solidFill>
                    <a:srgbClr val="ffffff"/>
                  </a:solidFill>
                </a:uFill>
                <a:latin typeface="Arial"/>
              </a:rPr>
              <a:t>Segundo nivel del esquema</a:t>
            </a:r>
            <a:endParaRPr b="0" lang="es-GT"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s-GT" sz="2400" spc="-1" strike="noStrike">
                <a:solidFill>
                  <a:srgbClr val="000000"/>
                </a:solidFill>
                <a:uFill>
                  <a:solidFill>
                    <a:srgbClr val="ffffff"/>
                  </a:solidFill>
                </a:uFill>
                <a:latin typeface="Arial"/>
              </a:rPr>
              <a:t>Tercer nivel del esquema</a:t>
            </a:r>
            <a:endParaRPr b="0" lang="es-GT"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s-GT" sz="2000" spc="-1" strike="noStrike">
                <a:solidFill>
                  <a:srgbClr val="000000"/>
                </a:solidFill>
                <a:uFill>
                  <a:solidFill>
                    <a:srgbClr val="ffffff"/>
                  </a:solidFill>
                </a:uFill>
                <a:latin typeface="Arial"/>
              </a:rPr>
              <a:t>Cuarto nivel del esquema</a:t>
            </a:r>
            <a:endParaRPr b="0" lang="es-GT"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Quinto nivel del esquema</a:t>
            </a:r>
            <a:endParaRPr b="0" lang="es-GT"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Sexto nivel del esquema</a:t>
            </a:r>
            <a:endParaRPr b="0" lang="es-GT"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Séptimo nivel del esquema</a:t>
            </a:r>
            <a:endParaRPr b="0" lang="es-GT"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111" name="CustomShape 1"/>
          <p:cNvSpPr/>
          <p:nvPr/>
        </p:nvSpPr>
        <p:spPr>
          <a:xfrm>
            <a:off x="-9000" y="5213880"/>
            <a:ext cx="8386200" cy="513360"/>
          </a:xfrm>
          <a:prstGeom prst="rect">
            <a:avLst/>
          </a:prstGeom>
          <a:noFill/>
          <a:ln>
            <a:noFill/>
          </a:ln>
        </p:spPr>
        <p:style>
          <a:lnRef idx="0"/>
          <a:fillRef idx="0"/>
          <a:effectRef idx="0"/>
          <a:fontRef idx="minor"/>
        </p:style>
        <p:txBody>
          <a:bodyPr lIns="90000" rIns="90000" tIns="45000" bIns="45000"/>
          <a:p>
            <a:pPr>
              <a:lnSpc>
                <a:spcPct val="100000"/>
              </a:lnSpc>
            </a:pPr>
            <a:r>
              <a:rPr b="0" lang="es-GT" sz="1400" spc="-1" strike="noStrike">
                <a:solidFill>
                  <a:srgbClr val="a6a6a6"/>
                </a:solidFill>
                <a:uFill>
                  <a:solidFill>
                    <a:srgbClr val="ffffff"/>
                  </a:solidFill>
                </a:uFill>
                <a:latin typeface="Calibri"/>
                <a:ea typeface="DejaVu Sans"/>
              </a:rPr>
              <a:t>This presentation uses a free template provided by FPPT.com</a:t>
            </a:r>
            <a:endParaRPr b="0" lang="es-GT" sz="1400" spc="-1" strike="noStrike">
              <a:solidFill>
                <a:srgbClr val="000000"/>
              </a:solidFill>
              <a:uFill>
                <a:solidFill>
                  <a:srgbClr val="ffffff"/>
                </a:solidFill>
              </a:uFill>
              <a:latin typeface="Arial"/>
            </a:endParaRPr>
          </a:p>
          <a:p>
            <a:pPr>
              <a:lnSpc>
                <a:spcPct val="100000"/>
              </a:lnSpc>
            </a:pPr>
            <a:r>
              <a:rPr b="0" lang="es-GT" sz="1400" spc="-1" strike="noStrike">
                <a:solidFill>
                  <a:srgbClr val="a6a6a6"/>
                </a:solidFill>
                <a:uFill>
                  <a:solidFill>
                    <a:srgbClr val="ffffff"/>
                  </a:solidFill>
                </a:uFill>
                <a:latin typeface="Calibri"/>
                <a:ea typeface="DejaVu Sans"/>
              </a:rPr>
              <a:t>www.free-power-point-templates.com</a:t>
            </a:r>
            <a:endParaRPr b="0" lang="es-GT" sz="1400" spc="-1" strike="noStrike">
              <a:solidFill>
                <a:srgbClr val="000000"/>
              </a:solidFill>
              <a:uFill>
                <a:solidFill>
                  <a:srgbClr val="ffffff"/>
                </a:solidFill>
              </a:uFill>
              <a:latin typeface="Arial"/>
            </a:endParaRPr>
          </a:p>
        </p:txBody>
      </p:sp>
      <p:sp>
        <p:nvSpPr>
          <p:cNvPr id="112" name="PlaceHolder 2"/>
          <p:cNvSpPr>
            <a:spLocks noGrp="1"/>
          </p:cNvSpPr>
          <p:nvPr>
            <p:ph type="title"/>
          </p:nvPr>
        </p:nvSpPr>
        <p:spPr>
          <a:xfrm>
            <a:off x="457200" y="205200"/>
            <a:ext cx="8229240" cy="858600"/>
          </a:xfrm>
          <a:prstGeom prst="rect">
            <a:avLst/>
          </a:prstGeom>
        </p:spPr>
        <p:txBody>
          <a:bodyPr lIns="0" rIns="0" tIns="0" bIns="0" anchor="ctr"/>
          <a:p>
            <a:pPr algn="ctr"/>
            <a:r>
              <a:rPr b="0" lang="es-GT" sz="4400" spc="-1" strike="noStrike">
                <a:solidFill>
                  <a:srgbClr val="000000"/>
                </a:solidFill>
                <a:uFill>
                  <a:solidFill>
                    <a:srgbClr val="ffffff"/>
                  </a:solidFill>
                </a:uFill>
                <a:latin typeface="Arial"/>
              </a:rPr>
              <a:t>Pulse para editar el formato del texto de título</a:t>
            </a:r>
            <a:endParaRPr b="0" lang="es-GT" sz="4400" spc="-1" strike="noStrike">
              <a:solidFill>
                <a:srgbClr val="000000"/>
              </a:solidFill>
              <a:uFill>
                <a:solidFill>
                  <a:srgbClr val="ffffff"/>
                </a:solidFill>
              </a:uFill>
              <a:latin typeface="Arial"/>
            </a:endParaRPr>
          </a:p>
        </p:txBody>
      </p:sp>
      <p:sp>
        <p:nvSpPr>
          <p:cNvPr id="113"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GT" sz="3200" spc="-1" strike="noStrike">
                <a:solidFill>
                  <a:srgbClr val="000000"/>
                </a:solidFill>
                <a:uFill>
                  <a:solidFill>
                    <a:srgbClr val="ffffff"/>
                  </a:solidFill>
                </a:uFill>
                <a:latin typeface="Arial"/>
              </a:rPr>
              <a:t>Pulse para editar el formato de esquema del texto</a:t>
            </a:r>
            <a:endParaRPr b="0" lang="es-GT"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s-GT" sz="2800" spc="-1" strike="noStrike">
                <a:solidFill>
                  <a:srgbClr val="000000"/>
                </a:solidFill>
                <a:uFill>
                  <a:solidFill>
                    <a:srgbClr val="ffffff"/>
                  </a:solidFill>
                </a:uFill>
                <a:latin typeface="Arial"/>
              </a:rPr>
              <a:t>Segundo nivel del esquema</a:t>
            </a:r>
            <a:endParaRPr b="0" lang="es-GT"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s-GT" sz="2400" spc="-1" strike="noStrike">
                <a:solidFill>
                  <a:srgbClr val="000000"/>
                </a:solidFill>
                <a:uFill>
                  <a:solidFill>
                    <a:srgbClr val="ffffff"/>
                  </a:solidFill>
                </a:uFill>
                <a:latin typeface="Arial"/>
              </a:rPr>
              <a:t>Tercer nivel del esquema</a:t>
            </a:r>
            <a:endParaRPr b="0" lang="es-GT"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s-GT" sz="2000" spc="-1" strike="noStrike">
                <a:solidFill>
                  <a:srgbClr val="000000"/>
                </a:solidFill>
                <a:uFill>
                  <a:solidFill>
                    <a:srgbClr val="ffffff"/>
                  </a:solidFill>
                </a:uFill>
                <a:latin typeface="Arial"/>
              </a:rPr>
              <a:t>Cuarto nivel del esquema</a:t>
            </a:r>
            <a:endParaRPr b="0" lang="es-GT"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Quinto nivel del esquema</a:t>
            </a:r>
            <a:endParaRPr b="0" lang="es-GT"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Sexto nivel del esquema</a:t>
            </a:r>
            <a:endParaRPr b="0" lang="es-GT"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Séptimo nivel del esquema</a:t>
            </a:r>
            <a:endParaRPr b="0" lang="es-GT"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3200400" y="417240"/>
            <a:ext cx="5689800" cy="860400"/>
          </a:xfrm>
          <a:prstGeom prst="rect">
            <a:avLst/>
          </a:prstGeom>
          <a:noFill/>
          <a:ln>
            <a:noFill/>
          </a:ln>
        </p:spPr>
        <p:style>
          <a:lnRef idx="0"/>
          <a:fillRef idx="0"/>
          <a:effectRef idx="0"/>
          <a:fontRef idx="minor"/>
        </p:style>
        <p:txBody>
          <a:bodyPr lIns="90000" rIns="90000" tIns="45000" bIns="45000" anchor="ctr"/>
          <a:p>
            <a:pPr>
              <a:lnSpc>
                <a:spcPct val="100000"/>
              </a:lnSpc>
            </a:pPr>
            <a:r>
              <a:rPr b="0" lang="es-GT" sz="2800" spc="-1" strike="noStrike">
                <a:solidFill>
                  <a:srgbClr val="ffffff"/>
                </a:solidFill>
                <a:uFill>
                  <a:solidFill>
                    <a:srgbClr val="ffffff"/>
                  </a:solidFill>
                </a:uFill>
                <a:latin typeface="Calibri"/>
                <a:ea typeface="DejaVu Sans"/>
              </a:rPr>
              <a:t>Universidad Francisco Marroquín</a:t>
            </a:r>
            <a:endParaRPr b="0" lang="es-GT" sz="2800" spc="-1" strike="noStrike">
              <a:solidFill>
                <a:srgbClr val="000000"/>
              </a:solidFill>
              <a:uFill>
                <a:solidFill>
                  <a:srgbClr val="ffffff"/>
                </a:solidFill>
              </a:uFill>
              <a:latin typeface="Arial"/>
            </a:endParaRPr>
          </a:p>
        </p:txBody>
      </p:sp>
      <p:sp>
        <p:nvSpPr>
          <p:cNvPr id="149" name="CustomShape 2"/>
          <p:cNvSpPr/>
          <p:nvPr/>
        </p:nvSpPr>
        <p:spPr>
          <a:xfrm>
            <a:off x="3312000" y="2232000"/>
            <a:ext cx="5684400" cy="1099080"/>
          </a:xfrm>
          <a:prstGeom prst="rect">
            <a:avLst/>
          </a:prstGeom>
          <a:noFill/>
          <a:ln>
            <a:noFill/>
          </a:ln>
        </p:spPr>
        <p:style>
          <a:lnRef idx="0"/>
          <a:fillRef idx="0"/>
          <a:effectRef idx="0"/>
          <a:fontRef idx="minor"/>
        </p:style>
        <p:txBody>
          <a:bodyPr lIns="90000" rIns="90000" tIns="45000" bIns="45000"/>
          <a:p>
            <a:pPr algn="r">
              <a:lnSpc>
                <a:spcPct val="100000"/>
              </a:lnSpc>
            </a:pPr>
            <a:r>
              <a:rPr b="0" lang="es-GT" sz="2800" spc="-1" strike="noStrike">
                <a:solidFill>
                  <a:srgbClr val="000000"/>
                </a:solidFill>
                <a:uFill>
                  <a:solidFill>
                    <a:srgbClr val="ffffff"/>
                  </a:solidFill>
                </a:uFill>
                <a:latin typeface="Calibri"/>
                <a:ea typeface="DejaVu Sans"/>
              </a:rPr>
              <a:t>Machine Learning</a:t>
            </a:r>
            <a:endParaRPr b="0" lang="es-GT" sz="2800" spc="-1" strike="noStrike">
              <a:solidFill>
                <a:srgbClr val="000000"/>
              </a:solidFill>
              <a:uFill>
                <a:solidFill>
                  <a:srgbClr val="ffffff"/>
                </a:solidFill>
              </a:uFill>
              <a:latin typeface="Arial"/>
            </a:endParaRPr>
          </a:p>
          <a:p>
            <a:pPr algn="r">
              <a:lnSpc>
                <a:spcPct val="100000"/>
              </a:lnSpc>
            </a:pPr>
            <a:r>
              <a:rPr b="0" lang="es-GT" sz="2800" spc="-1" strike="noStrike">
                <a:solidFill>
                  <a:srgbClr val="000000"/>
                </a:solidFill>
                <a:uFill>
                  <a:solidFill>
                    <a:srgbClr val="ffffff"/>
                  </a:solidFill>
                </a:uFill>
                <a:latin typeface="Calibri"/>
                <a:ea typeface="DejaVu Sans"/>
              </a:rPr>
              <a:t>Primer semestre 2018</a:t>
            </a:r>
            <a:endParaRPr b="0" lang="es-GT" sz="2800" spc="-1" strike="noStrike">
              <a:solidFill>
                <a:srgbClr val="000000"/>
              </a:solidFill>
              <a:uFill>
                <a:solidFill>
                  <a:srgbClr val="ffffff"/>
                </a:solidFill>
              </a:uFill>
              <a:latin typeface="Arial"/>
            </a:endParaRPr>
          </a:p>
          <a:p>
            <a:pPr algn="r">
              <a:lnSpc>
                <a:spcPct val="100000"/>
              </a:lnSpc>
            </a:pPr>
            <a:endParaRPr b="0" lang="es-GT" sz="2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757080" y="433800"/>
            <a:ext cx="8242560" cy="60732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Gradient Descent</a:t>
            </a:r>
            <a:endParaRPr b="0" lang="es-GT" sz="2800" spc="-1" strike="noStrike">
              <a:solidFill>
                <a:srgbClr val="000000"/>
              </a:solidFill>
              <a:uFill>
                <a:solidFill>
                  <a:srgbClr val="ffffff"/>
                </a:solidFill>
              </a:uFill>
              <a:latin typeface="Arial"/>
            </a:endParaRPr>
          </a:p>
        </p:txBody>
      </p:sp>
      <p:sp>
        <p:nvSpPr>
          <p:cNvPr id="177" name="CustomShape 2"/>
          <p:cNvSpPr/>
          <p:nvPr/>
        </p:nvSpPr>
        <p:spPr>
          <a:xfrm>
            <a:off x="469440" y="1224000"/>
            <a:ext cx="8242560" cy="1224000"/>
          </a:xfrm>
          <a:prstGeom prst="rect">
            <a:avLst/>
          </a:prstGeom>
          <a:noFill/>
          <a:ln>
            <a:noFill/>
          </a:ln>
        </p:spPr>
        <p:style>
          <a:lnRef idx="0"/>
          <a:fillRef idx="0"/>
          <a:effectRef idx="0"/>
          <a:fontRef idx="minor"/>
        </p:style>
        <p:txBody>
          <a:bodyPr lIns="0" rIns="0" tIns="0" bIns="0"/>
          <a:p>
            <a:pPr marL="216000" indent="-214200">
              <a:lnSpc>
                <a:spcPct val="100000"/>
              </a:lnSpc>
              <a:buClr>
                <a:srgbClr val="000000"/>
              </a:buClr>
              <a:buFont typeface="Arial"/>
              <a:buChar char="•"/>
            </a:pPr>
            <a:r>
              <a:rPr b="0" lang="es-GT" sz="1300" spc="-1" strike="noStrike">
                <a:solidFill>
                  <a:srgbClr val="000000"/>
                </a:solidFill>
                <a:uFill>
                  <a:solidFill>
                    <a:srgbClr val="ffffff"/>
                  </a:solidFill>
                </a:uFill>
                <a:latin typeface="Arial"/>
              </a:rPr>
              <a:t>Ahora vemos en que dirección la curva esta mas inclinada hacia abajo, y damos un pequeño paso en esta dirección.</a:t>
            </a:r>
            <a:endParaRPr b="0" lang="es-GT" sz="13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0" lang="es-GT" sz="1300" spc="-1" strike="noStrike">
                <a:solidFill>
                  <a:srgbClr val="000000"/>
                </a:solidFill>
                <a:uFill>
                  <a:solidFill>
                    <a:srgbClr val="ffffff"/>
                  </a:solidFill>
                </a:uFill>
                <a:latin typeface="Arial"/>
              </a:rPr>
              <a:t>Para este caso en el que solo poseemos 2 opciones(izquierda y derecha) tomamos un paso a la derecha.</a:t>
            </a:r>
            <a:endParaRPr b="0" lang="es-GT" sz="13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a:lnSpc>
                <a:spcPct val="100000"/>
              </a:lnSpc>
            </a:pPr>
            <a:endParaRPr b="0" lang="es-GT" sz="1300" spc="-1" strike="noStrike">
              <a:solidFill>
                <a:srgbClr val="000000"/>
              </a:solidFill>
              <a:uFill>
                <a:solidFill>
                  <a:srgbClr val="ffffff"/>
                </a:solidFill>
              </a:uFill>
              <a:latin typeface="Arial"/>
            </a:endParaRPr>
          </a:p>
          <a:p>
            <a:pPr>
              <a:lnSpc>
                <a:spcPct val="100000"/>
              </a:lnSpc>
            </a:pPr>
            <a:endParaRPr b="0" lang="es-GT" sz="1300" spc="-1" strike="noStrike">
              <a:solidFill>
                <a:srgbClr val="000000"/>
              </a:solidFill>
              <a:uFill>
                <a:solidFill>
                  <a:srgbClr val="ffffff"/>
                </a:solidFill>
              </a:uFill>
              <a:latin typeface="Arial"/>
            </a:endParaRPr>
          </a:p>
        </p:txBody>
      </p:sp>
      <p:pic>
        <p:nvPicPr>
          <p:cNvPr id="178" name="" descr=""/>
          <p:cNvPicPr/>
          <p:nvPr/>
        </p:nvPicPr>
        <p:blipFill>
          <a:blip r:embed="rId1"/>
          <a:stretch/>
        </p:blipFill>
        <p:spPr>
          <a:xfrm>
            <a:off x="2304000" y="2304000"/>
            <a:ext cx="3628800" cy="239040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757080" y="433800"/>
            <a:ext cx="8242560" cy="60732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Gradient Descent</a:t>
            </a:r>
            <a:endParaRPr b="0" lang="es-GT" sz="2800" spc="-1" strike="noStrike">
              <a:solidFill>
                <a:srgbClr val="000000"/>
              </a:solidFill>
              <a:uFill>
                <a:solidFill>
                  <a:srgbClr val="ffffff"/>
                </a:solidFill>
              </a:uFill>
              <a:latin typeface="Arial"/>
            </a:endParaRPr>
          </a:p>
        </p:txBody>
      </p:sp>
      <p:sp>
        <p:nvSpPr>
          <p:cNvPr id="180" name="CustomShape 2"/>
          <p:cNvSpPr/>
          <p:nvPr/>
        </p:nvSpPr>
        <p:spPr>
          <a:xfrm>
            <a:off x="469440" y="1224000"/>
            <a:ext cx="8242560" cy="1224000"/>
          </a:xfrm>
          <a:prstGeom prst="rect">
            <a:avLst/>
          </a:prstGeom>
          <a:noFill/>
          <a:ln>
            <a:noFill/>
          </a:ln>
        </p:spPr>
        <p:style>
          <a:lnRef idx="0"/>
          <a:fillRef idx="0"/>
          <a:effectRef idx="0"/>
          <a:fontRef idx="minor"/>
        </p:style>
        <p:txBody>
          <a:bodyPr lIns="0" rIns="0" tIns="0" bIns="0"/>
          <a:p>
            <a:pPr marL="216000" indent="-214200">
              <a:lnSpc>
                <a:spcPct val="100000"/>
              </a:lnSpc>
              <a:buClr>
                <a:srgbClr val="000000"/>
              </a:buClr>
              <a:buFont typeface="Arial"/>
              <a:buChar char="•"/>
            </a:pPr>
            <a:r>
              <a:rPr b="0" lang="es-GT" sz="1300" spc="-1" strike="noStrike">
                <a:solidFill>
                  <a:srgbClr val="000000"/>
                </a:solidFill>
                <a:uFill>
                  <a:solidFill>
                    <a:srgbClr val="ffffff"/>
                  </a:solidFill>
                </a:uFill>
                <a:latin typeface="Arial"/>
              </a:rPr>
              <a:t>En este nuevo punto , repetimos el proceso, en que dirección la curva desciende mas rápidamente?</a:t>
            </a:r>
            <a:endParaRPr b="0" lang="es-GT" sz="13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0" lang="es-GT" sz="1300" spc="-1" strike="noStrike">
                <a:solidFill>
                  <a:srgbClr val="000000"/>
                </a:solidFill>
                <a:uFill>
                  <a:solidFill>
                    <a:srgbClr val="ffffff"/>
                  </a:solidFill>
                </a:uFill>
                <a:latin typeface="Arial"/>
              </a:rPr>
              <a:t>Para este ejemplo sencillo(teniendo únicamente opciones izquierda o derech) nuevamente damos un paso a la derecha</a:t>
            </a:r>
            <a:endParaRPr b="0" lang="es-GT" sz="13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a:lnSpc>
                <a:spcPct val="100000"/>
              </a:lnSpc>
            </a:pPr>
            <a:endParaRPr b="0" lang="es-GT" sz="1300" spc="-1" strike="noStrike">
              <a:solidFill>
                <a:srgbClr val="000000"/>
              </a:solidFill>
              <a:uFill>
                <a:solidFill>
                  <a:srgbClr val="ffffff"/>
                </a:solidFill>
              </a:uFill>
              <a:latin typeface="Arial"/>
            </a:endParaRPr>
          </a:p>
          <a:p>
            <a:pPr>
              <a:lnSpc>
                <a:spcPct val="100000"/>
              </a:lnSpc>
            </a:pPr>
            <a:endParaRPr b="0" lang="es-GT" sz="1300" spc="-1" strike="noStrike">
              <a:solidFill>
                <a:srgbClr val="000000"/>
              </a:solidFill>
              <a:uFill>
                <a:solidFill>
                  <a:srgbClr val="ffffff"/>
                </a:solidFill>
              </a:uFill>
              <a:latin typeface="Arial"/>
            </a:endParaRPr>
          </a:p>
        </p:txBody>
      </p:sp>
      <p:pic>
        <p:nvPicPr>
          <p:cNvPr id="181" name="" descr=""/>
          <p:cNvPicPr/>
          <p:nvPr/>
        </p:nvPicPr>
        <p:blipFill>
          <a:blip r:embed="rId1"/>
          <a:stretch/>
        </p:blipFill>
        <p:spPr>
          <a:xfrm>
            <a:off x="2567520" y="2232000"/>
            <a:ext cx="3552480" cy="242856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757080" y="433800"/>
            <a:ext cx="8242560" cy="60732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Gradient Descent</a:t>
            </a:r>
            <a:endParaRPr b="0" lang="es-GT" sz="2800" spc="-1" strike="noStrike">
              <a:solidFill>
                <a:srgbClr val="000000"/>
              </a:solidFill>
              <a:uFill>
                <a:solidFill>
                  <a:srgbClr val="ffffff"/>
                </a:solidFill>
              </a:uFill>
              <a:latin typeface="Arial"/>
            </a:endParaRPr>
          </a:p>
        </p:txBody>
      </p:sp>
      <p:sp>
        <p:nvSpPr>
          <p:cNvPr id="183" name="CustomShape 2"/>
          <p:cNvSpPr/>
          <p:nvPr/>
        </p:nvSpPr>
        <p:spPr>
          <a:xfrm>
            <a:off x="469440" y="1224000"/>
            <a:ext cx="8242560" cy="1224000"/>
          </a:xfrm>
          <a:prstGeom prst="rect">
            <a:avLst/>
          </a:prstGeom>
          <a:noFill/>
          <a:ln>
            <a:noFill/>
          </a:ln>
        </p:spPr>
        <p:style>
          <a:lnRef idx="0"/>
          <a:fillRef idx="0"/>
          <a:effectRef idx="0"/>
          <a:fontRef idx="minor"/>
        </p:style>
        <p:txBody>
          <a:bodyPr lIns="0" rIns="0" tIns="0" bIns="0"/>
          <a:p>
            <a:pPr marL="216000" indent="-214200">
              <a:lnSpc>
                <a:spcPct val="100000"/>
              </a:lnSpc>
              <a:buClr>
                <a:srgbClr val="000000"/>
              </a:buClr>
              <a:buFont typeface="Arial"/>
              <a:buChar char="•"/>
            </a:pPr>
            <a:r>
              <a:rPr b="0" lang="es-GT" sz="1300" spc="-1" strike="noStrike">
                <a:solidFill>
                  <a:srgbClr val="000000"/>
                </a:solidFill>
                <a:uFill>
                  <a:solidFill>
                    <a:srgbClr val="ffffff"/>
                  </a:solidFill>
                </a:uFill>
                <a:latin typeface="Arial"/>
              </a:rPr>
              <a:t>Luego de repetir varias veces el proceso y dar pequeños pasos en la dirección de mayor descenso, llegamos al punto mínimo.</a:t>
            </a:r>
            <a:endParaRPr b="0" lang="es-GT" sz="13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a:lnSpc>
                <a:spcPct val="100000"/>
              </a:lnSpc>
            </a:pPr>
            <a:endParaRPr b="0" lang="es-GT" sz="1300" spc="-1" strike="noStrike">
              <a:solidFill>
                <a:srgbClr val="000000"/>
              </a:solidFill>
              <a:uFill>
                <a:solidFill>
                  <a:srgbClr val="ffffff"/>
                </a:solidFill>
              </a:uFill>
              <a:latin typeface="Arial"/>
            </a:endParaRPr>
          </a:p>
          <a:p>
            <a:pPr>
              <a:lnSpc>
                <a:spcPct val="100000"/>
              </a:lnSpc>
            </a:pPr>
            <a:endParaRPr b="0" lang="es-GT" sz="1300" spc="-1" strike="noStrike">
              <a:solidFill>
                <a:srgbClr val="000000"/>
              </a:solidFill>
              <a:uFill>
                <a:solidFill>
                  <a:srgbClr val="ffffff"/>
                </a:solidFill>
              </a:uFill>
              <a:latin typeface="Arial"/>
            </a:endParaRPr>
          </a:p>
        </p:txBody>
      </p:sp>
      <p:pic>
        <p:nvPicPr>
          <p:cNvPr id="184" name="" descr=""/>
          <p:cNvPicPr/>
          <p:nvPr/>
        </p:nvPicPr>
        <p:blipFill>
          <a:blip r:embed="rId1"/>
          <a:stretch/>
        </p:blipFill>
        <p:spPr>
          <a:xfrm>
            <a:off x="2664000" y="2016000"/>
            <a:ext cx="3571560" cy="243792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757080" y="433800"/>
            <a:ext cx="8242560" cy="60732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Gradient Descent</a:t>
            </a:r>
            <a:endParaRPr b="0" lang="es-GT" sz="2800" spc="-1" strike="noStrike">
              <a:solidFill>
                <a:srgbClr val="000000"/>
              </a:solidFill>
              <a:uFill>
                <a:solidFill>
                  <a:srgbClr val="ffffff"/>
                </a:solidFill>
              </a:uFill>
              <a:latin typeface="Arial"/>
            </a:endParaRPr>
          </a:p>
        </p:txBody>
      </p:sp>
      <p:sp>
        <p:nvSpPr>
          <p:cNvPr id="186" name="CustomShape 2"/>
          <p:cNvSpPr/>
          <p:nvPr/>
        </p:nvSpPr>
        <p:spPr>
          <a:xfrm>
            <a:off x="469440" y="1224000"/>
            <a:ext cx="8242560" cy="1224000"/>
          </a:xfrm>
          <a:prstGeom prst="rect">
            <a:avLst/>
          </a:prstGeom>
          <a:noFill/>
          <a:ln>
            <a:noFill/>
          </a:ln>
        </p:spPr>
        <p:style>
          <a:lnRef idx="0"/>
          <a:fillRef idx="0"/>
          <a:effectRef idx="0"/>
          <a:fontRef idx="minor"/>
        </p:style>
        <p:txBody>
          <a:bodyPr lIns="0" rIns="0" tIns="0" bIns="0"/>
          <a:p>
            <a:pPr marL="216000" indent="-214200">
              <a:lnSpc>
                <a:spcPct val="100000"/>
              </a:lnSpc>
              <a:buClr>
                <a:srgbClr val="000000"/>
              </a:buClr>
              <a:buFont typeface="Arial"/>
              <a:buChar char="•"/>
            </a:pPr>
            <a:r>
              <a:rPr b="0" lang="es-GT" sz="1300" spc="-1" strike="noStrike">
                <a:solidFill>
                  <a:srgbClr val="000000"/>
                </a:solidFill>
                <a:uFill>
                  <a:solidFill>
                    <a:srgbClr val="ffffff"/>
                  </a:solidFill>
                </a:uFill>
                <a:latin typeface="Arial"/>
              </a:rPr>
              <a:t>Para este ejemplo sencillo es fácil que pensemos: “¿por que hacerlo por pasos? Es obvio en donde estaba el punto mínimo de la curva”.</a:t>
            </a:r>
            <a:endParaRPr b="0" lang="es-GT" sz="13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0" lang="es-GT" sz="1300" spc="-1" strike="noStrike">
                <a:solidFill>
                  <a:srgbClr val="000000"/>
                </a:solidFill>
                <a:uFill>
                  <a:solidFill>
                    <a:srgbClr val="ffffff"/>
                  </a:solidFill>
                </a:uFill>
                <a:latin typeface="Arial"/>
              </a:rPr>
              <a:t>El problema es que esto que para nosotros es sencillo e intuitivo , para la computadora no es tan fácil, necesita instrucciones o lineamientos de como hacerlo ya que ella solo ve números.</a:t>
            </a:r>
            <a:endParaRPr b="0" lang="es-GT" sz="13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0" lang="es-GT" sz="1300" spc="-1" strike="noStrike">
                <a:solidFill>
                  <a:srgbClr val="000000"/>
                </a:solidFill>
                <a:uFill>
                  <a:solidFill>
                    <a:srgbClr val="ffffff"/>
                  </a:solidFill>
                </a:uFill>
                <a:latin typeface="Arial"/>
              </a:rPr>
              <a:t>¿ Y si la función no fuera una parábola ? ¿Y si tuviéramos una curva con mas variables? Ya no sería tan fácil hacerlo visualmente(incluso imposible si tenemos 3 o más).</a:t>
            </a:r>
            <a:endParaRPr b="0" lang="es-GT" sz="13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a:lnSpc>
                <a:spcPct val="100000"/>
              </a:lnSpc>
            </a:pPr>
            <a:endParaRPr b="0" lang="es-GT" sz="1300" spc="-1" strike="noStrike">
              <a:solidFill>
                <a:srgbClr val="000000"/>
              </a:solidFill>
              <a:uFill>
                <a:solidFill>
                  <a:srgbClr val="ffffff"/>
                </a:solidFill>
              </a:uFill>
              <a:latin typeface="Arial"/>
            </a:endParaRPr>
          </a:p>
          <a:p>
            <a:pPr>
              <a:lnSpc>
                <a:spcPct val="100000"/>
              </a:lnSpc>
            </a:pPr>
            <a:endParaRPr b="0" lang="es-GT" sz="1300" spc="-1" strike="noStrike">
              <a:solidFill>
                <a:srgbClr val="000000"/>
              </a:solidFill>
              <a:uFill>
                <a:solidFill>
                  <a:srgbClr val="ffffff"/>
                </a:solidFill>
              </a:uFill>
              <a:latin typeface="Arial"/>
            </a:endParaRPr>
          </a:p>
        </p:txBody>
      </p:sp>
      <p:pic>
        <p:nvPicPr>
          <p:cNvPr id="187" name="" descr=""/>
          <p:cNvPicPr/>
          <p:nvPr/>
        </p:nvPicPr>
        <p:blipFill>
          <a:blip r:embed="rId1"/>
          <a:stretch/>
        </p:blipFill>
        <p:spPr>
          <a:xfrm>
            <a:off x="3672000" y="2664000"/>
            <a:ext cx="2304000" cy="230400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757080" y="433800"/>
            <a:ext cx="8242560" cy="60732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Gradient Descent</a:t>
            </a:r>
            <a:endParaRPr b="0" lang="es-GT" sz="2800" spc="-1" strike="noStrike">
              <a:solidFill>
                <a:srgbClr val="000000"/>
              </a:solidFill>
              <a:uFill>
                <a:solidFill>
                  <a:srgbClr val="ffffff"/>
                </a:solidFill>
              </a:uFill>
              <a:latin typeface="Arial"/>
            </a:endParaRPr>
          </a:p>
        </p:txBody>
      </p:sp>
      <p:sp>
        <p:nvSpPr>
          <p:cNvPr id="189" name="CustomShape 2"/>
          <p:cNvSpPr/>
          <p:nvPr/>
        </p:nvSpPr>
        <p:spPr>
          <a:xfrm>
            <a:off x="469440" y="1224000"/>
            <a:ext cx="8242560" cy="1224000"/>
          </a:xfrm>
          <a:prstGeom prst="rect">
            <a:avLst/>
          </a:prstGeom>
          <a:noFill/>
          <a:ln>
            <a:noFill/>
          </a:ln>
        </p:spPr>
        <p:style>
          <a:lnRef idx="0"/>
          <a:fillRef idx="0"/>
          <a:effectRef idx="0"/>
          <a:fontRef idx="minor"/>
        </p:style>
        <p:txBody>
          <a:bodyPr lIns="0" rIns="0" tIns="0" bIns="0"/>
          <a:p>
            <a:pPr marL="216000" indent="-214200">
              <a:lnSpc>
                <a:spcPct val="100000"/>
              </a:lnSpc>
              <a:buClr>
                <a:srgbClr val="000000"/>
              </a:buClr>
              <a:buFont typeface="Arial"/>
              <a:buChar char="•"/>
            </a:pPr>
            <a:r>
              <a:rPr b="0" lang="es-GT" sz="1300" spc="-1" strike="noStrike">
                <a:solidFill>
                  <a:srgbClr val="000000"/>
                </a:solidFill>
                <a:uFill>
                  <a:solidFill>
                    <a:srgbClr val="ffffff"/>
                  </a:solidFill>
                </a:uFill>
                <a:latin typeface="Arial"/>
              </a:rPr>
              <a:t>Si la computadora necesita una guía de como hacer esto y sabemos que lo que buscamos es tomar un paso en la dirección más inclinada, entonces vemos que necesitamos una forma de medir la inclinación de la curva para un punto de ella cualquiera.</a:t>
            </a:r>
            <a:endParaRPr b="0" lang="es-GT" sz="13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0" lang="es-GT" sz="1300" spc="-1" strike="noStrike">
                <a:solidFill>
                  <a:srgbClr val="000000"/>
                </a:solidFill>
                <a:uFill>
                  <a:solidFill>
                    <a:srgbClr val="ffffff"/>
                  </a:solidFill>
                </a:uFill>
                <a:latin typeface="Arial"/>
              </a:rPr>
              <a:t>¿ Y como podemos saber la inclinación de la curva en un punto dado? Matemáticamente sabemos que podemos hacer esto con la pendiente .</a:t>
            </a:r>
            <a:endParaRPr b="0" lang="es-GT" sz="13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1" lang="es-GT" sz="1300" spc="-1" strike="noStrike">
                <a:solidFill>
                  <a:srgbClr val="000000"/>
                </a:solidFill>
                <a:uFill>
                  <a:solidFill>
                    <a:srgbClr val="ffffff"/>
                  </a:solidFill>
                </a:uFill>
                <a:latin typeface="Arial"/>
              </a:rPr>
              <a:t>Pregunta: </a:t>
            </a:r>
            <a:r>
              <a:rPr b="0" lang="es-GT" sz="1300" spc="-1" strike="noStrike">
                <a:solidFill>
                  <a:srgbClr val="000000"/>
                </a:solidFill>
                <a:uFill>
                  <a:solidFill>
                    <a:srgbClr val="ffffff"/>
                  </a:solidFill>
                </a:uFill>
                <a:latin typeface="Arial"/>
              </a:rPr>
              <a:t>Pero , si no es una línea recta(en este caso es una parábola), ¿como podemos saber la pendiente de la curva en un punto dado para cualquier función?</a:t>
            </a:r>
            <a:endParaRPr b="0" lang="es-GT" sz="13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a:lnSpc>
                <a:spcPct val="100000"/>
              </a:lnSpc>
            </a:pPr>
            <a:endParaRPr b="0" lang="es-GT" sz="1300" spc="-1" strike="noStrike">
              <a:solidFill>
                <a:srgbClr val="000000"/>
              </a:solidFill>
              <a:uFill>
                <a:solidFill>
                  <a:srgbClr val="ffffff"/>
                </a:solidFill>
              </a:uFill>
              <a:latin typeface="Arial"/>
            </a:endParaRPr>
          </a:p>
          <a:p>
            <a:pPr>
              <a:lnSpc>
                <a:spcPct val="100000"/>
              </a:lnSpc>
            </a:pPr>
            <a:endParaRPr b="0" lang="es-GT" sz="13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757080" y="433800"/>
            <a:ext cx="8242560" cy="60732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Gradient Descent</a:t>
            </a:r>
            <a:endParaRPr b="0" lang="es-GT" sz="2800" spc="-1" strike="noStrike">
              <a:solidFill>
                <a:srgbClr val="000000"/>
              </a:solidFill>
              <a:uFill>
                <a:solidFill>
                  <a:srgbClr val="ffffff"/>
                </a:solidFill>
              </a:uFill>
              <a:latin typeface="Arial"/>
            </a:endParaRPr>
          </a:p>
        </p:txBody>
      </p:sp>
      <p:sp>
        <p:nvSpPr>
          <p:cNvPr id="191" name="CustomShape 2"/>
          <p:cNvSpPr/>
          <p:nvPr/>
        </p:nvSpPr>
        <p:spPr>
          <a:xfrm>
            <a:off x="469440" y="1224000"/>
            <a:ext cx="8242560" cy="1224000"/>
          </a:xfrm>
          <a:prstGeom prst="rect">
            <a:avLst/>
          </a:prstGeom>
          <a:noFill/>
          <a:ln>
            <a:noFill/>
          </a:ln>
        </p:spPr>
        <p:style>
          <a:lnRef idx="0"/>
          <a:fillRef idx="0"/>
          <a:effectRef idx="0"/>
          <a:fontRef idx="minor"/>
        </p:style>
        <p:txBody>
          <a:bodyPr lIns="0" rIns="0" tIns="0" bIns="0"/>
          <a:p>
            <a:pPr marL="216000" indent="-214200">
              <a:lnSpc>
                <a:spcPct val="100000"/>
              </a:lnSpc>
              <a:buClr>
                <a:srgbClr val="000000"/>
              </a:buClr>
              <a:buFont typeface="Arial"/>
              <a:buChar char="•"/>
            </a:pPr>
            <a:r>
              <a:rPr b="1" lang="es-GT" sz="1300" spc="-1" strike="noStrike">
                <a:solidFill>
                  <a:srgbClr val="000000"/>
                </a:solidFill>
                <a:uFill>
                  <a:solidFill>
                    <a:srgbClr val="ffffff"/>
                  </a:solidFill>
                </a:uFill>
                <a:latin typeface="Arial"/>
              </a:rPr>
              <a:t>Pregunta: </a:t>
            </a:r>
            <a:r>
              <a:rPr b="0" lang="es-GT" sz="1300" spc="-1" strike="noStrike">
                <a:solidFill>
                  <a:srgbClr val="000000"/>
                </a:solidFill>
                <a:uFill>
                  <a:solidFill>
                    <a:srgbClr val="ffffff"/>
                  </a:solidFill>
                </a:uFill>
                <a:latin typeface="Arial"/>
              </a:rPr>
              <a:t>Pero , si no es una línea recta(en este caso es una parábola), ¿como podemos saber la pendiente de la curva en un punto dado para cualquier función?</a:t>
            </a:r>
            <a:endParaRPr b="0" lang="es-GT" sz="13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1" lang="es-GT" sz="1300" spc="-1" strike="noStrike">
                <a:solidFill>
                  <a:srgbClr val="000000"/>
                </a:solidFill>
                <a:uFill>
                  <a:solidFill>
                    <a:srgbClr val="ffffff"/>
                  </a:solidFill>
                </a:uFill>
                <a:latin typeface="Arial"/>
              </a:rPr>
              <a:t>El cálculo diferencial nos da exactamente lo que necesitamos, ya que nos da como herramienta la derivada de la función para poder estimar la pendiente de cualquier función en cualquier punto.</a:t>
            </a:r>
            <a:endParaRPr b="0" lang="es-GT" sz="13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0" lang="es-GT" sz="1300" spc="-1" strike="noStrike">
                <a:solidFill>
                  <a:srgbClr val="000000"/>
                </a:solidFill>
                <a:uFill>
                  <a:solidFill>
                    <a:srgbClr val="ffffff"/>
                  </a:solidFill>
                </a:uFill>
                <a:latin typeface="Arial"/>
              </a:rPr>
              <a:t>No olvidemos que otra interpretación de la derivada de una función, es el ritmo o taza de cambio de la variable dependiente respecto de la variable independiente.</a:t>
            </a:r>
            <a:endParaRPr b="0" lang="es-GT" sz="13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a:lnSpc>
                <a:spcPct val="100000"/>
              </a:lnSpc>
            </a:pPr>
            <a:endParaRPr b="0" lang="es-GT" sz="1300" spc="-1" strike="noStrike">
              <a:solidFill>
                <a:srgbClr val="000000"/>
              </a:solidFill>
              <a:uFill>
                <a:solidFill>
                  <a:srgbClr val="ffffff"/>
                </a:solidFill>
              </a:uFill>
              <a:latin typeface="Arial"/>
            </a:endParaRPr>
          </a:p>
          <a:p>
            <a:pPr>
              <a:lnSpc>
                <a:spcPct val="100000"/>
              </a:lnSpc>
            </a:pPr>
            <a:endParaRPr b="0" lang="es-GT" sz="1300" spc="-1" strike="noStrike">
              <a:solidFill>
                <a:srgbClr val="000000"/>
              </a:solidFill>
              <a:uFill>
                <a:solidFill>
                  <a:srgbClr val="ffffff"/>
                </a:solidFill>
              </a:uFill>
              <a:latin typeface="Arial"/>
            </a:endParaRPr>
          </a:p>
        </p:txBody>
      </p:sp>
      <p:pic>
        <p:nvPicPr>
          <p:cNvPr id="192" name="" descr=""/>
          <p:cNvPicPr/>
          <p:nvPr/>
        </p:nvPicPr>
        <p:blipFill>
          <a:blip r:embed="rId1"/>
          <a:stretch/>
        </p:blipFill>
        <p:spPr>
          <a:xfrm>
            <a:off x="3168000" y="2664000"/>
            <a:ext cx="2869560" cy="229572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757080" y="433800"/>
            <a:ext cx="8242560" cy="60732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Gradient Descent</a:t>
            </a:r>
            <a:endParaRPr b="0" lang="es-GT" sz="2800" spc="-1" strike="noStrike">
              <a:solidFill>
                <a:srgbClr val="000000"/>
              </a:solidFill>
              <a:uFill>
                <a:solidFill>
                  <a:srgbClr val="ffffff"/>
                </a:solidFill>
              </a:uFill>
              <a:latin typeface="Arial"/>
            </a:endParaRPr>
          </a:p>
        </p:txBody>
      </p:sp>
      <p:sp>
        <p:nvSpPr>
          <p:cNvPr id="194" name="CustomShape 2"/>
          <p:cNvSpPr/>
          <p:nvPr/>
        </p:nvSpPr>
        <p:spPr>
          <a:xfrm>
            <a:off x="469440" y="1224000"/>
            <a:ext cx="8242560" cy="1224000"/>
          </a:xfrm>
          <a:prstGeom prst="rect">
            <a:avLst/>
          </a:prstGeom>
          <a:noFill/>
          <a:ln>
            <a:noFill/>
          </a:ln>
        </p:spPr>
        <p:style>
          <a:lnRef idx="0"/>
          <a:fillRef idx="0"/>
          <a:effectRef idx="0"/>
          <a:fontRef idx="minor"/>
        </p:style>
        <p:txBody>
          <a:bodyPr lIns="0" rIns="0" tIns="0" bIns="0"/>
          <a:p>
            <a:pPr marL="216000" indent="-214200">
              <a:lnSpc>
                <a:spcPct val="100000"/>
              </a:lnSpc>
              <a:buClr>
                <a:srgbClr val="000000"/>
              </a:buClr>
              <a:buFont typeface="Arial"/>
              <a:buChar char="•"/>
            </a:pPr>
            <a:r>
              <a:rPr b="0" lang="es-GT" sz="1300" spc="-1" strike="noStrike">
                <a:solidFill>
                  <a:srgbClr val="000000"/>
                </a:solidFill>
                <a:uFill>
                  <a:solidFill>
                    <a:srgbClr val="ffffff"/>
                  </a:solidFill>
                </a:uFill>
                <a:latin typeface="Arial"/>
              </a:rPr>
              <a:t>Ahora analicemos que pasa en la parábola en el punto  donde iniciamos el proceso. ¿Como es la pendiente de </a:t>
            </a:r>
            <a:r>
              <a:rPr b="0" lang="es-GT" sz="1300" spc="-1" strike="noStrike">
                <a:solidFill>
                  <a:srgbClr val="000000"/>
                </a:solidFill>
                <a:uFill>
                  <a:solidFill>
                    <a:srgbClr val="ffffff"/>
                  </a:solidFill>
                </a:uFill>
                <a:latin typeface="Arial"/>
              </a:rPr>
              <a:t>la parábola en este punto? </a:t>
            </a:r>
            <a:r>
              <a:rPr b="1" lang="es-GT" sz="1300" spc="-1" strike="noStrike">
                <a:solidFill>
                  <a:srgbClr val="000000"/>
                </a:solidFill>
                <a:uFill>
                  <a:solidFill>
                    <a:srgbClr val="ffffff"/>
                  </a:solidFill>
                </a:uFill>
                <a:latin typeface="Arial"/>
              </a:rPr>
              <a:t>Podemos ver que la pendiente(la derivada) es negativa.</a:t>
            </a:r>
            <a:endParaRPr b="0" lang="es-GT" sz="13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a:lnSpc>
                <a:spcPct val="100000"/>
              </a:lnSpc>
            </a:pPr>
            <a:endParaRPr b="0" lang="es-GT" sz="1300" spc="-1" strike="noStrike">
              <a:solidFill>
                <a:srgbClr val="000000"/>
              </a:solidFill>
              <a:uFill>
                <a:solidFill>
                  <a:srgbClr val="ffffff"/>
                </a:solidFill>
              </a:uFill>
              <a:latin typeface="Arial"/>
            </a:endParaRPr>
          </a:p>
          <a:p>
            <a:pPr>
              <a:lnSpc>
                <a:spcPct val="100000"/>
              </a:lnSpc>
            </a:pPr>
            <a:endParaRPr b="0" lang="es-GT" sz="1300" spc="-1" strike="noStrike">
              <a:solidFill>
                <a:srgbClr val="000000"/>
              </a:solidFill>
              <a:uFill>
                <a:solidFill>
                  <a:srgbClr val="ffffff"/>
                </a:solidFill>
              </a:uFill>
              <a:latin typeface="Arial"/>
            </a:endParaRPr>
          </a:p>
        </p:txBody>
      </p:sp>
      <p:pic>
        <p:nvPicPr>
          <p:cNvPr id="195" name="" descr=""/>
          <p:cNvPicPr/>
          <p:nvPr/>
        </p:nvPicPr>
        <p:blipFill>
          <a:blip r:embed="rId1"/>
          <a:stretch/>
        </p:blipFill>
        <p:spPr>
          <a:xfrm>
            <a:off x="1647000" y="1728000"/>
            <a:ext cx="5409000" cy="2808000"/>
          </a:xfrm>
          <a:prstGeom prst="rect">
            <a:avLst/>
          </a:prstGeom>
          <a:ln>
            <a:noFill/>
          </a:ln>
        </p:spPr>
      </p:pic>
      <p:sp>
        <p:nvSpPr>
          <p:cNvPr id="196" name="TextShape 3"/>
          <p:cNvSpPr txBox="1"/>
          <p:nvPr/>
        </p:nvSpPr>
        <p:spPr>
          <a:xfrm>
            <a:off x="367200" y="4824000"/>
            <a:ext cx="6252480" cy="274680"/>
          </a:xfrm>
          <a:prstGeom prst="rect">
            <a:avLst/>
          </a:prstGeom>
          <a:noFill/>
          <a:ln>
            <a:noFill/>
          </a:ln>
        </p:spPr>
        <p:txBody>
          <a:bodyPr lIns="90000" rIns="90000" tIns="45000" bIns="45000"/>
          <a:p>
            <a:r>
              <a:rPr b="0" lang="es-GT" sz="1300" spc="-1" strike="noStrike">
                <a:solidFill>
                  <a:srgbClr val="000000"/>
                </a:solidFill>
                <a:uFill>
                  <a:solidFill>
                    <a:srgbClr val="ffffff"/>
                  </a:solidFill>
                </a:uFill>
                <a:latin typeface="Arial"/>
              </a:rPr>
              <a:t>La derivada en este punto es negativa y el mínimo se encuentra a la derecha de el.</a:t>
            </a:r>
            <a:endParaRPr b="0" lang="es-GT" sz="13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757080" y="433800"/>
            <a:ext cx="8242560" cy="60732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Gradient Descent</a:t>
            </a:r>
            <a:endParaRPr b="0" lang="es-GT" sz="2800" spc="-1" strike="noStrike">
              <a:solidFill>
                <a:srgbClr val="000000"/>
              </a:solidFill>
              <a:uFill>
                <a:solidFill>
                  <a:srgbClr val="ffffff"/>
                </a:solidFill>
              </a:uFill>
              <a:latin typeface="Arial"/>
            </a:endParaRPr>
          </a:p>
        </p:txBody>
      </p:sp>
      <p:sp>
        <p:nvSpPr>
          <p:cNvPr id="198" name="CustomShape 2"/>
          <p:cNvSpPr/>
          <p:nvPr/>
        </p:nvSpPr>
        <p:spPr>
          <a:xfrm>
            <a:off x="469440" y="1224000"/>
            <a:ext cx="8242560" cy="1224000"/>
          </a:xfrm>
          <a:prstGeom prst="rect">
            <a:avLst/>
          </a:prstGeom>
          <a:noFill/>
          <a:ln>
            <a:noFill/>
          </a:ln>
        </p:spPr>
        <p:style>
          <a:lnRef idx="0"/>
          <a:fillRef idx="0"/>
          <a:effectRef idx="0"/>
          <a:fontRef idx="minor"/>
        </p:style>
        <p:txBody>
          <a:bodyPr lIns="0" rIns="0" tIns="0" bIns="0"/>
          <a:p>
            <a:pPr marL="216000" indent="-214200">
              <a:lnSpc>
                <a:spcPct val="100000"/>
              </a:lnSpc>
              <a:buClr>
                <a:srgbClr val="000000"/>
              </a:buClr>
              <a:buFont typeface="Arial"/>
              <a:buChar char="•"/>
            </a:pPr>
            <a:r>
              <a:rPr b="0" lang="es-GT" sz="1300" spc="-1" strike="noStrike">
                <a:solidFill>
                  <a:srgbClr val="000000"/>
                </a:solidFill>
                <a:uFill>
                  <a:solidFill>
                    <a:srgbClr val="ffffff"/>
                  </a:solidFill>
                </a:uFill>
                <a:latin typeface="Arial"/>
              </a:rPr>
              <a:t>¿Y que pasa con la pendiente(derivada) si el punto inicial  hubiese estado situado al lado contrario de la curva? </a:t>
            </a:r>
            <a:r>
              <a:rPr b="1" lang="es-GT" sz="1300" spc="-1" strike="noStrike">
                <a:solidFill>
                  <a:srgbClr val="000000"/>
                </a:solidFill>
                <a:uFill>
                  <a:solidFill>
                    <a:srgbClr val="ffffff"/>
                  </a:solidFill>
                </a:uFill>
                <a:latin typeface="Arial"/>
              </a:rPr>
              <a:t> La pendiente es positiva.</a:t>
            </a:r>
            <a:endParaRPr b="0" lang="es-GT" sz="13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a:lnSpc>
                <a:spcPct val="100000"/>
              </a:lnSpc>
            </a:pPr>
            <a:endParaRPr b="0" lang="es-GT" sz="1300" spc="-1" strike="noStrike">
              <a:solidFill>
                <a:srgbClr val="000000"/>
              </a:solidFill>
              <a:uFill>
                <a:solidFill>
                  <a:srgbClr val="ffffff"/>
                </a:solidFill>
              </a:uFill>
              <a:latin typeface="Arial"/>
            </a:endParaRPr>
          </a:p>
          <a:p>
            <a:pPr>
              <a:lnSpc>
                <a:spcPct val="100000"/>
              </a:lnSpc>
            </a:pPr>
            <a:endParaRPr b="0" lang="es-GT" sz="1300" spc="-1" strike="noStrike">
              <a:solidFill>
                <a:srgbClr val="000000"/>
              </a:solidFill>
              <a:uFill>
                <a:solidFill>
                  <a:srgbClr val="ffffff"/>
                </a:solidFill>
              </a:uFill>
              <a:latin typeface="Arial"/>
            </a:endParaRPr>
          </a:p>
        </p:txBody>
      </p:sp>
      <p:pic>
        <p:nvPicPr>
          <p:cNvPr id="199" name="" descr=""/>
          <p:cNvPicPr/>
          <p:nvPr/>
        </p:nvPicPr>
        <p:blipFill>
          <a:blip r:embed="rId1"/>
          <a:stretch/>
        </p:blipFill>
        <p:spPr>
          <a:xfrm>
            <a:off x="1952280" y="1823760"/>
            <a:ext cx="5247720" cy="2856240"/>
          </a:xfrm>
          <a:prstGeom prst="rect">
            <a:avLst/>
          </a:prstGeom>
          <a:ln>
            <a:noFill/>
          </a:ln>
        </p:spPr>
      </p:pic>
      <p:sp>
        <p:nvSpPr>
          <p:cNvPr id="200" name="TextShape 3"/>
          <p:cNvSpPr txBox="1"/>
          <p:nvPr/>
        </p:nvSpPr>
        <p:spPr>
          <a:xfrm>
            <a:off x="393120" y="4797360"/>
            <a:ext cx="6403320" cy="316080"/>
          </a:xfrm>
          <a:prstGeom prst="rect">
            <a:avLst/>
          </a:prstGeom>
          <a:noFill/>
          <a:ln>
            <a:noFill/>
          </a:ln>
        </p:spPr>
        <p:txBody>
          <a:bodyPr lIns="90000" rIns="90000" tIns="45000" bIns="45000"/>
          <a:p>
            <a:r>
              <a:rPr b="0" lang="es-GT" sz="1600" spc="-1" strike="noStrike">
                <a:solidFill>
                  <a:srgbClr val="000000"/>
                </a:solidFill>
                <a:uFill>
                  <a:solidFill>
                    <a:srgbClr val="ffffff"/>
                  </a:solidFill>
                </a:uFill>
                <a:latin typeface="Arial"/>
              </a:rPr>
              <a:t>La derivada es positiva y el mínimo se encuentra a la izquierda de el.</a:t>
            </a:r>
            <a:endParaRPr b="0" lang="es-GT" sz="16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757080" y="433800"/>
            <a:ext cx="8242560" cy="60732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Gradient Descent</a:t>
            </a:r>
            <a:endParaRPr b="0" lang="es-GT" sz="2800" spc="-1" strike="noStrike">
              <a:solidFill>
                <a:srgbClr val="000000"/>
              </a:solidFill>
              <a:uFill>
                <a:solidFill>
                  <a:srgbClr val="ffffff"/>
                </a:solidFill>
              </a:uFill>
              <a:latin typeface="Arial"/>
            </a:endParaRPr>
          </a:p>
        </p:txBody>
      </p:sp>
      <p:sp>
        <p:nvSpPr>
          <p:cNvPr id="202" name="CustomShape 2"/>
          <p:cNvSpPr/>
          <p:nvPr/>
        </p:nvSpPr>
        <p:spPr>
          <a:xfrm>
            <a:off x="469440" y="1224000"/>
            <a:ext cx="8242560" cy="1224000"/>
          </a:xfrm>
          <a:prstGeom prst="rect">
            <a:avLst/>
          </a:prstGeom>
          <a:noFill/>
          <a:ln>
            <a:noFill/>
          </a:ln>
        </p:spPr>
        <p:style>
          <a:lnRef idx="0"/>
          <a:fillRef idx="0"/>
          <a:effectRef idx="0"/>
          <a:fontRef idx="minor"/>
        </p:style>
        <p:txBody>
          <a:bodyPr lIns="0" rIns="0" tIns="0" bIns="0"/>
          <a:p>
            <a:pPr marL="216000" indent="-214200">
              <a:lnSpc>
                <a:spcPct val="100000"/>
              </a:lnSpc>
              <a:buClr>
                <a:srgbClr val="000000"/>
              </a:buClr>
              <a:buFont typeface="Arial"/>
              <a:buChar char="•"/>
            </a:pPr>
            <a:r>
              <a:rPr b="0" lang="es-GT" sz="1300" spc="-1" strike="noStrike">
                <a:solidFill>
                  <a:srgbClr val="000000"/>
                </a:solidFill>
                <a:uFill>
                  <a:solidFill>
                    <a:srgbClr val="ffffff"/>
                  </a:solidFill>
                </a:uFill>
                <a:latin typeface="Arial"/>
              </a:rPr>
              <a:t>Podemos ver 2 casos:</a:t>
            </a:r>
            <a:endParaRPr b="0" lang="es-GT" sz="13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GT" sz="1300" spc="-1" strike="noStrike">
                <a:solidFill>
                  <a:srgbClr val="000000"/>
                </a:solidFill>
                <a:uFill>
                  <a:solidFill>
                    <a:srgbClr val="ffffff"/>
                  </a:solidFill>
                </a:uFill>
                <a:latin typeface="Arial"/>
              </a:rPr>
              <a:t>Cuando la derivada en el punto dado es </a:t>
            </a:r>
            <a:r>
              <a:rPr b="1" lang="es-GT" sz="1300" spc="-1" strike="noStrike">
                <a:solidFill>
                  <a:srgbClr val="000000"/>
                </a:solidFill>
                <a:uFill>
                  <a:solidFill>
                    <a:srgbClr val="ffffff"/>
                  </a:solidFill>
                </a:uFill>
                <a:latin typeface="Arial"/>
              </a:rPr>
              <a:t>negativa</a:t>
            </a:r>
            <a:r>
              <a:rPr b="0" lang="es-GT" sz="1300" spc="-1" strike="noStrike">
                <a:solidFill>
                  <a:srgbClr val="000000"/>
                </a:solidFill>
                <a:uFill>
                  <a:solidFill>
                    <a:srgbClr val="ffffff"/>
                  </a:solidFill>
                </a:uFill>
                <a:latin typeface="Arial"/>
              </a:rPr>
              <a:t>, es por que la curva </a:t>
            </a:r>
            <a:r>
              <a:rPr b="1" lang="es-GT" sz="1300" spc="-1" strike="noStrike">
                <a:solidFill>
                  <a:srgbClr val="000000"/>
                </a:solidFill>
                <a:uFill>
                  <a:solidFill>
                    <a:srgbClr val="ffffff"/>
                  </a:solidFill>
                </a:uFill>
                <a:latin typeface="Arial"/>
              </a:rPr>
              <a:t>crece</a:t>
            </a:r>
            <a:r>
              <a:rPr b="1" lang="es-GT" sz="1300" spc="-1" strike="noStrike">
                <a:solidFill>
                  <a:srgbClr val="000000"/>
                </a:solidFill>
                <a:uFill>
                  <a:solidFill>
                    <a:srgbClr val="ffffff"/>
                  </a:solidFill>
                </a:uFill>
                <a:latin typeface="Arial"/>
              </a:rPr>
              <a:t>  </a:t>
            </a:r>
            <a:r>
              <a:rPr b="0" lang="es-GT" sz="1300" spc="-1" strike="noStrike">
                <a:solidFill>
                  <a:srgbClr val="000000"/>
                </a:solidFill>
                <a:uFill>
                  <a:solidFill>
                    <a:srgbClr val="ffffff"/>
                  </a:solidFill>
                </a:uFill>
                <a:latin typeface="Arial"/>
              </a:rPr>
              <a:t>hacia la izquierda(negativamente) </a:t>
            </a:r>
            <a:r>
              <a:rPr b="0" lang="es-GT" sz="1300" spc="-1" strike="noStrike">
                <a:solidFill>
                  <a:srgbClr val="000000"/>
                </a:solidFill>
                <a:uFill>
                  <a:solidFill>
                    <a:srgbClr val="ffffff"/>
                  </a:solidFill>
                </a:uFill>
                <a:latin typeface="Arial"/>
              </a:rPr>
              <a:t>por lo cual el siguiente paso lo hacemos a la derecha(positivamente) para seguir descendiendo.</a:t>
            </a:r>
            <a:endParaRPr b="0" lang="es-GT" sz="13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GT" sz="1300" spc="-1" strike="noStrike">
                <a:solidFill>
                  <a:srgbClr val="000000"/>
                </a:solidFill>
                <a:uFill>
                  <a:solidFill>
                    <a:srgbClr val="ffffff"/>
                  </a:solidFill>
                </a:uFill>
                <a:latin typeface="Arial"/>
              </a:rPr>
              <a:t>Cuando la derivada en el punto dado es </a:t>
            </a:r>
            <a:r>
              <a:rPr b="1" lang="es-GT" sz="1300" spc="-1" strike="noStrike">
                <a:solidFill>
                  <a:srgbClr val="000000"/>
                </a:solidFill>
                <a:uFill>
                  <a:solidFill>
                    <a:srgbClr val="ffffff"/>
                  </a:solidFill>
                </a:uFill>
                <a:latin typeface="Arial"/>
              </a:rPr>
              <a:t>positiva, </a:t>
            </a:r>
            <a:r>
              <a:rPr b="0" lang="es-GT" sz="1300" spc="-1" strike="noStrike">
                <a:solidFill>
                  <a:srgbClr val="000000"/>
                </a:solidFill>
                <a:uFill>
                  <a:solidFill>
                    <a:srgbClr val="ffffff"/>
                  </a:solidFill>
                </a:uFill>
                <a:latin typeface="Arial"/>
              </a:rPr>
              <a:t>es por que la curva </a:t>
            </a:r>
            <a:r>
              <a:rPr b="1" lang="es-GT" sz="1300" spc="-1" strike="noStrike">
                <a:solidFill>
                  <a:srgbClr val="000000"/>
                </a:solidFill>
                <a:uFill>
                  <a:solidFill>
                    <a:srgbClr val="ffffff"/>
                  </a:solidFill>
                </a:uFill>
                <a:latin typeface="Arial"/>
              </a:rPr>
              <a:t>crece </a:t>
            </a:r>
            <a:r>
              <a:rPr b="0" lang="es-GT" sz="1300" spc="-1" strike="noStrike">
                <a:solidFill>
                  <a:srgbClr val="000000"/>
                </a:solidFill>
                <a:uFill>
                  <a:solidFill>
                    <a:srgbClr val="ffffff"/>
                  </a:solidFill>
                </a:uFill>
                <a:latin typeface="Arial"/>
              </a:rPr>
              <a:t>hacia la derecha(positivamente) por lo cual damos un paso a la izquierda(negativamente) para seguir descendiendo.</a:t>
            </a:r>
            <a:endParaRPr b="0" lang="es-GT" sz="13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0" lang="es-GT" sz="1300" spc="-1" strike="noStrike">
                <a:solidFill>
                  <a:srgbClr val="000000"/>
                </a:solidFill>
                <a:uFill>
                  <a:solidFill>
                    <a:srgbClr val="ffffff"/>
                  </a:solidFill>
                </a:uFill>
                <a:latin typeface="Arial"/>
              </a:rPr>
              <a:t>Para ambos casos podemos ver que el siguiente paso se da en dirección inversa a la derivada.</a:t>
            </a:r>
            <a:endParaRPr b="0" lang="es-GT" sz="13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0" lang="es-GT" sz="1300" spc="-1" strike="noStrike">
                <a:solidFill>
                  <a:srgbClr val="000000"/>
                </a:solidFill>
                <a:uFill>
                  <a:solidFill>
                    <a:srgbClr val="ffffff"/>
                  </a:solidFill>
                </a:uFill>
                <a:latin typeface="Arial"/>
              </a:rPr>
              <a:t>Ya tenemos la primera guía para que la computadora sepa a donde dar los pasos: </a:t>
            </a:r>
            <a:br/>
            <a:r>
              <a:rPr b="1" lang="es-GT" sz="1300" spc="-1" strike="noStrike">
                <a:solidFill>
                  <a:srgbClr val="000000"/>
                </a:solidFill>
                <a:uFill>
                  <a:solidFill>
                    <a:srgbClr val="ffffff"/>
                  </a:solidFill>
                </a:uFill>
                <a:latin typeface="Arial"/>
              </a:rPr>
              <a:t>estando en un punto dado, dar el siguiente paso en la dirección inversa a la derivada en este punto.</a:t>
            </a:r>
            <a:r>
              <a:rPr b="0" lang="es-GT" sz="1300" spc="-1" strike="noStrike">
                <a:solidFill>
                  <a:srgbClr val="000000"/>
                </a:solidFill>
                <a:uFill>
                  <a:solidFill>
                    <a:srgbClr val="ffffff"/>
                  </a:solidFill>
                </a:uFill>
                <a:latin typeface="Arial"/>
              </a:rPr>
              <a:t> </a:t>
            </a:r>
            <a:endParaRPr b="0" lang="es-GT" sz="13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a:lnSpc>
                <a:spcPct val="100000"/>
              </a:lnSpc>
            </a:pPr>
            <a:endParaRPr b="0" lang="es-GT" sz="1300" spc="-1" strike="noStrike">
              <a:solidFill>
                <a:srgbClr val="000000"/>
              </a:solidFill>
              <a:uFill>
                <a:solidFill>
                  <a:srgbClr val="ffffff"/>
                </a:solidFill>
              </a:uFill>
              <a:latin typeface="Arial"/>
            </a:endParaRPr>
          </a:p>
          <a:p>
            <a:pPr>
              <a:lnSpc>
                <a:spcPct val="100000"/>
              </a:lnSpc>
            </a:pPr>
            <a:endParaRPr b="0" lang="es-GT" sz="13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757080" y="433800"/>
            <a:ext cx="8242560" cy="60732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Gradient Descent</a:t>
            </a:r>
            <a:endParaRPr b="0" lang="es-GT" sz="2800" spc="-1" strike="noStrike">
              <a:solidFill>
                <a:srgbClr val="000000"/>
              </a:solidFill>
              <a:uFill>
                <a:solidFill>
                  <a:srgbClr val="ffffff"/>
                </a:solidFill>
              </a:uFill>
              <a:latin typeface="Arial"/>
            </a:endParaRPr>
          </a:p>
        </p:txBody>
      </p:sp>
      <p:sp>
        <p:nvSpPr>
          <p:cNvPr id="204" name="CustomShape 2"/>
          <p:cNvSpPr/>
          <p:nvPr/>
        </p:nvSpPr>
        <p:spPr>
          <a:xfrm>
            <a:off x="469440" y="1224000"/>
            <a:ext cx="8242560" cy="1224000"/>
          </a:xfrm>
          <a:prstGeom prst="rect">
            <a:avLst/>
          </a:prstGeom>
          <a:noFill/>
          <a:ln>
            <a:noFill/>
          </a:ln>
        </p:spPr>
        <p:style>
          <a:lnRef idx="0"/>
          <a:fillRef idx="0"/>
          <a:effectRef idx="0"/>
          <a:fontRef idx="minor"/>
        </p:style>
        <p:txBody>
          <a:bodyPr lIns="0" rIns="0" tIns="0" bIns="0"/>
          <a:p>
            <a:pPr marL="216000" indent="-214200">
              <a:lnSpc>
                <a:spcPct val="100000"/>
              </a:lnSpc>
              <a:buClr>
                <a:srgbClr val="000000"/>
              </a:buClr>
              <a:buFont typeface="Arial"/>
              <a:buChar char="•"/>
            </a:pPr>
            <a:r>
              <a:rPr b="0" lang="es-GT" sz="1300" spc="-1" strike="noStrike">
                <a:solidFill>
                  <a:srgbClr val="000000"/>
                </a:solidFill>
                <a:uFill>
                  <a:solidFill>
                    <a:srgbClr val="ffffff"/>
                  </a:solidFill>
                </a:uFill>
                <a:latin typeface="Arial"/>
              </a:rPr>
              <a:t>¿Y como indicamos esto en forma numérica? </a:t>
            </a:r>
            <a:br/>
            <a:r>
              <a:rPr b="0" lang="es-GT" sz="1300" spc="-1" strike="noStrike">
                <a:solidFill>
                  <a:srgbClr val="000000"/>
                </a:solidFill>
                <a:uFill>
                  <a:solidFill>
                    <a:srgbClr val="ffffff"/>
                  </a:solidFill>
                </a:uFill>
                <a:latin typeface="Arial"/>
              </a:rPr>
              <a:t>Simplemente la dirección inversa se obtiene multiplicando este número por -1 </a:t>
            </a:r>
            <a:endParaRPr b="0" lang="es-GT" sz="13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0" lang="es-GT" sz="1300" spc="-1" strike="noStrike">
                <a:solidFill>
                  <a:srgbClr val="000000"/>
                </a:solidFill>
                <a:uFill>
                  <a:solidFill>
                    <a:srgbClr val="ffffff"/>
                  </a:solidFill>
                </a:uFill>
                <a:latin typeface="Arial"/>
              </a:rPr>
              <a:t>En Python asumiendo que tenemos una variable llamada dx representando a la derivada , obtenemos el valor negativo simplemente usando:</a:t>
            </a:r>
            <a:br/>
            <a:r>
              <a:rPr b="0" lang="es-GT" sz="1300" spc="-1" strike="noStrike">
                <a:solidFill>
                  <a:srgbClr val="000000"/>
                </a:solidFill>
                <a:uFill>
                  <a:solidFill>
                    <a:srgbClr val="ffffff"/>
                  </a:solidFill>
                </a:uFill>
                <a:latin typeface="Arial"/>
              </a:rPr>
              <a:t>-dx</a:t>
            </a:r>
            <a:endParaRPr b="0" lang="es-GT" sz="13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a:lnSpc>
                <a:spcPct val="100000"/>
              </a:lnSpc>
            </a:pPr>
            <a:endParaRPr b="0" lang="es-GT" sz="1300" spc="-1" strike="noStrike">
              <a:solidFill>
                <a:srgbClr val="000000"/>
              </a:solidFill>
              <a:uFill>
                <a:solidFill>
                  <a:srgbClr val="ffffff"/>
                </a:solidFill>
              </a:uFill>
              <a:latin typeface="Arial"/>
            </a:endParaRPr>
          </a:p>
          <a:p>
            <a:pPr>
              <a:lnSpc>
                <a:spcPct val="100000"/>
              </a:lnSpc>
            </a:pPr>
            <a:endParaRPr b="0" lang="es-GT" sz="13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757080" y="433800"/>
            <a:ext cx="8242560" cy="60732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Gradient Descent</a:t>
            </a:r>
            <a:endParaRPr b="0" lang="es-GT" sz="2800" spc="-1" strike="noStrike">
              <a:solidFill>
                <a:srgbClr val="000000"/>
              </a:solidFill>
              <a:uFill>
                <a:solidFill>
                  <a:srgbClr val="ffffff"/>
                </a:solidFill>
              </a:uFill>
              <a:latin typeface="Arial"/>
            </a:endParaRPr>
          </a:p>
        </p:txBody>
      </p:sp>
      <p:sp>
        <p:nvSpPr>
          <p:cNvPr id="151" name="CustomShape 2"/>
          <p:cNvSpPr/>
          <p:nvPr/>
        </p:nvSpPr>
        <p:spPr>
          <a:xfrm>
            <a:off x="448920" y="1350000"/>
            <a:ext cx="8242560" cy="3508560"/>
          </a:xfrm>
          <a:prstGeom prst="rect">
            <a:avLst/>
          </a:prstGeom>
          <a:noFill/>
          <a:ln>
            <a:noFill/>
          </a:ln>
        </p:spPr>
        <p:style>
          <a:lnRef idx="0"/>
          <a:fillRef idx="0"/>
          <a:effectRef idx="0"/>
          <a:fontRef idx="minor"/>
        </p:style>
        <p:txBody>
          <a:bodyPr lIns="0" rIns="0" tIns="0" bIns="0"/>
          <a:p>
            <a:pPr marL="216000" indent="-214200">
              <a:lnSpc>
                <a:spcPct val="100000"/>
              </a:lnSpc>
              <a:buClr>
                <a:srgbClr val="000000"/>
              </a:buClr>
              <a:buFont typeface="Arial"/>
              <a:buChar char="•"/>
            </a:pPr>
            <a:r>
              <a:rPr b="0" lang="es-GT" sz="1800" spc="-1" strike="noStrike">
                <a:solidFill>
                  <a:srgbClr val="000000"/>
                </a:solidFill>
                <a:uFill>
                  <a:solidFill>
                    <a:srgbClr val="ffffff"/>
                  </a:solidFill>
                </a:uFill>
                <a:latin typeface="Calibri"/>
                <a:ea typeface="DejaVu Sans"/>
              </a:rPr>
              <a:t>Ya tenemos varias piezas para para definir el problema de regresión con ML</a:t>
            </a:r>
            <a:endParaRPr b="0" lang="es-GT" sz="18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GT" sz="1800" spc="-1" strike="noStrike">
                <a:solidFill>
                  <a:srgbClr val="000000"/>
                </a:solidFill>
                <a:uFill>
                  <a:solidFill>
                    <a:srgbClr val="ffffff"/>
                  </a:solidFill>
                </a:uFill>
                <a:latin typeface="Calibri"/>
                <a:ea typeface="DejaVu Sans"/>
              </a:rPr>
              <a:t>Tenemos la hipótesis y sus parámetros</a:t>
            </a:r>
            <a:endParaRPr b="0" lang="es-GT" sz="18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GT" sz="1800" spc="-1" strike="noStrike">
                <a:solidFill>
                  <a:srgbClr val="000000"/>
                </a:solidFill>
                <a:uFill>
                  <a:solidFill>
                    <a:srgbClr val="ffffff"/>
                  </a:solidFill>
                </a:uFill>
                <a:latin typeface="Calibri"/>
                <a:ea typeface="DejaVu Sans"/>
              </a:rPr>
              <a:t>Tenemos una forma de medir que tan buena es esta hipótesis a través de la función de costo J</a:t>
            </a:r>
            <a:endParaRPr b="0" lang="es-GT" sz="18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0" lang="es-GT" sz="1800" spc="-1" strike="noStrike">
                <a:solidFill>
                  <a:srgbClr val="000000"/>
                </a:solidFill>
                <a:uFill>
                  <a:solidFill>
                    <a:srgbClr val="ffffff"/>
                  </a:solidFill>
                </a:uFill>
                <a:latin typeface="Calibri"/>
                <a:ea typeface="DejaVu Sans"/>
              </a:rPr>
              <a:t>La pieza restante es ¿ Como el proceso de aprendizaje o entrenamiento encuentra los parámetros más adecuados?</a:t>
            </a:r>
            <a:endParaRPr b="0" lang="es-GT" sz="1800" spc="-1" strike="noStrike">
              <a:solidFill>
                <a:srgbClr val="000000"/>
              </a:solidFill>
              <a:uFill>
                <a:solidFill>
                  <a:srgbClr val="ffffff"/>
                </a:solidFill>
              </a:uFill>
              <a:latin typeface="Arial"/>
            </a:endParaRPr>
          </a:p>
          <a:p>
            <a:pPr>
              <a:lnSpc>
                <a:spcPct val="100000"/>
              </a:lnSpc>
            </a:pPr>
            <a:endParaRPr b="0" lang="es-GT" sz="1800" spc="-1" strike="noStrike">
              <a:solidFill>
                <a:srgbClr val="000000"/>
              </a:solidFill>
              <a:uFill>
                <a:solidFill>
                  <a:srgbClr val="ffffff"/>
                </a:solidFill>
              </a:uFill>
              <a:latin typeface="Arial"/>
            </a:endParaRPr>
          </a:p>
          <a:p>
            <a:pPr>
              <a:lnSpc>
                <a:spcPct val="100000"/>
              </a:lnSpc>
            </a:pPr>
            <a:endParaRPr b="0" lang="es-GT" sz="1800" spc="-1" strike="noStrike">
              <a:solidFill>
                <a:srgbClr val="000000"/>
              </a:solidFill>
              <a:uFill>
                <a:solidFill>
                  <a:srgbClr val="ffffff"/>
                </a:solidFill>
              </a:uFill>
              <a:latin typeface="Arial"/>
            </a:endParaRPr>
          </a:p>
        </p:txBody>
      </p:sp>
      <p:sp>
        <p:nvSpPr>
          <p:cNvPr id="152" name="CustomShape 3"/>
          <p:cNvSpPr/>
          <p:nvPr/>
        </p:nvSpPr>
        <p:spPr>
          <a:xfrm>
            <a:off x="418680" y="4507920"/>
            <a:ext cx="8508960" cy="315720"/>
          </a:xfrm>
          <a:prstGeom prst="rect">
            <a:avLst/>
          </a:prstGeom>
          <a:noFill/>
          <a:ln>
            <a:noFill/>
          </a:ln>
        </p:spPr>
        <p:style>
          <a:lnRef idx="0"/>
          <a:fillRef idx="0"/>
          <a:effectRef idx="0"/>
          <a:fontRef idx="minor"/>
        </p:style>
      </p:sp>
      <p:pic>
        <p:nvPicPr>
          <p:cNvPr id="153" name="" descr=""/>
          <p:cNvPicPr/>
          <p:nvPr/>
        </p:nvPicPr>
        <p:blipFill>
          <a:blip r:embed="rId1"/>
          <a:stretch/>
        </p:blipFill>
        <p:spPr>
          <a:xfrm>
            <a:off x="3024000" y="3422160"/>
            <a:ext cx="2747880" cy="154584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757080" y="433800"/>
            <a:ext cx="8242560" cy="60732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Gradient Descent</a:t>
            </a:r>
            <a:endParaRPr b="0" lang="es-GT" sz="2800" spc="-1" strike="noStrike">
              <a:solidFill>
                <a:srgbClr val="000000"/>
              </a:solidFill>
              <a:uFill>
                <a:solidFill>
                  <a:srgbClr val="ffffff"/>
                </a:solidFill>
              </a:uFill>
              <a:latin typeface="Arial"/>
            </a:endParaRPr>
          </a:p>
        </p:txBody>
      </p:sp>
      <p:sp>
        <p:nvSpPr>
          <p:cNvPr id="206" name="CustomShape 2"/>
          <p:cNvSpPr/>
          <p:nvPr/>
        </p:nvSpPr>
        <p:spPr>
          <a:xfrm>
            <a:off x="469440" y="1224000"/>
            <a:ext cx="8242560" cy="1224000"/>
          </a:xfrm>
          <a:prstGeom prst="rect">
            <a:avLst/>
          </a:prstGeom>
          <a:noFill/>
          <a:ln>
            <a:noFill/>
          </a:ln>
        </p:spPr>
        <p:style>
          <a:lnRef idx="0"/>
          <a:fillRef idx="0"/>
          <a:effectRef idx="0"/>
          <a:fontRef idx="minor"/>
        </p:style>
        <p:txBody>
          <a:bodyPr lIns="0" rIns="0" tIns="0" bIns="0"/>
          <a:p>
            <a:pPr marL="216000" indent="-214200">
              <a:lnSpc>
                <a:spcPct val="100000"/>
              </a:lnSpc>
              <a:buClr>
                <a:srgbClr val="000000"/>
              </a:buClr>
              <a:buFont typeface="Arial"/>
              <a:buChar char="•"/>
            </a:pPr>
            <a:r>
              <a:rPr b="0" lang="es-GT" sz="1300" spc="-1" strike="noStrike">
                <a:solidFill>
                  <a:srgbClr val="000000"/>
                </a:solidFill>
                <a:uFill>
                  <a:solidFill>
                    <a:srgbClr val="ffffff"/>
                  </a:solidFill>
                </a:uFill>
                <a:latin typeface="Arial"/>
              </a:rPr>
              <a:t>Para un punto dado, ya sabemos en que dirección daremos el siguiente paso, ahora la pregunta es,¿ de que tamaño será este paso?</a:t>
            </a:r>
            <a:endParaRPr b="0" lang="es-GT" sz="13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0" lang="es-GT" sz="1300" spc="-1" strike="noStrike">
                <a:solidFill>
                  <a:srgbClr val="000000"/>
                </a:solidFill>
                <a:uFill>
                  <a:solidFill>
                    <a:srgbClr val="ffffff"/>
                  </a:solidFill>
                </a:uFill>
                <a:latin typeface="Arial"/>
              </a:rPr>
              <a:t>El tamaño de estos pasos es controlado por un número llamado “learning rate”.</a:t>
            </a:r>
            <a:endParaRPr b="0" lang="es-GT" sz="13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1" lang="es-GT" sz="1300" spc="-1" strike="noStrike">
                <a:solidFill>
                  <a:srgbClr val="000000"/>
                </a:solidFill>
                <a:uFill>
                  <a:solidFill>
                    <a:srgbClr val="ffffff"/>
                  </a:solidFill>
                </a:uFill>
                <a:latin typeface="Arial"/>
              </a:rPr>
              <a:t>Nota: </a:t>
            </a:r>
            <a:endParaRPr b="0" lang="es-GT" sz="13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GT" sz="1300" spc="-1" strike="noStrike">
                <a:solidFill>
                  <a:srgbClr val="000000"/>
                </a:solidFill>
                <a:uFill>
                  <a:solidFill>
                    <a:srgbClr val="ffffff"/>
                  </a:solidFill>
                </a:uFill>
                <a:latin typeface="Arial"/>
              </a:rPr>
              <a:t>El learning rate es esencial en todo problema de ML y en problemas reales se presta mucha atención y  se dedica tiempo a elegirlo(detalles mas adelante).</a:t>
            </a:r>
            <a:endParaRPr b="0" lang="es-GT" sz="13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GT" sz="1300" spc="-1" strike="noStrike">
                <a:solidFill>
                  <a:srgbClr val="000000"/>
                </a:solidFill>
                <a:uFill>
                  <a:solidFill>
                    <a:srgbClr val="ffffff"/>
                  </a:solidFill>
                </a:uFill>
                <a:latin typeface="Arial"/>
              </a:rPr>
              <a:t>El learning rate es el primero de algo que llamamos “hyper-parametros” y esta entre los hyper-parametros mas importantes en ML</a:t>
            </a:r>
            <a:endParaRPr b="0" lang="es-GT" sz="13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GT" sz="1300" spc="-1" strike="noStrike">
                <a:solidFill>
                  <a:srgbClr val="000000"/>
                </a:solidFill>
                <a:uFill>
                  <a:solidFill>
                    <a:srgbClr val="ffffff"/>
                  </a:solidFill>
                </a:uFill>
                <a:latin typeface="Arial"/>
              </a:rPr>
              <a:t>Un hyper-parametro  es un parámetro no de la hipótesis generada(modelo) por el proceso de entrenamiento , si no del proceso de entrenamiento como tal, y controla el comportamiento de este durante el entrenamiento.</a:t>
            </a:r>
            <a:endParaRPr b="0" lang="es-GT" sz="13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GT" sz="1300" spc="-1" strike="noStrike">
                <a:solidFill>
                  <a:srgbClr val="000000"/>
                </a:solidFill>
                <a:uFill>
                  <a:solidFill>
                    <a:srgbClr val="ffffff"/>
                  </a:solidFill>
                </a:uFill>
                <a:latin typeface="Arial"/>
              </a:rPr>
              <a:t>Los hyper-parámetros no son “aprendidos” de los datos si no que se definen antes de que inicie el proceso de entrenamiento. </a:t>
            </a:r>
            <a:endParaRPr b="0" lang="es-GT" sz="13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a:lnSpc>
                <a:spcPct val="100000"/>
              </a:lnSpc>
            </a:pPr>
            <a:endParaRPr b="0" lang="es-GT" sz="1300" spc="-1" strike="noStrike">
              <a:solidFill>
                <a:srgbClr val="000000"/>
              </a:solidFill>
              <a:uFill>
                <a:solidFill>
                  <a:srgbClr val="ffffff"/>
                </a:solidFill>
              </a:uFill>
              <a:latin typeface="Arial"/>
            </a:endParaRPr>
          </a:p>
          <a:p>
            <a:pPr>
              <a:lnSpc>
                <a:spcPct val="100000"/>
              </a:lnSpc>
            </a:pPr>
            <a:endParaRPr b="0" lang="es-GT" sz="13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757080" y="433800"/>
            <a:ext cx="8242560" cy="60732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Gradient Descent</a:t>
            </a:r>
            <a:endParaRPr b="0" lang="es-GT" sz="2800" spc="-1" strike="noStrike">
              <a:solidFill>
                <a:srgbClr val="000000"/>
              </a:solidFill>
              <a:uFill>
                <a:solidFill>
                  <a:srgbClr val="ffffff"/>
                </a:solidFill>
              </a:uFill>
              <a:latin typeface="Arial"/>
            </a:endParaRPr>
          </a:p>
        </p:txBody>
      </p:sp>
      <p:sp>
        <p:nvSpPr>
          <p:cNvPr id="208" name="CustomShape 2"/>
          <p:cNvSpPr/>
          <p:nvPr/>
        </p:nvSpPr>
        <p:spPr>
          <a:xfrm>
            <a:off x="469440" y="1224000"/>
            <a:ext cx="8242560" cy="1224000"/>
          </a:xfrm>
          <a:prstGeom prst="rect">
            <a:avLst/>
          </a:prstGeom>
          <a:noFill/>
          <a:ln>
            <a:noFill/>
          </a:ln>
        </p:spPr>
        <p:style>
          <a:lnRef idx="0"/>
          <a:fillRef idx="0"/>
          <a:effectRef idx="0"/>
          <a:fontRef idx="minor"/>
        </p:style>
        <p:txBody>
          <a:bodyPr lIns="0" rIns="0" tIns="0" bIns="0"/>
          <a:p>
            <a:pPr marL="216000" indent="-214200">
              <a:lnSpc>
                <a:spcPct val="100000"/>
              </a:lnSpc>
              <a:buClr>
                <a:srgbClr val="000000"/>
              </a:buClr>
              <a:buFont typeface="Arial"/>
              <a:buChar char="•"/>
            </a:pPr>
            <a:r>
              <a:rPr b="0" lang="es-GT" sz="1300" spc="-1" strike="noStrike">
                <a:solidFill>
                  <a:srgbClr val="000000"/>
                </a:solidFill>
                <a:uFill>
                  <a:solidFill>
                    <a:srgbClr val="ffffff"/>
                  </a:solidFill>
                </a:uFill>
                <a:latin typeface="Arial"/>
              </a:rPr>
              <a:t>Dijimos que el “learning rate” controla el tamaño de los pasos dados, esto matemáticamente significa que multiplicamos el learning rate(en ML comunmente se denota con la letra alpha α , y en Python comunmente usamos la variable “lr”) por el negativo de la derivada.</a:t>
            </a:r>
            <a:endParaRPr b="0" lang="es-GT" sz="13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0" lang="es-GT" sz="1300" spc="-1" strike="noStrike">
                <a:solidFill>
                  <a:srgbClr val="000000"/>
                </a:solidFill>
                <a:uFill>
                  <a:solidFill>
                    <a:srgbClr val="ffffff"/>
                  </a:solidFill>
                </a:uFill>
                <a:latin typeface="Arial"/>
              </a:rPr>
              <a:t>Esto nos dice, en que dirección dar un paso , y de que tamaño darlo:</a:t>
            </a:r>
            <a:br/>
            <a:r>
              <a:rPr b="0" lang="es-GT" sz="1300" spc="-1" strike="noStrike">
                <a:solidFill>
                  <a:srgbClr val="000000"/>
                </a:solidFill>
                <a:uFill>
                  <a:solidFill>
                    <a:srgbClr val="ffffff"/>
                  </a:solidFill>
                </a:uFill>
                <a:latin typeface="Arial"/>
              </a:rPr>
              <a:t>Step = -dx*lr</a:t>
            </a:r>
            <a:endParaRPr b="0" lang="es-GT" sz="13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a:lnSpc>
                <a:spcPct val="100000"/>
              </a:lnSpc>
            </a:pPr>
            <a:endParaRPr b="0" lang="es-GT" sz="1300" spc="-1" strike="noStrike">
              <a:solidFill>
                <a:srgbClr val="000000"/>
              </a:solidFill>
              <a:uFill>
                <a:solidFill>
                  <a:srgbClr val="ffffff"/>
                </a:solidFill>
              </a:uFill>
              <a:latin typeface="Arial"/>
            </a:endParaRPr>
          </a:p>
          <a:p>
            <a:pPr>
              <a:lnSpc>
                <a:spcPct val="100000"/>
              </a:lnSpc>
            </a:pPr>
            <a:endParaRPr b="0" lang="es-GT" sz="13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757080" y="433800"/>
            <a:ext cx="8242560" cy="60732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Gradient Descent</a:t>
            </a:r>
            <a:endParaRPr b="0" lang="es-GT" sz="2800" spc="-1" strike="noStrike">
              <a:solidFill>
                <a:srgbClr val="000000"/>
              </a:solidFill>
              <a:uFill>
                <a:solidFill>
                  <a:srgbClr val="ffffff"/>
                </a:solidFill>
              </a:uFill>
              <a:latin typeface="Arial"/>
            </a:endParaRPr>
          </a:p>
        </p:txBody>
      </p:sp>
      <p:sp>
        <p:nvSpPr>
          <p:cNvPr id="210" name="CustomShape 2"/>
          <p:cNvSpPr/>
          <p:nvPr/>
        </p:nvSpPr>
        <p:spPr>
          <a:xfrm>
            <a:off x="469440" y="1224000"/>
            <a:ext cx="8242560" cy="1224000"/>
          </a:xfrm>
          <a:prstGeom prst="rect">
            <a:avLst/>
          </a:prstGeom>
          <a:noFill/>
          <a:ln>
            <a:noFill/>
          </a:ln>
        </p:spPr>
        <p:style>
          <a:lnRef idx="0"/>
          <a:fillRef idx="0"/>
          <a:effectRef idx="0"/>
          <a:fontRef idx="minor"/>
        </p:style>
        <p:txBody>
          <a:bodyPr lIns="0" rIns="0" tIns="0" bIns="0"/>
          <a:p>
            <a:pPr marL="216000" indent="-214200">
              <a:lnSpc>
                <a:spcPct val="100000"/>
              </a:lnSpc>
              <a:buClr>
                <a:srgbClr val="000000"/>
              </a:buClr>
              <a:buFont typeface="Arial"/>
              <a:buChar char="•"/>
            </a:pPr>
            <a:r>
              <a:rPr b="0" lang="es-GT" sz="1300" spc="-1" strike="noStrike">
                <a:solidFill>
                  <a:srgbClr val="000000"/>
                </a:solidFill>
                <a:uFill>
                  <a:solidFill>
                    <a:srgbClr val="ffffff"/>
                  </a:solidFill>
                </a:uFill>
                <a:latin typeface="Arial"/>
              </a:rPr>
              <a:t>Ahora ya tenemos definidos los pasos a dar para encontrar el valor de la variable independiente que hace que la variable dependiente sea mínima, esto significa que necesitamos luego de cada paso, actualizar la variable independiente. Para esto tenemos la ecuación de actualización de gradient descent. </a:t>
            </a:r>
            <a:endParaRPr b="0" lang="es-GT" sz="13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0" lang="es-GT" sz="1300" spc="-1" strike="noStrike">
                <a:solidFill>
                  <a:srgbClr val="000000"/>
                </a:solidFill>
                <a:uFill>
                  <a:solidFill>
                    <a:srgbClr val="ffffff"/>
                  </a:solidFill>
                </a:uFill>
                <a:latin typeface="Arial"/>
              </a:rPr>
              <a:t>Si estamos optimizando(buscando el mínimo) de una función y = f(x) , la variable independiente es x, por lo cual esta será la variable a actualizar y  usamos la derivada como guía. </a:t>
            </a:r>
            <a:endParaRPr b="0" lang="es-GT" sz="13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0" lang="es-GT" sz="1300" spc="-1" strike="noStrike">
                <a:solidFill>
                  <a:srgbClr val="000000"/>
                </a:solidFill>
                <a:uFill>
                  <a:solidFill>
                    <a:srgbClr val="ffffff"/>
                  </a:solidFill>
                </a:uFill>
                <a:latin typeface="Arial"/>
              </a:rPr>
              <a:t>Asumiendo que llamaremos a la derivada dx, la ecuación final de actualización tendría la forma:</a:t>
            </a:r>
            <a:endParaRPr b="0" lang="es-GT" sz="13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0" lang="es-GT" sz="1300" spc="-1" strike="noStrike">
                <a:solidFill>
                  <a:srgbClr val="000000"/>
                </a:solidFill>
                <a:uFill>
                  <a:solidFill>
                    <a:srgbClr val="ffffff"/>
                  </a:solidFill>
                </a:uFill>
                <a:latin typeface="Arial"/>
              </a:rPr>
              <a:t>x = x + step</a:t>
            </a:r>
            <a:endParaRPr b="0" lang="es-GT" sz="13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0" lang="es-GT" sz="1300" spc="-1" strike="noStrike">
                <a:solidFill>
                  <a:srgbClr val="000000"/>
                </a:solidFill>
                <a:uFill>
                  <a:solidFill>
                    <a:srgbClr val="ffffff"/>
                  </a:solidFill>
                </a:uFill>
                <a:latin typeface="Arial"/>
              </a:rPr>
              <a:t>Pero si sabemos que: step = -dx*lr tenemos:</a:t>
            </a:r>
            <a:br/>
            <a:r>
              <a:rPr b="0" lang="es-GT" sz="1300" spc="-1" strike="noStrike">
                <a:solidFill>
                  <a:srgbClr val="000000"/>
                </a:solidFill>
                <a:uFill>
                  <a:solidFill>
                    <a:srgbClr val="ffffff"/>
                  </a:solidFill>
                </a:uFill>
                <a:latin typeface="Arial"/>
              </a:rPr>
              <a:t>x = x – dx*lr</a:t>
            </a:r>
            <a:endParaRPr b="0" lang="es-GT" sz="13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0" lang="es-GT" sz="1300" spc="-1" strike="noStrike">
                <a:solidFill>
                  <a:srgbClr val="000000"/>
                </a:solidFill>
                <a:uFill>
                  <a:solidFill>
                    <a:srgbClr val="ffffff"/>
                  </a:solidFill>
                </a:uFill>
                <a:latin typeface="Arial"/>
              </a:rPr>
              <a:t>O bien la forma equivalente usada mas comunmente:</a:t>
            </a:r>
            <a:br/>
            <a:r>
              <a:rPr b="0" lang="es-GT" sz="1300" spc="-1" strike="noStrike">
                <a:solidFill>
                  <a:srgbClr val="000000"/>
                </a:solidFill>
                <a:uFill>
                  <a:solidFill>
                    <a:srgbClr val="ffffff"/>
                  </a:solidFill>
                </a:uFill>
                <a:latin typeface="Arial"/>
              </a:rPr>
              <a:t>x = x - lr*dx</a:t>
            </a:r>
            <a:endParaRPr b="0" lang="es-GT" sz="13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a:lnSpc>
                <a:spcPct val="100000"/>
              </a:lnSpc>
            </a:pPr>
            <a:endParaRPr b="0" lang="es-GT" sz="1300" spc="-1" strike="noStrike">
              <a:solidFill>
                <a:srgbClr val="000000"/>
              </a:solidFill>
              <a:uFill>
                <a:solidFill>
                  <a:srgbClr val="ffffff"/>
                </a:solidFill>
              </a:uFill>
              <a:latin typeface="Arial"/>
            </a:endParaRPr>
          </a:p>
          <a:p>
            <a:pPr>
              <a:lnSpc>
                <a:spcPct val="100000"/>
              </a:lnSpc>
            </a:pPr>
            <a:endParaRPr b="0" lang="es-GT" sz="13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757080" y="433800"/>
            <a:ext cx="8242560" cy="60732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Gradient Descent</a:t>
            </a:r>
            <a:endParaRPr b="0" lang="es-GT" sz="2800" spc="-1" strike="noStrike">
              <a:solidFill>
                <a:srgbClr val="000000"/>
              </a:solidFill>
              <a:uFill>
                <a:solidFill>
                  <a:srgbClr val="ffffff"/>
                </a:solidFill>
              </a:uFill>
              <a:latin typeface="Arial"/>
            </a:endParaRPr>
          </a:p>
        </p:txBody>
      </p:sp>
      <p:sp>
        <p:nvSpPr>
          <p:cNvPr id="212" name="CustomShape 2"/>
          <p:cNvSpPr/>
          <p:nvPr/>
        </p:nvSpPr>
        <p:spPr>
          <a:xfrm>
            <a:off x="469440" y="1224000"/>
            <a:ext cx="8242560" cy="1224000"/>
          </a:xfrm>
          <a:prstGeom prst="rect">
            <a:avLst/>
          </a:prstGeom>
          <a:noFill/>
          <a:ln>
            <a:noFill/>
          </a:ln>
        </p:spPr>
        <p:style>
          <a:lnRef idx="0"/>
          <a:fillRef idx="0"/>
          <a:effectRef idx="0"/>
          <a:fontRef idx="minor"/>
        </p:style>
        <p:txBody>
          <a:bodyPr lIns="0" rIns="0" tIns="0" bIns="0"/>
          <a:p>
            <a:pPr marL="216000" indent="-214200">
              <a:lnSpc>
                <a:spcPct val="100000"/>
              </a:lnSpc>
              <a:buClr>
                <a:srgbClr val="000000"/>
              </a:buClr>
              <a:buFont typeface="Arial"/>
              <a:buChar char="•"/>
            </a:pPr>
            <a:r>
              <a:rPr b="1" lang="es-GT" sz="1300" spc="-1" strike="noStrike">
                <a:solidFill>
                  <a:srgbClr val="000000"/>
                </a:solidFill>
                <a:uFill>
                  <a:solidFill>
                    <a:srgbClr val="ffffff"/>
                  </a:solidFill>
                </a:uFill>
                <a:latin typeface="Arial"/>
              </a:rPr>
              <a:t>Algoritmo de Gradient Descent</a:t>
            </a:r>
            <a:endParaRPr b="0" lang="es-GT" sz="13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0" lang="es-GT" sz="1300" spc="-1" strike="noStrike">
                <a:solidFill>
                  <a:srgbClr val="000000"/>
                </a:solidFill>
                <a:uFill>
                  <a:solidFill>
                    <a:srgbClr val="ffffff"/>
                  </a:solidFill>
                </a:uFill>
                <a:latin typeface="Arial"/>
              </a:rPr>
              <a:t>Cuando tuvimos el repaso de programación básica dijimos que un algoritmo era una serie de pasos o instrucciones para resolver un problema.</a:t>
            </a:r>
            <a:endParaRPr b="0" lang="es-GT" sz="13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0" lang="es-GT" sz="1300" spc="-1" strike="noStrike">
                <a:solidFill>
                  <a:srgbClr val="000000"/>
                </a:solidFill>
                <a:uFill>
                  <a:solidFill>
                    <a:srgbClr val="ffffff"/>
                  </a:solidFill>
                </a:uFill>
                <a:latin typeface="Arial"/>
              </a:rPr>
              <a:t>Mencionamos que el algoritmo puede ser representado en pseudo-código como una descripción en lenguaje cercano al humano.</a:t>
            </a:r>
            <a:endParaRPr b="0" lang="es-GT" sz="13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0" lang="es-GT" sz="1300" spc="-1" strike="noStrike">
                <a:solidFill>
                  <a:srgbClr val="000000"/>
                </a:solidFill>
                <a:uFill>
                  <a:solidFill>
                    <a:srgbClr val="ffffff"/>
                  </a:solidFill>
                </a:uFill>
                <a:latin typeface="Arial"/>
              </a:rPr>
              <a:t>En pseudo-código el algoritmo de GS es:</a:t>
            </a:r>
            <a:endParaRPr b="0" lang="es-GT" sz="1300" spc="-1" strike="noStrike">
              <a:solidFill>
                <a:srgbClr val="000000"/>
              </a:solidFill>
              <a:uFill>
                <a:solidFill>
                  <a:srgbClr val="ffffff"/>
                </a:solidFill>
              </a:uFill>
              <a:latin typeface="Arial"/>
            </a:endParaRPr>
          </a:p>
          <a:p>
            <a:pPr marL="448200">
              <a:lnSpc>
                <a:spcPct val="100000"/>
              </a:lnSpc>
              <a:buClr>
                <a:srgbClr val="000000"/>
              </a:buClr>
              <a:buFont typeface="Arial"/>
              <a:buAutoNum type="arabicParenR"/>
            </a:pPr>
            <a:r>
              <a:rPr b="0" lang="es-GT" sz="1300" spc="-1" strike="noStrike">
                <a:solidFill>
                  <a:srgbClr val="000000"/>
                </a:solidFill>
                <a:uFill>
                  <a:solidFill>
                    <a:srgbClr val="ffffff"/>
                  </a:solidFill>
                </a:uFill>
                <a:latin typeface="Arial"/>
              </a:rPr>
              <a:t> </a:t>
            </a:r>
            <a:r>
              <a:rPr b="0" lang="es-GT" sz="1300" spc="-1" strike="noStrike">
                <a:solidFill>
                  <a:srgbClr val="000000"/>
                </a:solidFill>
                <a:uFill>
                  <a:solidFill>
                    <a:srgbClr val="ffffff"/>
                  </a:solidFill>
                </a:uFill>
                <a:latin typeface="Arial"/>
              </a:rPr>
              <a:t>Iniciar con valores básicos de las variables independientes(para este caso de una función f(x) , iniciar con un valor de x aleatorio , o bien x = 0)</a:t>
            </a:r>
            <a:endParaRPr b="0" lang="es-GT" sz="1300" spc="-1" strike="noStrike">
              <a:solidFill>
                <a:srgbClr val="000000"/>
              </a:solidFill>
              <a:uFill>
                <a:solidFill>
                  <a:srgbClr val="ffffff"/>
                </a:solidFill>
              </a:uFill>
              <a:latin typeface="Arial"/>
            </a:endParaRPr>
          </a:p>
          <a:p>
            <a:pPr marL="448200">
              <a:lnSpc>
                <a:spcPct val="100000"/>
              </a:lnSpc>
              <a:buClr>
                <a:srgbClr val="000000"/>
              </a:buClr>
              <a:buFont typeface="Arial"/>
              <a:buAutoNum type="arabicParenR"/>
            </a:pPr>
            <a:r>
              <a:rPr b="0" lang="es-GT" sz="1300" spc="-1" strike="noStrike">
                <a:solidFill>
                  <a:srgbClr val="000000"/>
                </a:solidFill>
                <a:uFill>
                  <a:solidFill>
                    <a:srgbClr val="ffffff"/>
                  </a:solidFill>
                </a:uFill>
                <a:latin typeface="Arial"/>
              </a:rPr>
              <a:t>Actualizar x usando la ecuación de GS:</a:t>
            </a:r>
            <a:br/>
            <a:r>
              <a:rPr b="0" lang="es-GT" sz="1300" spc="-1" strike="noStrike">
                <a:solidFill>
                  <a:srgbClr val="000000"/>
                </a:solidFill>
                <a:uFill>
                  <a:solidFill>
                    <a:srgbClr val="ffffff"/>
                  </a:solidFill>
                </a:uFill>
                <a:latin typeface="Arial"/>
              </a:rPr>
              <a:t>x = x - lr*dx</a:t>
            </a:r>
            <a:br/>
            <a:r>
              <a:rPr b="0" lang="es-GT" sz="1300" spc="-1" strike="noStrike">
                <a:solidFill>
                  <a:srgbClr val="000000"/>
                </a:solidFill>
                <a:uFill>
                  <a:solidFill>
                    <a:srgbClr val="ffffff"/>
                  </a:solidFill>
                </a:uFill>
                <a:latin typeface="Arial"/>
              </a:rPr>
              <a:t>Hasta que encontremos el mínimo de f(x)</a:t>
            </a:r>
            <a:endParaRPr b="0" lang="es-GT" sz="13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a:lnSpc>
                <a:spcPct val="100000"/>
              </a:lnSpc>
            </a:pPr>
            <a:endParaRPr b="0" lang="es-GT" sz="1300" spc="-1" strike="noStrike">
              <a:solidFill>
                <a:srgbClr val="000000"/>
              </a:solidFill>
              <a:uFill>
                <a:solidFill>
                  <a:srgbClr val="ffffff"/>
                </a:solidFill>
              </a:uFill>
              <a:latin typeface="Arial"/>
            </a:endParaRPr>
          </a:p>
          <a:p>
            <a:pPr>
              <a:lnSpc>
                <a:spcPct val="100000"/>
              </a:lnSpc>
            </a:pPr>
            <a:endParaRPr b="0" lang="es-GT" sz="13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1008000" y="432000"/>
            <a:ext cx="8089920" cy="60732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600" spc="-1" strike="noStrike">
                <a:solidFill>
                  <a:srgbClr val="002060"/>
                </a:solidFill>
                <a:uFill>
                  <a:solidFill>
                    <a:srgbClr val="ffffff"/>
                  </a:solidFill>
                </a:uFill>
                <a:latin typeface="Calibri"/>
                <a:ea typeface="DejaVu Sans"/>
              </a:rPr>
              <a:t>Muchas gracias</a:t>
            </a:r>
            <a:endParaRPr b="0" lang="es-GT" sz="2600" spc="-1" strike="noStrike">
              <a:solidFill>
                <a:srgbClr val="000000"/>
              </a:solidFill>
              <a:uFill>
                <a:solidFill>
                  <a:srgbClr val="ffffff"/>
                </a:solidFill>
              </a:uFill>
              <a:latin typeface="Arial"/>
            </a:endParaRPr>
          </a:p>
        </p:txBody>
      </p:sp>
      <p:sp>
        <p:nvSpPr>
          <p:cNvPr id="214" name="CustomShape 2"/>
          <p:cNvSpPr/>
          <p:nvPr/>
        </p:nvSpPr>
        <p:spPr>
          <a:xfrm>
            <a:off x="1544760" y="1105200"/>
            <a:ext cx="6156720" cy="476280"/>
          </a:xfrm>
          <a:prstGeom prst="rect">
            <a:avLst/>
          </a:prstGeom>
          <a:noFill/>
          <a:ln>
            <a:noFill/>
          </a:ln>
        </p:spPr>
        <p:style>
          <a:lnRef idx="0"/>
          <a:fillRef idx="0"/>
          <a:effectRef idx="0"/>
          <a:fontRef idx="minor"/>
        </p:style>
      </p:sp>
      <p:sp>
        <p:nvSpPr>
          <p:cNvPr id="215" name="CustomShape 3"/>
          <p:cNvSpPr/>
          <p:nvPr/>
        </p:nvSpPr>
        <p:spPr>
          <a:xfrm>
            <a:off x="352800" y="1583640"/>
            <a:ext cx="8500680" cy="2086200"/>
          </a:xfrm>
          <a:prstGeom prst="rect">
            <a:avLst/>
          </a:prstGeom>
          <a:noFill/>
          <a:ln>
            <a:noFill/>
          </a:ln>
        </p:spPr>
        <p:style>
          <a:lnRef idx="0"/>
          <a:fillRef idx="0"/>
          <a:effectRef idx="0"/>
          <a:fontRef idx="minor"/>
        </p:style>
      </p:sp>
      <p:sp>
        <p:nvSpPr>
          <p:cNvPr id="216" name="CustomShape 4"/>
          <p:cNvSpPr/>
          <p:nvPr/>
        </p:nvSpPr>
        <p:spPr>
          <a:xfrm>
            <a:off x="640080" y="1737360"/>
            <a:ext cx="2841480" cy="594720"/>
          </a:xfrm>
          <a:prstGeom prst="rect">
            <a:avLst/>
          </a:prstGeom>
          <a:noFill/>
          <a:ln>
            <a:noFill/>
          </a:ln>
        </p:spPr>
        <p:style>
          <a:lnRef idx="0"/>
          <a:fillRef idx="0"/>
          <a:effectRef idx="0"/>
          <a:fontRef idx="minor"/>
        </p:style>
        <p:txBody>
          <a:bodyPr lIns="90000" rIns="90000" tIns="45000" bIns="45000"/>
          <a:p>
            <a:r>
              <a:rPr b="0" lang="es-GT" sz="1800" spc="-1" strike="noStrike">
                <a:solidFill>
                  <a:srgbClr val="000000"/>
                </a:solidFill>
                <a:uFill>
                  <a:solidFill>
                    <a:srgbClr val="ffffff"/>
                  </a:solidFill>
                </a:uFill>
                <a:latin typeface="Arial"/>
                <a:ea typeface="DejaVu Sans"/>
              </a:rPr>
              <a:t>Preguntas o comentarios?</a:t>
            </a:r>
            <a:endParaRPr b="0" lang="es-GT" sz="1800" spc="-1" strike="noStrike">
              <a:solidFill>
                <a:srgbClr val="000000"/>
              </a:solidFill>
              <a:uFill>
                <a:solidFill>
                  <a:srgbClr val="ffffff"/>
                </a:solidFill>
              </a:uFill>
              <a:latin typeface="Arial"/>
            </a:endParaRPr>
          </a:p>
          <a:p>
            <a:r>
              <a:rPr b="0" lang="es-GT" sz="1800" spc="-1" strike="noStrike">
                <a:solidFill>
                  <a:srgbClr val="000000"/>
                </a:solidFill>
                <a:uFill>
                  <a:solidFill>
                    <a:srgbClr val="ffffff"/>
                  </a:solidFill>
                </a:uFill>
                <a:latin typeface="Arial"/>
                <a:ea typeface="DejaVu Sans"/>
              </a:rPr>
              <a:t>Muchas gracias</a:t>
            </a:r>
            <a:endParaRPr b="0" lang="es-GT" sz="1800" spc="-1" strike="noStrike">
              <a:solidFill>
                <a:srgbClr val="000000"/>
              </a:solidFill>
              <a:uFill>
                <a:solidFill>
                  <a:srgbClr val="ffffff"/>
                </a:solidFill>
              </a:u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757080" y="433800"/>
            <a:ext cx="8242560" cy="60732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Gradient Descent</a:t>
            </a:r>
            <a:endParaRPr b="0" lang="es-GT" sz="2800" spc="-1" strike="noStrike">
              <a:solidFill>
                <a:srgbClr val="000000"/>
              </a:solidFill>
              <a:uFill>
                <a:solidFill>
                  <a:srgbClr val="ffffff"/>
                </a:solidFill>
              </a:uFill>
              <a:latin typeface="Arial"/>
            </a:endParaRPr>
          </a:p>
        </p:txBody>
      </p:sp>
      <p:sp>
        <p:nvSpPr>
          <p:cNvPr id="155" name="CustomShape 2"/>
          <p:cNvSpPr/>
          <p:nvPr/>
        </p:nvSpPr>
        <p:spPr>
          <a:xfrm>
            <a:off x="448920" y="1350000"/>
            <a:ext cx="8242560" cy="3508560"/>
          </a:xfrm>
          <a:prstGeom prst="rect">
            <a:avLst/>
          </a:prstGeom>
          <a:noFill/>
          <a:ln>
            <a:noFill/>
          </a:ln>
        </p:spPr>
        <p:style>
          <a:lnRef idx="0"/>
          <a:fillRef idx="0"/>
          <a:effectRef idx="0"/>
          <a:fontRef idx="minor"/>
        </p:style>
        <p:txBody>
          <a:bodyPr lIns="0" rIns="0" tIns="0" bIns="0"/>
          <a:p>
            <a:pPr marL="216000" indent="-214200">
              <a:lnSpc>
                <a:spcPct val="100000"/>
              </a:lnSpc>
              <a:buClr>
                <a:srgbClr val="000000"/>
              </a:buClr>
              <a:buFont typeface="Arial"/>
              <a:buChar char="•"/>
            </a:pPr>
            <a:r>
              <a:rPr b="0" lang="es-GT" sz="1800" spc="-1" strike="noStrike">
                <a:solidFill>
                  <a:srgbClr val="000000"/>
                </a:solidFill>
                <a:uFill>
                  <a:solidFill>
                    <a:srgbClr val="ffffff"/>
                  </a:solidFill>
                </a:uFill>
                <a:latin typeface="Calibri"/>
                <a:ea typeface="DejaVu Sans"/>
              </a:rPr>
              <a:t>En ciencias de la computación llamamos “buscar por fuerza bruta” a problemas que realizan una búsqueda a través de probar todas las posibles soluciones y evaluar cual produce el mejor resultado.</a:t>
            </a:r>
            <a:endParaRPr b="0" lang="es-GT" sz="18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0" lang="es-GT" sz="1800" spc="-1" strike="noStrike">
                <a:solidFill>
                  <a:srgbClr val="000000"/>
                </a:solidFill>
                <a:uFill>
                  <a:solidFill>
                    <a:srgbClr val="ffffff"/>
                  </a:solidFill>
                </a:uFill>
                <a:latin typeface="Calibri"/>
                <a:ea typeface="DejaVu Sans"/>
              </a:rPr>
              <a:t>En el problema que estudiamos (regresión de una variable) las hipótesis tienen 2 parámetros, resolver el problema por fuerza bruta significaría probar cada posible combinación de parámetros(</a:t>
            </a:r>
            <a:r>
              <a:rPr b="0" lang="es-GT" sz="1300" spc="-1" strike="noStrike">
                <a:solidFill>
                  <a:srgbClr val="000000"/>
                </a:solidFill>
                <a:uFill>
                  <a:solidFill>
                    <a:srgbClr val="ffffff"/>
                  </a:solidFill>
                </a:uFill>
                <a:latin typeface="Arial"/>
                <a:ea typeface="DejaVu Sans"/>
              </a:rPr>
              <a:t>θ0,θ1</a:t>
            </a:r>
            <a:r>
              <a:rPr b="0" lang="es-GT" sz="1800" spc="-1" strike="noStrike">
                <a:solidFill>
                  <a:srgbClr val="000000"/>
                </a:solidFill>
                <a:uFill>
                  <a:solidFill>
                    <a:srgbClr val="ffffff"/>
                  </a:solidFill>
                </a:uFill>
                <a:latin typeface="Calibri"/>
                <a:ea typeface="DejaVu Sans"/>
              </a:rPr>
              <a:t>) y evaluar su costo, para luego elegir el mejor.</a:t>
            </a:r>
            <a:endParaRPr b="0" lang="es-GT" sz="18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0" lang="es-GT" sz="1800" spc="-1" strike="noStrike">
                <a:solidFill>
                  <a:srgbClr val="000000"/>
                </a:solidFill>
                <a:uFill>
                  <a:solidFill>
                    <a:srgbClr val="ffffff"/>
                  </a:solidFill>
                </a:uFill>
                <a:latin typeface="Calibri"/>
                <a:ea typeface="DejaVu Sans"/>
              </a:rPr>
              <a:t>Pero dado que los parámetros son números reales, tenemos infinitas combinaciones posibles.</a:t>
            </a:r>
            <a:endParaRPr b="0" lang="es-GT" sz="18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0" lang="es-GT" sz="1800" spc="-1" strike="noStrike">
                <a:solidFill>
                  <a:srgbClr val="000000"/>
                </a:solidFill>
                <a:uFill>
                  <a:solidFill>
                    <a:srgbClr val="ffffff"/>
                  </a:solidFill>
                </a:uFill>
                <a:latin typeface="Calibri"/>
                <a:ea typeface="DejaVu Sans"/>
              </a:rPr>
              <a:t>Necesitamos una mejor manera de buscar los parámetros.</a:t>
            </a:r>
            <a:endParaRPr b="0" lang="es-GT" sz="18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0" lang="es-GT" sz="1800" spc="-1" strike="noStrike">
                <a:solidFill>
                  <a:srgbClr val="000000"/>
                </a:solidFill>
                <a:uFill>
                  <a:solidFill>
                    <a:srgbClr val="ffffff"/>
                  </a:solidFill>
                </a:uFill>
                <a:latin typeface="Calibri"/>
                <a:ea typeface="DejaVu Sans"/>
              </a:rPr>
              <a:t>Pensemos que la “búsqueda por fuerza bruta” es buscar una moneda en la oscuridad , necesitamos una voz que nos guíe sobre cual es posiblemente el mejor camino.</a:t>
            </a:r>
            <a:endParaRPr b="0" lang="es-GT" sz="1800" spc="-1" strike="noStrike">
              <a:solidFill>
                <a:srgbClr val="000000"/>
              </a:solidFill>
              <a:uFill>
                <a:solidFill>
                  <a:srgbClr val="ffffff"/>
                </a:solidFill>
              </a:uFill>
              <a:latin typeface="Arial"/>
            </a:endParaRPr>
          </a:p>
          <a:p>
            <a:pPr>
              <a:lnSpc>
                <a:spcPct val="100000"/>
              </a:lnSpc>
            </a:pPr>
            <a:endParaRPr b="0" lang="es-GT" sz="1800" spc="-1" strike="noStrike">
              <a:solidFill>
                <a:srgbClr val="000000"/>
              </a:solidFill>
              <a:uFill>
                <a:solidFill>
                  <a:srgbClr val="ffffff"/>
                </a:solidFill>
              </a:uFill>
              <a:latin typeface="Arial"/>
            </a:endParaRPr>
          </a:p>
          <a:p>
            <a:pPr>
              <a:lnSpc>
                <a:spcPct val="100000"/>
              </a:lnSpc>
            </a:pPr>
            <a:endParaRPr b="0" lang="es-GT" sz="1800" spc="-1" strike="noStrike">
              <a:solidFill>
                <a:srgbClr val="000000"/>
              </a:solidFill>
              <a:uFill>
                <a:solidFill>
                  <a:srgbClr val="ffffff"/>
                </a:solidFill>
              </a:uFill>
              <a:latin typeface="Arial"/>
            </a:endParaRPr>
          </a:p>
        </p:txBody>
      </p:sp>
      <p:sp>
        <p:nvSpPr>
          <p:cNvPr id="156" name="CustomShape 3"/>
          <p:cNvSpPr/>
          <p:nvPr/>
        </p:nvSpPr>
        <p:spPr>
          <a:xfrm>
            <a:off x="418680" y="4507920"/>
            <a:ext cx="8508960" cy="315720"/>
          </a:xfrm>
          <a:prstGeom prst="rect">
            <a:avLst/>
          </a:prstGeom>
          <a:noFill/>
          <a:ln>
            <a:noFill/>
          </a:ln>
        </p:spPr>
        <p:style>
          <a:lnRef idx="0"/>
          <a:fillRef idx="0"/>
          <a:effectRef idx="0"/>
          <a:fontRef idx="minor"/>
        </p:style>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757080" y="433800"/>
            <a:ext cx="8242560" cy="60732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Gradient Descent</a:t>
            </a:r>
            <a:endParaRPr b="0" lang="es-GT" sz="2800" spc="-1" strike="noStrike">
              <a:solidFill>
                <a:srgbClr val="000000"/>
              </a:solidFill>
              <a:uFill>
                <a:solidFill>
                  <a:srgbClr val="ffffff"/>
                </a:solidFill>
              </a:uFill>
              <a:latin typeface="Arial"/>
            </a:endParaRPr>
          </a:p>
        </p:txBody>
      </p:sp>
      <p:sp>
        <p:nvSpPr>
          <p:cNvPr id="158" name="CustomShape 2"/>
          <p:cNvSpPr/>
          <p:nvPr/>
        </p:nvSpPr>
        <p:spPr>
          <a:xfrm>
            <a:off x="448920" y="1350000"/>
            <a:ext cx="8242560" cy="3508560"/>
          </a:xfrm>
          <a:prstGeom prst="rect">
            <a:avLst/>
          </a:prstGeom>
          <a:noFill/>
          <a:ln>
            <a:noFill/>
          </a:ln>
        </p:spPr>
        <p:style>
          <a:lnRef idx="0"/>
          <a:fillRef idx="0"/>
          <a:effectRef idx="0"/>
          <a:fontRef idx="minor"/>
        </p:style>
        <p:txBody>
          <a:bodyPr lIns="0" rIns="0" tIns="0" bIns="0"/>
          <a:p>
            <a:pPr marL="216000" indent="-214200">
              <a:lnSpc>
                <a:spcPct val="100000"/>
              </a:lnSpc>
              <a:buClr>
                <a:srgbClr val="000000"/>
              </a:buClr>
              <a:buFont typeface="Arial"/>
              <a:buChar char="•"/>
            </a:pPr>
            <a:r>
              <a:rPr b="0" lang="es-GT" sz="1700" spc="-1" strike="noStrike">
                <a:solidFill>
                  <a:srgbClr val="000000"/>
                </a:solidFill>
                <a:uFill>
                  <a:solidFill>
                    <a:srgbClr val="ffffff"/>
                  </a:solidFill>
                </a:uFill>
                <a:latin typeface="Calibri"/>
                <a:ea typeface="DejaVu Sans"/>
              </a:rPr>
              <a:t>Recordemos que definimos la función de costo J(</a:t>
            </a:r>
            <a:r>
              <a:rPr b="0" lang="es-GT" sz="1700" spc="-1" strike="noStrike">
                <a:solidFill>
                  <a:srgbClr val="000000"/>
                </a:solidFill>
                <a:uFill>
                  <a:solidFill>
                    <a:srgbClr val="ffffff"/>
                  </a:solidFill>
                </a:uFill>
                <a:latin typeface="Arial"/>
                <a:ea typeface="DejaVu Sans"/>
              </a:rPr>
              <a:t>θ0,θ1</a:t>
            </a:r>
            <a:r>
              <a:rPr b="0" lang="es-GT" sz="1700" spc="-1" strike="noStrike">
                <a:solidFill>
                  <a:srgbClr val="000000"/>
                </a:solidFill>
                <a:uFill>
                  <a:solidFill>
                    <a:srgbClr val="ffffff"/>
                  </a:solidFill>
                </a:uFill>
                <a:latin typeface="Calibri"/>
                <a:ea typeface="DejaVu Sans"/>
              </a:rPr>
              <a:t>) la cual dados los parámetros , nos </a:t>
            </a:r>
            <a:r>
              <a:rPr b="0" lang="es-GT" sz="1700" spc="-1" strike="noStrike">
                <a:solidFill>
                  <a:srgbClr val="000000"/>
                </a:solidFill>
                <a:uFill>
                  <a:solidFill>
                    <a:srgbClr val="ffffff"/>
                  </a:solidFill>
                </a:uFill>
                <a:latin typeface="Calibri"/>
                <a:ea typeface="DejaVu Sans"/>
              </a:rPr>
              <a:t>dice el costo de usar una hipótesis con estos parámetros.</a:t>
            </a:r>
            <a:endParaRPr b="0" lang="es-GT" sz="17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0" lang="es-GT" sz="1700" spc="-1" strike="noStrike">
                <a:solidFill>
                  <a:srgbClr val="000000"/>
                </a:solidFill>
                <a:uFill>
                  <a:solidFill>
                    <a:srgbClr val="ffffff"/>
                  </a:solidFill>
                </a:uFill>
                <a:latin typeface="Calibri"/>
                <a:ea typeface="DejaVu Sans"/>
              </a:rPr>
              <a:t>Buscamos el costo menor.</a:t>
            </a:r>
            <a:endParaRPr b="0" lang="es-GT" sz="17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0" lang="es-GT" sz="1700" spc="-1" strike="noStrike">
                <a:solidFill>
                  <a:srgbClr val="000000"/>
                </a:solidFill>
                <a:uFill>
                  <a:solidFill>
                    <a:srgbClr val="ffffff"/>
                  </a:solidFill>
                </a:uFill>
                <a:latin typeface="Calibri"/>
                <a:ea typeface="DejaVu Sans"/>
              </a:rPr>
              <a:t>Esto significa que nos encontramos ante un problema de minimización de una función tal </a:t>
            </a:r>
            <a:r>
              <a:rPr b="0" lang="es-GT" sz="1700" spc="-1" strike="noStrike">
                <a:solidFill>
                  <a:srgbClr val="000000"/>
                </a:solidFill>
                <a:uFill>
                  <a:solidFill>
                    <a:srgbClr val="ffffff"/>
                  </a:solidFill>
                </a:uFill>
                <a:latin typeface="Calibri"/>
                <a:ea typeface="DejaVu Sans"/>
              </a:rPr>
              <a:t>como lo vemos en matemáticas.</a:t>
            </a:r>
            <a:endParaRPr b="0" lang="es-GT" sz="17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0" lang="es-GT" sz="1700" spc="-1" strike="noStrike">
                <a:solidFill>
                  <a:srgbClr val="000000"/>
                </a:solidFill>
                <a:uFill>
                  <a:solidFill>
                    <a:srgbClr val="ffffff"/>
                  </a:solidFill>
                </a:uFill>
                <a:latin typeface="Calibri"/>
                <a:ea typeface="DejaVu Sans"/>
              </a:rPr>
              <a:t>En matemática, específicamente cálculo, vemos métodos de “optimización” para </a:t>
            </a:r>
            <a:r>
              <a:rPr b="0" lang="es-GT" sz="1700" spc="-1" strike="noStrike">
                <a:solidFill>
                  <a:srgbClr val="000000"/>
                </a:solidFill>
                <a:uFill>
                  <a:solidFill>
                    <a:srgbClr val="ffffff"/>
                  </a:solidFill>
                </a:uFill>
                <a:latin typeface="Calibri"/>
                <a:ea typeface="DejaVu Sans"/>
              </a:rPr>
              <a:t>minimizar o maximizar una función.</a:t>
            </a:r>
            <a:endParaRPr b="0" lang="es-GT" sz="17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0" lang="es-GT" sz="1700" spc="-1" strike="noStrike">
                <a:solidFill>
                  <a:srgbClr val="000000"/>
                </a:solidFill>
                <a:uFill>
                  <a:solidFill>
                    <a:srgbClr val="ffffff"/>
                  </a:solidFill>
                </a:uFill>
                <a:latin typeface="Calibri"/>
                <a:ea typeface="DejaVu Sans"/>
              </a:rPr>
              <a:t>En ML utilizamos principalmente el método llamado “gradient descent”(y variaciones de </a:t>
            </a:r>
            <a:r>
              <a:rPr b="0" lang="es-GT" sz="1700" spc="-1" strike="noStrike">
                <a:solidFill>
                  <a:srgbClr val="000000"/>
                </a:solidFill>
                <a:uFill>
                  <a:solidFill>
                    <a:srgbClr val="ffffff"/>
                  </a:solidFill>
                </a:uFill>
                <a:latin typeface="Calibri"/>
                <a:ea typeface="DejaVu Sans"/>
              </a:rPr>
              <a:t>este)</a:t>
            </a:r>
            <a:endParaRPr b="0" lang="es-GT" sz="17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0" lang="es-GT" sz="1700" spc="-1" strike="noStrike">
                <a:solidFill>
                  <a:srgbClr val="000000"/>
                </a:solidFill>
                <a:uFill>
                  <a:solidFill>
                    <a:srgbClr val="ffffff"/>
                  </a:solidFill>
                </a:uFill>
                <a:latin typeface="Calibri"/>
                <a:ea typeface="DejaVu Sans"/>
              </a:rPr>
              <a:t>Este es un método general:</a:t>
            </a:r>
            <a:endParaRPr b="0" lang="es-GT" sz="17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GT" sz="1700" spc="-1" strike="noStrike">
                <a:solidFill>
                  <a:srgbClr val="000000"/>
                </a:solidFill>
                <a:uFill>
                  <a:solidFill>
                    <a:srgbClr val="ffffff"/>
                  </a:solidFill>
                </a:uFill>
                <a:latin typeface="Calibri"/>
                <a:ea typeface="DejaVu Sans"/>
              </a:rPr>
              <a:t>Lo aprenderemos en regresión lineal de una variable pero es aplicado en todo ML.</a:t>
            </a:r>
            <a:endParaRPr b="0" lang="es-GT" sz="17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GT" sz="1700" spc="-1" strike="noStrike">
                <a:solidFill>
                  <a:srgbClr val="000000"/>
                </a:solidFill>
                <a:uFill>
                  <a:solidFill>
                    <a:srgbClr val="ffffff"/>
                  </a:solidFill>
                </a:uFill>
                <a:latin typeface="Calibri"/>
                <a:ea typeface="DejaVu Sans"/>
              </a:rPr>
              <a:t>Es usado también afuera de ML en problemas de optimización.</a:t>
            </a:r>
            <a:endParaRPr b="0" lang="es-GT" sz="1700" spc="-1" strike="noStrike">
              <a:solidFill>
                <a:srgbClr val="000000"/>
              </a:solidFill>
              <a:uFill>
                <a:solidFill>
                  <a:srgbClr val="ffffff"/>
                </a:solidFill>
              </a:uFill>
              <a:latin typeface="Arial"/>
            </a:endParaRPr>
          </a:p>
          <a:p>
            <a:pPr>
              <a:lnSpc>
                <a:spcPct val="100000"/>
              </a:lnSpc>
            </a:pPr>
            <a:endParaRPr b="0" lang="es-GT" sz="1700" spc="-1" strike="noStrike">
              <a:solidFill>
                <a:srgbClr val="000000"/>
              </a:solidFill>
              <a:uFill>
                <a:solidFill>
                  <a:srgbClr val="ffffff"/>
                </a:solidFill>
              </a:uFill>
              <a:latin typeface="Arial"/>
            </a:endParaRPr>
          </a:p>
          <a:p>
            <a:pPr>
              <a:lnSpc>
                <a:spcPct val="100000"/>
              </a:lnSpc>
            </a:pPr>
            <a:endParaRPr b="0" lang="es-GT" sz="1700" spc="-1" strike="noStrike">
              <a:solidFill>
                <a:srgbClr val="000000"/>
              </a:solidFill>
              <a:uFill>
                <a:solidFill>
                  <a:srgbClr val="ffffff"/>
                </a:solidFill>
              </a:uFill>
              <a:latin typeface="Arial"/>
            </a:endParaRPr>
          </a:p>
        </p:txBody>
      </p:sp>
      <p:sp>
        <p:nvSpPr>
          <p:cNvPr id="159" name="CustomShape 3"/>
          <p:cNvSpPr/>
          <p:nvPr/>
        </p:nvSpPr>
        <p:spPr>
          <a:xfrm>
            <a:off x="418680" y="4507920"/>
            <a:ext cx="8508960" cy="315720"/>
          </a:xfrm>
          <a:prstGeom prst="rect">
            <a:avLst/>
          </a:prstGeom>
          <a:noFill/>
          <a:ln>
            <a:noFill/>
          </a:ln>
        </p:spPr>
        <p:style>
          <a:lnRef idx="0"/>
          <a:fillRef idx="0"/>
          <a:effectRef idx="0"/>
          <a:fontRef idx="minor"/>
        </p:style>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757080" y="433800"/>
            <a:ext cx="8242560" cy="60732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Gradient Descent</a:t>
            </a:r>
            <a:endParaRPr b="0" lang="es-GT" sz="2800" spc="-1" strike="noStrike">
              <a:solidFill>
                <a:srgbClr val="000000"/>
              </a:solidFill>
              <a:uFill>
                <a:solidFill>
                  <a:srgbClr val="ffffff"/>
                </a:solidFill>
              </a:uFill>
              <a:latin typeface="Arial"/>
            </a:endParaRPr>
          </a:p>
        </p:txBody>
      </p:sp>
      <p:sp>
        <p:nvSpPr>
          <p:cNvPr id="161" name="CustomShape 2"/>
          <p:cNvSpPr/>
          <p:nvPr/>
        </p:nvSpPr>
        <p:spPr>
          <a:xfrm>
            <a:off x="448920" y="1350000"/>
            <a:ext cx="8242560" cy="3508560"/>
          </a:xfrm>
          <a:prstGeom prst="rect">
            <a:avLst/>
          </a:prstGeom>
          <a:noFill/>
          <a:ln>
            <a:noFill/>
          </a:ln>
        </p:spPr>
        <p:style>
          <a:lnRef idx="0"/>
          <a:fillRef idx="0"/>
          <a:effectRef idx="0"/>
          <a:fontRef idx="minor"/>
        </p:style>
        <p:txBody>
          <a:bodyPr lIns="0" rIns="0" tIns="0" bIns="0"/>
          <a:p>
            <a:pPr marL="216000" indent="-21420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Para definir y ejemplificar GD olvidémonos por el momento de ML y pensemos en el problema de optimizar una función matemática cualquiera.</a:t>
            </a:r>
            <a:endParaRPr b="0" lang="es-GT" sz="16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En el caso común de funciones de una variable y = f(x) el problema de optimización consiste en buscar el valor de la variable independiente “x” que hace que el valor de “y” sea máximo o mínimo según el caso</a:t>
            </a:r>
            <a:r>
              <a:rPr b="0" lang="es-GT" sz="1700" spc="-1" strike="noStrike">
                <a:solidFill>
                  <a:srgbClr val="000000"/>
                </a:solidFill>
                <a:uFill>
                  <a:solidFill>
                    <a:srgbClr val="ffffff"/>
                  </a:solidFill>
                </a:uFill>
                <a:latin typeface="Calibri"/>
                <a:ea typeface="DejaVu Sans"/>
              </a:rPr>
              <a:t>.</a:t>
            </a:r>
            <a:endParaRPr b="0" lang="es-GT" sz="1700" spc="-1" strike="noStrike">
              <a:solidFill>
                <a:srgbClr val="000000"/>
              </a:solidFill>
              <a:uFill>
                <a:solidFill>
                  <a:srgbClr val="ffffff"/>
                </a:solidFill>
              </a:uFill>
              <a:latin typeface="Arial"/>
            </a:endParaRPr>
          </a:p>
          <a:p>
            <a:pPr>
              <a:lnSpc>
                <a:spcPct val="100000"/>
              </a:lnSpc>
            </a:pPr>
            <a:endParaRPr b="0" lang="es-GT" sz="1700" spc="-1" strike="noStrike">
              <a:solidFill>
                <a:srgbClr val="000000"/>
              </a:solidFill>
              <a:uFill>
                <a:solidFill>
                  <a:srgbClr val="ffffff"/>
                </a:solidFill>
              </a:uFill>
              <a:latin typeface="Arial"/>
            </a:endParaRPr>
          </a:p>
          <a:p>
            <a:pPr>
              <a:lnSpc>
                <a:spcPct val="100000"/>
              </a:lnSpc>
            </a:pPr>
            <a:endParaRPr b="0" lang="es-GT" sz="1700" spc="-1" strike="noStrike">
              <a:solidFill>
                <a:srgbClr val="000000"/>
              </a:solidFill>
              <a:uFill>
                <a:solidFill>
                  <a:srgbClr val="ffffff"/>
                </a:solidFill>
              </a:uFill>
              <a:latin typeface="Arial"/>
            </a:endParaRPr>
          </a:p>
        </p:txBody>
      </p:sp>
      <p:pic>
        <p:nvPicPr>
          <p:cNvPr id="162" name="" descr=""/>
          <p:cNvPicPr/>
          <p:nvPr/>
        </p:nvPicPr>
        <p:blipFill>
          <a:blip r:embed="rId1"/>
          <a:stretch/>
        </p:blipFill>
        <p:spPr>
          <a:xfrm>
            <a:off x="1198440" y="2698920"/>
            <a:ext cx="3121560" cy="2341080"/>
          </a:xfrm>
          <a:prstGeom prst="rect">
            <a:avLst/>
          </a:prstGeom>
          <a:ln>
            <a:noFill/>
          </a:ln>
        </p:spPr>
      </p:pic>
      <p:pic>
        <p:nvPicPr>
          <p:cNvPr id="163" name="" descr=""/>
          <p:cNvPicPr/>
          <p:nvPr/>
        </p:nvPicPr>
        <p:blipFill>
          <a:blip r:embed="rId2"/>
          <a:stretch/>
        </p:blipFill>
        <p:spPr>
          <a:xfrm>
            <a:off x="5400000" y="2808000"/>
            <a:ext cx="2872080" cy="22975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757080" y="433800"/>
            <a:ext cx="8242560" cy="60732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Gradient Descent</a:t>
            </a:r>
            <a:endParaRPr b="0" lang="es-GT" sz="2800" spc="-1" strike="noStrike">
              <a:solidFill>
                <a:srgbClr val="000000"/>
              </a:solidFill>
              <a:uFill>
                <a:solidFill>
                  <a:srgbClr val="ffffff"/>
                </a:solidFill>
              </a:uFill>
              <a:latin typeface="Arial"/>
            </a:endParaRPr>
          </a:p>
        </p:txBody>
      </p:sp>
      <p:sp>
        <p:nvSpPr>
          <p:cNvPr id="165" name="CustomShape 2"/>
          <p:cNvSpPr/>
          <p:nvPr/>
        </p:nvSpPr>
        <p:spPr>
          <a:xfrm>
            <a:off x="469440" y="1224000"/>
            <a:ext cx="8242560" cy="1224000"/>
          </a:xfrm>
          <a:prstGeom prst="rect">
            <a:avLst/>
          </a:prstGeom>
          <a:noFill/>
          <a:ln>
            <a:noFill/>
          </a:ln>
        </p:spPr>
        <p:style>
          <a:lnRef idx="0"/>
          <a:fillRef idx="0"/>
          <a:effectRef idx="0"/>
          <a:fontRef idx="minor"/>
        </p:style>
        <p:txBody>
          <a:bodyPr lIns="0" rIns="0" tIns="0" bIns="0"/>
          <a:p>
            <a:pPr marL="216000" indent="-21420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Ahora pensemos en el caso de funciones de 2 variables  </a:t>
            </a:r>
            <a:br/>
            <a:r>
              <a:rPr b="0" lang="es-GT" sz="1600" spc="-1" strike="noStrike">
                <a:solidFill>
                  <a:srgbClr val="000000"/>
                </a:solidFill>
                <a:uFill>
                  <a:solidFill>
                    <a:srgbClr val="ffffff"/>
                  </a:solidFill>
                </a:uFill>
                <a:latin typeface="Calibri"/>
                <a:ea typeface="DejaVu Sans"/>
              </a:rPr>
              <a:t>z = f(x,y)</a:t>
            </a:r>
            <a:endParaRPr b="0" lang="es-GT" sz="16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el problema de optimización consiste en buscar la combinación de las variables (x,y) tal que el valor de  “z” sea máximo o mínimo según el caso.</a:t>
            </a:r>
            <a:endParaRPr b="0" lang="es-GT" sz="1600" spc="-1" strike="noStrike">
              <a:solidFill>
                <a:srgbClr val="000000"/>
              </a:solidFill>
              <a:uFill>
                <a:solidFill>
                  <a:srgbClr val="ffffff"/>
                </a:solidFill>
              </a:uFill>
              <a:latin typeface="Arial"/>
            </a:endParaRPr>
          </a:p>
          <a:p>
            <a:pPr>
              <a:lnSpc>
                <a:spcPct val="100000"/>
              </a:lnSpc>
            </a:pPr>
            <a:endParaRPr b="0" lang="es-GT" sz="1600" spc="-1" strike="noStrike">
              <a:solidFill>
                <a:srgbClr val="000000"/>
              </a:solidFill>
              <a:uFill>
                <a:solidFill>
                  <a:srgbClr val="ffffff"/>
                </a:solidFill>
              </a:uFill>
              <a:latin typeface="Arial"/>
            </a:endParaRPr>
          </a:p>
          <a:p>
            <a:pPr>
              <a:lnSpc>
                <a:spcPct val="100000"/>
              </a:lnSpc>
            </a:pPr>
            <a:endParaRPr b="0" lang="es-GT" sz="1600" spc="-1" strike="noStrike">
              <a:solidFill>
                <a:srgbClr val="000000"/>
              </a:solidFill>
              <a:uFill>
                <a:solidFill>
                  <a:srgbClr val="ffffff"/>
                </a:solidFill>
              </a:uFill>
              <a:latin typeface="Arial"/>
            </a:endParaRPr>
          </a:p>
        </p:txBody>
      </p:sp>
      <p:pic>
        <p:nvPicPr>
          <p:cNvPr id="166" name="" descr=""/>
          <p:cNvPicPr/>
          <p:nvPr/>
        </p:nvPicPr>
        <p:blipFill>
          <a:blip r:embed="rId1"/>
          <a:stretch/>
        </p:blipFill>
        <p:spPr>
          <a:xfrm>
            <a:off x="1258560" y="2582280"/>
            <a:ext cx="2485440" cy="2025720"/>
          </a:xfrm>
          <a:prstGeom prst="rect">
            <a:avLst/>
          </a:prstGeom>
          <a:ln>
            <a:noFill/>
          </a:ln>
        </p:spPr>
      </p:pic>
      <p:pic>
        <p:nvPicPr>
          <p:cNvPr id="167" name="" descr=""/>
          <p:cNvPicPr/>
          <p:nvPr/>
        </p:nvPicPr>
        <p:blipFill>
          <a:blip r:embed="rId2"/>
          <a:stretch/>
        </p:blipFill>
        <p:spPr>
          <a:xfrm>
            <a:off x="4851720" y="2736000"/>
            <a:ext cx="2276280" cy="183780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757080" y="433800"/>
            <a:ext cx="8242560" cy="60732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Gradient Descent</a:t>
            </a:r>
            <a:endParaRPr b="0" lang="es-GT" sz="2800" spc="-1" strike="noStrike">
              <a:solidFill>
                <a:srgbClr val="000000"/>
              </a:solidFill>
              <a:uFill>
                <a:solidFill>
                  <a:srgbClr val="ffffff"/>
                </a:solidFill>
              </a:uFill>
              <a:latin typeface="Arial"/>
            </a:endParaRPr>
          </a:p>
        </p:txBody>
      </p:sp>
      <p:sp>
        <p:nvSpPr>
          <p:cNvPr id="169" name="CustomShape 2"/>
          <p:cNvSpPr/>
          <p:nvPr/>
        </p:nvSpPr>
        <p:spPr>
          <a:xfrm>
            <a:off x="469440" y="1224000"/>
            <a:ext cx="8242560" cy="1224000"/>
          </a:xfrm>
          <a:prstGeom prst="rect">
            <a:avLst/>
          </a:prstGeom>
          <a:noFill/>
          <a:ln>
            <a:noFill/>
          </a:ln>
        </p:spPr>
        <p:style>
          <a:lnRef idx="0"/>
          <a:fillRef idx="0"/>
          <a:effectRef idx="0"/>
          <a:fontRef idx="minor"/>
        </p:style>
        <p:txBody>
          <a:bodyPr lIns="0" rIns="0" tIns="0" bIns="0"/>
          <a:p>
            <a:pPr marL="216000" indent="-21420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Intuitivamente como trabaja ¿gradient descent? : antes de entrar a definiciones matemáticas formales, definamos que hace gradient descent en términos no formales e intuitivos.</a:t>
            </a:r>
            <a:endParaRPr b="0" lang="es-GT" sz="16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Pensemos que hacemos si estamos haciendo bicicleta en una montaña no uniforme y queremos descenderla lo mas rápido posible.</a:t>
            </a:r>
            <a:endParaRPr b="0" lang="es-GT" sz="16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La intuición nos dice que descendemos más rápido si vemos a nuestro alrededor y tomamos el camino que este lo más inclinado posible.</a:t>
            </a:r>
            <a:endParaRPr b="0" lang="es-GT" sz="16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Pero puesto que es una montaña no uniforme ,puede que la dirección que tomamos, luego de algunos pasos ya no sea la mas inclinada.</a:t>
            </a:r>
            <a:endParaRPr b="0" lang="es-GT" sz="1600" spc="-1" strike="noStrike">
              <a:solidFill>
                <a:srgbClr val="000000"/>
              </a:solidFill>
              <a:uFill>
                <a:solidFill>
                  <a:srgbClr val="ffffff"/>
                </a:solidFill>
              </a:uFill>
              <a:latin typeface="Arial"/>
            </a:endParaRPr>
          </a:p>
          <a:p>
            <a:pPr>
              <a:lnSpc>
                <a:spcPct val="100000"/>
              </a:lnSpc>
            </a:pPr>
            <a:endParaRPr b="0" lang="es-GT" sz="1600" spc="-1" strike="noStrike">
              <a:solidFill>
                <a:srgbClr val="000000"/>
              </a:solidFill>
              <a:uFill>
                <a:solidFill>
                  <a:srgbClr val="ffffff"/>
                </a:solidFill>
              </a:uFill>
              <a:latin typeface="Arial"/>
            </a:endParaRPr>
          </a:p>
          <a:p>
            <a:pPr>
              <a:lnSpc>
                <a:spcPct val="100000"/>
              </a:lnSpc>
            </a:pPr>
            <a:endParaRPr b="0" lang="es-GT" sz="16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757080" y="433800"/>
            <a:ext cx="8242560" cy="60732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Gradient Descent</a:t>
            </a:r>
            <a:endParaRPr b="0" lang="es-GT" sz="2800" spc="-1" strike="noStrike">
              <a:solidFill>
                <a:srgbClr val="000000"/>
              </a:solidFill>
              <a:uFill>
                <a:solidFill>
                  <a:srgbClr val="ffffff"/>
                </a:solidFill>
              </a:uFill>
              <a:latin typeface="Arial"/>
            </a:endParaRPr>
          </a:p>
        </p:txBody>
      </p:sp>
      <p:sp>
        <p:nvSpPr>
          <p:cNvPr id="171" name="CustomShape 2"/>
          <p:cNvSpPr/>
          <p:nvPr/>
        </p:nvSpPr>
        <p:spPr>
          <a:xfrm>
            <a:off x="469440" y="1224000"/>
            <a:ext cx="8242560" cy="1224000"/>
          </a:xfrm>
          <a:prstGeom prst="rect">
            <a:avLst/>
          </a:prstGeom>
          <a:noFill/>
          <a:ln>
            <a:noFill/>
          </a:ln>
        </p:spPr>
        <p:style>
          <a:lnRef idx="0"/>
          <a:fillRef idx="0"/>
          <a:effectRef idx="0"/>
          <a:fontRef idx="minor"/>
        </p:style>
        <p:txBody>
          <a:bodyPr lIns="0" rIns="0" tIns="0" bIns="0"/>
          <a:p>
            <a:pPr marL="216000" indent="-214200">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¿Entonces que hacemos? Lo hacemos por tramos.</a:t>
            </a:r>
            <a:endParaRPr b="0" lang="es-GT" sz="14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Iniciamos en algún punto de salida “p”</a:t>
            </a:r>
            <a:endParaRPr b="0" lang="es-GT" sz="14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Estando en este punto vemos a nuestro alrededor y seleccionamos la dirección mas inclinada(hacia abajo) y pedaleamos(avanzamos) un poco en esta dirección, nos detenemos y estamos ahora en un nuevo punto “p”.</a:t>
            </a:r>
            <a:endParaRPr b="0" lang="es-GT" sz="14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Nuevamente vemos alrededor y seleccionamos la dirección mas inclinada y volvemos a avanzar otro pequeño tramo.</a:t>
            </a:r>
            <a:endParaRPr b="0" lang="es-GT" sz="14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Repetimos este proceso hasta descender lo suficiente.</a:t>
            </a:r>
            <a:endParaRPr b="0" lang="es-GT" sz="1400" spc="-1" strike="noStrike">
              <a:solidFill>
                <a:srgbClr val="000000"/>
              </a:solidFill>
              <a:uFill>
                <a:solidFill>
                  <a:srgbClr val="ffffff"/>
                </a:solidFill>
              </a:uFill>
              <a:latin typeface="Arial"/>
            </a:endParaRPr>
          </a:p>
          <a:p>
            <a:pPr>
              <a:lnSpc>
                <a:spcPct val="100000"/>
              </a:lnSpc>
            </a:pPr>
            <a:endParaRPr b="0" lang="es-GT" sz="1400" spc="-1" strike="noStrike">
              <a:solidFill>
                <a:srgbClr val="000000"/>
              </a:solidFill>
              <a:uFill>
                <a:solidFill>
                  <a:srgbClr val="ffffff"/>
                </a:solidFill>
              </a:uFill>
              <a:latin typeface="Arial"/>
            </a:endParaRPr>
          </a:p>
          <a:p>
            <a:pPr>
              <a:lnSpc>
                <a:spcPct val="100000"/>
              </a:lnSpc>
            </a:pPr>
            <a:endParaRPr b="0" lang="es-GT" sz="1400" spc="-1" strike="noStrike">
              <a:solidFill>
                <a:srgbClr val="000000"/>
              </a:solidFill>
              <a:uFill>
                <a:solidFill>
                  <a:srgbClr val="ffffff"/>
                </a:solidFill>
              </a:uFill>
              <a:latin typeface="Arial"/>
            </a:endParaRPr>
          </a:p>
        </p:txBody>
      </p:sp>
      <p:pic>
        <p:nvPicPr>
          <p:cNvPr id="172" name="" descr=""/>
          <p:cNvPicPr/>
          <p:nvPr/>
        </p:nvPicPr>
        <p:blipFill>
          <a:blip r:embed="rId1"/>
          <a:stretch/>
        </p:blipFill>
        <p:spPr>
          <a:xfrm>
            <a:off x="2304000" y="3024000"/>
            <a:ext cx="4349880" cy="194400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757080" y="433800"/>
            <a:ext cx="8242560" cy="60732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Gradient Descent</a:t>
            </a:r>
            <a:endParaRPr b="0" lang="es-GT" sz="2800" spc="-1" strike="noStrike">
              <a:solidFill>
                <a:srgbClr val="000000"/>
              </a:solidFill>
              <a:uFill>
                <a:solidFill>
                  <a:srgbClr val="ffffff"/>
                </a:solidFill>
              </a:uFill>
              <a:latin typeface="Arial"/>
            </a:endParaRPr>
          </a:p>
        </p:txBody>
      </p:sp>
      <p:sp>
        <p:nvSpPr>
          <p:cNvPr id="174" name="CustomShape 2"/>
          <p:cNvSpPr/>
          <p:nvPr/>
        </p:nvSpPr>
        <p:spPr>
          <a:xfrm>
            <a:off x="469440" y="1224000"/>
            <a:ext cx="8242560" cy="1224000"/>
          </a:xfrm>
          <a:prstGeom prst="rect">
            <a:avLst/>
          </a:prstGeom>
          <a:noFill/>
          <a:ln>
            <a:noFill/>
          </a:ln>
        </p:spPr>
        <p:style>
          <a:lnRef idx="0"/>
          <a:fillRef idx="0"/>
          <a:effectRef idx="0"/>
          <a:fontRef idx="minor"/>
        </p:style>
        <p:txBody>
          <a:bodyPr lIns="0" rIns="0" tIns="0" bIns="0"/>
          <a:p>
            <a:pPr marL="216000" indent="-214200">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Ahora empecemos a ejemplificar GD matemáticamente ,pensemos en una función de una variable cuadrática(parábola):</a:t>
            </a:r>
            <a:br/>
            <a:r>
              <a:rPr b="0" lang="es-GT" sz="1300" spc="-1" strike="noStrike">
                <a:solidFill>
                  <a:srgbClr val="000000"/>
                </a:solidFill>
                <a:uFill>
                  <a:solidFill>
                    <a:srgbClr val="ffffff"/>
                  </a:solidFill>
                </a:uFill>
                <a:latin typeface="Calibri"/>
                <a:ea typeface="DejaVu Sans"/>
              </a:rPr>
              <a:t> J(</a:t>
            </a:r>
            <a:r>
              <a:rPr b="0" lang="es-GT" sz="1300" spc="-1" strike="noStrike">
                <a:solidFill>
                  <a:srgbClr val="000000"/>
                </a:solidFill>
                <a:uFill>
                  <a:solidFill>
                    <a:srgbClr val="ffffff"/>
                  </a:solidFill>
                </a:uFill>
                <a:latin typeface="Arial"/>
                <a:ea typeface="DejaVu Sans"/>
              </a:rPr>
              <a:t>θ1</a:t>
            </a:r>
            <a:r>
              <a:rPr b="0" lang="es-GT" sz="1300" spc="-1" strike="noStrike">
                <a:solidFill>
                  <a:srgbClr val="000000"/>
                </a:solidFill>
                <a:uFill>
                  <a:solidFill>
                    <a:srgbClr val="ffffff"/>
                  </a:solidFill>
                </a:uFill>
                <a:latin typeface="Calibri"/>
                <a:ea typeface="DejaVu Sans"/>
              </a:rPr>
              <a:t>)</a:t>
            </a:r>
            <a:endParaRPr b="0" lang="es-GT" sz="13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Iniciamos en algún punto del plano </a:t>
            </a:r>
            <a:endParaRPr b="0" lang="es-GT" sz="1300" spc="-1" strike="noStrike">
              <a:solidFill>
                <a:srgbClr val="000000"/>
              </a:solidFill>
              <a:uFill>
                <a:solidFill>
                  <a:srgbClr val="ffffff"/>
                </a:solidFill>
              </a:uFill>
              <a:latin typeface="Arial"/>
            </a:endParaRPr>
          </a:p>
          <a:p>
            <a:pPr>
              <a:lnSpc>
                <a:spcPct val="100000"/>
              </a:lnSpc>
            </a:pPr>
            <a:endParaRPr b="0" lang="es-GT" sz="1300" spc="-1" strike="noStrike">
              <a:solidFill>
                <a:srgbClr val="000000"/>
              </a:solidFill>
              <a:uFill>
                <a:solidFill>
                  <a:srgbClr val="ffffff"/>
                </a:solidFill>
              </a:uFill>
              <a:latin typeface="Arial"/>
            </a:endParaRPr>
          </a:p>
          <a:p>
            <a:pPr>
              <a:lnSpc>
                <a:spcPct val="100000"/>
              </a:lnSpc>
            </a:pPr>
            <a:endParaRPr b="0" lang="es-GT" sz="1300" spc="-1" strike="noStrike">
              <a:solidFill>
                <a:srgbClr val="000000"/>
              </a:solidFill>
              <a:uFill>
                <a:solidFill>
                  <a:srgbClr val="ffffff"/>
                </a:solidFill>
              </a:uFill>
              <a:latin typeface="Arial"/>
            </a:endParaRPr>
          </a:p>
        </p:txBody>
      </p:sp>
      <p:pic>
        <p:nvPicPr>
          <p:cNvPr id="175" name="" descr=""/>
          <p:cNvPicPr/>
          <p:nvPr/>
        </p:nvPicPr>
        <p:blipFill>
          <a:blip r:embed="rId1"/>
          <a:stretch/>
        </p:blipFill>
        <p:spPr>
          <a:xfrm>
            <a:off x="2880000" y="2304000"/>
            <a:ext cx="3362040" cy="242856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388</TotalTime>
  <Application>LibreOffice/5.2.7.2$Linux_X86_64 LibreOffice_project/20m0$Build-2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2018-02-28T00:53:54Z</dcterms:modified>
  <cp:revision>76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15.0027</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28</vt:i4>
  </property>
</Properties>
</file>