
<file path=[Content_Types].xml><?xml version="1.0" encoding="utf-8"?>
<Types xmlns="http://schemas.openxmlformats.org/package/2006/content-types">
  <Override PartName="/_rels/.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5.png" ContentType="image/png"/>
  <Override PartName="/ppt/media/image14.png" ContentType="image/png"/>
  <Override PartName="/ppt/media/image13.png" ContentType="image/png"/>
  <Override PartName="/ppt/media/image12.png" ContentType="image/png"/>
  <Override PartName="/ppt/media/image4.png" ContentType="image/png"/>
  <Override PartName="/ppt/media/image16.png" ContentType="image/png"/>
  <Override PartName="/ppt/media/image3.jpeg" ContentType="image/jpeg"/>
  <Override PartName="/ppt/media/image2.jpeg" ContentType="image/jpeg"/>
  <Override PartName="/ppt/media/image11.png" ContentType="image/png"/>
  <Override PartName="/ppt/media/image1.jpeg" ContentType="image/jpeg"/>
  <Override PartName="/ppt/media/image6.png" ContentType="image/png"/>
  <Override PartName="/ppt/media/image5.png" ContentType="image/png"/>
  <Override PartName="/ppt/media/image7.png" ContentType="image/png"/>
  <Override PartName="/ppt/media/image8.png" ContentType="image/png"/>
  <Override PartName="/ppt/media/image10.png" ContentType="image/pn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457200" y="1203480"/>
            <a:ext cx="26496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3239640" y="1203480"/>
            <a:ext cx="26496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5" name="PlaceHolder 4"/>
          <p:cNvSpPr>
            <a:spLocks noGrp="1"/>
          </p:cNvSpPr>
          <p:nvPr>
            <p:ph type="body"/>
          </p:nvPr>
        </p:nvSpPr>
        <p:spPr>
          <a:xfrm>
            <a:off x="6022080" y="1203480"/>
            <a:ext cx="26496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6" name="PlaceHolder 5"/>
          <p:cNvSpPr>
            <a:spLocks noGrp="1"/>
          </p:cNvSpPr>
          <p:nvPr>
            <p:ph type="body"/>
          </p:nvPr>
        </p:nvSpPr>
        <p:spPr>
          <a:xfrm>
            <a:off x="6022080" y="2761920"/>
            <a:ext cx="26496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7" name="PlaceHolder 6"/>
          <p:cNvSpPr>
            <a:spLocks noGrp="1"/>
          </p:cNvSpPr>
          <p:nvPr>
            <p:ph type="body"/>
          </p:nvPr>
        </p:nvSpPr>
        <p:spPr>
          <a:xfrm>
            <a:off x="3239640" y="2761920"/>
            <a:ext cx="26496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8" name="PlaceHolder 7"/>
          <p:cNvSpPr>
            <a:spLocks noGrp="1"/>
          </p:cNvSpPr>
          <p:nvPr>
            <p:ph type="body"/>
          </p:nvPr>
        </p:nvSpPr>
        <p:spPr>
          <a:xfrm>
            <a:off x="457200" y="2761920"/>
            <a:ext cx="26496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7"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8" name="PlaceHolder 3"/>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2" name="PlaceHolder 4"/>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4" name="PlaceHolder 2"/>
          <p:cNvSpPr>
            <a:spLocks noGrp="1"/>
          </p:cNvSpPr>
          <p:nvPr>
            <p:ph type="body"/>
          </p:nvPr>
        </p:nvSpPr>
        <p:spPr>
          <a:xfrm>
            <a:off x="457200" y="120348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5" name="PlaceHolder 3"/>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7"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8"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9"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0" name="PlaceHolder 5"/>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457200" y="1203480"/>
            <a:ext cx="26496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3239640" y="1203480"/>
            <a:ext cx="26496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4" name="PlaceHolder 4"/>
          <p:cNvSpPr>
            <a:spLocks noGrp="1"/>
          </p:cNvSpPr>
          <p:nvPr>
            <p:ph type="body"/>
          </p:nvPr>
        </p:nvSpPr>
        <p:spPr>
          <a:xfrm>
            <a:off x="6022080" y="1203480"/>
            <a:ext cx="26496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5" name="PlaceHolder 5"/>
          <p:cNvSpPr>
            <a:spLocks noGrp="1"/>
          </p:cNvSpPr>
          <p:nvPr>
            <p:ph type="body"/>
          </p:nvPr>
        </p:nvSpPr>
        <p:spPr>
          <a:xfrm>
            <a:off x="6022080" y="2761920"/>
            <a:ext cx="26496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6" name="PlaceHolder 6"/>
          <p:cNvSpPr>
            <a:spLocks noGrp="1"/>
          </p:cNvSpPr>
          <p:nvPr>
            <p:ph type="body"/>
          </p:nvPr>
        </p:nvSpPr>
        <p:spPr>
          <a:xfrm>
            <a:off x="3239640" y="2761920"/>
            <a:ext cx="26496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7" name="PlaceHolder 7"/>
          <p:cNvSpPr>
            <a:spLocks noGrp="1"/>
          </p:cNvSpPr>
          <p:nvPr>
            <p:ph type="body"/>
          </p:nvPr>
        </p:nvSpPr>
        <p:spPr>
          <a:xfrm>
            <a:off x="457200" y="2761920"/>
            <a:ext cx="26496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2"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4"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6"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7" name="PlaceHolder 3"/>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1"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2" name="PlaceHolder 3"/>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3" name="PlaceHolder 4"/>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5"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6"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7"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9"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0"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1" name="PlaceHolder 4"/>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3" name="PlaceHolder 2"/>
          <p:cNvSpPr>
            <a:spLocks noGrp="1"/>
          </p:cNvSpPr>
          <p:nvPr>
            <p:ph type="body"/>
          </p:nvPr>
        </p:nvSpPr>
        <p:spPr>
          <a:xfrm>
            <a:off x="457200" y="120348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4" name="PlaceHolder 3"/>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6"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7"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8"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9" name="PlaceHolder 5"/>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1" name="PlaceHolder 2"/>
          <p:cNvSpPr>
            <a:spLocks noGrp="1"/>
          </p:cNvSpPr>
          <p:nvPr>
            <p:ph type="body"/>
          </p:nvPr>
        </p:nvSpPr>
        <p:spPr>
          <a:xfrm>
            <a:off x="457200" y="1203480"/>
            <a:ext cx="26496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2" name="PlaceHolder 3"/>
          <p:cNvSpPr>
            <a:spLocks noGrp="1"/>
          </p:cNvSpPr>
          <p:nvPr>
            <p:ph type="body"/>
          </p:nvPr>
        </p:nvSpPr>
        <p:spPr>
          <a:xfrm>
            <a:off x="3239640" y="1203480"/>
            <a:ext cx="26496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3" name="PlaceHolder 4"/>
          <p:cNvSpPr>
            <a:spLocks noGrp="1"/>
          </p:cNvSpPr>
          <p:nvPr>
            <p:ph type="body"/>
          </p:nvPr>
        </p:nvSpPr>
        <p:spPr>
          <a:xfrm>
            <a:off x="6022080" y="1203480"/>
            <a:ext cx="26496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4" name="PlaceHolder 5"/>
          <p:cNvSpPr>
            <a:spLocks noGrp="1"/>
          </p:cNvSpPr>
          <p:nvPr>
            <p:ph type="body"/>
          </p:nvPr>
        </p:nvSpPr>
        <p:spPr>
          <a:xfrm>
            <a:off x="6022080" y="2761920"/>
            <a:ext cx="26496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5" name="PlaceHolder 6"/>
          <p:cNvSpPr>
            <a:spLocks noGrp="1"/>
          </p:cNvSpPr>
          <p:nvPr>
            <p:ph type="body"/>
          </p:nvPr>
        </p:nvSpPr>
        <p:spPr>
          <a:xfrm>
            <a:off x="3239640" y="2761920"/>
            <a:ext cx="26496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6" name="PlaceHolder 7"/>
          <p:cNvSpPr>
            <a:spLocks noGrp="1"/>
          </p:cNvSpPr>
          <p:nvPr>
            <p:ph type="body"/>
          </p:nvPr>
        </p:nvSpPr>
        <p:spPr>
          <a:xfrm>
            <a:off x="457200" y="2761920"/>
            <a:ext cx="26496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CustomShape 1"/>
          <p:cNvSpPr/>
          <p:nvPr/>
        </p:nvSpPr>
        <p:spPr>
          <a:xfrm>
            <a:off x="-9000" y="5213880"/>
            <a:ext cx="8385120" cy="5122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a6a6a6"/>
                </a:solidFill>
                <a:uFill>
                  <a:solidFill>
                    <a:srgbClr val="ffffff"/>
                  </a:solidFill>
                </a:uFill>
                <a:latin typeface="Calibri"/>
                <a:ea typeface="DejaVu Sans"/>
              </a:rPr>
              <a:t>This presentation uses a free template provided by FPPT.com</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a6a6a6"/>
                </a:solidFill>
                <a:uFill>
                  <a:solidFill>
                    <a:srgbClr val="ffffff"/>
                  </a:solidFill>
                </a:uFill>
                <a:latin typeface="Calibri"/>
                <a:ea typeface="DejaVu Sans"/>
              </a:rPr>
              <a:t>www.free-power-point-templates.com</a:t>
            </a:r>
            <a:endParaRPr b="0" lang="en-US" sz="1800" spc="-1" strike="noStrike">
              <a:solidFill>
                <a:srgbClr val="000000"/>
              </a:solidFill>
              <a:uFill>
                <a:solidFill>
                  <a:srgbClr val="ffffff"/>
                </a:solidFill>
              </a:uFill>
              <a:latin typeface="Arial"/>
            </a:endParaRPr>
          </a:p>
        </p:txBody>
      </p:sp>
      <p:sp>
        <p:nvSpPr>
          <p:cNvPr id="1" name="PlaceHolder 2"/>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39" name="CustomShape 1"/>
          <p:cNvSpPr/>
          <p:nvPr/>
        </p:nvSpPr>
        <p:spPr>
          <a:xfrm>
            <a:off x="-9000" y="5213880"/>
            <a:ext cx="8385840" cy="51300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a6a6a6"/>
                </a:solidFill>
                <a:uFill>
                  <a:solidFill>
                    <a:srgbClr val="ffffff"/>
                  </a:solidFill>
                </a:uFill>
                <a:latin typeface="Calibri"/>
                <a:ea typeface="DejaVu Sans"/>
              </a:rPr>
              <a:t>This presentation uses a free template provided by FPPT.com</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a6a6a6"/>
                </a:solidFill>
                <a:uFill>
                  <a:solidFill>
                    <a:srgbClr val="ffffff"/>
                  </a:solidFill>
                </a:uFill>
                <a:latin typeface="Calibri"/>
                <a:ea typeface="DejaVu Sans"/>
              </a:rPr>
              <a:t>www.free-power-point-templates.com</a:t>
            </a:r>
            <a:endParaRPr b="0" lang="en-US" sz="1800" spc="-1" strike="noStrike">
              <a:solidFill>
                <a:srgbClr val="000000"/>
              </a:solidFill>
              <a:uFill>
                <a:solidFill>
                  <a:srgbClr val="ffffff"/>
                </a:solidFill>
              </a:uFill>
              <a:latin typeface="Arial"/>
            </a:endParaRPr>
          </a:p>
        </p:txBody>
      </p:sp>
      <p:sp>
        <p:nvSpPr>
          <p:cNvPr id="40" name="PlaceHolder 2"/>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41" name="PlaceHolder 3"/>
          <p:cNvSpPr>
            <a:spLocks noGrp="1"/>
          </p:cNvSpPr>
          <p:nvPr>
            <p:ph type="body"/>
          </p:nvPr>
        </p:nvSpPr>
        <p:spPr>
          <a:xfrm>
            <a:off x="457200" y="1203480"/>
            <a:ext cx="8229240" cy="2982960"/>
          </a:xfrm>
          <a:prstGeom prst="rect">
            <a:avLst/>
          </a:prstGeom>
        </p:spPr>
        <p:txBody>
          <a:bodyPr lIns="0" rIns="0" tIns="0" bIns="0"/>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78" name="CustomShape 1"/>
          <p:cNvSpPr/>
          <p:nvPr/>
        </p:nvSpPr>
        <p:spPr>
          <a:xfrm>
            <a:off x="-9000" y="5213880"/>
            <a:ext cx="8385840" cy="51300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a6a6a6"/>
                </a:solidFill>
                <a:uFill>
                  <a:solidFill>
                    <a:srgbClr val="ffffff"/>
                  </a:solidFill>
                </a:uFill>
                <a:latin typeface="Calibri"/>
                <a:ea typeface="DejaVu Sans"/>
              </a:rPr>
              <a:t>This presentation uses a free template provided by FPPT.com</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a6a6a6"/>
                </a:solidFill>
                <a:uFill>
                  <a:solidFill>
                    <a:srgbClr val="ffffff"/>
                  </a:solidFill>
                </a:uFill>
                <a:latin typeface="Calibri"/>
                <a:ea typeface="DejaVu Sans"/>
              </a:rPr>
              <a:t>www.free-power-point-templates.com</a:t>
            </a:r>
            <a:endParaRPr b="0" lang="en-US" sz="1800" spc="-1" strike="noStrike">
              <a:solidFill>
                <a:srgbClr val="000000"/>
              </a:solidFill>
              <a:uFill>
                <a:solidFill>
                  <a:srgbClr val="ffffff"/>
                </a:solidFill>
              </a:uFill>
              <a:latin typeface="Arial"/>
            </a:endParaRPr>
          </a:p>
        </p:txBody>
      </p:sp>
      <p:sp>
        <p:nvSpPr>
          <p:cNvPr id="79" name="PlaceHolder 2"/>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80" name="PlaceHolder 3"/>
          <p:cNvSpPr>
            <a:spLocks noGrp="1"/>
          </p:cNvSpPr>
          <p:nvPr>
            <p:ph type="body"/>
          </p:nvPr>
        </p:nvSpPr>
        <p:spPr>
          <a:xfrm>
            <a:off x="457200" y="1203480"/>
            <a:ext cx="8229240" cy="2982960"/>
          </a:xfrm>
          <a:prstGeom prst="rect">
            <a:avLst/>
          </a:prstGeom>
        </p:spPr>
        <p:txBody>
          <a:bodyPr lIns="0" rIns="0" tIns="0" bIns="0"/>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3200400" y="417240"/>
            <a:ext cx="5689440" cy="86004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2800" spc="-1" strike="noStrike">
                <a:solidFill>
                  <a:srgbClr val="ffffff"/>
                </a:solidFill>
                <a:uFill>
                  <a:solidFill>
                    <a:srgbClr val="ffffff"/>
                  </a:solidFill>
                </a:uFill>
                <a:latin typeface="Calibri"/>
                <a:ea typeface="DejaVu Sans"/>
              </a:rPr>
              <a:t>Universidad Francisco Marroquín</a:t>
            </a:r>
            <a:endParaRPr b="0" lang="en-US" sz="1800" spc="-1" strike="noStrike">
              <a:solidFill>
                <a:srgbClr val="000000"/>
              </a:solidFill>
              <a:uFill>
                <a:solidFill>
                  <a:srgbClr val="ffffff"/>
                </a:solidFill>
              </a:uFill>
              <a:latin typeface="Arial"/>
            </a:endParaRPr>
          </a:p>
        </p:txBody>
      </p:sp>
      <p:sp>
        <p:nvSpPr>
          <p:cNvPr id="118" name="CustomShape 2"/>
          <p:cNvSpPr/>
          <p:nvPr/>
        </p:nvSpPr>
        <p:spPr>
          <a:xfrm>
            <a:off x="3312000" y="2232000"/>
            <a:ext cx="5684040" cy="1098720"/>
          </a:xfrm>
          <a:prstGeom prst="rect">
            <a:avLst/>
          </a:prstGeom>
          <a:noFill/>
          <a:ln>
            <a:noFill/>
          </a:ln>
        </p:spPr>
        <p:style>
          <a:lnRef idx="0"/>
          <a:fillRef idx="0"/>
          <a:effectRef idx="0"/>
          <a:fontRef idx="minor"/>
        </p:style>
        <p:txBody>
          <a:bodyPr lIns="90000" rIns="90000" tIns="45000" bIns="45000"/>
          <a:p>
            <a:pPr algn="r">
              <a:lnSpc>
                <a:spcPct val="100000"/>
              </a:lnSpc>
            </a:pPr>
            <a:r>
              <a:rPr b="0" lang="en-US" sz="2800" spc="-1" strike="noStrike">
                <a:solidFill>
                  <a:srgbClr val="000000"/>
                </a:solidFill>
                <a:uFill>
                  <a:solidFill>
                    <a:srgbClr val="ffffff"/>
                  </a:solidFill>
                </a:uFill>
                <a:latin typeface="Calibri"/>
                <a:ea typeface="DejaVu Sans"/>
              </a:rPr>
              <a:t>Machine Learning</a:t>
            </a:r>
            <a:endParaRPr b="0" lang="en-US" sz="1800" spc="-1" strike="noStrike">
              <a:solidFill>
                <a:srgbClr val="000000"/>
              </a:solidFill>
              <a:uFill>
                <a:solidFill>
                  <a:srgbClr val="ffffff"/>
                </a:solidFill>
              </a:uFill>
              <a:latin typeface="Arial"/>
            </a:endParaRPr>
          </a:p>
          <a:p>
            <a:pPr algn="r">
              <a:lnSpc>
                <a:spcPct val="100000"/>
              </a:lnSpc>
            </a:pPr>
            <a:r>
              <a:rPr b="0" lang="en-US" sz="2800" spc="-1" strike="noStrike">
                <a:solidFill>
                  <a:srgbClr val="000000"/>
                </a:solidFill>
                <a:uFill>
                  <a:solidFill>
                    <a:srgbClr val="ffffff"/>
                  </a:solidFill>
                </a:uFill>
                <a:latin typeface="Calibri"/>
                <a:ea typeface="DejaVu Sans"/>
              </a:rPr>
              <a:t>Primer semestre 2018</a:t>
            </a:r>
            <a:endParaRPr b="0" lang="en-US" sz="1800" spc="-1" strike="noStrike">
              <a:solidFill>
                <a:srgbClr val="000000"/>
              </a:solidFill>
              <a:uFill>
                <a:solidFill>
                  <a:srgbClr val="ffffff"/>
                </a:solidFill>
              </a:uFill>
              <a:latin typeface="Arial"/>
            </a:endParaRPr>
          </a:p>
          <a:p>
            <a:pPr algn="r">
              <a:lnSpc>
                <a:spcPct val="100000"/>
              </a:lnSpc>
            </a:pP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757080" y="433800"/>
            <a:ext cx="8242200" cy="6069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n-US" sz="2800" spc="-1" strike="noStrike">
                <a:solidFill>
                  <a:srgbClr val="002060"/>
                </a:solidFill>
                <a:uFill>
                  <a:solidFill>
                    <a:srgbClr val="ffffff"/>
                  </a:solidFill>
                </a:uFill>
                <a:latin typeface="Calibri"/>
                <a:ea typeface="DejaVu Sans"/>
              </a:rPr>
              <a:t>Gradient Descent</a:t>
            </a:r>
            <a:endParaRPr b="0" lang="en-US" sz="1800" spc="-1" strike="noStrike">
              <a:solidFill>
                <a:srgbClr val="000000"/>
              </a:solidFill>
              <a:uFill>
                <a:solidFill>
                  <a:srgbClr val="ffffff"/>
                </a:solidFill>
              </a:uFill>
              <a:latin typeface="Arial"/>
            </a:endParaRPr>
          </a:p>
        </p:txBody>
      </p:sp>
      <p:sp>
        <p:nvSpPr>
          <p:cNvPr id="145" name="CustomShape 2"/>
          <p:cNvSpPr/>
          <p:nvPr/>
        </p:nvSpPr>
        <p:spPr>
          <a:xfrm>
            <a:off x="469440" y="1224000"/>
            <a:ext cx="8242200" cy="1223640"/>
          </a:xfrm>
          <a:prstGeom prst="rect">
            <a:avLst/>
          </a:prstGeom>
          <a:noFill/>
          <a:ln>
            <a:noFill/>
          </a:ln>
        </p:spPr>
        <p:style>
          <a:lnRef idx="0"/>
          <a:fillRef idx="0"/>
          <a:effectRef idx="0"/>
          <a:fontRef idx="minor"/>
        </p:style>
        <p:txBody>
          <a:bodyPr lIns="0" rIns="0" tIns="0" bIns="0"/>
          <a:p>
            <a:pPr marL="216000" indent="-213840">
              <a:lnSpc>
                <a:spcPct val="100000"/>
              </a:lnSpc>
              <a:buClr>
                <a:srgbClr val="000000"/>
              </a:buClr>
              <a:buFont typeface="Arial"/>
              <a:buChar char="•"/>
            </a:pPr>
            <a:r>
              <a:rPr b="0" lang="en-US" sz="1300" spc="-1" strike="noStrike">
                <a:solidFill>
                  <a:srgbClr val="000000"/>
                </a:solidFill>
                <a:uFill>
                  <a:solidFill>
                    <a:srgbClr val="ffffff"/>
                  </a:solidFill>
                </a:uFill>
                <a:latin typeface="Arial"/>
                <a:ea typeface="DejaVu Sans"/>
              </a:rPr>
              <a:t>Ahora vemos en que dirección la curva esta mas inclinada hacia abajo, y damos un pequeño paso en esta dirección.</a:t>
            </a:r>
            <a:endParaRPr b="0" lang="en-US" sz="1800" spc="-1" strike="noStrike">
              <a:solidFill>
                <a:srgbClr val="000000"/>
              </a:solidFill>
              <a:uFill>
                <a:solidFill>
                  <a:srgbClr val="ffffff"/>
                </a:solidFill>
              </a:uFill>
              <a:latin typeface="Arial"/>
            </a:endParaRPr>
          </a:p>
          <a:p>
            <a:pPr marL="216000" indent="-213840">
              <a:lnSpc>
                <a:spcPct val="100000"/>
              </a:lnSpc>
              <a:buClr>
                <a:srgbClr val="000000"/>
              </a:buClr>
              <a:buFont typeface="Arial"/>
              <a:buChar char="•"/>
            </a:pPr>
            <a:r>
              <a:rPr b="0" lang="en-US" sz="1300" spc="-1" strike="noStrike">
                <a:solidFill>
                  <a:srgbClr val="000000"/>
                </a:solidFill>
                <a:uFill>
                  <a:solidFill>
                    <a:srgbClr val="ffffff"/>
                  </a:solidFill>
                </a:uFill>
                <a:latin typeface="Arial"/>
                <a:ea typeface="DejaVu Sans"/>
              </a:rPr>
              <a:t>Para este caso en el que solo poseemos 2 opciones(izquierda y derecha) tomamos un paso a la derecha.</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146" name="" descr=""/>
          <p:cNvPicPr/>
          <p:nvPr/>
        </p:nvPicPr>
        <p:blipFill>
          <a:blip r:embed="rId1"/>
          <a:stretch/>
        </p:blipFill>
        <p:spPr>
          <a:xfrm>
            <a:off x="2304000" y="2304000"/>
            <a:ext cx="3628440" cy="239004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757080" y="433800"/>
            <a:ext cx="8242200" cy="6069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n-US" sz="2800" spc="-1" strike="noStrike">
                <a:solidFill>
                  <a:srgbClr val="002060"/>
                </a:solidFill>
                <a:uFill>
                  <a:solidFill>
                    <a:srgbClr val="ffffff"/>
                  </a:solidFill>
                </a:uFill>
                <a:latin typeface="Calibri"/>
                <a:ea typeface="DejaVu Sans"/>
              </a:rPr>
              <a:t>Gradient Descent</a:t>
            </a:r>
            <a:endParaRPr b="0" lang="en-US" sz="1800" spc="-1" strike="noStrike">
              <a:solidFill>
                <a:srgbClr val="000000"/>
              </a:solidFill>
              <a:uFill>
                <a:solidFill>
                  <a:srgbClr val="ffffff"/>
                </a:solidFill>
              </a:uFill>
              <a:latin typeface="Arial"/>
            </a:endParaRPr>
          </a:p>
        </p:txBody>
      </p:sp>
      <p:sp>
        <p:nvSpPr>
          <p:cNvPr id="148" name="CustomShape 2"/>
          <p:cNvSpPr/>
          <p:nvPr/>
        </p:nvSpPr>
        <p:spPr>
          <a:xfrm>
            <a:off x="469440" y="1224000"/>
            <a:ext cx="8242200" cy="1223640"/>
          </a:xfrm>
          <a:prstGeom prst="rect">
            <a:avLst/>
          </a:prstGeom>
          <a:noFill/>
          <a:ln>
            <a:noFill/>
          </a:ln>
        </p:spPr>
        <p:style>
          <a:lnRef idx="0"/>
          <a:fillRef idx="0"/>
          <a:effectRef idx="0"/>
          <a:fontRef idx="minor"/>
        </p:style>
        <p:txBody>
          <a:bodyPr lIns="0" rIns="0" tIns="0" bIns="0"/>
          <a:p>
            <a:pPr marL="216000" indent="-213840">
              <a:lnSpc>
                <a:spcPct val="100000"/>
              </a:lnSpc>
              <a:buClr>
                <a:srgbClr val="000000"/>
              </a:buClr>
              <a:buFont typeface="Arial"/>
              <a:buChar char="•"/>
            </a:pPr>
            <a:r>
              <a:rPr b="0" lang="en-US" sz="1300" spc="-1" strike="noStrike">
                <a:solidFill>
                  <a:srgbClr val="000000"/>
                </a:solidFill>
                <a:uFill>
                  <a:solidFill>
                    <a:srgbClr val="ffffff"/>
                  </a:solidFill>
                </a:uFill>
                <a:latin typeface="Arial"/>
                <a:ea typeface="DejaVu Sans"/>
              </a:rPr>
              <a:t>En este nuevo punto , repetimos el proceso, en que dirección la curva desciende mas rápidamente?</a:t>
            </a:r>
            <a:endParaRPr b="0" lang="en-US" sz="1800" spc="-1" strike="noStrike">
              <a:solidFill>
                <a:srgbClr val="000000"/>
              </a:solidFill>
              <a:uFill>
                <a:solidFill>
                  <a:srgbClr val="ffffff"/>
                </a:solidFill>
              </a:uFill>
              <a:latin typeface="Arial"/>
            </a:endParaRPr>
          </a:p>
          <a:p>
            <a:pPr marL="216000" indent="-213840">
              <a:lnSpc>
                <a:spcPct val="100000"/>
              </a:lnSpc>
              <a:buClr>
                <a:srgbClr val="000000"/>
              </a:buClr>
              <a:buFont typeface="Arial"/>
              <a:buChar char="•"/>
            </a:pPr>
            <a:r>
              <a:rPr b="0" lang="en-US" sz="1300" spc="-1" strike="noStrike">
                <a:solidFill>
                  <a:srgbClr val="000000"/>
                </a:solidFill>
                <a:uFill>
                  <a:solidFill>
                    <a:srgbClr val="ffffff"/>
                  </a:solidFill>
                </a:uFill>
                <a:latin typeface="Arial"/>
                <a:ea typeface="DejaVu Sans"/>
              </a:rPr>
              <a:t>Para este ejemplo sencillo(teniendo únicamente opciones izquierda o derech) nuevamente damos un paso a la derecha</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149" name="" descr=""/>
          <p:cNvPicPr/>
          <p:nvPr/>
        </p:nvPicPr>
        <p:blipFill>
          <a:blip r:embed="rId1"/>
          <a:stretch/>
        </p:blipFill>
        <p:spPr>
          <a:xfrm>
            <a:off x="2567520" y="2232000"/>
            <a:ext cx="3552120" cy="242820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757080" y="433800"/>
            <a:ext cx="8242200" cy="6069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n-US" sz="2800" spc="-1" strike="noStrike">
                <a:solidFill>
                  <a:srgbClr val="002060"/>
                </a:solidFill>
                <a:uFill>
                  <a:solidFill>
                    <a:srgbClr val="ffffff"/>
                  </a:solidFill>
                </a:uFill>
                <a:latin typeface="Calibri"/>
                <a:ea typeface="DejaVu Sans"/>
              </a:rPr>
              <a:t>Gradient Descent</a:t>
            </a:r>
            <a:endParaRPr b="0" lang="en-US" sz="1800" spc="-1" strike="noStrike">
              <a:solidFill>
                <a:srgbClr val="000000"/>
              </a:solidFill>
              <a:uFill>
                <a:solidFill>
                  <a:srgbClr val="ffffff"/>
                </a:solidFill>
              </a:uFill>
              <a:latin typeface="Arial"/>
            </a:endParaRPr>
          </a:p>
        </p:txBody>
      </p:sp>
      <p:sp>
        <p:nvSpPr>
          <p:cNvPr id="151" name="CustomShape 2"/>
          <p:cNvSpPr/>
          <p:nvPr/>
        </p:nvSpPr>
        <p:spPr>
          <a:xfrm>
            <a:off x="469440" y="1224000"/>
            <a:ext cx="8242200" cy="1223640"/>
          </a:xfrm>
          <a:prstGeom prst="rect">
            <a:avLst/>
          </a:prstGeom>
          <a:noFill/>
          <a:ln>
            <a:noFill/>
          </a:ln>
        </p:spPr>
        <p:style>
          <a:lnRef idx="0"/>
          <a:fillRef idx="0"/>
          <a:effectRef idx="0"/>
          <a:fontRef idx="minor"/>
        </p:style>
        <p:txBody>
          <a:bodyPr lIns="0" rIns="0" tIns="0" bIns="0"/>
          <a:p>
            <a:pPr marL="216000" indent="-213840">
              <a:lnSpc>
                <a:spcPct val="100000"/>
              </a:lnSpc>
              <a:buClr>
                <a:srgbClr val="000000"/>
              </a:buClr>
              <a:buFont typeface="Arial"/>
              <a:buChar char="•"/>
            </a:pPr>
            <a:r>
              <a:rPr b="0" lang="en-US" sz="1300" spc="-1" strike="noStrike">
                <a:solidFill>
                  <a:srgbClr val="000000"/>
                </a:solidFill>
                <a:uFill>
                  <a:solidFill>
                    <a:srgbClr val="ffffff"/>
                  </a:solidFill>
                </a:uFill>
                <a:latin typeface="Arial"/>
                <a:ea typeface="DejaVu Sans"/>
              </a:rPr>
              <a:t>Luego de repetir varias veces el proceso y dar pequeños pasos en la dirección de mayor descenso, llegamos al punto mínimo.</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152" name="" descr=""/>
          <p:cNvPicPr/>
          <p:nvPr/>
        </p:nvPicPr>
        <p:blipFill>
          <a:blip r:embed="rId1"/>
          <a:stretch/>
        </p:blipFill>
        <p:spPr>
          <a:xfrm>
            <a:off x="2664000" y="2016000"/>
            <a:ext cx="3571200" cy="243756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757080" y="433800"/>
            <a:ext cx="8242200" cy="6069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n-US" sz="2800" spc="-1" strike="noStrike">
                <a:solidFill>
                  <a:srgbClr val="002060"/>
                </a:solidFill>
                <a:uFill>
                  <a:solidFill>
                    <a:srgbClr val="ffffff"/>
                  </a:solidFill>
                </a:uFill>
                <a:latin typeface="Calibri"/>
                <a:ea typeface="DejaVu Sans"/>
              </a:rPr>
              <a:t>Gradient Descent</a:t>
            </a:r>
            <a:endParaRPr b="0" lang="en-US" sz="1800" spc="-1" strike="noStrike">
              <a:solidFill>
                <a:srgbClr val="000000"/>
              </a:solidFill>
              <a:uFill>
                <a:solidFill>
                  <a:srgbClr val="ffffff"/>
                </a:solidFill>
              </a:uFill>
              <a:latin typeface="Arial"/>
            </a:endParaRPr>
          </a:p>
        </p:txBody>
      </p:sp>
      <p:sp>
        <p:nvSpPr>
          <p:cNvPr id="154" name="CustomShape 2"/>
          <p:cNvSpPr/>
          <p:nvPr/>
        </p:nvSpPr>
        <p:spPr>
          <a:xfrm>
            <a:off x="469440" y="1224000"/>
            <a:ext cx="8242200" cy="1223640"/>
          </a:xfrm>
          <a:prstGeom prst="rect">
            <a:avLst/>
          </a:prstGeom>
          <a:noFill/>
          <a:ln>
            <a:noFill/>
          </a:ln>
        </p:spPr>
        <p:style>
          <a:lnRef idx="0"/>
          <a:fillRef idx="0"/>
          <a:effectRef idx="0"/>
          <a:fontRef idx="minor"/>
        </p:style>
        <p:txBody>
          <a:bodyPr lIns="0" rIns="0" tIns="0" bIns="0"/>
          <a:p>
            <a:pPr marL="216000" indent="-213840">
              <a:lnSpc>
                <a:spcPct val="100000"/>
              </a:lnSpc>
              <a:buClr>
                <a:srgbClr val="000000"/>
              </a:buClr>
              <a:buFont typeface="Arial"/>
              <a:buChar char="•"/>
            </a:pPr>
            <a:r>
              <a:rPr b="0" lang="en-US" sz="1300" spc="-1" strike="noStrike">
                <a:solidFill>
                  <a:srgbClr val="000000"/>
                </a:solidFill>
                <a:uFill>
                  <a:solidFill>
                    <a:srgbClr val="ffffff"/>
                  </a:solidFill>
                </a:uFill>
                <a:latin typeface="Arial"/>
                <a:ea typeface="DejaVu Sans"/>
              </a:rPr>
              <a:t>Para este ejemplo sencillo es fácil que pensemos: “¿por que hacerlo por pasos? Es obvio en donde estaba el punto mínimo de la curva”.</a:t>
            </a:r>
            <a:endParaRPr b="0" lang="en-US" sz="1800" spc="-1" strike="noStrike">
              <a:solidFill>
                <a:srgbClr val="000000"/>
              </a:solidFill>
              <a:uFill>
                <a:solidFill>
                  <a:srgbClr val="ffffff"/>
                </a:solidFill>
              </a:uFill>
              <a:latin typeface="Arial"/>
            </a:endParaRPr>
          </a:p>
          <a:p>
            <a:pPr marL="216000" indent="-213840">
              <a:lnSpc>
                <a:spcPct val="100000"/>
              </a:lnSpc>
              <a:buClr>
                <a:srgbClr val="000000"/>
              </a:buClr>
              <a:buFont typeface="Arial"/>
              <a:buChar char="•"/>
            </a:pPr>
            <a:r>
              <a:rPr b="0" lang="en-US" sz="1300" spc="-1" strike="noStrike">
                <a:solidFill>
                  <a:srgbClr val="000000"/>
                </a:solidFill>
                <a:uFill>
                  <a:solidFill>
                    <a:srgbClr val="ffffff"/>
                  </a:solidFill>
                </a:uFill>
                <a:latin typeface="Arial"/>
                <a:ea typeface="DejaVu Sans"/>
              </a:rPr>
              <a:t>El problema es que esto que para nosotros es sencillo e intuitivo , para la computadora no es tan fácil, necesita instrucciones o lineamientos de como hacerlo ya que ella solo ve números.</a:t>
            </a:r>
            <a:endParaRPr b="0" lang="en-US" sz="1800" spc="-1" strike="noStrike">
              <a:solidFill>
                <a:srgbClr val="000000"/>
              </a:solidFill>
              <a:uFill>
                <a:solidFill>
                  <a:srgbClr val="ffffff"/>
                </a:solidFill>
              </a:uFill>
              <a:latin typeface="Arial"/>
            </a:endParaRPr>
          </a:p>
          <a:p>
            <a:pPr marL="216000" indent="-213840">
              <a:lnSpc>
                <a:spcPct val="100000"/>
              </a:lnSpc>
              <a:buClr>
                <a:srgbClr val="000000"/>
              </a:buClr>
              <a:buFont typeface="Arial"/>
              <a:buChar char="•"/>
            </a:pPr>
            <a:r>
              <a:rPr b="0" lang="en-US" sz="1300" spc="-1" strike="noStrike">
                <a:solidFill>
                  <a:srgbClr val="000000"/>
                </a:solidFill>
                <a:uFill>
                  <a:solidFill>
                    <a:srgbClr val="ffffff"/>
                  </a:solidFill>
                </a:uFill>
                <a:latin typeface="Arial"/>
                <a:ea typeface="DejaVu Sans"/>
              </a:rPr>
              <a:t>¿ Y si la función no fuera una parábola ? ¿Y si tuviéramos una curva con mas variables? Ya no sería tan fácil hacerlo visualmente(incluso imposible si tenemos 3 o más).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155" name="" descr=""/>
          <p:cNvPicPr/>
          <p:nvPr/>
        </p:nvPicPr>
        <p:blipFill>
          <a:blip r:embed="rId1"/>
          <a:stretch/>
        </p:blipFill>
        <p:spPr>
          <a:xfrm>
            <a:off x="3672000" y="2664000"/>
            <a:ext cx="2303640" cy="230364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757080" y="433800"/>
            <a:ext cx="8242200" cy="6069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n-US" sz="2800" spc="-1" strike="noStrike">
                <a:solidFill>
                  <a:srgbClr val="002060"/>
                </a:solidFill>
                <a:uFill>
                  <a:solidFill>
                    <a:srgbClr val="ffffff"/>
                  </a:solidFill>
                </a:uFill>
                <a:latin typeface="Calibri"/>
                <a:ea typeface="DejaVu Sans"/>
              </a:rPr>
              <a:t>Gradient Descent</a:t>
            </a:r>
            <a:endParaRPr b="0" lang="en-US" sz="1800" spc="-1" strike="noStrike">
              <a:solidFill>
                <a:srgbClr val="000000"/>
              </a:solidFill>
              <a:uFill>
                <a:solidFill>
                  <a:srgbClr val="ffffff"/>
                </a:solidFill>
              </a:uFill>
              <a:latin typeface="Arial"/>
            </a:endParaRPr>
          </a:p>
        </p:txBody>
      </p:sp>
      <p:sp>
        <p:nvSpPr>
          <p:cNvPr id="157" name="CustomShape 2"/>
          <p:cNvSpPr/>
          <p:nvPr/>
        </p:nvSpPr>
        <p:spPr>
          <a:xfrm>
            <a:off x="469440" y="1224000"/>
            <a:ext cx="8242200" cy="1223640"/>
          </a:xfrm>
          <a:prstGeom prst="rect">
            <a:avLst/>
          </a:prstGeom>
          <a:noFill/>
          <a:ln>
            <a:noFill/>
          </a:ln>
        </p:spPr>
        <p:style>
          <a:lnRef idx="0"/>
          <a:fillRef idx="0"/>
          <a:effectRef idx="0"/>
          <a:fontRef idx="minor"/>
        </p:style>
        <p:txBody>
          <a:bodyPr lIns="0" rIns="0" tIns="0" bIns="0"/>
          <a:p>
            <a:pPr marL="216000" indent="-213840">
              <a:lnSpc>
                <a:spcPct val="100000"/>
              </a:lnSpc>
              <a:buClr>
                <a:srgbClr val="000000"/>
              </a:buClr>
              <a:buFont typeface="Arial"/>
              <a:buChar char="•"/>
            </a:pPr>
            <a:r>
              <a:rPr b="0" lang="en-US" sz="1300" spc="-1" strike="noStrike">
                <a:solidFill>
                  <a:srgbClr val="000000"/>
                </a:solidFill>
                <a:uFill>
                  <a:solidFill>
                    <a:srgbClr val="ffffff"/>
                  </a:solidFill>
                </a:uFill>
                <a:latin typeface="Arial"/>
                <a:ea typeface="DejaVu Sans"/>
              </a:rPr>
              <a:t>Si la computadora necesita una guía de como hacer esto y sabemos que lo que buscamos es tomar un paso en la dirección más inclinada, entonces vemos que necesitamos una forma de medir la inclinación de la curva para un punto de ella cualquiera.</a:t>
            </a:r>
            <a:endParaRPr b="0" lang="en-US" sz="1800" spc="-1" strike="noStrike">
              <a:solidFill>
                <a:srgbClr val="000000"/>
              </a:solidFill>
              <a:uFill>
                <a:solidFill>
                  <a:srgbClr val="ffffff"/>
                </a:solidFill>
              </a:uFill>
              <a:latin typeface="Arial"/>
            </a:endParaRPr>
          </a:p>
          <a:p>
            <a:pPr marL="216000" indent="-213840">
              <a:lnSpc>
                <a:spcPct val="100000"/>
              </a:lnSpc>
              <a:buClr>
                <a:srgbClr val="000000"/>
              </a:buClr>
              <a:buFont typeface="Arial"/>
              <a:buChar char="•"/>
            </a:pPr>
            <a:r>
              <a:rPr b="0" lang="en-US" sz="1300" spc="-1" strike="noStrike">
                <a:solidFill>
                  <a:srgbClr val="000000"/>
                </a:solidFill>
                <a:uFill>
                  <a:solidFill>
                    <a:srgbClr val="ffffff"/>
                  </a:solidFill>
                </a:uFill>
                <a:latin typeface="Arial"/>
                <a:ea typeface="DejaVu Sans"/>
              </a:rPr>
              <a:t>¿ Y como podemos saber la inclinación de la curva en un punto dado? Matemáticamente sabemos que podemos hacer esto con la pendiente .</a:t>
            </a:r>
            <a:endParaRPr b="0" lang="en-US" sz="1800" spc="-1" strike="noStrike">
              <a:solidFill>
                <a:srgbClr val="000000"/>
              </a:solidFill>
              <a:uFill>
                <a:solidFill>
                  <a:srgbClr val="ffffff"/>
                </a:solidFill>
              </a:uFill>
              <a:latin typeface="Arial"/>
            </a:endParaRPr>
          </a:p>
          <a:p>
            <a:pPr marL="216000" indent="-213840">
              <a:lnSpc>
                <a:spcPct val="100000"/>
              </a:lnSpc>
              <a:buClr>
                <a:srgbClr val="000000"/>
              </a:buClr>
              <a:buFont typeface="Arial"/>
              <a:buChar char="•"/>
            </a:pPr>
            <a:r>
              <a:rPr b="1" lang="en-US" sz="1300" spc="-1" strike="noStrike">
                <a:solidFill>
                  <a:srgbClr val="000000"/>
                </a:solidFill>
                <a:uFill>
                  <a:solidFill>
                    <a:srgbClr val="ffffff"/>
                  </a:solidFill>
                </a:uFill>
                <a:latin typeface="Arial"/>
                <a:ea typeface="DejaVu Sans"/>
              </a:rPr>
              <a:t>Pregunta: </a:t>
            </a:r>
            <a:r>
              <a:rPr b="0" lang="en-US" sz="1300" spc="-1" strike="noStrike">
                <a:solidFill>
                  <a:srgbClr val="000000"/>
                </a:solidFill>
                <a:uFill>
                  <a:solidFill>
                    <a:srgbClr val="ffffff"/>
                  </a:solidFill>
                </a:uFill>
                <a:latin typeface="Arial"/>
                <a:ea typeface="DejaVu Sans"/>
              </a:rPr>
              <a:t>Pero , si no es una línea recta(en este caso es una parábola), ¿como podemos saber la pendiente de la curva en un punto dado para cualquier función?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757080" y="433800"/>
            <a:ext cx="8242200" cy="6069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n-US" sz="2800" spc="-1" strike="noStrike">
                <a:solidFill>
                  <a:srgbClr val="002060"/>
                </a:solidFill>
                <a:uFill>
                  <a:solidFill>
                    <a:srgbClr val="ffffff"/>
                  </a:solidFill>
                </a:uFill>
                <a:latin typeface="Calibri"/>
                <a:ea typeface="DejaVu Sans"/>
              </a:rPr>
              <a:t>Gradient Descent</a:t>
            </a:r>
            <a:endParaRPr b="0" lang="en-US" sz="1800" spc="-1" strike="noStrike">
              <a:solidFill>
                <a:srgbClr val="000000"/>
              </a:solidFill>
              <a:uFill>
                <a:solidFill>
                  <a:srgbClr val="ffffff"/>
                </a:solidFill>
              </a:uFill>
              <a:latin typeface="Arial"/>
            </a:endParaRPr>
          </a:p>
        </p:txBody>
      </p:sp>
      <p:sp>
        <p:nvSpPr>
          <p:cNvPr id="159" name="CustomShape 2"/>
          <p:cNvSpPr/>
          <p:nvPr/>
        </p:nvSpPr>
        <p:spPr>
          <a:xfrm>
            <a:off x="469440" y="1224000"/>
            <a:ext cx="8242200" cy="1223640"/>
          </a:xfrm>
          <a:prstGeom prst="rect">
            <a:avLst/>
          </a:prstGeom>
          <a:noFill/>
          <a:ln>
            <a:noFill/>
          </a:ln>
        </p:spPr>
        <p:style>
          <a:lnRef idx="0"/>
          <a:fillRef idx="0"/>
          <a:effectRef idx="0"/>
          <a:fontRef idx="minor"/>
        </p:style>
        <p:txBody>
          <a:bodyPr lIns="0" rIns="0" tIns="0" bIns="0"/>
          <a:p>
            <a:pPr marL="216000" indent="-213840">
              <a:lnSpc>
                <a:spcPct val="100000"/>
              </a:lnSpc>
              <a:buClr>
                <a:srgbClr val="000000"/>
              </a:buClr>
              <a:buFont typeface="Arial"/>
              <a:buChar char="•"/>
            </a:pPr>
            <a:r>
              <a:rPr b="1" lang="en-US" sz="1300" spc="-1" strike="noStrike">
                <a:solidFill>
                  <a:srgbClr val="000000"/>
                </a:solidFill>
                <a:uFill>
                  <a:solidFill>
                    <a:srgbClr val="ffffff"/>
                  </a:solidFill>
                </a:uFill>
                <a:latin typeface="Arial"/>
                <a:ea typeface="DejaVu Sans"/>
              </a:rPr>
              <a:t>Pregunta: </a:t>
            </a:r>
            <a:r>
              <a:rPr b="0" lang="en-US" sz="1300" spc="-1" strike="noStrike">
                <a:solidFill>
                  <a:srgbClr val="000000"/>
                </a:solidFill>
                <a:uFill>
                  <a:solidFill>
                    <a:srgbClr val="ffffff"/>
                  </a:solidFill>
                </a:uFill>
                <a:latin typeface="Arial"/>
                <a:ea typeface="DejaVu Sans"/>
              </a:rPr>
              <a:t>Pero , si no es una línea recta(en este caso es una parábola), ¿como podemos saber la pendiente de la curva en un punto dado para cualquier función?</a:t>
            </a:r>
            <a:endParaRPr b="0" lang="en-US" sz="1800" spc="-1" strike="noStrike">
              <a:solidFill>
                <a:srgbClr val="000000"/>
              </a:solidFill>
              <a:uFill>
                <a:solidFill>
                  <a:srgbClr val="ffffff"/>
                </a:solidFill>
              </a:uFill>
              <a:latin typeface="Arial"/>
            </a:endParaRPr>
          </a:p>
          <a:p>
            <a:pPr marL="216000" indent="-213840">
              <a:lnSpc>
                <a:spcPct val="100000"/>
              </a:lnSpc>
              <a:buClr>
                <a:srgbClr val="000000"/>
              </a:buClr>
              <a:buFont typeface="Arial"/>
              <a:buChar char="•"/>
            </a:pPr>
            <a:r>
              <a:rPr b="1" lang="en-US" sz="1300" spc="-1" strike="noStrike">
                <a:solidFill>
                  <a:srgbClr val="000000"/>
                </a:solidFill>
                <a:uFill>
                  <a:solidFill>
                    <a:srgbClr val="ffffff"/>
                  </a:solidFill>
                </a:uFill>
                <a:latin typeface="Arial"/>
                <a:ea typeface="DejaVu Sans"/>
              </a:rPr>
              <a:t>El cálculo diferencial nos da exactamente lo que necesitamos, ya que nos da como herramienta la derivada de la función para poder estimar la pendiente de cualquier función en cualquier punto.</a:t>
            </a:r>
            <a:endParaRPr b="0" lang="en-US" sz="1800" spc="-1" strike="noStrike">
              <a:solidFill>
                <a:srgbClr val="000000"/>
              </a:solidFill>
              <a:uFill>
                <a:solidFill>
                  <a:srgbClr val="ffffff"/>
                </a:solidFill>
              </a:uFill>
              <a:latin typeface="Arial"/>
            </a:endParaRPr>
          </a:p>
          <a:p>
            <a:pPr marL="216000" indent="-213840">
              <a:lnSpc>
                <a:spcPct val="100000"/>
              </a:lnSpc>
              <a:buClr>
                <a:srgbClr val="000000"/>
              </a:buClr>
              <a:buFont typeface="Arial"/>
              <a:buChar char="•"/>
            </a:pPr>
            <a:r>
              <a:rPr b="0" lang="en-US" sz="1300" spc="-1" strike="noStrike">
                <a:solidFill>
                  <a:srgbClr val="000000"/>
                </a:solidFill>
                <a:uFill>
                  <a:solidFill>
                    <a:srgbClr val="ffffff"/>
                  </a:solidFill>
                </a:uFill>
                <a:latin typeface="Arial"/>
                <a:ea typeface="DejaVu Sans"/>
              </a:rPr>
              <a:t>No olvidemos que otra interpretación de la derivada de una función, es el ritmo o taza de cambio de la variable dependiente respecto de la variable independiente.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160" name="" descr=""/>
          <p:cNvPicPr/>
          <p:nvPr/>
        </p:nvPicPr>
        <p:blipFill>
          <a:blip r:embed="rId1"/>
          <a:stretch/>
        </p:blipFill>
        <p:spPr>
          <a:xfrm>
            <a:off x="3168000" y="2664000"/>
            <a:ext cx="2869200" cy="229536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757080" y="433800"/>
            <a:ext cx="8242200" cy="6069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n-US" sz="2800" spc="-1" strike="noStrike">
                <a:solidFill>
                  <a:srgbClr val="002060"/>
                </a:solidFill>
                <a:uFill>
                  <a:solidFill>
                    <a:srgbClr val="ffffff"/>
                  </a:solidFill>
                </a:uFill>
                <a:latin typeface="Calibri"/>
                <a:ea typeface="DejaVu Sans"/>
              </a:rPr>
              <a:t>Gradient Descent</a:t>
            </a:r>
            <a:endParaRPr b="0" lang="en-US" sz="1800" spc="-1" strike="noStrike">
              <a:solidFill>
                <a:srgbClr val="000000"/>
              </a:solidFill>
              <a:uFill>
                <a:solidFill>
                  <a:srgbClr val="ffffff"/>
                </a:solidFill>
              </a:uFill>
              <a:latin typeface="Arial"/>
            </a:endParaRPr>
          </a:p>
        </p:txBody>
      </p:sp>
      <p:sp>
        <p:nvSpPr>
          <p:cNvPr id="162" name="CustomShape 2"/>
          <p:cNvSpPr/>
          <p:nvPr/>
        </p:nvSpPr>
        <p:spPr>
          <a:xfrm>
            <a:off x="469440" y="1224000"/>
            <a:ext cx="8242200" cy="1223640"/>
          </a:xfrm>
          <a:prstGeom prst="rect">
            <a:avLst/>
          </a:prstGeom>
          <a:noFill/>
          <a:ln>
            <a:noFill/>
          </a:ln>
        </p:spPr>
        <p:style>
          <a:lnRef idx="0"/>
          <a:fillRef idx="0"/>
          <a:effectRef idx="0"/>
          <a:fontRef idx="minor"/>
        </p:style>
        <p:txBody>
          <a:bodyPr lIns="0" rIns="0" tIns="0" bIns="0"/>
          <a:p>
            <a:pPr marL="216000" indent="-213840">
              <a:lnSpc>
                <a:spcPct val="100000"/>
              </a:lnSpc>
              <a:buClr>
                <a:srgbClr val="000000"/>
              </a:buClr>
              <a:buFont typeface="Arial"/>
              <a:buChar char="•"/>
            </a:pPr>
            <a:r>
              <a:rPr b="0" lang="en-US" sz="1300" spc="-1" strike="noStrike">
                <a:solidFill>
                  <a:srgbClr val="000000"/>
                </a:solidFill>
                <a:uFill>
                  <a:solidFill>
                    <a:srgbClr val="ffffff"/>
                  </a:solidFill>
                </a:uFill>
                <a:latin typeface="Arial"/>
                <a:ea typeface="DejaVu Sans"/>
              </a:rPr>
              <a:t>Ahora analicemos que pasa en la parábola en el punto  donde iniciamos el proceso. ¿Como es la pendiente de la parábola en este punto? </a:t>
            </a:r>
            <a:r>
              <a:rPr b="1" lang="en-US" sz="1300" spc="-1" strike="noStrike">
                <a:solidFill>
                  <a:srgbClr val="000000"/>
                </a:solidFill>
                <a:uFill>
                  <a:solidFill>
                    <a:srgbClr val="ffffff"/>
                  </a:solidFill>
                </a:uFill>
                <a:latin typeface="Arial"/>
                <a:ea typeface="DejaVu Sans"/>
              </a:rPr>
              <a:t>Podemos ver que la pendiente(la derivada) es negativa.</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163" name="" descr=""/>
          <p:cNvPicPr/>
          <p:nvPr/>
        </p:nvPicPr>
        <p:blipFill>
          <a:blip r:embed="rId1"/>
          <a:stretch/>
        </p:blipFill>
        <p:spPr>
          <a:xfrm>
            <a:off x="1647000" y="1728000"/>
            <a:ext cx="5408640" cy="2807640"/>
          </a:xfrm>
          <a:prstGeom prst="rect">
            <a:avLst/>
          </a:prstGeom>
          <a:ln>
            <a:noFill/>
          </a:ln>
        </p:spPr>
      </p:pic>
      <p:sp>
        <p:nvSpPr>
          <p:cNvPr id="164" name="CustomShape 3"/>
          <p:cNvSpPr/>
          <p:nvPr/>
        </p:nvSpPr>
        <p:spPr>
          <a:xfrm>
            <a:off x="367200" y="4824000"/>
            <a:ext cx="6252120" cy="274320"/>
          </a:xfrm>
          <a:prstGeom prst="rect">
            <a:avLst/>
          </a:prstGeom>
          <a:noFill/>
          <a:ln>
            <a:noFill/>
          </a:ln>
        </p:spPr>
        <p:style>
          <a:lnRef idx="0"/>
          <a:fillRef idx="0"/>
          <a:effectRef idx="0"/>
          <a:fontRef idx="minor"/>
        </p:style>
        <p:txBody>
          <a:bodyPr lIns="90000" rIns="90000" tIns="45000" bIns="45000"/>
          <a:p>
            <a:r>
              <a:rPr b="0" lang="en-US" sz="1300" spc="-1" strike="noStrike">
                <a:solidFill>
                  <a:srgbClr val="000000"/>
                </a:solidFill>
                <a:uFill>
                  <a:solidFill>
                    <a:srgbClr val="ffffff"/>
                  </a:solidFill>
                </a:uFill>
                <a:latin typeface="Arial"/>
              </a:rPr>
              <a:t>La derivada en este punto es negativa y el mínimo se encuentra a la derecha de el.</a:t>
            </a:r>
            <a:endParaRPr b="0" lang="en-US"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757080" y="433800"/>
            <a:ext cx="8242200" cy="6069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n-US" sz="2800" spc="-1" strike="noStrike">
                <a:solidFill>
                  <a:srgbClr val="002060"/>
                </a:solidFill>
                <a:uFill>
                  <a:solidFill>
                    <a:srgbClr val="ffffff"/>
                  </a:solidFill>
                </a:uFill>
                <a:latin typeface="Calibri"/>
                <a:ea typeface="DejaVu Sans"/>
              </a:rPr>
              <a:t>Gradient Descent</a:t>
            </a:r>
            <a:endParaRPr b="0" lang="en-US" sz="1800" spc="-1" strike="noStrike">
              <a:solidFill>
                <a:srgbClr val="000000"/>
              </a:solidFill>
              <a:uFill>
                <a:solidFill>
                  <a:srgbClr val="ffffff"/>
                </a:solidFill>
              </a:uFill>
              <a:latin typeface="Arial"/>
            </a:endParaRPr>
          </a:p>
        </p:txBody>
      </p:sp>
      <p:sp>
        <p:nvSpPr>
          <p:cNvPr id="166" name="CustomShape 2"/>
          <p:cNvSpPr/>
          <p:nvPr/>
        </p:nvSpPr>
        <p:spPr>
          <a:xfrm>
            <a:off x="469440" y="1224000"/>
            <a:ext cx="8242200" cy="1223640"/>
          </a:xfrm>
          <a:prstGeom prst="rect">
            <a:avLst/>
          </a:prstGeom>
          <a:noFill/>
          <a:ln>
            <a:noFill/>
          </a:ln>
        </p:spPr>
        <p:style>
          <a:lnRef idx="0"/>
          <a:fillRef idx="0"/>
          <a:effectRef idx="0"/>
          <a:fontRef idx="minor"/>
        </p:style>
        <p:txBody>
          <a:bodyPr lIns="0" rIns="0" tIns="0" bIns="0"/>
          <a:p>
            <a:pPr marL="216000" indent="-213840">
              <a:lnSpc>
                <a:spcPct val="100000"/>
              </a:lnSpc>
              <a:buClr>
                <a:srgbClr val="000000"/>
              </a:buClr>
              <a:buFont typeface="Arial"/>
              <a:buChar char="•"/>
            </a:pPr>
            <a:r>
              <a:rPr b="0" lang="en-US" sz="1300" spc="-1" strike="noStrike">
                <a:solidFill>
                  <a:srgbClr val="000000"/>
                </a:solidFill>
                <a:uFill>
                  <a:solidFill>
                    <a:srgbClr val="ffffff"/>
                  </a:solidFill>
                </a:uFill>
                <a:latin typeface="Arial"/>
                <a:ea typeface="DejaVu Sans"/>
              </a:rPr>
              <a:t>¿Y que pasa con la pendiente(derivada) si el punto inicial  hubiese estado situado al lado contrario de la curva? </a:t>
            </a:r>
            <a:r>
              <a:rPr b="1" lang="en-US" sz="1300" spc="-1" strike="noStrike">
                <a:solidFill>
                  <a:srgbClr val="000000"/>
                </a:solidFill>
                <a:uFill>
                  <a:solidFill>
                    <a:srgbClr val="ffffff"/>
                  </a:solidFill>
                </a:uFill>
                <a:latin typeface="Arial"/>
                <a:ea typeface="DejaVu Sans"/>
              </a:rPr>
              <a:t> La pendiente es positiva.</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167" name="" descr=""/>
          <p:cNvPicPr/>
          <p:nvPr/>
        </p:nvPicPr>
        <p:blipFill>
          <a:blip r:embed="rId1"/>
          <a:stretch/>
        </p:blipFill>
        <p:spPr>
          <a:xfrm>
            <a:off x="1952280" y="1823760"/>
            <a:ext cx="5247360" cy="2855880"/>
          </a:xfrm>
          <a:prstGeom prst="rect">
            <a:avLst/>
          </a:prstGeom>
          <a:ln>
            <a:noFill/>
          </a:ln>
        </p:spPr>
      </p:pic>
      <p:sp>
        <p:nvSpPr>
          <p:cNvPr id="168" name="CustomShape 3"/>
          <p:cNvSpPr/>
          <p:nvPr/>
        </p:nvSpPr>
        <p:spPr>
          <a:xfrm>
            <a:off x="393120" y="4797360"/>
            <a:ext cx="6402960" cy="315720"/>
          </a:xfrm>
          <a:prstGeom prst="rect">
            <a:avLst/>
          </a:prstGeom>
          <a:noFill/>
          <a:ln>
            <a:noFill/>
          </a:ln>
        </p:spPr>
        <p:style>
          <a:lnRef idx="0"/>
          <a:fillRef idx="0"/>
          <a:effectRef idx="0"/>
          <a:fontRef idx="minor"/>
        </p:style>
        <p:txBody>
          <a:bodyPr lIns="90000" rIns="90000" tIns="45000" bIns="45000"/>
          <a:p>
            <a:r>
              <a:rPr b="0" lang="en-US" sz="1600" spc="-1" strike="noStrike">
                <a:solidFill>
                  <a:srgbClr val="000000"/>
                </a:solidFill>
                <a:uFill>
                  <a:solidFill>
                    <a:srgbClr val="ffffff"/>
                  </a:solidFill>
                </a:uFill>
                <a:latin typeface="Arial"/>
              </a:rPr>
              <a:t>La derivada es positiva y el mínimo se encuentra a la izquierda de el.</a:t>
            </a:r>
            <a:endParaRPr b="0" lang="en-US" sz="18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757080" y="433800"/>
            <a:ext cx="8242200" cy="6069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n-US" sz="2800" spc="-1" strike="noStrike">
                <a:solidFill>
                  <a:srgbClr val="002060"/>
                </a:solidFill>
                <a:uFill>
                  <a:solidFill>
                    <a:srgbClr val="ffffff"/>
                  </a:solidFill>
                </a:uFill>
                <a:latin typeface="Calibri"/>
                <a:ea typeface="DejaVu Sans"/>
              </a:rPr>
              <a:t>Gradient Descent</a:t>
            </a:r>
            <a:endParaRPr b="0" lang="en-US" sz="1800" spc="-1" strike="noStrike">
              <a:solidFill>
                <a:srgbClr val="000000"/>
              </a:solidFill>
              <a:uFill>
                <a:solidFill>
                  <a:srgbClr val="ffffff"/>
                </a:solidFill>
              </a:uFill>
              <a:latin typeface="Arial"/>
            </a:endParaRPr>
          </a:p>
        </p:txBody>
      </p:sp>
      <p:sp>
        <p:nvSpPr>
          <p:cNvPr id="170" name="CustomShape 2"/>
          <p:cNvSpPr/>
          <p:nvPr/>
        </p:nvSpPr>
        <p:spPr>
          <a:xfrm>
            <a:off x="469440" y="1224000"/>
            <a:ext cx="8242200" cy="1223640"/>
          </a:xfrm>
          <a:prstGeom prst="rect">
            <a:avLst/>
          </a:prstGeom>
          <a:noFill/>
          <a:ln>
            <a:noFill/>
          </a:ln>
        </p:spPr>
        <p:style>
          <a:lnRef idx="0"/>
          <a:fillRef idx="0"/>
          <a:effectRef idx="0"/>
          <a:fontRef idx="minor"/>
        </p:style>
        <p:txBody>
          <a:bodyPr lIns="0" rIns="0" tIns="0" bIns="0"/>
          <a:p>
            <a:pPr marL="216000" indent="-213840">
              <a:lnSpc>
                <a:spcPct val="100000"/>
              </a:lnSpc>
              <a:buClr>
                <a:srgbClr val="000000"/>
              </a:buClr>
              <a:buFont typeface="Arial"/>
              <a:buChar char="•"/>
            </a:pPr>
            <a:r>
              <a:rPr b="0" lang="en-US" sz="1300" spc="-1" strike="noStrike">
                <a:solidFill>
                  <a:srgbClr val="000000"/>
                </a:solidFill>
                <a:uFill>
                  <a:solidFill>
                    <a:srgbClr val="ffffff"/>
                  </a:solidFill>
                </a:uFill>
                <a:latin typeface="Arial"/>
                <a:ea typeface="DejaVu Sans"/>
              </a:rPr>
              <a:t>Podemos ver 2 casos:</a:t>
            </a:r>
            <a:endParaRPr b="0" lang="en-US" sz="1800" spc="-1" strike="noStrike">
              <a:solidFill>
                <a:srgbClr val="000000"/>
              </a:solidFill>
              <a:uFill>
                <a:solidFill>
                  <a:srgbClr val="ffffff"/>
                </a:solidFill>
              </a:uFill>
              <a:latin typeface="Arial"/>
            </a:endParaRPr>
          </a:p>
          <a:p>
            <a:pPr marL="448200" indent="-213840">
              <a:lnSpc>
                <a:spcPct val="100000"/>
              </a:lnSpc>
              <a:buClr>
                <a:srgbClr val="000000"/>
              </a:buClr>
              <a:buFont typeface="Arial"/>
              <a:buChar char="•"/>
            </a:pPr>
            <a:r>
              <a:rPr b="0" lang="en-US" sz="1300" spc="-1" strike="noStrike">
                <a:solidFill>
                  <a:srgbClr val="000000"/>
                </a:solidFill>
                <a:uFill>
                  <a:solidFill>
                    <a:srgbClr val="ffffff"/>
                  </a:solidFill>
                </a:uFill>
                <a:latin typeface="Arial"/>
                <a:ea typeface="DejaVu Sans"/>
              </a:rPr>
              <a:t>Cuando la derivada en el punto dado es </a:t>
            </a:r>
            <a:r>
              <a:rPr b="1" lang="en-US" sz="1300" spc="-1" strike="noStrike">
                <a:solidFill>
                  <a:srgbClr val="000000"/>
                </a:solidFill>
                <a:uFill>
                  <a:solidFill>
                    <a:srgbClr val="ffffff"/>
                  </a:solidFill>
                </a:uFill>
                <a:latin typeface="Arial"/>
                <a:ea typeface="DejaVu Sans"/>
              </a:rPr>
              <a:t>negativa</a:t>
            </a:r>
            <a:r>
              <a:rPr b="0" lang="en-US" sz="1300" spc="-1" strike="noStrike">
                <a:solidFill>
                  <a:srgbClr val="000000"/>
                </a:solidFill>
                <a:uFill>
                  <a:solidFill>
                    <a:srgbClr val="ffffff"/>
                  </a:solidFill>
                </a:uFill>
                <a:latin typeface="Arial"/>
                <a:ea typeface="DejaVu Sans"/>
              </a:rPr>
              <a:t>, es por que la curva </a:t>
            </a:r>
            <a:r>
              <a:rPr b="1" lang="en-US" sz="1300" spc="-1" strike="noStrike">
                <a:solidFill>
                  <a:srgbClr val="000000"/>
                </a:solidFill>
                <a:uFill>
                  <a:solidFill>
                    <a:srgbClr val="ffffff"/>
                  </a:solidFill>
                </a:uFill>
                <a:latin typeface="Arial"/>
                <a:ea typeface="DejaVu Sans"/>
              </a:rPr>
              <a:t>crece  </a:t>
            </a:r>
            <a:r>
              <a:rPr b="0" lang="en-US" sz="1300" spc="-1" strike="noStrike">
                <a:solidFill>
                  <a:srgbClr val="000000"/>
                </a:solidFill>
                <a:uFill>
                  <a:solidFill>
                    <a:srgbClr val="ffffff"/>
                  </a:solidFill>
                </a:uFill>
                <a:latin typeface="Arial"/>
                <a:ea typeface="DejaVu Sans"/>
              </a:rPr>
              <a:t>hacia la izquierda(negativamente) por lo cual el siguiente paso lo hacemos a la derecha(positivamente) para seguir descendiendo.</a:t>
            </a:r>
            <a:endParaRPr b="0" lang="en-US" sz="1800" spc="-1" strike="noStrike">
              <a:solidFill>
                <a:srgbClr val="000000"/>
              </a:solidFill>
              <a:uFill>
                <a:solidFill>
                  <a:srgbClr val="ffffff"/>
                </a:solidFill>
              </a:uFill>
              <a:latin typeface="Arial"/>
            </a:endParaRPr>
          </a:p>
          <a:p>
            <a:pPr marL="448200" indent="-213840">
              <a:lnSpc>
                <a:spcPct val="100000"/>
              </a:lnSpc>
              <a:buClr>
                <a:srgbClr val="000000"/>
              </a:buClr>
              <a:buFont typeface="Arial"/>
              <a:buChar char="•"/>
            </a:pPr>
            <a:r>
              <a:rPr b="0" lang="en-US" sz="1300" spc="-1" strike="noStrike">
                <a:solidFill>
                  <a:srgbClr val="000000"/>
                </a:solidFill>
                <a:uFill>
                  <a:solidFill>
                    <a:srgbClr val="ffffff"/>
                  </a:solidFill>
                </a:uFill>
                <a:latin typeface="Arial"/>
                <a:ea typeface="DejaVu Sans"/>
              </a:rPr>
              <a:t>Cuando la derivada en el punto dado es </a:t>
            </a:r>
            <a:r>
              <a:rPr b="1" lang="en-US" sz="1300" spc="-1" strike="noStrike">
                <a:solidFill>
                  <a:srgbClr val="000000"/>
                </a:solidFill>
                <a:uFill>
                  <a:solidFill>
                    <a:srgbClr val="ffffff"/>
                  </a:solidFill>
                </a:uFill>
                <a:latin typeface="Arial"/>
                <a:ea typeface="DejaVu Sans"/>
              </a:rPr>
              <a:t>positiva, </a:t>
            </a:r>
            <a:r>
              <a:rPr b="0" lang="en-US" sz="1300" spc="-1" strike="noStrike">
                <a:solidFill>
                  <a:srgbClr val="000000"/>
                </a:solidFill>
                <a:uFill>
                  <a:solidFill>
                    <a:srgbClr val="ffffff"/>
                  </a:solidFill>
                </a:uFill>
                <a:latin typeface="Arial"/>
                <a:ea typeface="DejaVu Sans"/>
              </a:rPr>
              <a:t>es por que la curva </a:t>
            </a:r>
            <a:r>
              <a:rPr b="1" lang="en-US" sz="1300" spc="-1" strike="noStrike">
                <a:solidFill>
                  <a:srgbClr val="000000"/>
                </a:solidFill>
                <a:uFill>
                  <a:solidFill>
                    <a:srgbClr val="ffffff"/>
                  </a:solidFill>
                </a:uFill>
                <a:latin typeface="Arial"/>
                <a:ea typeface="DejaVu Sans"/>
              </a:rPr>
              <a:t>crece </a:t>
            </a:r>
            <a:r>
              <a:rPr b="0" lang="en-US" sz="1300" spc="-1" strike="noStrike">
                <a:solidFill>
                  <a:srgbClr val="000000"/>
                </a:solidFill>
                <a:uFill>
                  <a:solidFill>
                    <a:srgbClr val="ffffff"/>
                  </a:solidFill>
                </a:uFill>
                <a:latin typeface="Arial"/>
                <a:ea typeface="DejaVu Sans"/>
              </a:rPr>
              <a:t>hacia la derecha(positivamente) por lo cual damos un paso a la izquierda(negativamente) para seguir descendiendo.</a:t>
            </a:r>
            <a:endParaRPr b="0" lang="en-US" sz="1800" spc="-1" strike="noStrike">
              <a:solidFill>
                <a:srgbClr val="000000"/>
              </a:solidFill>
              <a:uFill>
                <a:solidFill>
                  <a:srgbClr val="ffffff"/>
                </a:solidFill>
              </a:uFill>
              <a:latin typeface="Arial"/>
            </a:endParaRPr>
          </a:p>
          <a:p>
            <a:pPr marL="216000" indent="-213840">
              <a:lnSpc>
                <a:spcPct val="100000"/>
              </a:lnSpc>
              <a:buClr>
                <a:srgbClr val="000000"/>
              </a:buClr>
              <a:buFont typeface="Arial"/>
              <a:buChar char="•"/>
            </a:pPr>
            <a:r>
              <a:rPr b="0" lang="en-US" sz="1300" spc="-1" strike="noStrike">
                <a:solidFill>
                  <a:srgbClr val="000000"/>
                </a:solidFill>
                <a:uFill>
                  <a:solidFill>
                    <a:srgbClr val="ffffff"/>
                  </a:solidFill>
                </a:uFill>
                <a:latin typeface="Arial"/>
                <a:ea typeface="DejaVu Sans"/>
              </a:rPr>
              <a:t>Para ambos casos podemos ver que el siguiente paso se da en dirección inversa a la derivada.</a:t>
            </a:r>
            <a:endParaRPr b="0" lang="en-US" sz="1800" spc="-1" strike="noStrike">
              <a:solidFill>
                <a:srgbClr val="000000"/>
              </a:solidFill>
              <a:uFill>
                <a:solidFill>
                  <a:srgbClr val="ffffff"/>
                </a:solidFill>
              </a:uFill>
              <a:latin typeface="Arial"/>
            </a:endParaRPr>
          </a:p>
          <a:p>
            <a:pPr marL="216000" indent="-213840">
              <a:lnSpc>
                <a:spcPct val="100000"/>
              </a:lnSpc>
              <a:buClr>
                <a:srgbClr val="000000"/>
              </a:buClr>
              <a:buFont typeface="Arial"/>
              <a:buChar char="•"/>
            </a:pPr>
            <a:r>
              <a:rPr b="0" lang="en-US" sz="1300" spc="-1" strike="noStrike">
                <a:solidFill>
                  <a:srgbClr val="000000"/>
                </a:solidFill>
                <a:uFill>
                  <a:solidFill>
                    <a:srgbClr val="ffffff"/>
                  </a:solidFill>
                </a:uFill>
                <a:latin typeface="Arial"/>
                <a:ea typeface="DejaVu Sans"/>
              </a:rPr>
              <a:t>Ya tenemos la primera guía para que la computadora sepa a donde dar los pasos: </a:t>
            </a:r>
            <a:r>
              <a:rPr b="0" lang="en-US" sz="1800" spc="-1" strike="noStrike">
                <a:solidFill>
                  <a:srgbClr val="000000"/>
                </a:solidFill>
                <a:uFill>
                  <a:solidFill>
                    <a:srgbClr val="ffffff"/>
                  </a:solidFill>
                </a:uFill>
                <a:latin typeface="Arial"/>
                <a:ea typeface="DejaVu Sans"/>
              </a:rPr>
              <a:t>
</a:t>
            </a:r>
            <a:r>
              <a:rPr b="1" lang="en-US" sz="1300" spc="-1" strike="noStrike">
                <a:solidFill>
                  <a:srgbClr val="000000"/>
                </a:solidFill>
                <a:uFill>
                  <a:solidFill>
                    <a:srgbClr val="ffffff"/>
                  </a:solidFill>
                </a:uFill>
                <a:latin typeface="Arial"/>
                <a:ea typeface="DejaVu Sans"/>
              </a:rPr>
              <a:t>estando en un punto dado, dar el siguiente paso en la dirección inversa a la derivada en este punto.</a:t>
            </a:r>
            <a:r>
              <a:rPr b="0" lang="en-US" sz="13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757080" y="433800"/>
            <a:ext cx="8242200" cy="6069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n-US" sz="2800" spc="-1" strike="noStrike">
                <a:solidFill>
                  <a:srgbClr val="002060"/>
                </a:solidFill>
                <a:uFill>
                  <a:solidFill>
                    <a:srgbClr val="ffffff"/>
                  </a:solidFill>
                </a:uFill>
                <a:latin typeface="Calibri"/>
                <a:ea typeface="DejaVu Sans"/>
              </a:rPr>
              <a:t>Gradient Descent</a:t>
            </a:r>
            <a:endParaRPr b="0" lang="en-US" sz="1800" spc="-1" strike="noStrike">
              <a:solidFill>
                <a:srgbClr val="000000"/>
              </a:solidFill>
              <a:uFill>
                <a:solidFill>
                  <a:srgbClr val="ffffff"/>
                </a:solidFill>
              </a:uFill>
              <a:latin typeface="Arial"/>
            </a:endParaRPr>
          </a:p>
        </p:txBody>
      </p:sp>
      <p:sp>
        <p:nvSpPr>
          <p:cNvPr id="172" name="CustomShape 2"/>
          <p:cNvSpPr/>
          <p:nvPr/>
        </p:nvSpPr>
        <p:spPr>
          <a:xfrm>
            <a:off x="469440" y="1224000"/>
            <a:ext cx="8242200" cy="1223640"/>
          </a:xfrm>
          <a:prstGeom prst="rect">
            <a:avLst/>
          </a:prstGeom>
          <a:noFill/>
          <a:ln>
            <a:noFill/>
          </a:ln>
        </p:spPr>
        <p:style>
          <a:lnRef idx="0"/>
          <a:fillRef idx="0"/>
          <a:effectRef idx="0"/>
          <a:fontRef idx="minor"/>
        </p:style>
        <p:txBody>
          <a:bodyPr lIns="0" rIns="0" tIns="0" bIns="0"/>
          <a:p>
            <a:pPr marL="216000" indent="-213840">
              <a:lnSpc>
                <a:spcPct val="100000"/>
              </a:lnSpc>
              <a:buClr>
                <a:srgbClr val="000000"/>
              </a:buClr>
              <a:buFont typeface="Arial"/>
              <a:buChar char="•"/>
            </a:pPr>
            <a:r>
              <a:rPr b="0" lang="en-US" sz="1300" spc="-1" strike="noStrike">
                <a:solidFill>
                  <a:srgbClr val="000000"/>
                </a:solidFill>
                <a:uFill>
                  <a:solidFill>
                    <a:srgbClr val="ffffff"/>
                  </a:solidFill>
                </a:uFill>
                <a:latin typeface="Arial"/>
                <a:ea typeface="DejaVu Sans"/>
              </a:rPr>
              <a:t>¿Y como indicamos esto en forma numérica? </a:t>
            </a:r>
            <a:r>
              <a:rPr b="0" lang="en-US" sz="1800" spc="-1" strike="noStrike">
                <a:solidFill>
                  <a:srgbClr val="000000"/>
                </a:solidFill>
                <a:uFill>
                  <a:solidFill>
                    <a:srgbClr val="ffffff"/>
                  </a:solidFill>
                </a:uFill>
                <a:latin typeface="Arial"/>
                <a:ea typeface="DejaVu Sans"/>
              </a:rPr>
              <a:t>
</a:t>
            </a:r>
            <a:r>
              <a:rPr b="0" lang="en-US" sz="1300" spc="-1" strike="noStrike">
                <a:solidFill>
                  <a:srgbClr val="000000"/>
                </a:solidFill>
                <a:uFill>
                  <a:solidFill>
                    <a:srgbClr val="ffffff"/>
                  </a:solidFill>
                </a:uFill>
                <a:latin typeface="Arial"/>
                <a:ea typeface="DejaVu Sans"/>
              </a:rPr>
              <a:t>Simplemente la dirección inversa se obtiene multiplicando este número por -1 </a:t>
            </a:r>
            <a:endParaRPr b="0" lang="en-US" sz="1800" spc="-1" strike="noStrike">
              <a:solidFill>
                <a:srgbClr val="000000"/>
              </a:solidFill>
              <a:uFill>
                <a:solidFill>
                  <a:srgbClr val="ffffff"/>
                </a:solidFill>
              </a:uFill>
              <a:latin typeface="Arial"/>
            </a:endParaRPr>
          </a:p>
          <a:p>
            <a:pPr marL="216000" indent="-213840">
              <a:lnSpc>
                <a:spcPct val="100000"/>
              </a:lnSpc>
              <a:buClr>
                <a:srgbClr val="000000"/>
              </a:buClr>
              <a:buFont typeface="Arial"/>
              <a:buChar char="•"/>
            </a:pPr>
            <a:r>
              <a:rPr b="0" lang="en-US" sz="1300" spc="-1" strike="noStrike">
                <a:solidFill>
                  <a:srgbClr val="000000"/>
                </a:solidFill>
                <a:uFill>
                  <a:solidFill>
                    <a:srgbClr val="ffffff"/>
                  </a:solidFill>
                </a:uFill>
                <a:latin typeface="Arial"/>
                <a:ea typeface="DejaVu Sans"/>
              </a:rPr>
              <a:t>En Python asumiendo que tenemos una variable llamada dx representando a la derivada , obtenemos el valor negativo simplemente usando:</a:t>
            </a:r>
            <a:r>
              <a:rPr b="0" lang="en-US" sz="1800" spc="-1" strike="noStrike">
                <a:solidFill>
                  <a:srgbClr val="000000"/>
                </a:solidFill>
                <a:uFill>
                  <a:solidFill>
                    <a:srgbClr val="ffffff"/>
                  </a:solidFill>
                </a:uFill>
                <a:latin typeface="Arial"/>
                <a:ea typeface="DejaVu Sans"/>
              </a:rPr>
              <a:t>
</a:t>
            </a:r>
            <a:r>
              <a:rPr b="0" lang="en-US" sz="1300" spc="-1" strike="noStrike">
                <a:solidFill>
                  <a:srgbClr val="000000"/>
                </a:solidFill>
                <a:uFill>
                  <a:solidFill>
                    <a:srgbClr val="ffffff"/>
                  </a:solidFill>
                </a:uFill>
                <a:latin typeface="Arial"/>
                <a:ea typeface="DejaVu Sans"/>
              </a:rPr>
              <a:t>-dx</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757080" y="433800"/>
            <a:ext cx="8242200" cy="6069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n-US" sz="2800" spc="-1" strike="noStrike">
                <a:solidFill>
                  <a:srgbClr val="002060"/>
                </a:solidFill>
                <a:uFill>
                  <a:solidFill>
                    <a:srgbClr val="ffffff"/>
                  </a:solidFill>
                </a:uFill>
                <a:latin typeface="Calibri"/>
                <a:ea typeface="DejaVu Sans"/>
              </a:rPr>
              <a:t>Gradient Descent</a:t>
            </a:r>
            <a:endParaRPr b="0" lang="en-US" sz="1800" spc="-1" strike="noStrike">
              <a:solidFill>
                <a:srgbClr val="000000"/>
              </a:solidFill>
              <a:uFill>
                <a:solidFill>
                  <a:srgbClr val="ffffff"/>
                </a:solidFill>
              </a:uFill>
              <a:latin typeface="Arial"/>
            </a:endParaRPr>
          </a:p>
        </p:txBody>
      </p:sp>
      <p:sp>
        <p:nvSpPr>
          <p:cNvPr id="120" name="CustomShape 2"/>
          <p:cNvSpPr/>
          <p:nvPr/>
        </p:nvSpPr>
        <p:spPr>
          <a:xfrm>
            <a:off x="448920" y="1350000"/>
            <a:ext cx="8242200" cy="3508200"/>
          </a:xfrm>
          <a:prstGeom prst="rect">
            <a:avLst/>
          </a:prstGeom>
          <a:noFill/>
          <a:ln>
            <a:noFill/>
          </a:ln>
        </p:spPr>
        <p:style>
          <a:lnRef idx="0"/>
          <a:fillRef idx="0"/>
          <a:effectRef idx="0"/>
          <a:fontRef idx="minor"/>
        </p:style>
        <p:txBody>
          <a:bodyPr lIns="0" rIns="0" tIns="0" bIns="0"/>
          <a:p>
            <a:pPr marL="216000" indent="-213840">
              <a:lnSpc>
                <a:spcPct val="100000"/>
              </a:lnSpc>
              <a:buClr>
                <a:srgbClr val="000000"/>
              </a:buClr>
              <a:buFont typeface="Arial"/>
              <a:buChar char="•"/>
            </a:pPr>
            <a:r>
              <a:rPr b="0" lang="es-ES" sz="1400" spc="-1" strike="noStrike">
                <a:solidFill>
                  <a:srgbClr val="000000"/>
                </a:solidFill>
                <a:uFill>
                  <a:solidFill>
                    <a:srgbClr val="ffffff"/>
                  </a:solidFill>
                </a:uFill>
                <a:latin typeface="Calibri"/>
                <a:ea typeface="DejaVu Sans"/>
              </a:rPr>
              <a:t>En la última clase empezamos a definir el método de gradient descent.</a:t>
            </a:r>
            <a:endParaRPr b="0" lang="en-US" sz="18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0" lang="es-ES" sz="1400" spc="-1" strike="noStrike">
                <a:solidFill>
                  <a:srgbClr val="000000"/>
                </a:solidFill>
                <a:uFill>
                  <a:solidFill>
                    <a:srgbClr val="ffffff"/>
                  </a:solidFill>
                </a:uFill>
                <a:latin typeface="Calibri"/>
                <a:ea typeface="DejaVu Sans"/>
              </a:rPr>
              <a:t>Método de optimización para funciones matemáticas</a:t>
            </a:r>
            <a:endParaRPr b="0" lang="en-US" sz="18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0" lang="es-ES" sz="1400" spc="-1" strike="noStrike">
                <a:solidFill>
                  <a:srgbClr val="000000"/>
                </a:solidFill>
                <a:uFill>
                  <a:solidFill>
                    <a:srgbClr val="ffffff"/>
                  </a:solidFill>
                </a:uFill>
                <a:latin typeface="Calibri"/>
                <a:ea typeface="DejaVu Sans"/>
              </a:rPr>
              <a:t>Método iterativo(busca encontrar el punto mínimo de la función dando pequeños pasos en dirección inversa a la derivada)</a:t>
            </a:r>
            <a:endParaRPr b="0" lang="en-US" sz="18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0" lang="es-ES" sz="1400" spc="-1" strike="noStrike">
                <a:solidFill>
                  <a:srgbClr val="000000"/>
                </a:solidFill>
                <a:uFill>
                  <a:solidFill>
                    <a:srgbClr val="ffffff"/>
                  </a:solidFill>
                </a:uFill>
                <a:latin typeface="Calibri"/>
                <a:ea typeface="DejaVu Sans"/>
              </a:rPr>
              <a:t>Utiliza un hyper-parametro llamado “learning rate” que controla el tamaño de los pasos.</a:t>
            </a:r>
            <a:endParaRPr b="0" lang="en-US" sz="18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0" lang="es-ES" sz="1400" spc="-1" strike="noStrike">
                <a:solidFill>
                  <a:srgbClr val="000000"/>
                </a:solidFill>
                <a:uFill>
                  <a:solidFill>
                    <a:srgbClr val="ffffff"/>
                  </a:solidFill>
                </a:uFill>
                <a:latin typeface="Calibri"/>
                <a:ea typeface="DejaVu Sans"/>
              </a:rPr>
              <a:t>Utiliza la derivada de la función como guía para saber en que dirección dar los pasos.</a:t>
            </a:r>
            <a:endParaRPr b="0" lang="en-US" sz="18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0" lang="es-ES" sz="1400" spc="-1" strike="noStrike">
                <a:solidFill>
                  <a:srgbClr val="000000"/>
                </a:solidFill>
                <a:uFill>
                  <a:solidFill>
                    <a:srgbClr val="ffffff"/>
                  </a:solidFill>
                </a:uFill>
                <a:latin typeface="Calibri"/>
                <a:ea typeface="DejaVu Sans"/>
              </a:rPr>
              <a:t>Definimos la expresión de GD para una variable indendiente “x”  cómo:</a:t>
            </a:r>
            <a:r>
              <a:rPr b="0" lang="es-ES" sz="1400" spc="-1" strike="noStrike">
                <a:solidFill>
                  <a:srgbClr val="000000"/>
                </a:solidFill>
                <a:uFill>
                  <a:solidFill>
                    <a:srgbClr val="ffffff"/>
                  </a:solidFill>
                </a:uFill>
                <a:latin typeface="Calibri"/>
                <a:ea typeface="DejaVu Sans"/>
              </a:rPr>
              <a:t>
</a:t>
            </a:r>
            <a:r>
              <a:rPr b="0" lang="es-ES" sz="1400" spc="-1" strike="noStrike">
                <a:solidFill>
                  <a:srgbClr val="000000"/>
                </a:solidFill>
                <a:uFill>
                  <a:solidFill>
                    <a:srgbClr val="ffffff"/>
                  </a:solidFill>
                </a:uFill>
                <a:latin typeface="Arial"/>
                <a:ea typeface="DejaVu Sans"/>
              </a:rPr>
              <a:t>x = x – lr*dx (l</a:t>
            </a:r>
            <a:r>
              <a:rPr b="0" lang="es-ES" sz="1300" spc="-1" strike="noStrike">
                <a:solidFill>
                  <a:srgbClr val="000000"/>
                </a:solidFill>
                <a:uFill>
                  <a:solidFill>
                    <a:srgbClr val="ffffff"/>
                  </a:solidFill>
                </a:uFill>
                <a:latin typeface="Arial"/>
                <a:ea typeface="DejaVu Sans"/>
              </a:rPr>
              <a:t>r</a:t>
            </a:r>
            <a:r>
              <a:rPr b="0" lang="es-ES" sz="1800" spc="-1" strike="noStrike">
                <a:solidFill>
                  <a:srgbClr val="000000"/>
                </a:solidFill>
                <a:uFill>
                  <a:solidFill>
                    <a:srgbClr val="ffffff"/>
                  </a:solidFill>
                </a:uFill>
                <a:latin typeface="Calibri"/>
                <a:ea typeface="DejaVu Sans"/>
              </a:rPr>
              <a:t> = </a:t>
            </a:r>
            <a:r>
              <a:rPr b="0" lang="es-ES" sz="1400" spc="-1" strike="noStrike">
                <a:solidFill>
                  <a:srgbClr val="000000"/>
                </a:solidFill>
                <a:uFill>
                  <a:solidFill>
                    <a:srgbClr val="ffffff"/>
                  </a:solidFill>
                </a:uFill>
                <a:latin typeface="Calibri"/>
                <a:ea typeface="DejaVu Sans"/>
              </a:rPr>
              <a:t>learning rate, dx = derivada de la función respecto de “x”)</a:t>
            </a:r>
            <a:endParaRPr b="0" lang="en-US" sz="18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0" lang="es-ES" sz="1400" spc="-1" strike="noStrike">
                <a:solidFill>
                  <a:srgbClr val="000000"/>
                </a:solidFill>
                <a:uFill>
                  <a:solidFill>
                    <a:srgbClr val="ffffff"/>
                  </a:solidFill>
                </a:uFill>
                <a:latin typeface="Calibri"/>
                <a:ea typeface="DejaVu Sans"/>
              </a:rPr>
              <a:t>Hoy veremos GS para funciones de 2 variables independientes y como aplicarlo en ML(regresión lineal)</a:t>
            </a:r>
            <a:endParaRPr b="0" lang="en-US" sz="18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0" lang="es-ES" sz="1400" spc="-1" strike="noStrike">
                <a:solidFill>
                  <a:srgbClr val="000000"/>
                </a:solidFill>
                <a:uFill>
                  <a:solidFill>
                    <a:srgbClr val="ffffff"/>
                  </a:solidFill>
                </a:uFill>
                <a:latin typeface="Calibri"/>
                <a:ea typeface="DejaVu Sans"/>
              </a:rPr>
              <a:t>Veremos lineamientos para elegir el learning rate.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21" name="CustomShape 3"/>
          <p:cNvSpPr/>
          <p:nvPr/>
        </p:nvSpPr>
        <p:spPr>
          <a:xfrm>
            <a:off x="418680" y="4507920"/>
            <a:ext cx="8508600" cy="315360"/>
          </a:xfrm>
          <a:prstGeom prst="rect">
            <a:avLst/>
          </a:prstGeom>
          <a:noFill/>
          <a:ln>
            <a:noFill/>
          </a:ln>
        </p:spPr>
        <p:style>
          <a:lnRef idx="0"/>
          <a:fillRef idx="0"/>
          <a:effectRef idx="0"/>
          <a:fontRef idx="minor"/>
        </p:style>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757080" y="433800"/>
            <a:ext cx="8242200" cy="6069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n-US" sz="2800" spc="-1" strike="noStrike">
                <a:solidFill>
                  <a:srgbClr val="002060"/>
                </a:solidFill>
                <a:uFill>
                  <a:solidFill>
                    <a:srgbClr val="ffffff"/>
                  </a:solidFill>
                </a:uFill>
                <a:latin typeface="Calibri"/>
                <a:ea typeface="DejaVu Sans"/>
              </a:rPr>
              <a:t>Gradient Descent</a:t>
            </a:r>
            <a:endParaRPr b="0" lang="en-US" sz="1800" spc="-1" strike="noStrike">
              <a:solidFill>
                <a:srgbClr val="000000"/>
              </a:solidFill>
              <a:uFill>
                <a:solidFill>
                  <a:srgbClr val="ffffff"/>
                </a:solidFill>
              </a:uFill>
              <a:latin typeface="Arial"/>
            </a:endParaRPr>
          </a:p>
        </p:txBody>
      </p:sp>
      <p:sp>
        <p:nvSpPr>
          <p:cNvPr id="174" name="CustomShape 2"/>
          <p:cNvSpPr/>
          <p:nvPr/>
        </p:nvSpPr>
        <p:spPr>
          <a:xfrm>
            <a:off x="469440" y="1224000"/>
            <a:ext cx="8242200" cy="1223640"/>
          </a:xfrm>
          <a:prstGeom prst="rect">
            <a:avLst/>
          </a:prstGeom>
          <a:noFill/>
          <a:ln>
            <a:noFill/>
          </a:ln>
        </p:spPr>
        <p:style>
          <a:lnRef idx="0"/>
          <a:fillRef idx="0"/>
          <a:effectRef idx="0"/>
          <a:fontRef idx="minor"/>
        </p:style>
        <p:txBody>
          <a:bodyPr lIns="0" rIns="0" tIns="0" bIns="0"/>
          <a:p>
            <a:pPr marL="216000" indent="-213840">
              <a:lnSpc>
                <a:spcPct val="100000"/>
              </a:lnSpc>
              <a:buClr>
                <a:srgbClr val="000000"/>
              </a:buClr>
              <a:buFont typeface="Arial"/>
              <a:buChar char="•"/>
            </a:pPr>
            <a:r>
              <a:rPr b="0" lang="en-US" sz="1300" spc="-1" strike="noStrike">
                <a:solidFill>
                  <a:srgbClr val="000000"/>
                </a:solidFill>
                <a:uFill>
                  <a:solidFill>
                    <a:srgbClr val="ffffff"/>
                  </a:solidFill>
                </a:uFill>
                <a:latin typeface="Arial"/>
                <a:ea typeface="DejaVu Sans"/>
              </a:rPr>
              <a:t>Para un punto dado, ya sabemos en que dirección daremos el siguiente paso, ahora la pregunta es,¿ de que tamaño será este paso?</a:t>
            </a:r>
            <a:endParaRPr b="0" lang="en-US" sz="1800" spc="-1" strike="noStrike">
              <a:solidFill>
                <a:srgbClr val="000000"/>
              </a:solidFill>
              <a:uFill>
                <a:solidFill>
                  <a:srgbClr val="ffffff"/>
                </a:solidFill>
              </a:uFill>
              <a:latin typeface="Arial"/>
            </a:endParaRPr>
          </a:p>
          <a:p>
            <a:pPr marL="216000" indent="-213840">
              <a:lnSpc>
                <a:spcPct val="100000"/>
              </a:lnSpc>
              <a:buClr>
                <a:srgbClr val="000000"/>
              </a:buClr>
              <a:buFont typeface="Arial"/>
              <a:buChar char="•"/>
            </a:pPr>
            <a:r>
              <a:rPr b="0" lang="en-US" sz="1300" spc="-1" strike="noStrike">
                <a:solidFill>
                  <a:srgbClr val="000000"/>
                </a:solidFill>
                <a:uFill>
                  <a:solidFill>
                    <a:srgbClr val="ffffff"/>
                  </a:solidFill>
                </a:uFill>
                <a:latin typeface="Arial"/>
                <a:ea typeface="DejaVu Sans"/>
              </a:rPr>
              <a:t>El tamaño de estos pasos es controlado por un número llamado “learning rate”.</a:t>
            </a:r>
            <a:endParaRPr b="0" lang="en-US" sz="1800" spc="-1" strike="noStrike">
              <a:solidFill>
                <a:srgbClr val="000000"/>
              </a:solidFill>
              <a:uFill>
                <a:solidFill>
                  <a:srgbClr val="ffffff"/>
                </a:solidFill>
              </a:uFill>
              <a:latin typeface="Arial"/>
            </a:endParaRPr>
          </a:p>
          <a:p>
            <a:pPr marL="216000" indent="-213840">
              <a:lnSpc>
                <a:spcPct val="100000"/>
              </a:lnSpc>
              <a:buClr>
                <a:srgbClr val="000000"/>
              </a:buClr>
              <a:buFont typeface="Arial"/>
              <a:buChar char="•"/>
            </a:pPr>
            <a:r>
              <a:rPr b="1" lang="en-US" sz="1300" spc="-1" strike="noStrike">
                <a:solidFill>
                  <a:srgbClr val="000000"/>
                </a:solidFill>
                <a:uFill>
                  <a:solidFill>
                    <a:srgbClr val="ffffff"/>
                  </a:solidFill>
                </a:uFill>
                <a:latin typeface="Arial"/>
                <a:ea typeface="DejaVu Sans"/>
              </a:rPr>
              <a:t>Nota: </a:t>
            </a:r>
            <a:endParaRPr b="0" lang="en-US" sz="1800" spc="-1" strike="noStrike">
              <a:solidFill>
                <a:srgbClr val="000000"/>
              </a:solidFill>
              <a:uFill>
                <a:solidFill>
                  <a:srgbClr val="ffffff"/>
                </a:solidFill>
              </a:uFill>
              <a:latin typeface="Arial"/>
            </a:endParaRPr>
          </a:p>
          <a:p>
            <a:pPr marL="448200" indent="-213840">
              <a:lnSpc>
                <a:spcPct val="100000"/>
              </a:lnSpc>
              <a:buClr>
                <a:srgbClr val="000000"/>
              </a:buClr>
              <a:buFont typeface="Arial"/>
              <a:buChar char="•"/>
            </a:pPr>
            <a:r>
              <a:rPr b="0" lang="en-US" sz="1300" spc="-1" strike="noStrike">
                <a:solidFill>
                  <a:srgbClr val="000000"/>
                </a:solidFill>
                <a:uFill>
                  <a:solidFill>
                    <a:srgbClr val="ffffff"/>
                  </a:solidFill>
                </a:uFill>
                <a:latin typeface="Arial"/>
                <a:ea typeface="DejaVu Sans"/>
              </a:rPr>
              <a:t>El learning rate es esencial en todo problema de ML y en problemas reales se presta mucha atención y  se dedica tiempo a elegirlo(detalles mas adelante).</a:t>
            </a:r>
            <a:endParaRPr b="0" lang="en-US" sz="1800" spc="-1" strike="noStrike">
              <a:solidFill>
                <a:srgbClr val="000000"/>
              </a:solidFill>
              <a:uFill>
                <a:solidFill>
                  <a:srgbClr val="ffffff"/>
                </a:solidFill>
              </a:uFill>
              <a:latin typeface="Arial"/>
            </a:endParaRPr>
          </a:p>
          <a:p>
            <a:pPr marL="448200" indent="-213840">
              <a:lnSpc>
                <a:spcPct val="100000"/>
              </a:lnSpc>
              <a:buClr>
                <a:srgbClr val="000000"/>
              </a:buClr>
              <a:buFont typeface="Arial"/>
              <a:buChar char="•"/>
            </a:pPr>
            <a:r>
              <a:rPr b="0" lang="en-US" sz="1300" spc="-1" strike="noStrike">
                <a:solidFill>
                  <a:srgbClr val="000000"/>
                </a:solidFill>
                <a:uFill>
                  <a:solidFill>
                    <a:srgbClr val="ffffff"/>
                  </a:solidFill>
                </a:uFill>
                <a:latin typeface="Arial"/>
                <a:ea typeface="DejaVu Sans"/>
              </a:rPr>
              <a:t>El learning rate es el primero de algo que llamamos “hyper-parametros” y esta entre los hyper-parametros mas importantes en ML</a:t>
            </a:r>
            <a:endParaRPr b="0" lang="en-US" sz="1800" spc="-1" strike="noStrike">
              <a:solidFill>
                <a:srgbClr val="000000"/>
              </a:solidFill>
              <a:uFill>
                <a:solidFill>
                  <a:srgbClr val="ffffff"/>
                </a:solidFill>
              </a:uFill>
              <a:latin typeface="Arial"/>
            </a:endParaRPr>
          </a:p>
          <a:p>
            <a:pPr marL="448200" indent="-213840">
              <a:lnSpc>
                <a:spcPct val="100000"/>
              </a:lnSpc>
              <a:buClr>
                <a:srgbClr val="000000"/>
              </a:buClr>
              <a:buFont typeface="Arial"/>
              <a:buChar char="•"/>
            </a:pPr>
            <a:r>
              <a:rPr b="0" lang="en-US" sz="1300" spc="-1" strike="noStrike">
                <a:solidFill>
                  <a:srgbClr val="000000"/>
                </a:solidFill>
                <a:uFill>
                  <a:solidFill>
                    <a:srgbClr val="ffffff"/>
                  </a:solidFill>
                </a:uFill>
                <a:latin typeface="Arial"/>
                <a:ea typeface="DejaVu Sans"/>
              </a:rPr>
              <a:t>Un hyper-parametro  es un parámetro no de la hipótesis generada(modelo) por el proceso de entrenamiento , si no del proceso de entrenamiento como tal, y controla el comportamiento de este durante el entrenamiento.</a:t>
            </a:r>
            <a:endParaRPr b="0" lang="en-US" sz="1800" spc="-1" strike="noStrike">
              <a:solidFill>
                <a:srgbClr val="000000"/>
              </a:solidFill>
              <a:uFill>
                <a:solidFill>
                  <a:srgbClr val="ffffff"/>
                </a:solidFill>
              </a:uFill>
              <a:latin typeface="Arial"/>
            </a:endParaRPr>
          </a:p>
          <a:p>
            <a:pPr marL="448200" indent="-213840">
              <a:lnSpc>
                <a:spcPct val="100000"/>
              </a:lnSpc>
              <a:buClr>
                <a:srgbClr val="000000"/>
              </a:buClr>
              <a:buFont typeface="Arial"/>
              <a:buChar char="•"/>
            </a:pPr>
            <a:r>
              <a:rPr b="0" lang="en-US" sz="1300" spc="-1" strike="noStrike">
                <a:solidFill>
                  <a:srgbClr val="000000"/>
                </a:solidFill>
                <a:uFill>
                  <a:solidFill>
                    <a:srgbClr val="ffffff"/>
                  </a:solidFill>
                </a:uFill>
                <a:latin typeface="Arial"/>
                <a:ea typeface="DejaVu Sans"/>
              </a:rPr>
              <a:t>Los hyper-parámetros no son “aprendidos” de los datos si no que se definen antes de que inicie el proceso de entrenamiento.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757080" y="433800"/>
            <a:ext cx="8242200" cy="6069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n-US" sz="2800" spc="-1" strike="noStrike">
                <a:solidFill>
                  <a:srgbClr val="002060"/>
                </a:solidFill>
                <a:uFill>
                  <a:solidFill>
                    <a:srgbClr val="ffffff"/>
                  </a:solidFill>
                </a:uFill>
                <a:latin typeface="Calibri"/>
                <a:ea typeface="DejaVu Sans"/>
              </a:rPr>
              <a:t>Gradient Descent</a:t>
            </a:r>
            <a:endParaRPr b="0" lang="en-US" sz="1800" spc="-1" strike="noStrike">
              <a:solidFill>
                <a:srgbClr val="000000"/>
              </a:solidFill>
              <a:uFill>
                <a:solidFill>
                  <a:srgbClr val="ffffff"/>
                </a:solidFill>
              </a:uFill>
              <a:latin typeface="Arial"/>
            </a:endParaRPr>
          </a:p>
        </p:txBody>
      </p:sp>
      <p:sp>
        <p:nvSpPr>
          <p:cNvPr id="176" name="CustomShape 2"/>
          <p:cNvSpPr/>
          <p:nvPr/>
        </p:nvSpPr>
        <p:spPr>
          <a:xfrm>
            <a:off x="469440" y="1224000"/>
            <a:ext cx="8242200" cy="1223640"/>
          </a:xfrm>
          <a:prstGeom prst="rect">
            <a:avLst/>
          </a:prstGeom>
          <a:noFill/>
          <a:ln>
            <a:noFill/>
          </a:ln>
        </p:spPr>
        <p:style>
          <a:lnRef idx="0"/>
          <a:fillRef idx="0"/>
          <a:effectRef idx="0"/>
          <a:fontRef idx="minor"/>
        </p:style>
        <p:txBody>
          <a:bodyPr lIns="0" rIns="0" tIns="0" bIns="0"/>
          <a:p>
            <a:pPr marL="216000" indent="-213840">
              <a:lnSpc>
                <a:spcPct val="100000"/>
              </a:lnSpc>
              <a:buClr>
                <a:srgbClr val="000000"/>
              </a:buClr>
              <a:buFont typeface="Arial"/>
              <a:buChar char="•"/>
            </a:pPr>
            <a:r>
              <a:rPr b="0" lang="en-US" sz="1300" spc="-1" strike="noStrike">
                <a:solidFill>
                  <a:srgbClr val="000000"/>
                </a:solidFill>
                <a:uFill>
                  <a:solidFill>
                    <a:srgbClr val="ffffff"/>
                  </a:solidFill>
                </a:uFill>
                <a:latin typeface="Arial"/>
                <a:ea typeface="DejaVu Sans"/>
              </a:rPr>
              <a:t>Dijimos que el “learning rate” controla el tamaño de los pasos dados, esto matemáticamente significa que multiplicamos el learning rate(en ML comunmente se denota con la letra alpha α , y en Python comunmente usamos la variable “lr”) por el negativo de la derivada.</a:t>
            </a:r>
            <a:endParaRPr b="0" lang="en-US" sz="1800" spc="-1" strike="noStrike">
              <a:solidFill>
                <a:srgbClr val="000000"/>
              </a:solidFill>
              <a:uFill>
                <a:solidFill>
                  <a:srgbClr val="ffffff"/>
                </a:solidFill>
              </a:uFill>
              <a:latin typeface="Arial"/>
            </a:endParaRPr>
          </a:p>
          <a:p>
            <a:pPr marL="216000" indent="-213840">
              <a:lnSpc>
                <a:spcPct val="100000"/>
              </a:lnSpc>
              <a:buClr>
                <a:srgbClr val="000000"/>
              </a:buClr>
              <a:buFont typeface="Arial"/>
              <a:buChar char="•"/>
            </a:pPr>
            <a:r>
              <a:rPr b="0" lang="en-US" sz="1300" spc="-1" strike="noStrike">
                <a:solidFill>
                  <a:srgbClr val="000000"/>
                </a:solidFill>
                <a:uFill>
                  <a:solidFill>
                    <a:srgbClr val="ffffff"/>
                  </a:solidFill>
                </a:uFill>
                <a:latin typeface="Arial"/>
                <a:ea typeface="DejaVu Sans"/>
              </a:rPr>
              <a:t>Esto nos dice, en que dirección dar un paso , y de que tamaño darlo:</a:t>
            </a:r>
            <a:r>
              <a:rPr b="0" lang="en-US" sz="1800" spc="-1" strike="noStrike">
                <a:solidFill>
                  <a:srgbClr val="000000"/>
                </a:solidFill>
                <a:uFill>
                  <a:solidFill>
                    <a:srgbClr val="ffffff"/>
                  </a:solidFill>
                </a:uFill>
                <a:latin typeface="Arial"/>
                <a:ea typeface="DejaVu Sans"/>
              </a:rPr>
              <a:t>
</a:t>
            </a:r>
            <a:r>
              <a:rPr b="0" lang="en-US" sz="1300" spc="-1" strike="noStrike">
                <a:solidFill>
                  <a:srgbClr val="000000"/>
                </a:solidFill>
                <a:uFill>
                  <a:solidFill>
                    <a:srgbClr val="ffffff"/>
                  </a:solidFill>
                </a:uFill>
                <a:latin typeface="Arial"/>
                <a:ea typeface="DejaVu Sans"/>
              </a:rPr>
              <a:t>Step = -dx*lr</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757080" y="433800"/>
            <a:ext cx="8242200" cy="6069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n-US" sz="2800" spc="-1" strike="noStrike">
                <a:solidFill>
                  <a:srgbClr val="002060"/>
                </a:solidFill>
                <a:uFill>
                  <a:solidFill>
                    <a:srgbClr val="ffffff"/>
                  </a:solidFill>
                </a:uFill>
                <a:latin typeface="Calibri"/>
                <a:ea typeface="DejaVu Sans"/>
              </a:rPr>
              <a:t>Gradient Descent</a:t>
            </a:r>
            <a:endParaRPr b="0" lang="en-US" sz="1800" spc="-1" strike="noStrike">
              <a:solidFill>
                <a:srgbClr val="000000"/>
              </a:solidFill>
              <a:uFill>
                <a:solidFill>
                  <a:srgbClr val="ffffff"/>
                </a:solidFill>
              </a:uFill>
              <a:latin typeface="Arial"/>
            </a:endParaRPr>
          </a:p>
        </p:txBody>
      </p:sp>
      <p:sp>
        <p:nvSpPr>
          <p:cNvPr id="178" name="CustomShape 2"/>
          <p:cNvSpPr/>
          <p:nvPr/>
        </p:nvSpPr>
        <p:spPr>
          <a:xfrm>
            <a:off x="469440" y="1224000"/>
            <a:ext cx="8242200" cy="1223640"/>
          </a:xfrm>
          <a:prstGeom prst="rect">
            <a:avLst/>
          </a:prstGeom>
          <a:noFill/>
          <a:ln>
            <a:noFill/>
          </a:ln>
        </p:spPr>
        <p:style>
          <a:lnRef idx="0"/>
          <a:fillRef idx="0"/>
          <a:effectRef idx="0"/>
          <a:fontRef idx="minor"/>
        </p:style>
        <p:txBody>
          <a:bodyPr lIns="0" rIns="0" tIns="0" bIns="0"/>
          <a:p>
            <a:pPr marL="216000" indent="-213840">
              <a:lnSpc>
                <a:spcPct val="100000"/>
              </a:lnSpc>
              <a:buClr>
                <a:srgbClr val="000000"/>
              </a:buClr>
              <a:buFont typeface="Arial"/>
              <a:buChar char="•"/>
            </a:pPr>
            <a:r>
              <a:rPr b="0" lang="en-US" sz="1300" spc="-1" strike="noStrike">
                <a:solidFill>
                  <a:srgbClr val="000000"/>
                </a:solidFill>
                <a:uFill>
                  <a:solidFill>
                    <a:srgbClr val="ffffff"/>
                  </a:solidFill>
                </a:uFill>
                <a:latin typeface="Arial"/>
                <a:ea typeface="DejaVu Sans"/>
              </a:rPr>
              <a:t>Ahora ya tenemos definidos los pasos a dar para encontrar el valor de la variable independiente que hace que la variable dependiente sea mínima, esto significa que necesitamos luego de cada paso, actualizar la variable independiente. Para esto tenemos la ecuación de actualización de gradient descent. </a:t>
            </a:r>
            <a:endParaRPr b="0" lang="en-US" sz="1800" spc="-1" strike="noStrike">
              <a:solidFill>
                <a:srgbClr val="000000"/>
              </a:solidFill>
              <a:uFill>
                <a:solidFill>
                  <a:srgbClr val="ffffff"/>
                </a:solidFill>
              </a:uFill>
              <a:latin typeface="Arial"/>
            </a:endParaRPr>
          </a:p>
          <a:p>
            <a:pPr marL="216000" indent="-213840">
              <a:lnSpc>
                <a:spcPct val="100000"/>
              </a:lnSpc>
              <a:buClr>
                <a:srgbClr val="000000"/>
              </a:buClr>
              <a:buFont typeface="Arial"/>
              <a:buChar char="•"/>
            </a:pPr>
            <a:r>
              <a:rPr b="0" lang="en-US" sz="1300" spc="-1" strike="noStrike">
                <a:solidFill>
                  <a:srgbClr val="000000"/>
                </a:solidFill>
                <a:uFill>
                  <a:solidFill>
                    <a:srgbClr val="ffffff"/>
                  </a:solidFill>
                </a:uFill>
                <a:latin typeface="Arial"/>
                <a:ea typeface="DejaVu Sans"/>
              </a:rPr>
              <a:t>Si estamos optimizando(buscando el mínimo) de una función y = f(x) , la variable independiente es x, por lo cual esta será la variable a actualizar y  usamos la derivada como guía. </a:t>
            </a:r>
            <a:endParaRPr b="0" lang="en-US" sz="1800" spc="-1" strike="noStrike">
              <a:solidFill>
                <a:srgbClr val="000000"/>
              </a:solidFill>
              <a:uFill>
                <a:solidFill>
                  <a:srgbClr val="ffffff"/>
                </a:solidFill>
              </a:uFill>
              <a:latin typeface="Arial"/>
            </a:endParaRPr>
          </a:p>
          <a:p>
            <a:pPr marL="216000" indent="-213840">
              <a:lnSpc>
                <a:spcPct val="100000"/>
              </a:lnSpc>
              <a:buClr>
                <a:srgbClr val="000000"/>
              </a:buClr>
              <a:buFont typeface="Arial"/>
              <a:buChar char="•"/>
            </a:pPr>
            <a:r>
              <a:rPr b="0" lang="en-US" sz="1300" spc="-1" strike="noStrike">
                <a:solidFill>
                  <a:srgbClr val="000000"/>
                </a:solidFill>
                <a:uFill>
                  <a:solidFill>
                    <a:srgbClr val="ffffff"/>
                  </a:solidFill>
                </a:uFill>
                <a:latin typeface="Arial"/>
                <a:ea typeface="DejaVu Sans"/>
              </a:rPr>
              <a:t>Asumiendo que llamaremos a la derivada dx, la ecuación final de actualización tendría la forma:</a:t>
            </a:r>
            <a:endParaRPr b="0" lang="en-US" sz="1800" spc="-1" strike="noStrike">
              <a:solidFill>
                <a:srgbClr val="000000"/>
              </a:solidFill>
              <a:uFill>
                <a:solidFill>
                  <a:srgbClr val="ffffff"/>
                </a:solidFill>
              </a:uFill>
              <a:latin typeface="Arial"/>
            </a:endParaRPr>
          </a:p>
          <a:p>
            <a:pPr marL="216000" indent="-213840">
              <a:lnSpc>
                <a:spcPct val="100000"/>
              </a:lnSpc>
              <a:buClr>
                <a:srgbClr val="000000"/>
              </a:buClr>
              <a:buFont typeface="Arial"/>
              <a:buChar char="•"/>
            </a:pPr>
            <a:r>
              <a:rPr b="0" lang="en-US" sz="1300" spc="-1" strike="noStrike">
                <a:solidFill>
                  <a:srgbClr val="000000"/>
                </a:solidFill>
                <a:uFill>
                  <a:solidFill>
                    <a:srgbClr val="ffffff"/>
                  </a:solidFill>
                </a:uFill>
                <a:latin typeface="Arial"/>
                <a:ea typeface="DejaVu Sans"/>
              </a:rPr>
              <a:t>x = x + step</a:t>
            </a:r>
            <a:endParaRPr b="0" lang="en-US" sz="1800" spc="-1" strike="noStrike">
              <a:solidFill>
                <a:srgbClr val="000000"/>
              </a:solidFill>
              <a:uFill>
                <a:solidFill>
                  <a:srgbClr val="ffffff"/>
                </a:solidFill>
              </a:uFill>
              <a:latin typeface="Arial"/>
            </a:endParaRPr>
          </a:p>
          <a:p>
            <a:pPr marL="216000" indent="-213840">
              <a:lnSpc>
                <a:spcPct val="100000"/>
              </a:lnSpc>
              <a:buClr>
                <a:srgbClr val="000000"/>
              </a:buClr>
              <a:buFont typeface="Arial"/>
              <a:buChar char="•"/>
            </a:pPr>
            <a:r>
              <a:rPr b="0" lang="en-US" sz="1300" spc="-1" strike="noStrike">
                <a:solidFill>
                  <a:srgbClr val="000000"/>
                </a:solidFill>
                <a:uFill>
                  <a:solidFill>
                    <a:srgbClr val="ffffff"/>
                  </a:solidFill>
                </a:uFill>
                <a:latin typeface="Arial"/>
                <a:ea typeface="DejaVu Sans"/>
              </a:rPr>
              <a:t>Pero si sabemos que: step = -dx*lr tenemos:</a:t>
            </a:r>
            <a:r>
              <a:rPr b="0" lang="en-US" sz="1800" spc="-1" strike="noStrike">
                <a:solidFill>
                  <a:srgbClr val="000000"/>
                </a:solidFill>
                <a:uFill>
                  <a:solidFill>
                    <a:srgbClr val="ffffff"/>
                  </a:solidFill>
                </a:uFill>
                <a:latin typeface="Arial"/>
                <a:ea typeface="DejaVu Sans"/>
              </a:rPr>
              <a:t>
</a:t>
            </a:r>
            <a:r>
              <a:rPr b="0" lang="en-US" sz="1300" spc="-1" strike="noStrike">
                <a:solidFill>
                  <a:srgbClr val="000000"/>
                </a:solidFill>
                <a:uFill>
                  <a:solidFill>
                    <a:srgbClr val="ffffff"/>
                  </a:solidFill>
                </a:uFill>
                <a:latin typeface="Arial"/>
                <a:ea typeface="DejaVu Sans"/>
              </a:rPr>
              <a:t>x = x – dx*lr</a:t>
            </a:r>
            <a:endParaRPr b="0" lang="en-US" sz="1800" spc="-1" strike="noStrike">
              <a:solidFill>
                <a:srgbClr val="000000"/>
              </a:solidFill>
              <a:uFill>
                <a:solidFill>
                  <a:srgbClr val="ffffff"/>
                </a:solidFill>
              </a:uFill>
              <a:latin typeface="Arial"/>
            </a:endParaRPr>
          </a:p>
          <a:p>
            <a:pPr marL="216000" indent="-213840">
              <a:lnSpc>
                <a:spcPct val="100000"/>
              </a:lnSpc>
              <a:buClr>
                <a:srgbClr val="000000"/>
              </a:buClr>
              <a:buFont typeface="Arial"/>
              <a:buChar char="•"/>
            </a:pPr>
            <a:r>
              <a:rPr b="0" lang="en-US" sz="1300" spc="-1" strike="noStrike">
                <a:solidFill>
                  <a:srgbClr val="000000"/>
                </a:solidFill>
                <a:uFill>
                  <a:solidFill>
                    <a:srgbClr val="ffffff"/>
                  </a:solidFill>
                </a:uFill>
                <a:latin typeface="Arial"/>
                <a:ea typeface="DejaVu Sans"/>
              </a:rPr>
              <a:t>O bien la forma equivalente usada mas comunmente:</a:t>
            </a:r>
            <a:r>
              <a:rPr b="0" lang="en-US" sz="1800" spc="-1" strike="noStrike">
                <a:solidFill>
                  <a:srgbClr val="000000"/>
                </a:solidFill>
                <a:uFill>
                  <a:solidFill>
                    <a:srgbClr val="ffffff"/>
                  </a:solidFill>
                </a:uFill>
                <a:latin typeface="Arial"/>
                <a:ea typeface="DejaVu Sans"/>
              </a:rPr>
              <a:t>
</a:t>
            </a:r>
            <a:r>
              <a:rPr b="0" lang="en-US" sz="1300" spc="-1" strike="noStrike">
                <a:solidFill>
                  <a:srgbClr val="000000"/>
                </a:solidFill>
                <a:uFill>
                  <a:solidFill>
                    <a:srgbClr val="ffffff"/>
                  </a:solidFill>
                </a:uFill>
                <a:latin typeface="Arial"/>
                <a:ea typeface="DejaVu Sans"/>
              </a:rPr>
              <a:t>x = x - lr*dx</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757080" y="433800"/>
            <a:ext cx="8242200" cy="6069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n-US" sz="2800" spc="-1" strike="noStrike">
                <a:solidFill>
                  <a:srgbClr val="002060"/>
                </a:solidFill>
                <a:uFill>
                  <a:solidFill>
                    <a:srgbClr val="ffffff"/>
                  </a:solidFill>
                </a:uFill>
                <a:latin typeface="Calibri"/>
                <a:ea typeface="DejaVu Sans"/>
              </a:rPr>
              <a:t>Gradient Descent</a:t>
            </a:r>
            <a:endParaRPr b="0" lang="en-US" sz="1800" spc="-1" strike="noStrike">
              <a:solidFill>
                <a:srgbClr val="000000"/>
              </a:solidFill>
              <a:uFill>
                <a:solidFill>
                  <a:srgbClr val="ffffff"/>
                </a:solidFill>
              </a:uFill>
              <a:latin typeface="Arial"/>
            </a:endParaRPr>
          </a:p>
        </p:txBody>
      </p:sp>
      <p:sp>
        <p:nvSpPr>
          <p:cNvPr id="180" name="CustomShape 2"/>
          <p:cNvSpPr/>
          <p:nvPr/>
        </p:nvSpPr>
        <p:spPr>
          <a:xfrm>
            <a:off x="469440" y="1224000"/>
            <a:ext cx="8242200" cy="1223640"/>
          </a:xfrm>
          <a:prstGeom prst="rect">
            <a:avLst/>
          </a:prstGeom>
          <a:noFill/>
          <a:ln>
            <a:noFill/>
          </a:ln>
        </p:spPr>
        <p:style>
          <a:lnRef idx="0"/>
          <a:fillRef idx="0"/>
          <a:effectRef idx="0"/>
          <a:fontRef idx="minor"/>
        </p:style>
        <p:txBody>
          <a:bodyPr lIns="0" rIns="0" tIns="0" bIns="0"/>
          <a:p>
            <a:pPr marL="216000" indent="-213840">
              <a:lnSpc>
                <a:spcPct val="100000"/>
              </a:lnSpc>
              <a:buClr>
                <a:srgbClr val="000000"/>
              </a:buClr>
              <a:buFont typeface="Arial"/>
              <a:buChar char="•"/>
            </a:pPr>
            <a:r>
              <a:rPr b="1" lang="en-US" sz="1300" spc="-1" strike="noStrike">
                <a:solidFill>
                  <a:srgbClr val="000000"/>
                </a:solidFill>
                <a:uFill>
                  <a:solidFill>
                    <a:srgbClr val="ffffff"/>
                  </a:solidFill>
                </a:uFill>
                <a:latin typeface="Arial"/>
                <a:ea typeface="DejaVu Sans"/>
              </a:rPr>
              <a:t>Algoritmo de Gradient Descent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16000" indent="-213840">
              <a:lnSpc>
                <a:spcPct val="100000"/>
              </a:lnSpc>
              <a:buClr>
                <a:srgbClr val="000000"/>
              </a:buClr>
              <a:buFont typeface="Arial"/>
              <a:buChar char="•"/>
            </a:pPr>
            <a:r>
              <a:rPr b="0" lang="en-US" sz="1300" spc="-1" strike="noStrike">
                <a:solidFill>
                  <a:srgbClr val="000000"/>
                </a:solidFill>
                <a:uFill>
                  <a:solidFill>
                    <a:srgbClr val="ffffff"/>
                  </a:solidFill>
                </a:uFill>
                <a:latin typeface="Arial"/>
                <a:ea typeface="DejaVu Sans"/>
              </a:rPr>
              <a:t>Cuando tuvimos el repaso de programación básica dijimos que un algoritmo era una serie de pasos o instrucciones para resolver un problema.</a:t>
            </a:r>
            <a:endParaRPr b="0" lang="en-US" sz="1800" spc="-1" strike="noStrike">
              <a:solidFill>
                <a:srgbClr val="000000"/>
              </a:solidFill>
              <a:uFill>
                <a:solidFill>
                  <a:srgbClr val="ffffff"/>
                </a:solidFill>
              </a:uFill>
              <a:latin typeface="Arial"/>
            </a:endParaRPr>
          </a:p>
          <a:p>
            <a:pPr marL="216000" indent="-213840">
              <a:lnSpc>
                <a:spcPct val="100000"/>
              </a:lnSpc>
              <a:buClr>
                <a:srgbClr val="000000"/>
              </a:buClr>
              <a:buFont typeface="Arial"/>
              <a:buChar char="•"/>
            </a:pPr>
            <a:r>
              <a:rPr b="0" lang="en-US" sz="1300" spc="-1" strike="noStrike">
                <a:solidFill>
                  <a:srgbClr val="000000"/>
                </a:solidFill>
                <a:uFill>
                  <a:solidFill>
                    <a:srgbClr val="ffffff"/>
                  </a:solidFill>
                </a:uFill>
                <a:latin typeface="Arial"/>
                <a:ea typeface="DejaVu Sans"/>
              </a:rPr>
              <a:t>Mencionamos que el algoritmo puede ser representado en pseudo-código como una descripción en lenguaje cercano al humano.</a:t>
            </a:r>
            <a:endParaRPr b="0" lang="en-US" sz="1800" spc="-1" strike="noStrike">
              <a:solidFill>
                <a:srgbClr val="000000"/>
              </a:solidFill>
              <a:uFill>
                <a:solidFill>
                  <a:srgbClr val="ffffff"/>
                </a:solidFill>
              </a:uFill>
              <a:latin typeface="Arial"/>
            </a:endParaRPr>
          </a:p>
          <a:p>
            <a:pPr marL="216000" indent="-213840">
              <a:lnSpc>
                <a:spcPct val="100000"/>
              </a:lnSpc>
              <a:buClr>
                <a:srgbClr val="000000"/>
              </a:buClr>
              <a:buFont typeface="Arial"/>
              <a:buChar char="•"/>
            </a:pPr>
            <a:r>
              <a:rPr b="0" lang="en-US" sz="1300" spc="-1" strike="noStrike">
                <a:solidFill>
                  <a:srgbClr val="000000"/>
                </a:solidFill>
                <a:uFill>
                  <a:solidFill>
                    <a:srgbClr val="ffffff"/>
                  </a:solidFill>
                </a:uFill>
                <a:latin typeface="Arial"/>
                <a:ea typeface="DejaVu Sans"/>
              </a:rPr>
              <a:t>En pseudo-código el algoritmo de GS es:</a:t>
            </a:r>
            <a:endParaRPr b="0" lang="en-US" sz="1800" spc="-1" strike="noStrike">
              <a:solidFill>
                <a:srgbClr val="000000"/>
              </a:solidFill>
              <a:uFill>
                <a:solidFill>
                  <a:srgbClr val="ffffff"/>
                </a:solidFill>
              </a:uFill>
              <a:latin typeface="Arial"/>
            </a:endParaRPr>
          </a:p>
          <a:p>
            <a:pPr marL="448200" indent="-213840">
              <a:lnSpc>
                <a:spcPct val="100000"/>
              </a:lnSpc>
              <a:buClr>
                <a:srgbClr val="000000"/>
              </a:buClr>
              <a:buFont typeface="Arial"/>
              <a:buAutoNum type="arabicParenR"/>
            </a:pPr>
            <a:r>
              <a:rPr b="0" lang="en-US" sz="1300" spc="-1" strike="noStrike">
                <a:solidFill>
                  <a:srgbClr val="000000"/>
                </a:solidFill>
                <a:uFill>
                  <a:solidFill>
                    <a:srgbClr val="ffffff"/>
                  </a:solidFill>
                </a:uFill>
                <a:latin typeface="Arial"/>
                <a:ea typeface="DejaVu Sans"/>
              </a:rPr>
              <a:t> </a:t>
            </a:r>
            <a:r>
              <a:rPr b="0" lang="en-US" sz="1300" spc="-1" strike="noStrike">
                <a:solidFill>
                  <a:srgbClr val="000000"/>
                </a:solidFill>
                <a:uFill>
                  <a:solidFill>
                    <a:srgbClr val="ffffff"/>
                  </a:solidFill>
                </a:uFill>
                <a:latin typeface="Arial"/>
                <a:ea typeface="DejaVu Sans"/>
              </a:rPr>
              <a:t>Iniciar con valores básicos de las variables independientes(para este caso de una función f(x) , iniciar con un valor de x aleatorio , o bien x = 0)</a:t>
            </a:r>
            <a:endParaRPr b="0" lang="en-US" sz="1800" spc="-1" strike="noStrike">
              <a:solidFill>
                <a:srgbClr val="000000"/>
              </a:solidFill>
              <a:uFill>
                <a:solidFill>
                  <a:srgbClr val="ffffff"/>
                </a:solidFill>
              </a:uFill>
              <a:latin typeface="Arial"/>
            </a:endParaRPr>
          </a:p>
          <a:p>
            <a:pPr marL="448200" indent="-213840">
              <a:lnSpc>
                <a:spcPct val="100000"/>
              </a:lnSpc>
              <a:buClr>
                <a:srgbClr val="000000"/>
              </a:buClr>
              <a:buFont typeface="Arial"/>
              <a:buAutoNum type="arabicParenR"/>
            </a:pPr>
            <a:r>
              <a:rPr b="0" lang="en-US" sz="1300" spc="-1" strike="noStrike">
                <a:solidFill>
                  <a:srgbClr val="000000"/>
                </a:solidFill>
                <a:uFill>
                  <a:solidFill>
                    <a:srgbClr val="ffffff"/>
                  </a:solidFill>
                </a:uFill>
                <a:latin typeface="Arial"/>
                <a:ea typeface="DejaVu Sans"/>
              </a:rPr>
              <a:t>Actualizar x usando la ecuación de GS:</a:t>
            </a:r>
            <a:r>
              <a:rPr b="0" lang="en-US" sz="1800" spc="-1" strike="noStrike">
                <a:solidFill>
                  <a:srgbClr val="000000"/>
                </a:solidFill>
                <a:uFill>
                  <a:solidFill>
                    <a:srgbClr val="ffffff"/>
                  </a:solidFill>
                </a:uFill>
                <a:latin typeface="Arial"/>
                <a:ea typeface="DejaVu Sans"/>
              </a:rPr>
              <a:t>
</a:t>
            </a:r>
            <a:r>
              <a:rPr b="0" lang="en-US" sz="1300" spc="-1" strike="noStrike">
                <a:solidFill>
                  <a:srgbClr val="000000"/>
                </a:solidFill>
                <a:uFill>
                  <a:solidFill>
                    <a:srgbClr val="ffffff"/>
                  </a:solidFill>
                </a:uFill>
                <a:latin typeface="Arial"/>
                <a:ea typeface="DejaVu Sans"/>
              </a:rPr>
              <a:t>x = x - lr*dx</a:t>
            </a:r>
            <a:r>
              <a:rPr b="0" lang="en-US" sz="1800" spc="-1" strike="noStrike">
                <a:solidFill>
                  <a:srgbClr val="000000"/>
                </a:solidFill>
                <a:uFill>
                  <a:solidFill>
                    <a:srgbClr val="ffffff"/>
                  </a:solidFill>
                </a:uFill>
                <a:latin typeface="Arial"/>
                <a:ea typeface="DejaVu Sans"/>
              </a:rPr>
              <a:t>
</a:t>
            </a:r>
            <a:r>
              <a:rPr b="0" lang="en-US" sz="1300" spc="-1" strike="noStrike">
                <a:solidFill>
                  <a:srgbClr val="000000"/>
                </a:solidFill>
                <a:uFill>
                  <a:solidFill>
                    <a:srgbClr val="ffffff"/>
                  </a:solidFill>
                </a:uFill>
                <a:latin typeface="Arial"/>
                <a:ea typeface="DejaVu Sans"/>
              </a:rPr>
              <a:t>Hasta que encontremos el mínimo de f(x)</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1008000" y="432000"/>
            <a:ext cx="8089560" cy="6069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n-US" sz="2600" spc="-1" strike="noStrike">
                <a:solidFill>
                  <a:srgbClr val="002060"/>
                </a:solidFill>
                <a:uFill>
                  <a:solidFill>
                    <a:srgbClr val="ffffff"/>
                  </a:solidFill>
                </a:uFill>
                <a:latin typeface="Calibri"/>
                <a:ea typeface="DejaVu Sans"/>
              </a:rPr>
              <a:t>Muchas gracias</a:t>
            </a:r>
            <a:endParaRPr b="0" lang="en-US" sz="1800" spc="-1" strike="noStrike">
              <a:solidFill>
                <a:srgbClr val="000000"/>
              </a:solidFill>
              <a:uFill>
                <a:solidFill>
                  <a:srgbClr val="ffffff"/>
                </a:solidFill>
              </a:uFill>
              <a:latin typeface="Arial"/>
            </a:endParaRPr>
          </a:p>
        </p:txBody>
      </p:sp>
      <p:sp>
        <p:nvSpPr>
          <p:cNvPr id="182" name="CustomShape 2"/>
          <p:cNvSpPr/>
          <p:nvPr/>
        </p:nvSpPr>
        <p:spPr>
          <a:xfrm>
            <a:off x="1544760" y="1105200"/>
            <a:ext cx="6156360" cy="475920"/>
          </a:xfrm>
          <a:prstGeom prst="rect">
            <a:avLst/>
          </a:prstGeom>
          <a:noFill/>
          <a:ln>
            <a:noFill/>
          </a:ln>
        </p:spPr>
        <p:style>
          <a:lnRef idx="0"/>
          <a:fillRef idx="0"/>
          <a:effectRef idx="0"/>
          <a:fontRef idx="minor"/>
        </p:style>
      </p:sp>
      <p:sp>
        <p:nvSpPr>
          <p:cNvPr id="183" name="CustomShape 3"/>
          <p:cNvSpPr/>
          <p:nvPr/>
        </p:nvSpPr>
        <p:spPr>
          <a:xfrm>
            <a:off x="352800" y="1583640"/>
            <a:ext cx="8500320" cy="2085840"/>
          </a:xfrm>
          <a:prstGeom prst="rect">
            <a:avLst/>
          </a:prstGeom>
          <a:noFill/>
          <a:ln>
            <a:noFill/>
          </a:ln>
        </p:spPr>
        <p:style>
          <a:lnRef idx="0"/>
          <a:fillRef idx="0"/>
          <a:effectRef idx="0"/>
          <a:fontRef idx="minor"/>
        </p:style>
      </p:sp>
      <p:sp>
        <p:nvSpPr>
          <p:cNvPr id="184" name="CustomShape 4"/>
          <p:cNvSpPr/>
          <p:nvPr/>
        </p:nvSpPr>
        <p:spPr>
          <a:xfrm>
            <a:off x="640080" y="1737360"/>
            <a:ext cx="2841120" cy="59436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ea typeface="DejaVu Sans"/>
              </a:rPr>
              <a:t>Preguntas o comentarios?</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ea typeface="DejaVu Sans"/>
              </a:rPr>
              <a:t>Muchas gracias</a:t>
            </a:r>
            <a:endParaRPr b="0" lang="en-US" sz="1800" spc="-1" strike="noStrike">
              <a:solidFill>
                <a:srgbClr val="000000"/>
              </a:solidFill>
              <a:uFill>
                <a:solidFill>
                  <a:srgbClr val="ffffff"/>
                </a:solidFill>
              </a:uFill>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757080" y="433800"/>
            <a:ext cx="8242200" cy="6069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n-US" sz="2800" spc="-1" strike="noStrike">
                <a:solidFill>
                  <a:srgbClr val="002060"/>
                </a:solidFill>
                <a:uFill>
                  <a:solidFill>
                    <a:srgbClr val="ffffff"/>
                  </a:solidFill>
                </a:uFill>
                <a:latin typeface="Calibri"/>
                <a:ea typeface="DejaVu Sans"/>
              </a:rPr>
              <a:t>Gradient Descent</a:t>
            </a:r>
            <a:endParaRPr b="0" lang="en-US" sz="1800" spc="-1" strike="noStrike">
              <a:solidFill>
                <a:srgbClr val="000000"/>
              </a:solidFill>
              <a:uFill>
                <a:solidFill>
                  <a:srgbClr val="ffffff"/>
                </a:solidFill>
              </a:uFill>
              <a:latin typeface="Arial"/>
            </a:endParaRPr>
          </a:p>
        </p:txBody>
      </p:sp>
      <p:sp>
        <p:nvSpPr>
          <p:cNvPr id="123" name="CustomShape 2"/>
          <p:cNvSpPr/>
          <p:nvPr/>
        </p:nvSpPr>
        <p:spPr>
          <a:xfrm>
            <a:off x="448920" y="1350000"/>
            <a:ext cx="8242200" cy="3508200"/>
          </a:xfrm>
          <a:prstGeom prst="rect">
            <a:avLst/>
          </a:prstGeom>
          <a:noFill/>
          <a:ln>
            <a:noFill/>
          </a:ln>
        </p:spPr>
        <p:style>
          <a:lnRef idx="0"/>
          <a:fillRef idx="0"/>
          <a:effectRef idx="0"/>
          <a:fontRef idx="minor"/>
        </p:style>
        <p:txBody>
          <a:bodyPr lIns="0" rIns="0" tIns="0" bIns="0"/>
          <a:p>
            <a:pPr marL="216000" indent="-21384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En ciencias de la computación llamamos “buscar por fuerza bruta” a problemas que realizan una búsqueda a través de probar todas las posibles soluciones y evaluar cual produce el mejor resultado.</a:t>
            </a:r>
            <a:endParaRPr b="0" lang="en-US" sz="1800" spc="-1" strike="noStrike">
              <a:solidFill>
                <a:srgbClr val="000000"/>
              </a:solidFill>
              <a:uFill>
                <a:solidFill>
                  <a:srgbClr val="ffffff"/>
                </a:solidFill>
              </a:uFill>
              <a:latin typeface="Arial"/>
            </a:endParaRPr>
          </a:p>
          <a:p>
            <a:pPr marL="216000" indent="-21384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En el problema que estudiamos (regresión de una variable) las hipótesis tienen 2 parámetros, resolver el problema por fuerza bruta significaría probar cada posible combinación de parámetros(</a:t>
            </a:r>
            <a:r>
              <a:rPr b="0" lang="en-US" sz="1300" spc="-1" strike="noStrike">
                <a:solidFill>
                  <a:srgbClr val="000000"/>
                </a:solidFill>
                <a:uFill>
                  <a:solidFill>
                    <a:srgbClr val="ffffff"/>
                  </a:solidFill>
                </a:uFill>
                <a:latin typeface="Arial"/>
                <a:ea typeface="DejaVu Sans"/>
              </a:rPr>
              <a:t>θ0,θ1</a:t>
            </a:r>
            <a:r>
              <a:rPr b="0" lang="en-US" sz="1800" spc="-1" strike="noStrike">
                <a:solidFill>
                  <a:srgbClr val="000000"/>
                </a:solidFill>
                <a:uFill>
                  <a:solidFill>
                    <a:srgbClr val="ffffff"/>
                  </a:solidFill>
                </a:uFill>
                <a:latin typeface="Calibri"/>
                <a:ea typeface="DejaVu Sans"/>
              </a:rPr>
              <a:t>) y evaluar su costo, para luego elegir el mejor.</a:t>
            </a:r>
            <a:endParaRPr b="0" lang="en-US" sz="1800" spc="-1" strike="noStrike">
              <a:solidFill>
                <a:srgbClr val="000000"/>
              </a:solidFill>
              <a:uFill>
                <a:solidFill>
                  <a:srgbClr val="ffffff"/>
                </a:solidFill>
              </a:uFill>
              <a:latin typeface="Arial"/>
            </a:endParaRPr>
          </a:p>
          <a:p>
            <a:pPr marL="216000" indent="-21384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Pero dado que los parámetros son números reales, tenemos infinitas combinaciones posibles.</a:t>
            </a:r>
            <a:endParaRPr b="0" lang="en-US" sz="1800" spc="-1" strike="noStrike">
              <a:solidFill>
                <a:srgbClr val="000000"/>
              </a:solidFill>
              <a:uFill>
                <a:solidFill>
                  <a:srgbClr val="ffffff"/>
                </a:solidFill>
              </a:uFill>
              <a:latin typeface="Arial"/>
            </a:endParaRPr>
          </a:p>
          <a:p>
            <a:pPr marL="216000" indent="-21384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Necesitamos una mejor manera de buscar los parámetros.</a:t>
            </a:r>
            <a:endParaRPr b="0" lang="en-US" sz="1800" spc="-1" strike="noStrike">
              <a:solidFill>
                <a:srgbClr val="000000"/>
              </a:solidFill>
              <a:uFill>
                <a:solidFill>
                  <a:srgbClr val="ffffff"/>
                </a:solidFill>
              </a:uFill>
              <a:latin typeface="Arial"/>
            </a:endParaRPr>
          </a:p>
          <a:p>
            <a:pPr marL="216000" indent="-21384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Pensemos que la “búsqueda por fuerza bruta” es buscar una moneda en la oscuridad , necesitamos una voz que nos guíe sobre cual es posiblemente el mejor camino.</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24" name="CustomShape 3"/>
          <p:cNvSpPr/>
          <p:nvPr/>
        </p:nvSpPr>
        <p:spPr>
          <a:xfrm>
            <a:off x="418680" y="4507920"/>
            <a:ext cx="8508600" cy="315360"/>
          </a:xfrm>
          <a:prstGeom prst="rect">
            <a:avLst/>
          </a:prstGeom>
          <a:noFill/>
          <a:ln>
            <a:noFill/>
          </a:ln>
        </p:spPr>
        <p:style>
          <a:lnRef idx="0"/>
          <a:fillRef idx="0"/>
          <a:effectRef idx="0"/>
          <a:fontRef idx="minor"/>
        </p:style>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757080" y="433800"/>
            <a:ext cx="8242200" cy="6069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n-US" sz="2800" spc="-1" strike="noStrike">
                <a:solidFill>
                  <a:srgbClr val="002060"/>
                </a:solidFill>
                <a:uFill>
                  <a:solidFill>
                    <a:srgbClr val="ffffff"/>
                  </a:solidFill>
                </a:uFill>
                <a:latin typeface="Calibri"/>
                <a:ea typeface="DejaVu Sans"/>
              </a:rPr>
              <a:t>Gradient Descent</a:t>
            </a:r>
            <a:endParaRPr b="0" lang="en-US" sz="1800" spc="-1" strike="noStrike">
              <a:solidFill>
                <a:srgbClr val="000000"/>
              </a:solidFill>
              <a:uFill>
                <a:solidFill>
                  <a:srgbClr val="ffffff"/>
                </a:solidFill>
              </a:uFill>
              <a:latin typeface="Arial"/>
            </a:endParaRPr>
          </a:p>
        </p:txBody>
      </p:sp>
      <p:sp>
        <p:nvSpPr>
          <p:cNvPr id="126" name="CustomShape 2"/>
          <p:cNvSpPr/>
          <p:nvPr/>
        </p:nvSpPr>
        <p:spPr>
          <a:xfrm>
            <a:off x="448920" y="1350000"/>
            <a:ext cx="8242200" cy="3508200"/>
          </a:xfrm>
          <a:prstGeom prst="rect">
            <a:avLst/>
          </a:prstGeom>
          <a:noFill/>
          <a:ln>
            <a:noFill/>
          </a:ln>
        </p:spPr>
        <p:style>
          <a:lnRef idx="0"/>
          <a:fillRef idx="0"/>
          <a:effectRef idx="0"/>
          <a:fontRef idx="minor"/>
        </p:style>
        <p:txBody>
          <a:bodyPr lIns="0" rIns="0" tIns="0" bIns="0"/>
          <a:p>
            <a:pPr marL="216000" indent="-213840">
              <a:lnSpc>
                <a:spcPct val="100000"/>
              </a:lnSpc>
              <a:buClr>
                <a:srgbClr val="000000"/>
              </a:buClr>
              <a:buFont typeface="Arial"/>
              <a:buChar char="•"/>
            </a:pPr>
            <a:r>
              <a:rPr b="0" lang="en-US" sz="1700" spc="-1" strike="noStrike">
                <a:solidFill>
                  <a:srgbClr val="000000"/>
                </a:solidFill>
                <a:uFill>
                  <a:solidFill>
                    <a:srgbClr val="ffffff"/>
                  </a:solidFill>
                </a:uFill>
                <a:latin typeface="Calibri"/>
                <a:ea typeface="DejaVu Sans"/>
              </a:rPr>
              <a:t>Recordemos que definimos la función de costo J(</a:t>
            </a:r>
            <a:r>
              <a:rPr b="0" lang="en-US" sz="1700" spc="-1" strike="noStrike">
                <a:solidFill>
                  <a:srgbClr val="000000"/>
                </a:solidFill>
                <a:uFill>
                  <a:solidFill>
                    <a:srgbClr val="ffffff"/>
                  </a:solidFill>
                </a:uFill>
                <a:latin typeface="Arial"/>
                <a:ea typeface="DejaVu Sans"/>
              </a:rPr>
              <a:t>θ0,θ1</a:t>
            </a:r>
            <a:r>
              <a:rPr b="0" lang="en-US" sz="1700" spc="-1" strike="noStrike">
                <a:solidFill>
                  <a:srgbClr val="000000"/>
                </a:solidFill>
                <a:uFill>
                  <a:solidFill>
                    <a:srgbClr val="ffffff"/>
                  </a:solidFill>
                </a:uFill>
                <a:latin typeface="Calibri"/>
                <a:ea typeface="DejaVu Sans"/>
              </a:rPr>
              <a:t>) la cual dados los parámetros , nos dice el costo de usar una hipótesis con estos parámetros.</a:t>
            </a:r>
            <a:endParaRPr b="0" lang="en-US" sz="1800" spc="-1" strike="noStrike">
              <a:solidFill>
                <a:srgbClr val="000000"/>
              </a:solidFill>
              <a:uFill>
                <a:solidFill>
                  <a:srgbClr val="ffffff"/>
                </a:solidFill>
              </a:uFill>
              <a:latin typeface="Arial"/>
            </a:endParaRPr>
          </a:p>
          <a:p>
            <a:pPr marL="216000" indent="-213840">
              <a:lnSpc>
                <a:spcPct val="100000"/>
              </a:lnSpc>
              <a:buClr>
                <a:srgbClr val="000000"/>
              </a:buClr>
              <a:buFont typeface="Arial"/>
              <a:buChar char="•"/>
            </a:pPr>
            <a:r>
              <a:rPr b="0" lang="en-US" sz="1700" spc="-1" strike="noStrike">
                <a:solidFill>
                  <a:srgbClr val="000000"/>
                </a:solidFill>
                <a:uFill>
                  <a:solidFill>
                    <a:srgbClr val="ffffff"/>
                  </a:solidFill>
                </a:uFill>
                <a:latin typeface="Calibri"/>
                <a:ea typeface="DejaVu Sans"/>
              </a:rPr>
              <a:t>Buscamos el costo menor.</a:t>
            </a:r>
            <a:endParaRPr b="0" lang="en-US" sz="1800" spc="-1" strike="noStrike">
              <a:solidFill>
                <a:srgbClr val="000000"/>
              </a:solidFill>
              <a:uFill>
                <a:solidFill>
                  <a:srgbClr val="ffffff"/>
                </a:solidFill>
              </a:uFill>
              <a:latin typeface="Arial"/>
            </a:endParaRPr>
          </a:p>
          <a:p>
            <a:pPr marL="216000" indent="-213840">
              <a:lnSpc>
                <a:spcPct val="100000"/>
              </a:lnSpc>
              <a:buClr>
                <a:srgbClr val="000000"/>
              </a:buClr>
              <a:buFont typeface="Arial"/>
              <a:buChar char="•"/>
            </a:pPr>
            <a:r>
              <a:rPr b="0" lang="en-US" sz="1700" spc="-1" strike="noStrike">
                <a:solidFill>
                  <a:srgbClr val="000000"/>
                </a:solidFill>
                <a:uFill>
                  <a:solidFill>
                    <a:srgbClr val="ffffff"/>
                  </a:solidFill>
                </a:uFill>
                <a:latin typeface="Calibri"/>
                <a:ea typeface="DejaVu Sans"/>
              </a:rPr>
              <a:t>Esto significa que nos encontramos ante un problema de minimización de una función tal como lo vemos en matemáticas.</a:t>
            </a:r>
            <a:endParaRPr b="0" lang="en-US" sz="1800" spc="-1" strike="noStrike">
              <a:solidFill>
                <a:srgbClr val="000000"/>
              </a:solidFill>
              <a:uFill>
                <a:solidFill>
                  <a:srgbClr val="ffffff"/>
                </a:solidFill>
              </a:uFill>
              <a:latin typeface="Arial"/>
            </a:endParaRPr>
          </a:p>
          <a:p>
            <a:pPr marL="216000" indent="-213840">
              <a:lnSpc>
                <a:spcPct val="100000"/>
              </a:lnSpc>
              <a:buClr>
                <a:srgbClr val="000000"/>
              </a:buClr>
              <a:buFont typeface="Arial"/>
              <a:buChar char="•"/>
            </a:pPr>
            <a:r>
              <a:rPr b="0" lang="en-US" sz="1700" spc="-1" strike="noStrike">
                <a:solidFill>
                  <a:srgbClr val="000000"/>
                </a:solidFill>
                <a:uFill>
                  <a:solidFill>
                    <a:srgbClr val="ffffff"/>
                  </a:solidFill>
                </a:uFill>
                <a:latin typeface="Calibri"/>
                <a:ea typeface="DejaVu Sans"/>
              </a:rPr>
              <a:t>En matemática, específicamente cálculo, vemos métodos de “optimización” para minimizar o maximizar una función.</a:t>
            </a:r>
            <a:endParaRPr b="0" lang="en-US" sz="1800" spc="-1" strike="noStrike">
              <a:solidFill>
                <a:srgbClr val="000000"/>
              </a:solidFill>
              <a:uFill>
                <a:solidFill>
                  <a:srgbClr val="ffffff"/>
                </a:solidFill>
              </a:uFill>
              <a:latin typeface="Arial"/>
            </a:endParaRPr>
          </a:p>
          <a:p>
            <a:pPr marL="216000" indent="-213840">
              <a:lnSpc>
                <a:spcPct val="100000"/>
              </a:lnSpc>
              <a:buClr>
                <a:srgbClr val="000000"/>
              </a:buClr>
              <a:buFont typeface="Arial"/>
              <a:buChar char="•"/>
            </a:pPr>
            <a:r>
              <a:rPr b="0" lang="en-US" sz="1700" spc="-1" strike="noStrike">
                <a:solidFill>
                  <a:srgbClr val="000000"/>
                </a:solidFill>
                <a:uFill>
                  <a:solidFill>
                    <a:srgbClr val="ffffff"/>
                  </a:solidFill>
                </a:uFill>
                <a:latin typeface="Calibri"/>
                <a:ea typeface="DejaVu Sans"/>
              </a:rPr>
              <a:t>En ML utilizamos principalmente el método llamado “gradient descent”(y variaciones de este)</a:t>
            </a:r>
            <a:endParaRPr b="0" lang="en-US" sz="1800" spc="-1" strike="noStrike">
              <a:solidFill>
                <a:srgbClr val="000000"/>
              </a:solidFill>
              <a:uFill>
                <a:solidFill>
                  <a:srgbClr val="ffffff"/>
                </a:solidFill>
              </a:uFill>
              <a:latin typeface="Arial"/>
            </a:endParaRPr>
          </a:p>
          <a:p>
            <a:pPr marL="216000" indent="-213840">
              <a:lnSpc>
                <a:spcPct val="100000"/>
              </a:lnSpc>
              <a:buClr>
                <a:srgbClr val="000000"/>
              </a:buClr>
              <a:buFont typeface="Arial"/>
              <a:buChar char="•"/>
            </a:pPr>
            <a:r>
              <a:rPr b="0" lang="en-US" sz="1700" spc="-1" strike="noStrike">
                <a:solidFill>
                  <a:srgbClr val="000000"/>
                </a:solidFill>
                <a:uFill>
                  <a:solidFill>
                    <a:srgbClr val="ffffff"/>
                  </a:solidFill>
                </a:uFill>
                <a:latin typeface="Calibri"/>
                <a:ea typeface="DejaVu Sans"/>
              </a:rPr>
              <a:t>Este es un método general:</a:t>
            </a:r>
            <a:endParaRPr b="0" lang="en-US" sz="1800" spc="-1" strike="noStrike">
              <a:solidFill>
                <a:srgbClr val="000000"/>
              </a:solidFill>
              <a:uFill>
                <a:solidFill>
                  <a:srgbClr val="ffffff"/>
                </a:solidFill>
              </a:uFill>
              <a:latin typeface="Arial"/>
            </a:endParaRPr>
          </a:p>
          <a:p>
            <a:pPr marL="448200" indent="-213840">
              <a:lnSpc>
                <a:spcPct val="100000"/>
              </a:lnSpc>
              <a:buClr>
                <a:srgbClr val="000000"/>
              </a:buClr>
              <a:buFont typeface="Arial"/>
              <a:buChar char="•"/>
            </a:pPr>
            <a:r>
              <a:rPr b="0" lang="en-US" sz="1700" spc="-1" strike="noStrike">
                <a:solidFill>
                  <a:srgbClr val="000000"/>
                </a:solidFill>
                <a:uFill>
                  <a:solidFill>
                    <a:srgbClr val="ffffff"/>
                  </a:solidFill>
                </a:uFill>
                <a:latin typeface="Calibri"/>
                <a:ea typeface="DejaVu Sans"/>
              </a:rPr>
              <a:t>Lo aprenderemos en regresión lineal de una variable pero es aplicado en todo ML.</a:t>
            </a:r>
            <a:endParaRPr b="0" lang="en-US" sz="1800" spc="-1" strike="noStrike">
              <a:solidFill>
                <a:srgbClr val="000000"/>
              </a:solidFill>
              <a:uFill>
                <a:solidFill>
                  <a:srgbClr val="ffffff"/>
                </a:solidFill>
              </a:uFill>
              <a:latin typeface="Arial"/>
            </a:endParaRPr>
          </a:p>
          <a:p>
            <a:pPr marL="448200" indent="-213840">
              <a:lnSpc>
                <a:spcPct val="100000"/>
              </a:lnSpc>
              <a:buClr>
                <a:srgbClr val="000000"/>
              </a:buClr>
              <a:buFont typeface="Arial"/>
              <a:buChar char="•"/>
            </a:pPr>
            <a:r>
              <a:rPr b="0" lang="en-US" sz="1700" spc="-1" strike="noStrike">
                <a:solidFill>
                  <a:srgbClr val="000000"/>
                </a:solidFill>
                <a:uFill>
                  <a:solidFill>
                    <a:srgbClr val="ffffff"/>
                  </a:solidFill>
                </a:uFill>
                <a:latin typeface="Calibri"/>
                <a:ea typeface="DejaVu Sans"/>
              </a:rPr>
              <a:t>Es usado también afuera de ML en problemas de optimización.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27" name="CustomShape 3"/>
          <p:cNvSpPr/>
          <p:nvPr/>
        </p:nvSpPr>
        <p:spPr>
          <a:xfrm>
            <a:off x="418680" y="4507920"/>
            <a:ext cx="8508600" cy="315360"/>
          </a:xfrm>
          <a:prstGeom prst="rect">
            <a:avLst/>
          </a:prstGeom>
          <a:noFill/>
          <a:ln>
            <a:noFill/>
          </a:ln>
        </p:spPr>
        <p:style>
          <a:lnRef idx="0"/>
          <a:fillRef idx="0"/>
          <a:effectRef idx="0"/>
          <a:fontRef idx="minor"/>
        </p:style>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757080" y="433800"/>
            <a:ext cx="8242200" cy="6069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n-US" sz="2800" spc="-1" strike="noStrike">
                <a:solidFill>
                  <a:srgbClr val="002060"/>
                </a:solidFill>
                <a:uFill>
                  <a:solidFill>
                    <a:srgbClr val="ffffff"/>
                  </a:solidFill>
                </a:uFill>
                <a:latin typeface="Calibri"/>
                <a:ea typeface="DejaVu Sans"/>
              </a:rPr>
              <a:t>Gradient Descent</a:t>
            </a:r>
            <a:endParaRPr b="0" lang="en-US" sz="1800" spc="-1" strike="noStrike">
              <a:solidFill>
                <a:srgbClr val="000000"/>
              </a:solidFill>
              <a:uFill>
                <a:solidFill>
                  <a:srgbClr val="ffffff"/>
                </a:solidFill>
              </a:uFill>
              <a:latin typeface="Arial"/>
            </a:endParaRPr>
          </a:p>
        </p:txBody>
      </p:sp>
      <p:sp>
        <p:nvSpPr>
          <p:cNvPr id="129" name="CustomShape 2"/>
          <p:cNvSpPr/>
          <p:nvPr/>
        </p:nvSpPr>
        <p:spPr>
          <a:xfrm>
            <a:off x="448920" y="1350000"/>
            <a:ext cx="8242200" cy="3508200"/>
          </a:xfrm>
          <a:prstGeom prst="rect">
            <a:avLst/>
          </a:prstGeom>
          <a:noFill/>
          <a:ln>
            <a:noFill/>
          </a:ln>
        </p:spPr>
        <p:style>
          <a:lnRef idx="0"/>
          <a:fillRef idx="0"/>
          <a:effectRef idx="0"/>
          <a:fontRef idx="minor"/>
        </p:style>
        <p:txBody>
          <a:bodyPr lIns="0" rIns="0" tIns="0" bIns="0"/>
          <a:p>
            <a:pPr marL="216000" indent="-21384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Para definir y ejemplificar GD olvidémonos por el momento de ML y pensemos en el problema de optimizar una función matemática cualquiera.</a:t>
            </a:r>
            <a:endParaRPr b="0" lang="en-US" sz="1800" spc="-1" strike="noStrike">
              <a:solidFill>
                <a:srgbClr val="000000"/>
              </a:solidFill>
              <a:uFill>
                <a:solidFill>
                  <a:srgbClr val="ffffff"/>
                </a:solidFill>
              </a:uFill>
              <a:latin typeface="Arial"/>
            </a:endParaRPr>
          </a:p>
          <a:p>
            <a:pPr marL="216000" indent="-21384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En el caso común de funciones de una variable y = f(x) el problema de optimización consiste en buscar el valor de la variable independiente “x” que hace que el valor de “y” sea máximo o mínimo según el caso</a:t>
            </a:r>
            <a:r>
              <a:rPr b="0" lang="en-US" sz="1700" spc="-1" strike="noStrike">
                <a:solidFill>
                  <a:srgbClr val="000000"/>
                </a:solidFill>
                <a:uFill>
                  <a:solidFill>
                    <a:srgbClr val="ffffff"/>
                  </a:solidFill>
                </a:uFill>
                <a:latin typeface="Calibri"/>
                <a:ea typeface="DejaVu Sans"/>
              </a:rPr>
              <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130" name="" descr=""/>
          <p:cNvPicPr/>
          <p:nvPr/>
        </p:nvPicPr>
        <p:blipFill>
          <a:blip r:embed="rId1"/>
          <a:stretch/>
        </p:blipFill>
        <p:spPr>
          <a:xfrm>
            <a:off x="1198440" y="2698920"/>
            <a:ext cx="3121200" cy="2340720"/>
          </a:xfrm>
          <a:prstGeom prst="rect">
            <a:avLst/>
          </a:prstGeom>
          <a:ln>
            <a:noFill/>
          </a:ln>
        </p:spPr>
      </p:pic>
      <p:pic>
        <p:nvPicPr>
          <p:cNvPr id="131" name="" descr=""/>
          <p:cNvPicPr/>
          <p:nvPr/>
        </p:nvPicPr>
        <p:blipFill>
          <a:blip r:embed="rId2"/>
          <a:stretch/>
        </p:blipFill>
        <p:spPr>
          <a:xfrm>
            <a:off x="5400000" y="2808000"/>
            <a:ext cx="2871720" cy="229716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757080" y="433800"/>
            <a:ext cx="8242200" cy="6069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n-US" sz="2800" spc="-1" strike="noStrike">
                <a:solidFill>
                  <a:srgbClr val="002060"/>
                </a:solidFill>
                <a:uFill>
                  <a:solidFill>
                    <a:srgbClr val="ffffff"/>
                  </a:solidFill>
                </a:uFill>
                <a:latin typeface="Calibri"/>
                <a:ea typeface="DejaVu Sans"/>
              </a:rPr>
              <a:t>Gradient Descent</a:t>
            </a:r>
            <a:endParaRPr b="0" lang="en-US" sz="1800" spc="-1" strike="noStrike">
              <a:solidFill>
                <a:srgbClr val="000000"/>
              </a:solidFill>
              <a:uFill>
                <a:solidFill>
                  <a:srgbClr val="ffffff"/>
                </a:solidFill>
              </a:uFill>
              <a:latin typeface="Arial"/>
            </a:endParaRPr>
          </a:p>
        </p:txBody>
      </p:sp>
      <p:sp>
        <p:nvSpPr>
          <p:cNvPr id="133" name="CustomShape 2"/>
          <p:cNvSpPr/>
          <p:nvPr/>
        </p:nvSpPr>
        <p:spPr>
          <a:xfrm>
            <a:off x="469440" y="1224000"/>
            <a:ext cx="8242200" cy="1223640"/>
          </a:xfrm>
          <a:prstGeom prst="rect">
            <a:avLst/>
          </a:prstGeom>
          <a:noFill/>
          <a:ln>
            <a:noFill/>
          </a:ln>
        </p:spPr>
        <p:style>
          <a:lnRef idx="0"/>
          <a:fillRef idx="0"/>
          <a:effectRef idx="0"/>
          <a:fontRef idx="minor"/>
        </p:style>
        <p:txBody>
          <a:bodyPr lIns="0" rIns="0" tIns="0" bIns="0"/>
          <a:p>
            <a:pPr marL="216000" indent="-21384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Ahora pensemos en el caso de funciones de 2 variables  </a:t>
            </a:r>
            <a:r>
              <a:rPr b="0" lang="en-US" sz="1800" spc="-1" strike="noStrike">
                <a:solidFill>
                  <a:srgbClr val="000000"/>
                </a:solidFill>
                <a:uFill>
                  <a:solidFill>
                    <a:srgbClr val="ffffff"/>
                  </a:solidFill>
                </a:uFill>
                <a:latin typeface="Arial"/>
                <a:ea typeface="DejaVu Sans"/>
              </a:rPr>
              <a:t>
</a:t>
            </a:r>
            <a:r>
              <a:rPr b="0" lang="en-US" sz="1600" spc="-1" strike="noStrike">
                <a:solidFill>
                  <a:srgbClr val="000000"/>
                </a:solidFill>
                <a:uFill>
                  <a:solidFill>
                    <a:srgbClr val="ffffff"/>
                  </a:solidFill>
                </a:uFill>
                <a:latin typeface="Calibri"/>
                <a:ea typeface="DejaVu Sans"/>
              </a:rPr>
              <a:t>z = f(x,y)</a:t>
            </a:r>
            <a:endParaRPr b="0" lang="en-US" sz="1800" spc="-1" strike="noStrike">
              <a:solidFill>
                <a:srgbClr val="000000"/>
              </a:solidFill>
              <a:uFill>
                <a:solidFill>
                  <a:srgbClr val="ffffff"/>
                </a:solidFill>
              </a:uFill>
              <a:latin typeface="Arial"/>
            </a:endParaRPr>
          </a:p>
          <a:p>
            <a:pPr marL="216000" indent="-21384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el problema de optimización consiste en buscar la combinación de las variables (x,y) tal que el valor de  “z” sea máximo o mínimo según el caso.</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134" name="" descr=""/>
          <p:cNvPicPr/>
          <p:nvPr/>
        </p:nvPicPr>
        <p:blipFill>
          <a:blip r:embed="rId1"/>
          <a:stretch/>
        </p:blipFill>
        <p:spPr>
          <a:xfrm>
            <a:off x="1258560" y="2582280"/>
            <a:ext cx="2485080" cy="2025360"/>
          </a:xfrm>
          <a:prstGeom prst="rect">
            <a:avLst/>
          </a:prstGeom>
          <a:ln>
            <a:noFill/>
          </a:ln>
        </p:spPr>
      </p:pic>
      <p:pic>
        <p:nvPicPr>
          <p:cNvPr id="135" name="" descr=""/>
          <p:cNvPicPr/>
          <p:nvPr/>
        </p:nvPicPr>
        <p:blipFill>
          <a:blip r:embed="rId2"/>
          <a:stretch/>
        </p:blipFill>
        <p:spPr>
          <a:xfrm>
            <a:off x="4851720" y="2736000"/>
            <a:ext cx="2275920" cy="183744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757080" y="433800"/>
            <a:ext cx="8242200" cy="6069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n-US" sz="2800" spc="-1" strike="noStrike">
                <a:solidFill>
                  <a:srgbClr val="002060"/>
                </a:solidFill>
                <a:uFill>
                  <a:solidFill>
                    <a:srgbClr val="ffffff"/>
                  </a:solidFill>
                </a:uFill>
                <a:latin typeface="Calibri"/>
                <a:ea typeface="DejaVu Sans"/>
              </a:rPr>
              <a:t>Gradient Descent</a:t>
            </a:r>
            <a:endParaRPr b="0" lang="en-US" sz="1800" spc="-1" strike="noStrike">
              <a:solidFill>
                <a:srgbClr val="000000"/>
              </a:solidFill>
              <a:uFill>
                <a:solidFill>
                  <a:srgbClr val="ffffff"/>
                </a:solidFill>
              </a:uFill>
              <a:latin typeface="Arial"/>
            </a:endParaRPr>
          </a:p>
        </p:txBody>
      </p:sp>
      <p:sp>
        <p:nvSpPr>
          <p:cNvPr id="137" name="CustomShape 2"/>
          <p:cNvSpPr/>
          <p:nvPr/>
        </p:nvSpPr>
        <p:spPr>
          <a:xfrm>
            <a:off x="469440" y="1224000"/>
            <a:ext cx="8242200" cy="1223640"/>
          </a:xfrm>
          <a:prstGeom prst="rect">
            <a:avLst/>
          </a:prstGeom>
          <a:noFill/>
          <a:ln>
            <a:noFill/>
          </a:ln>
        </p:spPr>
        <p:style>
          <a:lnRef idx="0"/>
          <a:fillRef idx="0"/>
          <a:effectRef idx="0"/>
          <a:fontRef idx="minor"/>
        </p:style>
        <p:txBody>
          <a:bodyPr lIns="0" rIns="0" tIns="0" bIns="0"/>
          <a:p>
            <a:pPr marL="216000" indent="-21384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Intuitivamente como trabaja ¿gradient descent? : antes de entrar a definiciones matemáticas formales, definamos que hace gradient descent en términos no formales e intuitivos.</a:t>
            </a:r>
            <a:endParaRPr b="0" lang="en-US" sz="1800" spc="-1" strike="noStrike">
              <a:solidFill>
                <a:srgbClr val="000000"/>
              </a:solidFill>
              <a:uFill>
                <a:solidFill>
                  <a:srgbClr val="ffffff"/>
                </a:solidFill>
              </a:uFill>
              <a:latin typeface="Arial"/>
            </a:endParaRPr>
          </a:p>
          <a:p>
            <a:pPr marL="216000" indent="-21384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Pensemos que hacemos si estamos haciendo bicicleta en una montaña no uniforme y queremos descenderla lo mas rápido posible.</a:t>
            </a:r>
            <a:endParaRPr b="0" lang="en-US" sz="1800" spc="-1" strike="noStrike">
              <a:solidFill>
                <a:srgbClr val="000000"/>
              </a:solidFill>
              <a:uFill>
                <a:solidFill>
                  <a:srgbClr val="ffffff"/>
                </a:solidFill>
              </a:uFill>
              <a:latin typeface="Arial"/>
            </a:endParaRPr>
          </a:p>
          <a:p>
            <a:pPr marL="216000" indent="-21384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La intuición nos dice que descendemos más rápido si vemos a nuestro alrededor y tomamos el camino que este lo más inclinado posible.</a:t>
            </a:r>
            <a:endParaRPr b="0" lang="en-US" sz="1800" spc="-1" strike="noStrike">
              <a:solidFill>
                <a:srgbClr val="000000"/>
              </a:solidFill>
              <a:uFill>
                <a:solidFill>
                  <a:srgbClr val="ffffff"/>
                </a:solidFill>
              </a:uFill>
              <a:latin typeface="Arial"/>
            </a:endParaRPr>
          </a:p>
          <a:p>
            <a:pPr marL="216000" indent="-21384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Pero puesto que es una montaña no uniforme ,puede que la dirección que tomamos, luego de algunos pasos ya no sea la mas inclinada.</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757080" y="433800"/>
            <a:ext cx="8242200" cy="6069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n-US" sz="2800" spc="-1" strike="noStrike">
                <a:solidFill>
                  <a:srgbClr val="002060"/>
                </a:solidFill>
                <a:uFill>
                  <a:solidFill>
                    <a:srgbClr val="ffffff"/>
                  </a:solidFill>
                </a:uFill>
                <a:latin typeface="Calibri"/>
                <a:ea typeface="DejaVu Sans"/>
              </a:rPr>
              <a:t>Gradient Descent</a:t>
            </a:r>
            <a:endParaRPr b="0" lang="en-US" sz="1800" spc="-1" strike="noStrike">
              <a:solidFill>
                <a:srgbClr val="000000"/>
              </a:solidFill>
              <a:uFill>
                <a:solidFill>
                  <a:srgbClr val="ffffff"/>
                </a:solidFill>
              </a:uFill>
              <a:latin typeface="Arial"/>
            </a:endParaRPr>
          </a:p>
        </p:txBody>
      </p:sp>
      <p:sp>
        <p:nvSpPr>
          <p:cNvPr id="139" name="CustomShape 2"/>
          <p:cNvSpPr/>
          <p:nvPr/>
        </p:nvSpPr>
        <p:spPr>
          <a:xfrm>
            <a:off x="469440" y="1224000"/>
            <a:ext cx="8242200" cy="1223640"/>
          </a:xfrm>
          <a:prstGeom prst="rect">
            <a:avLst/>
          </a:prstGeom>
          <a:noFill/>
          <a:ln>
            <a:noFill/>
          </a:ln>
        </p:spPr>
        <p:style>
          <a:lnRef idx="0"/>
          <a:fillRef idx="0"/>
          <a:effectRef idx="0"/>
          <a:fontRef idx="minor"/>
        </p:style>
        <p:txBody>
          <a:bodyPr lIns="0" rIns="0" tIns="0" bIns="0"/>
          <a:p>
            <a:pPr marL="216000" indent="-213840">
              <a:lnSpc>
                <a:spcPct val="100000"/>
              </a:lnSpc>
              <a:buClr>
                <a:srgbClr val="000000"/>
              </a:buClr>
              <a:buFont typeface="Arial"/>
              <a:buChar char="•"/>
            </a:pPr>
            <a:r>
              <a:rPr b="0" lang="en-US" sz="1400" spc="-1" strike="noStrike">
                <a:solidFill>
                  <a:srgbClr val="000000"/>
                </a:solidFill>
                <a:uFill>
                  <a:solidFill>
                    <a:srgbClr val="ffffff"/>
                  </a:solidFill>
                </a:uFill>
                <a:latin typeface="Calibri"/>
                <a:ea typeface="DejaVu Sans"/>
              </a:rPr>
              <a:t>¿Entonces que hacemos? Lo hacemos por tramos.</a:t>
            </a:r>
            <a:endParaRPr b="0" lang="en-US" sz="1800" spc="-1" strike="noStrike">
              <a:solidFill>
                <a:srgbClr val="000000"/>
              </a:solidFill>
              <a:uFill>
                <a:solidFill>
                  <a:srgbClr val="ffffff"/>
                </a:solidFill>
              </a:uFill>
              <a:latin typeface="Arial"/>
            </a:endParaRPr>
          </a:p>
          <a:p>
            <a:pPr marL="448200" indent="-213840">
              <a:lnSpc>
                <a:spcPct val="100000"/>
              </a:lnSpc>
              <a:buClr>
                <a:srgbClr val="000000"/>
              </a:buClr>
              <a:buFont typeface="Arial"/>
              <a:buChar char="•"/>
            </a:pPr>
            <a:r>
              <a:rPr b="0" lang="en-US" sz="1400" spc="-1" strike="noStrike">
                <a:solidFill>
                  <a:srgbClr val="000000"/>
                </a:solidFill>
                <a:uFill>
                  <a:solidFill>
                    <a:srgbClr val="ffffff"/>
                  </a:solidFill>
                </a:uFill>
                <a:latin typeface="Calibri"/>
                <a:ea typeface="DejaVu Sans"/>
              </a:rPr>
              <a:t>Iniciamos en algún punto de salida “p”</a:t>
            </a:r>
            <a:endParaRPr b="0" lang="en-US" sz="1800" spc="-1" strike="noStrike">
              <a:solidFill>
                <a:srgbClr val="000000"/>
              </a:solidFill>
              <a:uFill>
                <a:solidFill>
                  <a:srgbClr val="ffffff"/>
                </a:solidFill>
              </a:uFill>
              <a:latin typeface="Arial"/>
            </a:endParaRPr>
          </a:p>
          <a:p>
            <a:pPr marL="448200" indent="-213840">
              <a:lnSpc>
                <a:spcPct val="100000"/>
              </a:lnSpc>
              <a:buClr>
                <a:srgbClr val="000000"/>
              </a:buClr>
              <a:buFont typeface="Arial"/>
              <a:buChar char="•"/>
            </a:pPr>
            <a:r>
              <a:rPr b="0" lang="en-US" sz="1400" spc="-1" strike="noStrike">
                <a:solidFill>
                  <a:srgbClr val="000000"/>
                </a:solidFill>
                <a:uFill>
                  <a:solidFill>
                    <a:srgbClr val="ffffff"/>
                  </a:solidFill>
                </a:uFill>
                <a:latin typeface="Calibri"/>
                <a:ea typeface="DejaVu Sans"/>
              </a:rPr>
              <a:t>Estando en este punto vemos a nuestro alrededor y seleccionamos la dirección mas inclinada(hacia abajo) y pedaleamos(avanzamos) un poco en esta dirección, nos detenemos y estamos ahora en un nuevo punto “p”.</a:t>
            </a:r>
            <a:endParaRPr b="0" lang="en-US" sz="1800" spc="-1" strike="noStrike">
              <a:solidFill>
                <a:srgbClr val="000000"/>
              </a:solidFill>
              <a:uFill>
                <a:solidFill>
                  <a:srgbClr val="ffffff"/>
                </a:solidFill>
              </a:uFill>
              <a:latin typeface="Arial"/>
            </a:endParaRPr>
          </a:p>
          <a:p>
            <a:pPr marL="448200" indent="-213840">
              <a:lnSpc>
                <a:spcPct val="100000"/>
              </a:lnSpc>
              <a:buClr>
                <a:srgbClr val="000000"/>
              </a:buClr>
              <a:buFont typeface="Arial"/>
              <a:buChar char="•"/>
            </a:pPr>
            <a:r>
              <a:rPr b="0" lang="en-US" sz="1400" spc="-1" strike="noStrike">
                <a:solidFill>
                  <a:srgbClr val="000000"/>
                </a:solidFill>
                <a:uFill>
                  <a:solidFill>
                    <a:srgbClr val="ffffff"/>
                  </a:solidFill>
                </a:uFill>
                <a:latin typeface="Calibri"/>
                <a:ea typeface="DejaVu Sans"/>
              </a:rPr>
              <a:t>Nuevamente vemos alrededor y seleccionamos la dirección mas inclinada y volvemos a avanzar otro pequeño tramo.</a:t>
            </a:r>
            <a:endParaRPr b="0" lang="en-US" sz="1800" spc="-1" strike="noStrike">
              <a:solidFill>
                <a:srgbClr val="000000"/>
              </a:solidFill>
              <a:uFill>
                <a:solidFill>
                  <a:srgbClr val="ffffff"/>
                </a:solidFill>
              </a:uFill>
              <a:latin typeface="Arial"/>
            </a:endParaRPr>
          </a:p>
          <a:p>
            <a:pPr marL="448200" indent="-213840">
              <a:lnSpc>
                <a:spcPct val="100000"/>
              </a:lnSpc>
              <a:buClr>
                <a:srgbClr val="000000"/>
              </a:buClr>
              <a:buFont typeface="Arial"/>
              <a:buChar char="•"/>
            </a:pPr>
            <a:r>
              <a:rPr b="0" lang="en-US" sz="1400" spc="-1" strike="noStrike">
                <a:solidFill>
                  <a:srgbClr val="000000"/>
                </a:solidFill>
                <a:uFill>
                  <a:solidFill>
                    <a:srgbClr val="ffffff"/>
                  </a:solidFill>
                </a:uFill>
                <a:latin typeface="Calibri"/>
                <a:ea typeface="DejaVu Sans"/>
              </a:rPr>
              <a:t>Repetimos este proceso hasta descender lo suficiente.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140" name="" descr=""/>
          <p:cNvPicPr/>
          <p:nvPr/>
        </p:nvPicPr>
        <p:blipFill>
          <a:blip r:embed="rId1"/>
          <a:stretch/>
        </p:blipFill>
        <p:spPr>
          <a:xfrm>
            <a:off x="2304000" y="3024000"/>
            <a:ext cx="4349520" cy="194364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757080" y="433800"/>
            <a:ext cx="8242200" cy="6069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n-US" sz="2800" spc="-1" strike="noStrike">
                <a:solidFill>
                  <a:srgbClr val="002060"/>
                </a:solidFill>
                <a:uFill>
                  <a:solidFill>
                    <a:srgbClr val="ffffff"/>
                  </a:solidFill>
                </a:uFill>
                <a:latin typeface="Calibri"/>
                <a:ea typeface="DejaVu Sans"/>
              </a:rPr>
              <a:t>Gradient Descent</a:t>
            </a:r>
            <a:endParaRPr b="0" lang="en-US" sz="1800" spc="-1" strike="noStrike">
              <a:solidFill>
                <a:srgbClr val="000000"/>
              </a:solidFill>
              <a:uFill>
                <a:solidFill>
                  <a:srgbClr val="ffffff"/>
                </a:solidFill>
              </a:uFill>
              <a:latin typeface="Arial"/>
            </a:endParaRPr>
          </a:p>
        </p:txBody>
      </p:sp>
      <p:sp>
        <p:nvSpPr>
          <p:cNvPr id="142" name="CustomShape 2"/>
          <p:cNvSpPr/>
          <p:nvPr/>
        </p:nvSpPr>
        <p:spPr>
          <a:xfrm>
            <a:off x="469440" y="1224000"/>
            <a:ext cx="8242200" cy="1223640"/>
          </a:xfrm>
          <a:prstGeom prst="rect">
            <a:avLst/>
          </a:prstGeom>
          <a:noFill/>
          <a:ln>
            <a:noFill/>
          </a:ln>
        </p:spPr>
        <p:style>
          <a:lnRef idx="0"/>
          <a:fillRef idx="0"/>
          <a:effectRef idx="0"/>
          <a:fontRef idx="minor"/>
        </p:style>
        <p:txBody>
          <a:bodyPr lIns="0" rIns="0" tIns="0" bIns="0"/>
          <a:p>
            <a:pPr marL="216000" indent="-213840">
              <a:lnSpc>
                <a:spcPct val="100000"/>
              </a:lnSpc>
              <a:buClr>
                <a:srgbClr val="000000"/>
              </a:buClr>
              <a:buFont typeface="Arial"/>
              <a:buChar char="•"/>
            </a:pPr>
            <a:r>
              <a:rPr b="0" lang="en-US" sz="1300" spc="-1" strike="noStrike">
                <a:solidFill>
                  <a:srgbClr val="000000"/>
                </a:solidFill>
                <a:uFill>
                  <a:solidFill>
                    <a:srgbClr val="ffffff"/>
                  </a:solidFill>
                </a:uFill>
                <a:latin typeface="Calibri"/>
                <a:ea typeface="DejaVu Sans"/>
              </a:rPr>
              <a:t>Ahora empecemos a ejemplificar GD matemáticamente ,pensemos en una función de una variable cuadrática(parábola):</a:t>
            </a:r>
            <a:r>
              <a:rPr b="0" lang="en-US" sz="1800" spc="-1" strike="noStrike">
                <a:solidFill>
                  <a:srgbClr val="000000"/>
                </a:solidFill>
                <a:uFill>
                  <a:solidFill>
                    <a:srgbClr val="ffffff"/>
                  </a:solidFill>
                </a:uFill>
                <a:latin typeface="Arial"/>
                <a:ea typeface="DejaVu Sans"/>
              </a:rPr>
              <a:t>
</a:t>
            </a:r>
            <a:r>
              <a:rPr b="0" lang="en-US" sz="1300" spc="-1" strike="noStrike">
                <a:solidFill>
                  <a:srgbClr val="000000"/>
                </a:solidFill>
                <a:uFill>
                  <a:solidFill>
                    <a:srgbClr val="ffffff"/>
                  </a:solidFill>
                </a:uFill>
                <a:latin typeface="Calibri"/>
                <a:ea typeface="DejaVu Sans"/>
              </a:rPr>
              <a:t> J(</a:t>
            </a:r>
            <a:r>
              <a:rPr b="0" lang="en-US" sz="1300" spc="-1" strike="noStrike">
                <a:solidFill>
                  <a:srgbClr val="000000"/>
                </a:solidFill>
                <a:uFill>
                  <a:solidFill>
                    <a:srgbClr val="ffffff"/>
                  </a:solidFill>
                </a:uFill>
                <a:latin typeface="Arial"/>
                <a:ea typeface="DejaVu Sans"/>
              </a:rPr>
              <a:t>θ1</a:t>
            </a:r>
            <a:r>
              <a:rPr b="0" lang="en-US" sz="1300" spc="-1" strike="noStrike">
                <a:solidFill>
                  <a:srgbClr val="000000"/>
                </a:solidFill>
                <a:uFill>
                  <a:solidFill>
                    <a:srgbClr val="ffffff"/>
                  </a:solidFill>
                </a:uFill>
                <a:latin typeface="Calibri"/>
                <a:ea typeface="DejaVu Sans"/>
              </a:rPr>
              <a:t>)</a:t>
            </a:r>
            <a:endParaRPr b="0" lang="en-US" sz="1800" spc="-1" strike="noStrike">
              <a:solidFill>
                <a:srgbClr val="000000"/>
              </a:solidFill>
              <a:uFill>
                <a:solidFill>
                  <a:srgbClr val="ffffff"/>
                </a:solidFill>
              </a:uFill>
              <a:latin typeface="Arial"/>
            </a:endParaRPr>
          </a:p>
          <a:p>
            <a:pPr marL="216000" indent="-213840">
              <a:lnSpc>
                <a:spcPct val="100000"/>
              </a:lnSpc>
              <a:buClr>
                <a:srgbClr val="000000"/>
              </a:buClr>
              <a:buFont typeface="Arial"/>
              <a:buChar char="•"/>
            </a:pPr>
            <a:r>
              <a:rPr b="0" lang="en-US" sz="1300" spc="-1" strike="noStrike">
                <a:solidFill>
                  <a:srgbClr val="000000"/>
                </a:solidFill>
                <a:uFill>
                  <a:solidFill>
                    <a:srgbClr val="ffffff"/>
                  </a:solidFill>
                </a:uFill>
                <a:latin typeface="Calibri"/>
                <a:ea typeface="DejaVu Sans"/>
              </a:rPr>
              <a:t>Iniciamos en algún punto del plano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143" name="" descr=""/>
          <p:cNvPicPr/>
          <p:nvPr/>
        </p:nvPicPr>
        <p:blipFill>
          <a:blip r:embed="rId1"/>
          <a:stretch/>
        </p:blipFill>
        <p:spPr>
          <a:xfrm>
            <a:off x="2880000" y="2304000"/>
            <a:ext cx="3361680" cy="242820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453</TotalTime>
  <Application>LibreOffice/5.3.1.2$Linux_X86_64 LibreOffice_project/30m0$Build-2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2018-03-04T19:12:44Z</dcterms:modified>
  <cp:revision>78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15.0027</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28</vt:i4>
  </property>
</Properties>
</file>