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21.png" ContentType="image/png"/>
  <Override PartName="/ppt/media/image3.jpeg" ContentType="image/jpeg"/>
  <Override PartName="/ppt/media/image16.png" ContentType="image/png"/>
  <Override PartName="/ppt/media/image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7.png" ContentType="image/png"/>
  <Override PartName="/ppt/media/image2.jpeg" ContentType="image/jpe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media/image7.png" ContentType="image/png"/>
  <Override PartName="/ppt/media/image22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404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4760" cy="5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9000" y="5213880"/>
            <a:ext cx="8384760" cy="5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53040" y="204480"/>
            <a:ext cx="8033400" cy="85896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s-GT" sz="281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title text format</a:t>
            </a:r>
            <a:endParaRPr b="1" lang="es-GT" sz="281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53040" y="1469520"/>
            <a:ext cx="7837560" cy="2983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961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GT" sz="191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  <a:endParaRPr b="0" lang="es-GT" sz="191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spcAft>
                <a:spcPts val="771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s-GT" sz="191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  <a:endParaRPr b="0" lang="es-GT" sz="191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2" marL="1296000" indent="-288000">
              <a:spcAft>
                <a:spcPts val="57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GT" sz="191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  <a:endParaRPr b="0" lang="es-GT" sz="191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3" marL="1728000" indent="-216000">
              <a:spcAft>
                <a:spcPts val="386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s-GT" sz="191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  <a:endParaRPr b="0" lang="es-GT" sz="191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4" marL="2160000" indent="-216000">
              <a:spcAft>
                <a:spcPts val="19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GT" sz="191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  <a:endParaRPr b="0" lang="es-GT" sz="191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5" marL="2592000" indent="-216000">
              <a:spcAft>
                <a:spcPts val="19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GT" sz="191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  <a:endParaRPr b="0" lang="es-GT" sz="191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6" marL="3024000" indent="-216000">
              <a:spcAft>
                <a:spcPts val="19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GT" sz="191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  <a:endParaRPr b="0" lang="es-GT" sz="191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57200" y="4685400"/>
            <a:ext cx="2130120" cy="354600"/>
          </a:xfrm>
          <a:prstGeom prst="rect">
            <a:avLst/>
          </a:prstGeom>
        </p:spPr>
        <p:txBody>
          <a:bodyPr lIns="0" rIns="0" tIns="0" bIns="0"/>
          <a:p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&lt;date/time&gt;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3126960" y="4685400"/>
            <a:ext cx="2898360" cy="354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&lt;footer&gt;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6555960" y="4685400"/>
            <a:ext cx="2130120" cy="354600"/>
          </a:xfrm>
          <a:prstGeom prst="rect">
            <a:avLst/>
          </a:prstGeom>
        </p:spPr>
        <p:txBody>
          <a:bodyPr lIns="0" rIns="0" tIns="0" bIns="0"/>
          <a:p>
            <a:pPr algn="r"/>
            <a:fld id="{85166FC9-2A53-4F69-B496-35F32114D175}" type="slidenum"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&lt;number&gt;</a:t>
            </a:fld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</a:t>
            </a:r>
            <a:fld id="{A76BDF9D-3051-4299-A15A-8BFE453E8682}" type="slidecount"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25</a:t>
            </a:fld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2" name="CustomShape 6"/>
          <p:cNvSpPr/>
          <p:nvPr/>
        </p:nvSpPr>
        <p:spPr>
          <a:xfrm>
            <a:off x="0" y="195840"/>
            <a:ext cx="457200" cy="7347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200400" y="417240"/>
            <a:ext cx="5688360" cy="8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GT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Francisco Marroquín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312000" y="2232000"/>
            <a:ext cx="5682960" cy="10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Primer semestre 2018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720000" y="40140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multiple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48920" y="1350000"/>
            <a:ext cx="8241120" cy="35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goritmo one-vs-all(one-vs-rest)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la segunda clase(cuadro) , hacemos que cuadro sea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y=1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y las otras 2 clases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 = 0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1193040" y="3024000"/>
            <a:ext cx="2478960" cy="1794240"/>
          </a:xfrm>
          <a:prstGeom prst="rect">
            <a:avLst/>
          </a:prstGeom>
          <a:ln>
            <a:noFill/>
          </a:ln>
        </p:spPr>
      </p:pic>
      <p:sp>
        <p:nvSpPr>
          <p:cNvPr id="188" name="CustomShape 3"/>
          <p:cNvSpPr/>
          <p:nvPr/>
        </p:nvSpPr>
        <p:spPr>
          <a:xfrm>
            <a:off x="3960000" y="3528000"/>
            <a:ext cx="1436400" cy="648000"/>
          </a:xfrm>
          <a:custGeom>
            <a:avLst/>
            <a:gdLst/>
            <a:ahLst/>
            <a:rect l="0" t="0" r="r" b="b"/>
            <a:pathLst>
              <a:path w="3992" h="1801">
                <a:moveTo>
                  <a:pt x="0" y="450"/>
                </a:moveTo>
                <a:lnTo>
                  <a:pt x="2993" y="450"/>
                </a:lnTo>
                <a:lnTo>
                  <a:pt x="2993" y="0"/>
                </a:lnTo>
                <a:lnTo>
                  <a:pt x="3991" y="900"/>
                </a:lnTo>
                <a:lnTo>
                  <a:pt x="2993" y="1800"/>
                </a:lnTo>
                <a:lnTo>
                  <a:pt x="2993" y="1350"/>
                </a:lnTo>
                <a:lnTo>
                  <a:pt x="0" y="1350"/>
                </a:lnTo>
                <a:lnTo>
                  <a:pt x="0" y="4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5688000" y="3016440"/>
            <a:ext cx="2520000" cy="168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720000" y="40140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multiple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48920" y="1350000"/>
            <a:ext cx="8241120" cy="35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goritmo one-vs-all(one-vs-rest)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la segunda clase(cruz) , hacemos que cruz sea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y=1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y las otras 2 clases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 = 0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1193040" y="3024000"/>
            <a:ext cx="2478960" cy="1794240"/>
          </a:xfrm>
          <a:prstGeom prst="rect">
            <a:avLst/>
          </a:prstGeom>
          <a:ln>
            <a:noFill/>
          </a:ln>
        </p:spPr>
      </p:pic>
      <p:sp>
        <p:nvSpPr>
          <p:cNvPr id="193" name="CustomShape 3"/>
          <p:cNvSpPr/>
          <p:nvPr/>
        </p:nvSpPr>
        <p:spPr>
          <a:xfrm>
            <a:off x="3960000" y="3528000"/>
            <a:ext cx="1436400" cy="648000"/>
          </a:xfrm>
          <a:custGeom>
            <a:avLst/>
            <a:gdLst/>
            <a:ahLst/>
            <a:rect l="0" t="0" r="r" b="b"/>
            <a:pathLst>
              <a:path w="3992" h="1801">
                <a:moveTo>
                  <a:pt x="0" y="450"/>
                </a:moveTo>
                <a:lnTo>
                  <a:pt x="2993" y="450"/>
                </a:lnTo>
                <a:lnTo>
                  <a:pt x="2993" y="0"/>
                </a:lnTo>
                <a:lnTo>
                  <a:pt x="3991" y="900"/>
                </a:lnTo>
                <a:lnTo>
                  <a:pt x="2993" y="1800"/>
                </a:lnTo>
                <a:lnTo>
                  <a:pt x="2993" y="1350"/>
                </a:lnTo>
                <a:lnTo>
                  <a:pt x="0" y="1350"/>
                </a:lnTo>
                <a:lnTo>
                  <a:pt x="0" y="4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5904000" y="2952000"/>
            <a:ext cx="2088000" cy="188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720000" y="40140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multiple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48920" y="1350000"/>
            <a:ext cx="8241120" cy="35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goritmo one-vs-all(one-vs-rest)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lograr este comportamiento necesitamos “transformar” los datos originales, para que tengan “k” nuevas columnas, para nuestro ejemplo, 3 columnas.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792000" y="2880000"/>
            <a:ext cx="2426400" cy="177804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2"/>
          <a:stretch/>
        </p:blipFill>
        <p:spPr>
          <a:xfrm>
            <a:off x="3960000" y="2952000"/>
            <a:ext cx="4896000" cy="1596240"/>
          </a:xfrm>
          <a:prstGeom prst="rect">
            <a:avLst/>
          </a:prstGeom>
          <a:ln>
            <a:noFill/>
          </a:ln>
        </p:spPr>
      </p:pic>
      <p:sp>
        <p:nvSpPr>
          <p:cNvPr id="199" name="CustomShape 3"/>
          <p:cNvSpPr/>
          <p:nvPr/>
        </p:nvSpPr>
        <p:spPr>
          <a:xfrm>
            <a:off x="3218400" y="3456000"/>
            <a:ext cx="741600" cy="432000"/>
          </a:xfrm>
          <a:custGeom>
            <a:avLst/>
            <a:gdLst/>
            <a:ahLst/>
            <a:rect l="0" t="0" r="r" b="b"/>
            <a:pathLst>
              <a:path w="2062" h="1202">
                <a:moveTo>
                  <a:pt x="0" y="300"/>
                </a:moveTo>
                <a:lnTo>
                  <a:pt x="1545" y="300"/>
                </a:lnTo>
                <a:lnTo>
                  <a:pt x="1545" y="0"/>
                </a:lnTo>
                <a:lnTo>
                  <a:pt x="2061" y="600"/>
                </a:lnTo>
                <a:lnTo>
                  <a:pt x="1545" y="1201"/>
                </a:lnTo>
                <a:lnTo>
                  <a:pt x="1545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20000" y="40140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multiple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48920" y="1152000"/>
            <a:ext cx="8241120" cy="35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One-hot encoding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Esta transformación que hicimos(convertir la columna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categórica)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 “k” columnas númericas(con valores 0 y 1) es de mucha importancia y uso en ML y es llamada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one-hot encoding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Como veremos mas adelante, one-hot encoding es usado no solo en la variable destino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1" lang="es-GT" sz="1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si no también en features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categóricas.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792000" y="3168000"/>
            <a:ext cx="2426400" cy="1778040"/>
          </a:xfrm>
          <a:prstGeom prst="rect">
            <a:avLst/>
          </a:prstGeom>
          <a:ln>
            <a:noFill/>
          </a:ln>
        </p:spPr>
      </p:pic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3960000" y="3227760"/>
            <a:ext cx="4896000" cy="1596240"/>
          </a:xfrm>
          <a:prstGeom prst="rect">
            <a:avLst/>
          </a:prstGeom>
          <a:ln>
            <a:noFill/>
          </a:ln>
        </p:spPr>
      </p:pic>
      <p:sp>
        <p:nvSpPr>
          <p:cNvPr id="204" name="CustomShape 3"/>
          <p:cNvSpPr/>
          <p:nvPr/>
        </p:nvSpPr>
        <p:spPr>
          <a:xfrm>
            <a:off x="3218400" y="3888000"/>
            <a:ext cx="741600" cy="432000"/>
          </a:xfrm>
          <a:custGeom>
            <a:avLst/>
            <a:gdLst/>
            <a:ahLst/>
            <a:rect l="0" t="0" r="r" b="b"/>
            <a:pathLst>
              <a:path w="2062" h="1202">
                <a:moveTo>
                  <a:pt x="0" y="300"/>
                </a:moveTo>
                <a:lnTo>
                  <a:pt x="1545" y="300"/>
                </a:lnTo>
                <a:lnTo>
                  <a:pt x="1545" y="0"/>
                </a:lnTo>
                <a:lnTo>
                  <a:pt x="2061" y="600"/>
                </a:lnTo>
                <a:lnTo>
                  <a:pt x="1545" y="1201"/>
                </a:lnTo>
                <a:lnTo>
                  <a:pt x="1545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720000" y="40140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multiple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448920" y="1152000"/>
            <a:ext cx="8241120" cy="35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One-hot encoding en programación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¿Como hacemos one-hot encoding en programación? 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792000" y="3168000"/>
            <a:ext cx="2426400" cy="1778040"/>
          </a:xfrm>
          <a:prstGeom prst="rect">
            <a:avLst/>
          </a:prstGeom>
          <a:ln>
            <a:noFill/>
          </a:ln>
        </p:spPr>
      </p:pic>
      <p:pic>
        <p:nvPicPr>
          <p:cNvPr id="208" name="" descr=""/>
          <p:cNvPicPr/>
          <p:nvPr/>
        </p:nvPicPr>
        <p:blipFill>
          <a:blip r:embed="rId2"/>
          <a:stretch/>
        </p:blipFill>
        <p:spPr>
          <a:xfrm>
            <a:off x="3960000" y="3227760"/>
            <a:ext cx="4896000" cy="1596240"/>
          </a:xfrm>
          <a:prstGeom prst="rect">
            <a:avLst/>
          </a:prstGeom>
          <a:ln>
            <a:noFill/>
          </a:ln>
        </p:spPr>
      </p:pic>
      <p:sp>
        <p:nvSpPr>
          <p:cNvPr id="209" name="CustomShape 3"/>
          <p:cNvSpPr/>
          <p:nvPr/>
        </p:nvSpPr>
        <p:spPr>
          <a:xfrm>
            <a:off x="3218400" y="3888000"/>
            <a:ext cx="741600" cy="432000"/>
          </a:xfrm>
          <a:custGeom>
            <a:avLst/>
            <a:gdLst/>
            <a:ahLst/>
            <a:rect l="0" t="0" r="r" b="b"/>
            <a:pathLst>
              <a:path w="2062" h="1202">
                <a:moveTo>
                  <a:pt x="0" y="300"/>
                </a:moveTo>
                <a:lnTo>
                  <a:pt x="1545" y="300"/>
                </a:lnTo>
                <a:lnTo>
                  <a:pt x="1545" y="0"/>
                </a:lnTo>
                <a:lnTo>
                  <a:pt x="2061" y="600"/>
                </a:lnTo>
                <a:lnTo>
                  <a:pt x="1545" y="1201"/>
                </a:lnTo>
                <a:lnTo>
                  <a:pt x="1545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720000" y="40140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multiple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48920" y="1152000"/>
            <a:ext cx="8241120" cy="35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One-hot encoding en programación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¿Como hacemos one-hot encoding en programación?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Hay muchas formas ,y dependen del lenguaje de programación y herramientas disponibles, scikit-learn nos permite hacerlo fácilmente usando sklearn.preprocessing.OneHotEncoder 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792000" y="3168000"/>
            <a:ext cx="2426400" cy="1778040"/>
          </a:xfrm>
          <a:prstGeom prst="rect">
            <a:avLst/>
          </a:prstGeom>
          <a:ln>
            <a:noFill/>
          </a:ln>
        </p:spPr>
      </p:pic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3960000" y="3227760"/>
            <a:ext cx="4896000" cy="1596240"/>
          </a:xfrm>
          <a:prstGeom prst="rect">
            <a:avLst/>
          </a:prstGeom>
          <a:ln>
            <a:noFill/>
          </a:ln>
        </p:spPr>
      </p:pic>
      <p:sp>
        <p:nvSpPr>
          <p:cNvPr id="214" name="CustomShape 3"/>
          <p:cNvSpPr/>
          <p:nvPr/>
        </p:nvSpPr>
        <p:spPr>
          <a:xfrm>
            <a:off x="3218400" y="3888000"/>
            <a:ext cx="741600" cy="432000"/>
          </a:xfrm>
          <a:custGeom>
            <a:avLst/>
            <a:gdLst/>
            <a:ahLst/>
            <a:rect l="0" t="0" r="r" b="b"/>
            <a:pathLst>
              <a:path w="2062" h="1202">
                <a:moveTo>
                  <a:pt x="0" y="300"/>
                </a:moveTo>
                <a:lnTo>
                  <a:pt x="1545" y="300"/>
                </a:lnTo>
                <a:lnTo>
                  <a:pt x="1545" y="0"/>
                </a:lnTo>
                <a:lnTo>
                  <a:pt x="2061" y="600"/>
                </a:lnTo>
                <a:lnTo>
                  <a:pt x="1545" y="1201"/>
                </a:lnTo>
                <a:lnTo>
                  <a:pt x="1545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20000" y="40140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2"/>
          <p:cNvSpPr/>
          <p:nvPr/>
        </p:nvSpPr>
        <p:spPr>
          <a:xfrm>
            <a:off x="448920" y="1152000"/>
            <a:ext cx="8241120" cy="35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1944000" y="568080"/>
            <a:ext cx="5256000" cy="447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720000" y="40140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multiple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70880" y="1224000"/>
            <a:ext cx="8241120" cy="35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goritmo one-vs-all(one-vs-rest)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Cuando ya  poseemos las nuevas columnas(one-hot encoded) simplemente aplicamos lo que conocemos de regresión logística , 1 vez para cada columna nueva(one-hot) e ignoramos la original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2088000" y="2880000"/>
            <a:ext cx="4896000" cy="159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720000" y="40140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multiple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70880" y="1224000"/>
            <a:ext cx="8241120" cy="35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goritmo one-vs-all(one-vs-rest)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Esto significa que tendremos “k” prediciones diferentes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Cada una de estas predicciones es interpretada como la probabilidad de que la salida y = clase_i  dado “x” , donde clase_i es una de las “k” posibles opciones, por ejemplo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P(y=cuadro|x) = 0.25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P(y = triangulo | x) = 0.73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P(y = cruz |x) = 0. 6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720000" y="40140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multiple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70880" y="1224000"/>
            <a:ext cx="8241120" cy="35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goritmo one-vs-all(one-vs-rest)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¿Como damos una conclusión, o una predicción puntual?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P(y=cuadro|x) = 0.25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P(y = triangulo | x) = 0.73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P(y = cruz |x) = 0. 6 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720000" y="40140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multiple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448920" y="1350000"/>
            <a:ext cx="8241120" cy="35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Hasta ahora hemos estudiado 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binaria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(la variable a predecir es 1 o 0, enfermo o no enfermo , spam o no spam , fraude o no fraude.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 aprendimos el algoritmo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k-nearest neighbors y el algoritmo de regresion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Las preguntas que hoy buscamos responder son: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¿Cuando usamos clasificación múltiple(multiclase) ?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¿Como hacemos clasificación múltiple?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720000" y="40140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multiple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470880" y="1224000"/>
            <a:ext cx="8241120" cy="35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goritmo one-vs-all(one-vs-rest)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¿Como damos una conclusión, o una predicción puntual?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Elegimos el caso con la probabilidad mas alta 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P(y=cuadro|x) = 0.25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P(y = triangulo | x) = 0.73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P(y = cruz |x) = 0. 6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este ejemplo concluimos: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observación con features “x” es un triangulo con una probabilidad del 73%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720000" y="40140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multiple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470880" y="1224000"/>
            <a:ext cx="8241120" cy="35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Softmax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Este método es útil y común , pero en algunos casos  necesitamos no solamente   la predicción de categoría (y su probabilidad asociada) si no  que necesitamos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probabilidad para cada posible resultado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(para cada posible categoría) de manera que la suma total de probabilidades sea 1.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Esto es exactamente la definición de una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distribución de probabilidad.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nuestro ejemplo, necesitamos saber no solo cual de las 3 categorías es la correcta(y su probabilidad) si no la probabilidad  de las 3 posibles categorías.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P(y=cuadro|x) = 0.25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P(y = triangulo | x) = 0.73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P(y = cruz |x) = 0. 6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720000" y="40140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multiple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470880" y="1224000"/>
            <a:ext cx="8241120" cy="35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Softmax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Este comportamiento lo logramos con una operacióm matemática llamada </a:t>
            </a: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softmax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operación softmax toma como entrada las “k” predicciones (probabilidades) de one-vs-all y devuelve como resultado la distribución de probabilidad de resultados de manera que sabemos la probabilidad para cada uno de los “k” resultados y la suma de probabilidades es 1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720000" y="40140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multiple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70880" y="1224000"/>
            <a:ext cx="8241120" cy="35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Softmax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2738880" y="1797480"/>
            <a:ext cx="3495240" cy="297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20000" y="40140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multiple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70880" y="1224000"/>
            <a:ext cx="8241120" cy="35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Softmax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Interpretación de la distribución de probabilidad.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Probabilidad de que  sea cuadro = 15.82%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Probabilidad de que  sea triángulo = 46.20%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Probabilidad de que  sea cruz = 37.97%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2114640" y="3192480"/>
            <a:ext cx="5541120" cy="116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008000" y="432000"/>
            <a:ext cx="808848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Muchas gracias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544760" y="1105200"/>
            <a:ext cx="615528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3"/>
          <p:cNvSpPr/>
          <p:nvPr/>
        </p:nvSpPr>
        <p:spPr>
          <a:xfrm>
            <a:off x="352800" y="1583640"/>
            <a:ext cx="8499240" cy="20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4"/>
          <p:cNvSpPr/>
          <p:nvPr/>
        </p:nvSpPr>
        <p:spPr>
          <a:xfrm>
            <a:off x="640080" y="1737360"/>
            <a:ext cx="2840040" cy="5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Preguntas o comentarios?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Muchas gracias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720000" y="40140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multiple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48920" y="1350000"/>
            <a:ext cx="8241120" cy="35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¿ Cuando usar clasificación multi-clase?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Tal como el nombre indica, usamos clasificación multiclase cuando buscamos crear un algoritmo que predice a que clase/categoría pertenece una observacion. Ejemplos: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de emails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familia, amigos, universidad, blogs,spam, no-spam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Diagnóstico médico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gripe, resfriado, infección pulmonar, sano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Categoría cliente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normal , alto, bajo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720000" y="40140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multiple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48920" y="1350000"/>
            <a:ext cx="8241120" cy="35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binaria                                        Clasificación multi-clase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816480" y="2232000"/>
            <a:ext cx="2855520" cy="252000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5256000" y="2232000"/>
            <a:ext cx="3385800" cy="260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20000" y="40140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multiple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48920" y="1350000"/>
            <a:ext cx="8241120" cy="35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¿Es posible hacer clasificación múltiple con regresión logística?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Picture 138" descr=""/>
          <p:cNvPicPr/>
          <p:nvPr/>
        </p:nvPicPr>
        <p:blipFill>
          <a:blip r:embed="rId1"/>
          <a:stretch/>
        </p:blipFill>
        <p:spPr>
          <a:xfrm>
            <a:off x="2454840" y="2808000"/>
            <a:ext cx="3953160" cy="7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20000" y="40140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multiple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48920" y="1350000"/>
            <a:ext cx="8241120" cy="35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¿Es posible hacer clasificación múltiple con regresión logística?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en la manera como la conocemos hasta ahora , pero podemos pensar en la regresión logística como una pieza para clasificación múltiple.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Picture 138" descr=""/>
          <p:cNvPicPr/>
          <p:nvPr/>
        </p:nvPicPr>
        <p:blipFill>
          <a:blip r:embed="rId1"/>
          <a:stretch/>
        </p:blipFill>
        <p:spPr>
          <a:xfrm>
            <a:off x="2454840" y="2808000"/>
            <a:ext cx="3953160" cy="7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720000" y="40140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multiple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48920" y="1350000"/>
            <a:ext cx="8241120" cy="35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goritmo one-vs-all(one-vs-rest)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Este algoritmo transforma el problema a  “k” diferentes problemas de clasificación binaria donde “k” es el número de clases originales.Por ejemplo: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el caso de diagnóstico médico con las posibles clases 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gripe, resfriado, infección pulmonar, sano 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, el problema se traduce a 4 problemas de clasificación binaria separados(1 para cada clase)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el caso de categorías de clientes con las posibles clases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normal , alto, bajo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 problema se convierte a 3 problemas de clasificación binaria separados.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720000" y="40140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multiple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48920" y="1350000"/>
            <a:ext cx="8241120" cy="35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goritmo one-vs-all(one-vs-rest)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cada problema de clasificación binaria resultante, se toma 1 clase que se considera  positiva(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y=1)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 el resto de clases se transforma en negativa(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y=0),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luego se resuelve con el proceso normal que ya conocemos . Pensemos en el ejemplo de 3 clases. (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problemas de clasificación binaria separados)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3384000" y="3096000"/>
            <a:ext cx="2478960" cy="179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720000" y="40140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multiple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48920" y="1350000"/>
            <a:ext cx="8241120" cy="35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goritmo one-vs-all(one-vs-rest)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la primera clase(triangulo) , hacemos que triangulo sea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y=1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y las otras 2 clases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 = 0</a:t>
            </a: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1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1193040" y="3024000"/>
            <a:ext cx="2478960" cy="179424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5540400" y="3024000"/>
            <a:ext cx="2307600" cy="1672920"/>
          </a:xfrm>
          <a:prstGeom prst="rect">
            <a:avLst/>
          </a:prstGeom>
          <a:ln>
            <a:noFill/>
          </a:ln>
        </p:spPr>
      </p:pic>
      <p:sp>
        <p:nvSpPr>
          <p:cNvPr id="184" name="CustomShape 3"/>
          <p:cNvSpPr/>
          <p:nvPr/>
        </p:nvSpPr>
        <p:spPr>
          <a:xfrm>
            <a:off x="3960000" y="3528000"/>
            <a:ext cx="1436400" cy="648000"/>
          </a:xfrm>
          <a:custGeom>
            <a:avLst/>
            <a:gdLst/>
            <a:ahLst/>
            <a:rect l="0" t="0" r="r" b="b"/>
            <a:pathLst>
              <a:path w="3992" h="1801">
                <a:moveTo>
                  <a:pt x="0" y="450"/>
                </a:moveTo>
                <a:lnTo>
                  <a:pt x="2993" y="450"/>
                </a:lnTo>
                <a:lnTo>
                  <a:pt x="2993" y="0"/>
                </a:lnTo>
                <a:lnTo>
                  <a:pt x="3991" y="900"/>
                </a:lnTo>
                <a:lnTo>
                  <a:pt x="2993" y="1800"/>
                </a:lnTo>
                <a:lnTo>
                  <a:pt x="2993" y="1350"/>
                </a:lnTo>
                <a:lnTo>
                  <a:pt x="0" y="1350"/>
                </a:lnTo>
                <a:lnTo>
                  <a:pt x="0" y="4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Application>LibreOffice/5.3.1.2$Linux_X86_64 LibreOffice_project/30m0$Build-2</Application>
  <Words>1837</Words>
  <Paragraphs>169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2018-04-04T01:17:30Z</dcterms:modified>
  <cp:revision>102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15.0041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