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91" r:id="rId4"/>
    <p:sldId id="314" r:id="rId5"/>
    <p:sldId id="315" r:id="rId6"/>
    <p:sldId id="323" r:id="rId7"/>
    <p:sldId id="316" r:id="rId8"/>
    <p:sldId id="317" r:id="rId9"/>
    <p:sldId id="295" r:id="rId10"/>
    <p:sldId id="318" r:id="rId11"/>
    <p:sldId id="319" r:id="rId12"/>
    <p:sldId id="322" r:id="rId13"/>
    <p:sldId id="321" r:id="rId14"/>
    <p:sldId id="32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Fira Sans Extra Condensed" panose="020B0503050000020004" pitchFamily="34" charset="0"/>
      <p:regular r:id="rId21"/>
      <p:bold r:id="rId22"/>
      <p:italic r:id="rId23"/>
      <p:boldItalic r:id="rId24"/>
    </p:embeddedFont>
    <p:embeddedFont>
      <p:font typeface="Fira Sans Extra Condensed SemiBold" panose="020B060402020202020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A7EE77-91DD-498A-AD42-22247876D4D4}">
  <a:tblStyle styleId="{0BA7EE77-91DD-498A-AD42-22247876D4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44189" autoAdjust="0"/>
  </p:normalViewPr>
  <p:slideViewPr>
    <p:cSldViewPr snapToGrid="0">
      <p:cViewPr varScale="1">
        <p:scale>
          <a:sx n="57" d="100"/>
          <a:sy n="57" d="100"/>
        </p:scale>
        <p:origin x="31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k Douglas de Lima" userId="73dd8d1c6ce9cd2d" providerId="LiveId" clId="{621F9B14-7CE3-482E-AD17-F8DE96D72D3F}"/>
    <pc:docChg chg="modSld">
      <pc:chgData name="Erick Douglas de Lima" userId="73dd8d1c6ce9cd2d" providerId="LiveId" clId="{621F9B14-7CE3-482E-AD17-F8DE96D72D3F}" dt="2022-08-02T02:03:28.805" v="0" actId="1076"/>
      <pc:docMkLst>
        <pc:docMk/>
      </pc:docMkLst>
      <pc:sldChg chg="modSp mod">
        <pc:chgData name="Erick Douglas de Lima" userId="73dd8d1c6ce9cd2d" providerId="LiveId" clId="{621F9B14-7CE3-482E-AD17-F8DE96D72D3F}" dt="2022-08-02T02:03:28.805" v="0" actId="1076"/>
        <pc:sldMkLst>
          <pc:docMk/>
          <pc:sldMk cId="19227781" sldId="291"/>
        </pc:sldMkLst>
        <pc:spChg chg="mod">
          <ac:chgData name="Erick Douglas de Lima" userId="73dd8d1c6ce9cd2d" providerId="LiveId" clId="{621F9B14-7CE3-482E-AD17-F8DE96D72D3F}" dt="2022-08-02T02:03:28.805" v="0" actId="1076"/>
          <ac:spMkLst>
            <pc:docMk/>
            <pc:sldMk cId="19227781" sldId="291"/>
            <ac:spMk id="19" creationId="{6F1F1BDE-7FBE-46E0-BA71-166E0AEF7837}"/>
          </ac:spMkLst>
        </pc:spChg>
      </pc:sldChg>
    </pc:docChg>
  </pc:docChgLst>
  <pc:docChgLst>
    <pc:chgData name="Erick Douglas de Lima" userId="73dd8d1c6ce9cd2d" providerId="LiveId" clId="{A6FBF185-7C89-4561-90B8-D1C391966D44}"/>
    <pc:docChg chg="modSld">
      <pc:chgData name="Erick Douglas de Lima" userId="73dd8d1c6ce9cd2d" providerId="LiveId" clId="{A6FBF185-7C89-4561-90B8-D1C391966D44}" dt="2022-07-09T15:48:28.388" v="6" actId="6549"/>
      <pc:docMkLst>
        <pc:docMk/>
      </pc:docMkLst>
      <pc:sldChg chg="modNotesTx">
        <pc:chgData name="Erick Douglas de Lima" userId="73dd8d1c6ce9cd2d" providerId="LiveId" clId="{A6FBF185-7C89-4561-90B8-D1C391966D44}" dt="2022-07-09T15:48:08.668" v="2" actId="6549"/>
        <pc:sldMkLst>
          <pc:docMk/>
          <pc:sldMk cId="200921155" sldId="295"/>
        </pc:sldMkLst>
      </pc:sldChg>
      <pc:sldChg chg="modNotesTx">
        <pc:chgData name="Erick Douglas de Lima" userId="73dd8d1c6ce9cd2d" providerId="LiveId" clId="{A6FBF185-7C89-4561-90B8-D1C391966D44}" dt="2022-07-09T15:47:39.206" v="0" actId="6549"/>
        <pc:sldMkLst>
          <pc:docMk/>
          <pc:sldMk cId="2879492321" sldId="314"/>
        </pc:sldMkLst>
      </pc:sldChg>
      <pc:sldChg chg="modNotesTx">
        <pc:chgData name="Erick Douglas de Lima" userId="73dd8d1c6ce9cd2d" providerId="LiveId" clId="{A6FBF185-7C89-4561-90B8-D1C391966D44}" dt="2022-07-09T15:48:02.128" v="1" actId="6549"/>
        <pc:sldMkLst>
          <pc:docMk/>
          <pc:sldMk cId="1034797044" sldId="317"/>
        </pc:sldMkLst>
      </pc:sldChg>
      <pc:sldChg chg="modNotesTx">
        <pc:chgData name="Erick Douglas de Lima" userId="73dd8d1c6ce9cd2d" providerId="LiveId" clId="{A6FBF185-7C89-4561-90B8-D1C391966D44}" dt="2022-07-09T15:48:12.329" v="3" actId="6549"/>
        <pc:sldMkLst>
          <pc:docMk/>
          <pc:sldMk cId="3343894961" sldId="318"/>
        </pc:sldMkLst>
      </pc:sldChg>
      <pc:sldChg chg="modNotesTx">
        <pc:chgData name="Erick Douglas de Lima" userId="73dd8d1c6ce9cd2d" providerId="LiveId" clId="{A6FBF185-7C89-4561-90B8-D1C391966D44}" dt="2022-07-09T15:48:16.079" v="4" actId="6549"/>
        <pc:sldMkLst>
          <pc:docMk/>
          <pc:sldMk cId="3635353370" sldId="319"/>
        </pc:sldMkLst>
      </pc:sldChg>
      <pc:sldChg chg="modNotesTx">
        <pc:chgData name="Erick Douglas de Lima" userId="73dd8d1c6ce9cd2d" providerId="LiveId" clId="{A6FBF185-7C89-4561-90B8-D1C391966D44}" dt="2022-07-09T15:48:28.388" v="6" actId="6549"/>
        <pc:sldMkLst>
          <pc:docMk/>
          <pc:sldMk cId="2354048710" sldId="320"/>
        </pc:sldMkLst>
      </pc:sldChg>
      <pc:sldChg chg="modNotesTx">
        <pc:chgData name="Erick Douglas de Lima" userId="73dd8d1c6ce9cd2d" providerId="LiveId" clId="{A6FBF185-7C89-4561-90B8-D1C391966D44}" dt="2022-07-09T15:48:25.197" v="5" actId="6549"/>
        <pc:sldMkLst>
          <pc:docMk/>
          <pc:sldMk cId="1715570967" sldId="321"/>
        </pc:sldMkLst>
      </pc:sldChg>
    </pc:docChg>
  </pc:docChgLst>
  <pc:docChgLst>
    <pc:chgData name="Erick Douglas de Lima" userId="73dd8d1c6ce9cd2d" providerId="LiveId" clId="{9B202516-A1DB-447A-B950-6099A2A0E09A}"/>
    <pc:docChg chg="undo custSel addSld modSld sldOrd">
      <pc:chgData name="Erick Douglas de Lima" userId="73dd8d1c6ce9cd2d" providerId="LiveId" clId="{9B202516-A1DB-447A-B950-6099A2A0E09A}" dt="2022-07-07T23:15:19.298" v="352" actId="6549"/>
      <pc:docMkLst>
        <pc:docMk/>
      </pc:docMkLst>
      <pc:sldChg chg="addSp delSp modSp mod">
        <pc:chgData name="Erick Douglas de Lima" userId="73dd8d1c6ce9cd2d" providerId="LiveId" clId="{9B202516-A1DB-447A-B950-6099A2A0E09A}" dt="2022-07-07T23:15:19.298" v="352" actId="6549"/>
        <pc:sldMkLst>
          <pc:docMk/>
          <pc:sldMk cId="19227781" sldId="291"/>
        </pc:sldMkLst>
        <pc:spChg chg="add del mod">
          <ac:chgData name="Erick Douglas de Lima" userId="73dd8d1c6ce9cd2d" providerId="LiveId" clId="{9B202516-A1DB-447A-B950-6099A2A0E09A}" dt="2022-07-07T23:15:19.298" v="352" actId="6549"/>
          <ac:spMkLst>
            <pc:docMk/>
            <pc:sldMk cId="19227781" sldId="291"/>
            <ac:spMk id="19" creationId="{6F1F1BDE-7FBE-46E0-BA71-166E0AEF7837}"/>
          </ac:spMkLst>
        </pc:spChg>
      </pc:sldChg>
      <pc:sldChg chg="modSp mod modNotesTx">
        <pc:chgData name="Erick Douglas de Lima" userId="73dd8d1c6ce9cd2d" providerId="LiveId" clId="{9B202516-A1DB-447A-B950-6099A2A0E09A}" dt="2022-07-07T23:11:03.216" v="120"/>
        <pc:sldMkLst>
          <pc:docMk/>
          <pc:sldMk cId="1750480914" sldId="316"/>
        </pc:sldMkLst>
        <pc:spChg chg="mod">
          <ac:chgData name="Erick Douglas de Lima" userId="73dd8d1c6ce9cd2d" providerId="LiveId" clId="{9B202516-A1DB-447A-B950-6099A2A0E09A}" dt="2022-07-07T23:09:59.838" v="114" actId="20577"/>
          <ac:spMkLst>
            <pc:docMk/>
            <pc:sldMk cId="1750480914" sldId="316"/>
            <ac:spMk id="2" creationId="{4AC443DC-D46D-442A-A8FF-D86CF2374379}"/>
          </ac:spMkLst>
        </pc:spChg>
        <pc:spChg chg="mod">
          <ac:chgData name="Erick Douglas de Lima" userId="73dd8d1c6ce9cd2d" providerId="LiveId" clId="{9B202516-A1DB-447A-B950-6099A2A0E09A}" dt="2022-07-07T23:11:03.216" v="120"/>
          <ac:spMkLst>
            <pc:docMk/>
            <pc:sldMk cId="1750480914" sldId="316"/>
            <ac:spMk id="5" creationId="{33D3CF61-651A-4DE0-AF6D-D3321DFEAD21}"/>
          </ac:spMkLst>
        </pc:spChg>
      </pc:sldChg>
      <pc:sldChg chg="ord">
        <pc:chgData name="Erick Douglas de Lima" userId="73dd8d1c6ce9cd2d" providerId="LiveId" clId="{9B202516-A1DB-447A-B950-6099A2A0E09A}" dt="2022-07-07T23:05:13.327" v="1"/>
        <pc:sldMkLst>
          <pc:docMk/>
          <pc:sldMk cId="3635353370" sldId="319"/>
        </pc:sldMkLst>
      </pc:sldChg>
      <pc:sldChg chg="addSp modSp new mod">
        <pc:chgData name="Erick Douglas de Lima" userId="73dd8d1c6ce9cd2d" providerId="LiveId" clId="{9B202516-A1DB-447A-B950-6099A2A0E09A}" dt="2022-07-07T23:05:46.382" v="51" actId="1076"/>
        <pc:sldMkLst>
          <pc:docMk/>
          <pc:sldMk cId="2062767165" sldId="322"/>
        </pc:sldMkLst>
        <pc:spChg chg="mod">
          <ac:chgData name="Erick Douglas de Lima" userId="73dd8d1c6ce9cd2d" providerId="LiveId" clId="{9B202516-A1DB-447A-B950-6099A2A0E09A}" dt="2022-07-07T23:05:33.958" v="48" actId="20577"/>
          <ac:spMkLst>
            <pc:docMk/>
            <pc:sldMk cId="2062767165" sldId="322"/>
            <ac:spMk id="2" creationId="{95AAC7B6-EB1A-293D-61ED-E5A7E6A28709}"/>
          </ac:spMkLst>
        </pc:spChg>
        <pc:picChg chg="add mod">
          <ac:chgData name="Erick Douglas de Lima" userId="73dd8d1c6ce9cd2d" providerId="LiveId" clId="{9B202516-A1DB-447A-B950-6099A2A0E09A}" dt="2022-07-07T23:05:46.382" v="51" actId="1076"/>
          <ac:picMkLst>
            <pc:docMk/>
            <pc:sldMk cId="2062767165" sldId="322"/>
            <ac:picMk id="4" creationId="{8883123E-61BF-854A-AB57-32F19C32D9AB}"/>
          </ac:picMkLst>
        </pc:picChg>
      </pc:sldChg>
      <pc:sldChg chg="addSp delSp modSp add mod ord">
        <pc:chgData name="Erick Douglas de Lima" userId="73dd8d1c6ce9cd2d" providerId="LiveId" clId="{9B202516-A1DB-447A-B950-6099A2A0E09A}" dt="2022-07-07T23:08:44.112" v="88"/>
        <pc:sldMkLst>
          <pc:docMk/>
          <pc:sldMk cId="2621720658" sldId="323"/>
        </pc:sldMkLst>
        <pc:spChg chg="del">
          <ac:chgData name="Erick Douglas de Lima" userId="73dd8d1c6ce9cd2d" providerId="LiveId" clId="{9B202516-A1DB-447A-B950-6099A2A0E09A}" dt="2022-07-07T23:07:57.304" v="76" actId="478"/>
          <ac:spMkLst>
            <pc:docMk/>
            <pc:sldMk cId="2621720658" sldId="323"/>
            <ac:spMk id="5" creationId="{33D3CF61-651A-4DE0-AF6D-D3321DFEAD21}"/>
          </ac:spMkLst>
        </pc:spChg>
        <pc:picChg chg="add mod">
          <ac:chgData name="Erick Douglas de Lima" userId="73dd8d1c6ce9cd2d" providerId="LiveId" clId="{9B202516-A1DB-447A-B950-6099A2A0E09A}" dt="2022-07-07T23:08:37.799" v="85" actId="1076"/>
          <ac:picMkLst>
            <pc:docMk/>
            <pc:sldMk cId="2621720658" sldId="323"/>
            <ac:picMk id="4" creationId="{DE16C988-965D-3F81-20DB-0614430224CA}"/>
          </ac:picMkLst>
        </pc:picChg>
        <pc:picChg chg="add mod">
          <ac:chgData name="Erick Douglas de Lima" userId="73dd8d1c6ce9cd2d" providerId="LiveId" clId="{9B202516-A1DB-447A-B950-6099A2A0E09A}" dt="2022-07-07T23:08:39.432" v="86" actId="1076"/>
          <ac:picMkLst>
            <pc:docMk/>
            <pc:sldMk cId="2621720658" sldId="323"/>
            <ac:picMk id="7" creationId="{15E1D680-4FB9-96DF-801F-06B71D48D858}"/>
          </ac:picMkLst>
        </pc:picChg>
        <pc:picChg chg="add mod">
          <ac:chgData name="Erick Douglas de Lima" userId="73dd8d1c6ce9cd2d" providerId="LiveId" clId="{9B202516-A1DB-447A-B950-6099A2A0E09A}" dt="2022-07-07T23:08:34.704" v="84" actId="1076"/>
          <ac:picMkLst>
            <pc:docMk/>
            <pc:sldMk cId="2621720658" sldId="323"/>
            <ac:picMk id="9" creationId="{77DF2ED2-BBBF-7568-2F50-8B9F23B911E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91013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995485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184536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947045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56117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51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25548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53152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63316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sz="1800" b="1" i="0" dirty="0">
                <a:solidFill>
                  <a:srgbClr val="000000"/>
                </a:solidFill>
                <a:effectLst/>
                <a:latin typeface="Calibri" panose="020F0502020204030204" pitchFamily="34" charset="0"/>
              </a:rPr>
              <a:t>Volume</a:t>
            </a:r>
            <a:r>
              <a:rPr lang="pt-BR" sz="1800" b="0" i="0" dirty="0">
                <a:solidFill>
                  <a:srgbClr val="000000"/>
                </a:solidFill>
                <a:effectLst/>
                <a:latin typeface="Calibri" panose="020F0502020204030204" pitchFamily="34" charset="0"/>
              </a:rPr>
              <a:t>: Dentro do Big Data, o volume é mais bem evidenciado por fatos</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cotidianos, como a quantidade de transações bancárias realizadas por dia, os registros</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de chamadas, troca de e-mails ou interações em redes sociais. Esses exemplos ajudam</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a ter uma ideia do volume de dados presente no mundo atualmente.</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A IDC prevê que a quantidade de dados que existe no mundo está crescendo</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de 33 </a:t>
            </a:r>
            <a:r>
              <a:rPr lang="pt-BR" sz="1800" b="0" i="0" dirty="0" err="1">
                <a:solidFill>
                  <a:srgbClr val="000000"/>
                </a:solidFill>
                <a:effectLst/>
                <a:latin typeface="Calibri" panose="020F0502020204030204" pitchFamily="34" charset="0"/>
              </a:rPr>
              <a:t>zetabytes</a:t>
            </a:r>
            <a:r>
              <a:rPr lang="pt-BR" sz="1800" b="0" i="0" dirty="0">
                <a:solidFill>
                  <a:srgbClr val="000000"/>
                </a:solidFill>
                <a:effectLst/>
                <a:latin typeface="Calibri" panose="020F0502020204030204" pitchFamily="34" charset="0"/>
              </a:rPr>
              <a:t>, em 2018, para 177 </a:t>
            </a:r>
            <a:r>
              <a:rPr lang="pt-BR" sz="1800" b="0" i="0" dirty="0" err="1">
                <a:solidFill>
                  <a:srgbClr val="000000"/>
                </a:solidFill>
                <a:effectLst/>
                <a:latin typeface="Calibri" panose="020F0502020204030204" pitchFamily="34" charset="0"/>
              </a:rPr>
              <a:t>zetabytes</a:t>
            </a:r>
            <a:r>
              <a:rPr lang="pt-BR" sz="1800" b="0" i="0" dirty="0">
                <a:solidFill>
                  <a:srgbClr val="000000"/>
                </a:solidFill>
                <a:effectLst/>
                <a:latin typeface="Calibri" panose="020F0502020204030204" pitchFamily="34" charset="0"/>
              </a:rPr>
              <a:t>, em 2025. Todos os dias é criado um</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número impensável de dados de forma que não valeria a pena informar a quantidade</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de produzidos aqui, uma vez que ao acabar de ler esse texto os dados já terão se</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alterado.</a:t>
            </a:r>
            <a:br>
              <a:rPr lang="pt-BR" sz="1800" b="0" i="0" dirty="0">
                <a:solidFill>
                  <a:srgbClr val="000000"/>
                </a:solidFill>
                <a:effectLst/>
                <a:latin typeface="Calibri" panose="020F0502020204030204" pitchFamily="34" charset="0"/>
              </a:rPr>
            </a:br>
            <a:r>
              <a:rPr lang="pt-BR" sz="1800" b="1" i="0" dirty="0">
                <a:solidFill>
                  <a:srgbClr val="000000"/>
                </a:solidFill>
                <a:effectLst/>
                <a:latin typeface="Calibri" panose="020F0502020204030204" pitchFamily="34" charset="0"/>
              </a:rPr>
              <a:t>Velocidade</a:t>
            </a:r>
            <a:r>
              <a:rPr lang="pt-BR" sz="1800" b="0" i="0" dirty="0">
                <a:solidFill>
                  <a:srgbClr val="000000"/>
                </a:solidFill>
                <a:effectLst/>
                <a:latin typeface="Calibri" panose="020F0502020204030204" pitchFamily="34" charset="0"/>
              </a:rPr>
              <a:t>: Refere-se literalmente à rapidez com que os dados são gerados. É</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o grande diferencial competitivo dentro das empresas, afinal, quanto mais rápido você</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processa o dado, mais rápido ele se torna uma informação estratégica para sua</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empresa. É o mesmo conceito de utilizar um mapa desatualizado para conhecer uma</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nova cidade, provavelmente as informações, ruas e comércios serão diferentes e por</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isso sua experiência poderá ser desagradável.</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A velocidade do Big Data garante uma melhor assertividade nas informações,</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já que elas são analisadas quase em tempo real</a:t>
            </a:r>
            <a:r>
              <a:rPr lang="pt-BR" dirty="0"/>
              <a:t> </a:t>
            </a:r>
            <a:br>
              <a:rPr lang="pt-BR" dirty="0"/>
            </a:br>
            <a:r>
              <a:rPr lang="pt-BR" sz="1800" b="0" i="0" dirty="0">
                <a:solidFill>
                  <a:srgbClr val="000000"/>
                </a:solidFill>
                <a:effectLst/>
                <a:latin typeface="Calibri" panose="020F0502020204030204" pitchFamily="34" charset="0"/>
              </a:rPr>
              <a:t>Estima-se que haverá um momento em que a tecnologia permitirá que os</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dados sejam analisados em tempo real, e assim as informações serão atualizadas</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instantaneamente para um fim específico.</a:t>
            </a:r>
            <a:br>
              <a:rPr lang="pt-BR" sz="1800" b="0" i="0" dirty="0">
                <a:solidFill>
                  <a:srgbClr val="000000"/>
                </a:solidFill>
                <a:effectLst/>
                <a:latin typeface="Calibri" panose="020F0502020204030204" pitchFamily="34" charset="0"/>
              </a:rPr>
            </a:br>
            <a:r>
              <a:rPr lang="pt-BR" sz="1800" b="1" i="0" dirty="0">
                <a:solidFill>
                  <a:srgbClr val="000000"/>
                </a:solidFill>
                <a:effectLst/>
                <a:latin typeface="Calibri" panose="020F0502020204030204" pitchFamily="34" charset="0"/>
              </a:rPr>
              <a:t>Variedade</a:t>
            </a:r>
            <a:r>
              <a:rPr lang="pt-BR" sz="1800" b="0" i="0" dirty="0">
                <a:solidFill>
                  <a:srgbClr val="000000"/>
                </a:solidFill>
                <a:effectLst/>
                <a:latin typeface="Calibri" panose="020F0502020204030204" pitchFamily="34" charset="0"/>
              </a:rPr>
              <a:t>: O volume é o primeiro dos desafios, seguido pela variedade dos</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dados produzidos e captados atualmente. Como informamos anteriormente, hoje no</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Big Data a maior parte dos dados não estão estruturados, ou seja, não se encontram</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agrupados em ordem e separados por assunto. Temos uma infinidade de dados</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dispersos na rede e isso produz variados pontos de vista sobre uma mesma situação.</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As empresas que conseguem usar essa variedade em seu favor têm um valor</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específico agregado em seu negócio</a:t>
            </a:r>
            <a:br>
              <a:rPr lang="pt-BR" sz="1800" b="0" i="0" dirty="0">
                <a:solidFill>
                  <a:srgbClr val="000000"/>
                </a:solidFill>
                <a:effectLst/>
                <a:latin typeface="Calibri" panose="020F0502020204030204" pitchFamily="34" charset="0"/>
              </a:rPr>
            </a:br>
            <a:r>
              <a:rPr lang="pt-BR" sz="1800" b="1" i="0" dirty="0">
                <a:solidFill>
                  <a:srgbClr val="000000"/>
                </a:solidFill>
                <a:effectLst/>
                <a:latin typeface="Calibri" panose="020F0502020204030204" pitchFamily="34" charset="0"/>
              </a:rPr>
              <a:t>Veracidade</a:t>
            </a:r>
            <a:r>
              <a:rPr lang="pt-BR" sz="1800" b="0" i="0" dirty="0">
                <a:solidFill>
                  <a:srgbClr val="000000"/>
                </a:solidFill>
                <a:effectLst/>
                <a:latin typeface="Calibri" panose="020F0502020204030204" pitchFamily="34" charset="0"/>
              </a:rPr>
              <a:t>: Um item que está intimamente ligado à velocidade, já que um</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dado desatualizado não pode ser considerado um dado verídico, uma vez que não</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condiz com o que está acontecendo naquele momento. É preciso ter em conta que para</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colher bons resultados dentro do Big Data é imprescindível obter dados verdadeiros e</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relevantes, ou seja, verificados e ponderados para o propósito da análise em questão.</a:t>
            </a:r>
            <a:r>
              <a:rPr lang="pt-BR" dirty="0"/>
              <a:t> </a:t>
            </a:r>
            <a:br>
              <a:rPr lang="pt-BR" dirty="0"/>
            </a:br>
            <a:r>
              <a:rPr lang="pt-BR" sz="1800" b="1" i="0" dirty="0">
                <a:solidFill>
                  <a:srgbClr val="000000"/>
                </a:solidFill>
                <a:effectLst/>
                <a:latin typeface="Calibri" panose="020F0502020204030204" pitchFamily="34" charset="0"/>
              </a:rPr>
              <a:t>Valor</a:t>
            </a:r>
            <a:r>
              <a:rPr lang="pt-BR" sz="1800" b="0" i="0" dirty="0">
                <a:solidFill>
                  <a:srgbClr val="000000"/>
                </a:solidFill>
                <a:effectLst/>
                <a:latin typeface="Calibri" panose="020F0502020204030204" pitchFamily="34" charset="0"/>
              </a:rPr>
              <a:t>: A troca do resultado pelo custo do investimento. Para saber realizar todo</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o processo de Big Data dentro do negócio, precisa levar em conta o custo do mesmo,</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ter uma visão realista sobre onde aplicar os resultados e, principalmente, saber</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exatamente qual informação se procura. É necessário esse foco para obter o valor real</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do processo e assim pesar o custo e benefício. Em outras palavras, os dados agregam</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valor para a empresa? A aplicação do Big Data aumentou a receita da empresa, reduziu</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custos? Encontrou alguma nova oportunidade de negócios? Melhorou a qualidade do</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produto ou serviço? Aumentou a satisfação do cliente? Garantiu melhores resultados a</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resolução dos problemas? Todas essas perguntas são fundamentais para saber se os</a:t>
            </a:r>
            <a:br>
              <a:rPr lang="pt-BR" sz="1800" b="0" i="0" dirty="0">
                <a:solidFill>
                  <a:srgbClr val="000000"/>
                </a:solidFill>
                <a:effectLst/>
                <a:latin typeface="Calibri" panose="020F0502020204030204" pitchFamily="34" charset="0"/>
              </a:rPr>
            </a:br>
            <a:r>
              <a:rPr lang="pt-BR" sz="1800" b="0" i="0" dirty="0">
                <a:solidFill>
                  <a:srgbClr val="000000"/>
                </a:solidFill>
                <a:effectLst/>
                <a:latin typeface="Calibri" panose="020F0502020204030204" pitchFamily="34" charset="0"/>
              </a:rPr>
              <a:t>dados possuem valor para empresa.</a:t>
            </a:r>
            <a:r>
              <a:rPr lang="pt-BR" dirty="0"/>
              <a:t> </a:t>
            </a:r>
            <a:br>
              <a:rPr lang="pt-BR" dirty="0"/>
            </a:br>
            <a:endParaRPr lang="pt-BR" dirty="0"/>
          </a:p>
        </p:txBody>
      </p:sp>
    </p:spTree>
    <p:extLst>
      <p:ext uri="{BB962C8B-B14F-4D97-AF65-F5344CB8AC3E}">
        <p14:creationId xmlns:p14="http://schemas.microsoft.com/office/powerpoint/2010/main" val="999294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89026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18877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15766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2800" b="1" dirty="0"/>
              <a:t>Engenharia de dados e computação em nuvem</a:t>
            </a:r>
            <a:endParaRPr sz="2800" dirty="0"/>
          </a:p>
        </p:txBody>
      </p:sp>
      <p:sp>
        <p:nvSpPr>
          <p:cNvPr id="47" name="Google Shape;47;p15"/>
          <p:cNvSpPr txBox="1">
            <a:spLocks noGrp="1"/>
          </p:cNvSpPr>
          <p:nvPr>
            <p:ph type="subTitle" idx="1"/>
          </p:nvPr>
        </p:nvSpPr>
        <p:spPr>
          <a:xfrm>
            <a:off x="7730421" y="3298356"/>
            <a:ext cx="887228" cy="42931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Aula 1</a:t>
            </a:r>
            <a:endParaRPr dirty="0"/>
          </a:p>
        </p:txBody>
      </p:sp>
      <p:grpSp>
        <p:nvGrpSpPr>
          <p:cNvPr id="48" name="Google Shape;48;p15"/>
          <p:cNvGrpSpPr/>
          <p:nvPr/>
        </p:nvGrpSpPr>
        <p:grpSpPr>
          <a:xfrm>
            <a:off x="273045" y="409873"/>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5"/>
              <p:cNvSpPr/>
              <p:nvPr/>
            </p:nvSpPr>
            <p:spPr>
              <a:xfrm>
                <a:off x="2372275" y="951968"/>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IA</a:t>
                </a:r>
                <a:endParaRPr dirty="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47;p15">
            <a:extLst>
              <a:ext uri="{FF2B5EF4-FFF2-40B4-BE49-F238E27FC236}">
                <a16:creationId xmlns:a16="http://schemas.microsoft.com/office/drawing/2014/main" id="{3E83E3F6-D749-4084-A9BB-51D617A3C225}"/>
              </a:ext>
            </a:extLst>
          </p:cNvPr>
          <p:cNvSpPr txBox="1">
            <a:spLocks/>
          </p:cNvSpPr>
          <p:nvPr/>
        </p:nvSpPr>
        <p:spPr>
          <a:xfrm>
            <a:off x="6105450" y="4604559"/>
            <a:ext cx="2581200" cy="7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en-US" dirty="0"/>
              <a:t>Erick Douglas de Lima</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129309"/>
            <a:ext cx="8229600" cy="653566"/>
          </a:xfrm>
        </p:spPr>
        <p:txBody>
          <a:bodyPr>
            <a:normAutofit/>
          </a:bodyPr>
          <a:lstStyle/>
          <a:p>
            <a:r>
              <a:rPr lang="pt-BR" dirty="0">
                <a:effectLst/>
                <a:latin typeface="Calibri" panose="020F0502020204030204" pitchFamily="34" charset="0"/>
              </a:rPr>
              <a:t>O que é um Data </a:t>
            </a:r>
            <a:r>
              <a:rPr lang="pt-BR" dirty="0" err="1">
                <a:effectLst/>
                <a:latin typeface="Calibri" panose="020F0502020204030204" pitchFamily="34" charset="0"/>
              </a:rPr>
              <a:t>Warehouse</a:t>
            </a:r>
            <a:r>
              <a:rPr lang="pt-BR" dirty="0">
                <a:effectLst/>
                <a:latin typeface="Calibri" panose="020F0502020204030204" pitchFamily="34" charset="0"/>
              </a:rPr>
              <a:t>?</a:t>
            </a:r>
            <a:endParaRPr lang="pt-BR" dirty="0"/>
          </a:p>
        </p:txBody>
      </p:sp>
      <p:sp>
        <p:nvSpPr>
          <p:cNvPr id="5" name="TextBox 4">
            <a:extLst>
              <a:ext uri="{FF2B5EF4-FFF2-40B4-BE49-F238E27FC236}">
                <a16:creationId xmlns:a16="http://schemas.microsoft.com/office/drawing/2014/main" id="{01ADAD9E-5440-40BA-8830-4D37846D9974}"/>
              </a:ext>
            </a:extLst>
          </p:cNvPr>
          <p:cNvSpPr txBox="1"/>
          <p:nvPr/>
        </p:nvSpPr>
        <p:spPr>
          <a:xfrm>
            <a:off x="559675" y="1064172"/>
            <a:ext cx="8127125" cy="2893100"/>
          </a:xfrm>
          <a:prstGeom prst="rect">
            <a:avLst/>
          </a:prstGeom>
          <a:noFill/>
        </p:spPr>
        <p:txBody>
          <a:bodyPr wrap="square">
            <a:spAutoFit/>
          </a:bodyPr>
          <a:lstStyle/>
          <a:p>
            <a:pPr marL="285750" indent="-285750" algn="just">
              <a:buFont typeface="Arial" panose="020B0604020202020204" pitchFamily="34" charset="0"/>
              <a:buChar char="•"/>
            </a:pPr>
            <a:r>
              <a:rPr lang="pt-BR" dirty="0"/>
              <a:t>O Data </a:t>
            </a:r>
            <a:r>
              <a:rPr lang="pt-BR" dirty="0" err="1"/>
              <a:t>Warehouse</a:t>
            </a:r>
            <a:r>
              <a:rPr lang="pt-BR" dirty="0"/>
              <a:t> (DW) é uma tecnologia que foi desenvolvida nos anos 80 com o objetivo de simplificar as pesquisas através de um banco de dados organizado e com alta capacidade de armazenamento. Pode ser visto como um grande banco de dados que contém dados históricos relativos às atividades de uma instituição ou organização de forma consolidada. Para Barbieri (2001), um Data </a:t>
            </a:r>
            <a:r>
              <a:rPr lang="pt-BR" dirty="0" err="1"/>
              <a:t>Warehouse</a:t>
            </a:r>
            <a:r>
              <a:rPr lang="pt-BR" dirty="0"/>
              <a:t> (DW) é um banco de dados histórico, separado em estruturas lógicas dimensionais, concebido para armazenar dados extraídos dos sistemas legados e ERP da empresa. Segundo Colaço (2004), antes de serem armazenados no DW, os dados são selecionados, organizados e integrados para que possam ser acessados de forma mais eficiente, auxiliando assim o processo de tomada de decisão. </a:t>
            </a:r>
          </a:p>
          <a:p>
            <a:pPr algn="just"/>
            <a:endParaRPr lang="pt-BR" dirty="0"/>
          </a:p>
          <a:p>
            <a:pPr marL="285750" indent="-285750" algn="just">
              <a:buFont typeface="Arial" panose="020B0604020202020204" pitchFamily="34" charset="0"/>
              <a:buChar char="•"/>
            </a:pPr>
            <a:r>
              <a:rPr lang="pt-BR" dirty="0"/>
              <a:t>A tradução literal do termo Data </a:t>
            </a:r>
            <a:r>
              <a:rPr lang="pt-BR" dirty="0" err="1"/>
              <a:t>Warehouse</a:t>
            </a:r>
            <a:r>
              <a:rPr lang="pt-BR" dirty="0"/>
              <a:t> seria "armazém de dados", já que ele foi pensado para agir exatamente dessa forma, fornecendo ao usuário um agrupamento de dados estruturados e produzindo relatórios que facilitam a tomada de decisões (INMON, 1995).</a:t>
            </a:r>
          </a:p>
        </p:txBody>
      </p:sp>
    </p:spTree>
    <p:extLst>
      <p:ext uri="{BB962C8B-B14F-4D97-AF65-F5344CB8AC3E}">
        <p14:creationId xmlns:p14="http://schemas.microsoft.com/office/powerpoint/2010/main" val="334389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129309"/>
            <a:ext cx="8229600" cy="653566"/>
          </a:xfrm>
        </p:spPr>
        <p:txBody>
          <a:bodyPr>
            <a:normAutofit/>
          </a:bodyPr>
          <a:lstStyle/>
          <a:p>
            <a:r>
              <a:rPr lang="pt-BR" dirty="0">
                <a:effectLst/>
                <a:latin typeface="Calibri" panose="020F0502020204030204" pitchFamily="34" charset="0"/>
              </a:rPr>
              <a:t>O que é um Data Mart?</a:t>
            </a:r>
            <a:endParaRPr lang="pt-BR" dirty="0"/>
          </a:p>
        </p:txBody>
      </p:sp>
      <p:sp>
        <p:nvSpPr>
          <p:cNvPr id="5" name="TextBox 4">
            <a:extLst>
              <a:ext uri="{FF2B5EF4-FFF2-40B4-BE49-F238E27FC236}">
                <a16:creationId xmlns:a16="http://schemas.microsoft.com/office/drawing/2014/main" id="{01ADAD9E-5440-40BA-8830-4D37846D9974}"/>
              </a:ext>
            </a:extLst>
          </p:cNvPr>
          <p:cNvSpPr txBox="1"/>
          <p:nvPr/>
        </p:nvSpPr>
        <p:spPr>
          <a:xfrm>
            <a:off x="559675" y="1064172"/>
            <a:ext cx="8127125" cy="1600438"/>
          </a:xfrm>
          <a:prstGeom prst="rect">
            <a:avLst/>
          </a:prstGeom>
          <a:noFill/>
        </p:spPr>
        <p:txBody>
          <a:bodyPr wrap="square">
            <a:spAutoFit/>
          </a:bodyPr>
          <a:lstStyle/>
          <a:p>
            <a:pPr marL="285750" indent="-285750" algn="just">
              <a:buFont typeface="Arial" panose="020B0604020202020204" pitchFamily="34" charset="0"/>
              <a:buChar char="•"/>
            </a:pPr>
            <a:r>
              <a:rPr lang="pt-BR" dirty="0"/>
              <a:t>Data Mart é um banco de dados que representa um segmento (assunto) de um Data </a:t>
            </a:r>
            <a:r>
              <a:rPr lang="pt-BR" dirty="0" err="1"/>
              <a:t>Warehouse</a:t>
            </a:r>
            <a:r>
              <a:rPr lang="pt-BR" dirty="0"/>
              <a:t>. Pode ser representado como um subconjunto de dados dentro do conjunto do Data </a:t>
            </a:r>
            <a:r>
              <a:rPr lang="pt-BR" dirty="0" err="1"/>
              <a:t>Warehouse</a:t>
            </a:r>
            <a:r>
              <a:rPr lang="pt-BR" dirty="0"/>
              <a:t>, normalmente se identifica com um setor (departamento) específico do negócio. Os Data </a:t>
            </a:r>
            <a:r>
              <a:rPr lang="pt-BR" dirty="0" err="1"/>
              <a:t>Warehouses</a:t>
            </a:r>
            <a:r>
              <a:rPr lang="pt-BR" dirty="0"/>
              <a:t> são criados para servir como o armazenamento central de dados para toda a empresa, enquanto um Data Mart atende à solicitação de uma divisão ou função comercial específica. O Data Mart por ser um conjunto menor de dados, oferece acesso mais fácil aos dados do setor (departamento) em questão.</a:t>
            </a:r>
          </a:p>
        </p:txBody>
      </p:sp>
    </p:spTree>
    <p:extLst>
      <p:ext uri="{BB962C8B-B14F-4D97-AF65-F5344CB8AC3E}">
        <p14:creationId xmlns:p14="http://schemas.microsoft.com/office/powerpoint/2010/main" val="363535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AC7B6-EB1A-293D-61ED-E5A7E6A28709}"/>
              </a:ext>
            </a:extLst>
          </p:cNvPr>
          <p:cNvSpPr>
            <a:spLocks noGrp="1"/>
          </p:cNvSpPr>
          <p:nvPr>
            <p:ph type="title"/>
          </p:nvPr>
        </p:nvSpPr>
        <p:spPr/>
        <p:txBody>
          <a:bodyPr>
            <a:normAutofit fontScale="90000"/>
          </a:bodyPr>
          <a:lstStyle/>
          <a:p>
            <a:r>
              <a:rPr lang="en-US" dirty="0" err="1"/>
              <a:t>Diferenças</a:t>
            </a:r>
            <a:r>
              <a:rPr lang="en-US" dirty="0"/>
              <a:t> entre Data Warehouse e Data Mart</a:t>
            </a:r>
            <a:endParaRPr lang="pt-BR" dirty="0"/>
          </a:p>
        </p:txBody>
      </p:sp>
      <p:pic>
        <p:nvPicPr>
          <p:cNvPr id="4" name="Imagem 3">
            <a:extLst>
              <a:ext uri="{FF2B5EF4-FFF2-40B4-BE49-F238E27FC236}">
                <a16:creationId xmlns:a16="http://schemas.microsoft.com/office/drawing/2014/main" id="{8883123E-61BF-854A-AB57-32F19C32D9AB}"/>
              </a:ext>
            </a:extLst>
          </p:cNvPr>
          <p:cNvPicPr>
            <a:picLocks noChangeAspect="1"/>
          </p:cNvPicPr>
          <p:nvPr/>
        </p:nvPicPr>
        <p:blipFill>
          <a:blip r:embed="rId3"/>
          <a:stretch>
            <a:fillRect/>
          </a:stretch>
        </p:blipFill>
        <p:spPr>
          <a:xfrm>
            <a:off x="1144750" y="901027"/>
            <a:ext cx="6854500" cy="4046530"/>
          </a:xfrm>
          <a:prstGeom prst="rect">
            <a:avLst/>
          </a:prstGeom>
        </p:spPr>
      </p:pic>
    </p:spTree>
    <p:extLst>
      <p:ext uri="{BB962C8B-B14F-4D97-AF65-F5344CB8AC3E}">
        <p14:creationId xmlns:p14="http://schemas.microsoft.com/office/powerpoint/2010/main" val="206276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129309"/>
            <a:ext cx="8229600" cy="653566"/>
          </a:xfrm>
        </p:spPr>
        <p:txBody>
          <a:bodyPr>
            <a:normAutofit/>
          </a:bodyPr>
          <a:lstStyle/>
          <a:p>
            <a:r>
              <a:rPr lang="pt-BR" dirty="0">
                <a:effectLst/>
                <a:latin typeface="Calibri" panose="020F0502020204030204" pitchFamily="34" charset="0"/>
              </a:rPr>
              <a:t>O que é um Data Lake?</a:t>
            </a:r>
            <a:endParaRPr lang="pt-BR" dirty="0"/>
          </a:p>
        </p:txBody>
      </p:sp>
      <p:sp>
        <p:nvSpPr>
          <p:cNvPr id="5" name="TextBox 4">
            <a:extLst>
              <a:ext uri="{FF2B5EF4-FFF2-40B4-BE49-F238E27FC236}">
                <a16:creationId xmlns:a16="http://schemas.microsoft.com/office/drawing/2014/main" id="{01ADAD9E-5440-40BA-8830-4D37846D9974}"/>
              </a:ext>
            </a:extLst>
          </p:cNvPr>
          <p:cNvSpPr txBox="1"/>
          <p:nvPr/>
        </p:nvSpPr>
        <p:spPr>
          <a:xfrm>
            <a:off x="559675" y="1064172"/>
            <a:ext cx="8127125" cy="3970318"/>
          </a:xfrm>
          <a:prstGeom prst="rect">
            <a:avLst/>
          </a:prstGeom>
          <a:noFill/>
        </p:spPr>
        <p:txBody>
          <a:bodyPr wrap="square">
            <a:spAutoFit/>
          </a:bodyPr>
          <a:lstStyle/>
          <a:p>
            <a:pPr marL="285750" indent="-285750" algn="just">
              <a:buFont typeface="Arial" panose="020B0604020202020204" pitchFamily="34" charset="0"/>
              <a:buChar char="•"/>
            </a:pPr>
            <a:r>
              <a:rPr lang="pt-BR" dirty="0"/>
              <a:t>Ao contrário dos Data </a:t>
            </a:r>
            <a:r>
              <a:rPr lang="pt-BR" dirty="0" err="1"/>
              <a:t>Warehouses</a:t>
            </a:r>
            <a:r>
              <a:rPr lang="pt-BR" dirty="0"/>
              <a:t>, que geralmente aceitam dados limpos, os Data </a:t>
            </a:r>
            <a:r>
              <a:rPr lang="pt-BR" dirty="0" err="1"/>
              <a:t>Lakes</a:t>
            </a:r>
            <a:r>
              <a:rPr lang="pt-BR" dirty="0"/>
              <a:t> armazenam dados em seu formato bruto. Os Data </a:t>
            </a:r>
            <a:r>
              <a:rPr lang="pt-BR" dirty="0" err="1"/>
              <a:t>Lakes</a:t>
            </a:r>
            <a:r>
              <a:rPr lang="pt-BR" dirty="0"/>
              <a:t> podem armazenar dados não estruturados e estruturados e são conhecidos por serem mais escalonáveis horizontalmente (em outras palavras, é fácil adicionar mais dados aos Data </a:t>
            </a:r>
            <a:r>
              <a:rPr lang="pt-BR" dirty="0" err="1"/>
              <a:t>Lakes</a:t>
            </a:r>
            <a:r>
              <a:rPr lang="pt-BR" dirty="0"/>
              <a:t>). </a:t>
            </a:r>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r>
              <a:rPr lang="pt-BR" dirty="0"/>
              <a:t>Um Data Lake consiste em duas partes: armazenamento e processamento. O armazenamento requer um repositório de armazenamento infinitamente escalável e tolerante a falhas projetado para lidar com grandes volumes de dados com formas, tamanhos e velocidades de ingestão variados. O processamento requer um mecanismo de processamento que possa operar com êxito os dados nessa escala (TEJADA, 2017). </a:t>
            </a:r>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r>
              <a:rPr lang="pt-BR" dirty="0"/>
              <a:t>O Data Lake foi desenvolvido para possuir vários mecanismos de processamento e ser o repositório centralizado de todos os dados gerados e coletados de toda a empresa. No Data Lake pode armazenar uma infinidade de dados, desde dados estruturados ou semiestruturados a dados completamente não estruturados. É possível armazenar com segurança qualquer tipo de dados, independentemente do volume ou formato, com capacidade ilimitada de escalonamento e fornece uma maneira mais rápida de analisar conjuntos de dados do que os métodos tradicionais (SINGH; AHMAD, 2016). </a:t>
            </a:r>
          </a:p>
        </p:txBody>
      </p:sp>
    </p:spTree>
    <p:extLst>
      <p:ext uri="{BB962C8B-B14F-4D97-AF65-F5344CB8AC3E}">
        <p14:creationId xmlns:p14="http://schemas.microsoft.com/office/powerpoint/2010/main" val="171557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129309"/>
            <a:ext cx="8229600" cy="653566"/>
          </a:xfrm>
        </p:spPr>
        <p:txBody>
          <a:bodyPr>
            <a:normAutofit/>
          </a:bodyPr>
          <a:lstStyle/>
          <a:p>
            <a:r>
              <a:rPr lang="pt-BR" dirty="0">
                <a:effectLst/>
                <a:latin typeface="Calibri" panose="020F0502020204030204" pitchFamily="34" charset="0"/>
              </a:rPr>
              <a:t>Etapas do processamento de dados</a:t>
            </a:r>
            <a:endParaRPr lang="pt-BR" dirty="0"/>
          </a:p>
        </p:txBody>
      </p:sp>
      <p:pic>
        <p:nvPicPr>
          <p:cNvPr id="4" name="Picture 3">
            <a:extLst>
              <a:ext uri="{FF2B5EF4-FFF2-40B4-BE49-F238E27FC236}">
                <a16:creationId xmlns:a16="http://schemas.microsoft.com/office/drawing/2014/main" id="{8A715C15-9B02-4AAC-B150-6313DDCE2AB6}"/>
              </a:ext>
            </a:extLst>
          </p:cNvPr>
          <p:cNvPicPr>
            <a:picLocks noChangeAspect="1"/>
          </p:cNvPicPr>
          <p:nvPr/>
        </p:nvPicPr>
        <p:blipFill>
          <a:blip r:embed="rId3"/>
          <a:stretch>
            <a:fillRect/>
          </a:stretch>
        </p:blipFill>
        <p:spPr>
          <a:xfrm>
            <a:off x="915386" y="1035040"/>
            <a:ext cx="7486650" cy="3876675"/>
          </a:xfrm>
          <a:prstGeom prst="rect">
            <a:avLst/>
          </a:prstGeom>
        </p:spPr>
      </p:pic>
    </p:spTree>
    <p:extLst>
      <p:ext uri="{BB962C8B-B14F-4D97-AF65-F5344CB8AC3E}">
        <p14:creationId xmlns:p14="http://schemas.microsoft.com/office/powerpoint/2010/main" val="235404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Erick Douglas de Lima</a:t>
            </a:r>
            <a:endParaRPr dirty="0"/>
          </a:p>
        </p:txBody>
      </p:sp>
      <p:grpSp>
        <p:nvGrpSpPr>
          <p:cNvPr id="299" name="Google Shape;299;p16"/>
          <p:cNvGrpSpPr/>
          <p:nvPr/>
        </p:nvGrpSpPr>
        <p:grpSpPr>
          <a:xfrm>
            <a:off x="971395" y="1280392"/>
            <a:ext cx="3875565" cy="331800"/>
            <a:chOff x="6560105" y="1242025"/>
            <a:chExt cx="3875565" cy="331800"/>
          </a:xfrm>
        </p:grpSpPr>
        <p:sp>
          <p:nvSpPr>
            <p:cNvPr id="301" name="Google Shape;301;p16"/>
            <p:cNvSpPr txBox="1"/>
            <p:nvPr/>
          </p:nvSpPr>
          <p:spPr>
            <a:xfrm>
              <a:off x="6699232" y="1242025"/>
              <a:ext cx="3736438"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Bel.  Engenharia Eletrônica</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560105" y="1341850"/>
              <a:ext cx="139128" cy="13215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lt1"/>
                </a:solidFill>
              </a:endParaRPr>
            </a:p>
          </p:txBody>
        </p:sp>
      </p:grpSp>
      <p:grpSp>
        <p:nvGrpSpPr>
          <p:cNvPr id="99" name="Google Shape;299;p16">
            <a:extLst>
              <a:ext uri="{FF2B5EF4-FFF2-40B4-BE49-F238E27FC236}">
                <a16:creationId xmlns:a16="http://schemas.microsoft.com/office/drawing/2014/main" id="{9076A8F0-DE4E-4BD8-A5D9-3624A2331017}"/>
              </a:ext>
            </a:extLst>
          </p:cNvPr>
          <p:cNvGrpSpPr/>
          <p:nvPr/>
        </p:nvGrpSpPr>
        <p:grpSpPr>
          <a:xfrm>
            <a:off x="971396" y="1877734"/>
            <a:ext cx="4259228" cy="331800"/>
            <a:chOff x="6560106" y="1242025"/>
            <a:chExt cx="3875564" cy="331800"/>
          </a:xfrm>
        </p:grpSpPr>
        <p:sp>
          <p:nvSpPr>
            <p:cNvPr id="100" name="Google Shape;301;p16">
              <a:extLst>
                <a:ext uri="{FF2B5EF4-FFF2-40B4-BE49-F238E27FC236}">
                  <a16:creationId xmlns:a16="http://schemas.microsoft.com/office/drawing/2014/main" id="{5C1F62AE-C457-4B93-AD68-CB05879F0577}"/>
                </a:ext>
              </a:extLst>
            </p:cNvPr>
            <p:cNvSpPr txBox="1"/>
            <p:nvPr/>
          </p:nvSpPr>
          <p:spPr>
            <a:xfrm>
              <a:off x="6699232" y="1242025"/>
              <a:ext cx="3736438"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MSc. Engenharia de Produção e Sistemas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1" name="Google Shape;303;p16">
              <a:extLst>
                <a:ext uri="{FF2B5EF4-FFF2-40B4-BE49-F238E27FC236}">
                  <a16:creationId xmlns:a16="http://schemas.microsoft.com/office/drawing/2014/main" id="{1BE3B47F-FBB5-40E0-BC9F-927DE09BE34C}"/>
                </a:ext>
              </a:extLst>
            </p:cNvPr>
            <p:cNvSpPr/>
            <p:nvPr/>
          </p:nvSpPr>
          <p:spPr>
            <a:xfrm>
              <a:off x="6560106" y="1342294"/>
              <a:ext cx="126594" cy="132150"/>
            </a:xfrm>
            <a:prstGeom prst="ellipse">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lt1"/>
                </a:solidFill>
              </a:endParaRPr>
            </a:p>
          </p:txBody>
        </p:sp>
      </p:grpSp>
      <p:grpSp>
        <p:nvGrpSpPr>
          <p:cNvPr id="102" name="Google Shape;299;p16">
            <a:extLst>
              <a:ext uri="{FF2B5EF4-FFF2-40B4-BE49-F238E27FC236}">
                <a16:creationId xmlns:a16="http://schemas.microsoft.com/office/drawing/2014/main" id="{E5CC503F-DFC5-4A31-9176-C50CB3C133FF}"/>
              </a:ext>
            </a:extLst>
          </p:cNvPr>
          <p:cNvGrpSpPr/>
          <p:nvPr/>
        </p:nvGrpSpPr>
        <p:grpSpPr>
          <a:xfrm>
            <a:off x="971395" y="2475076"/>
            <a:ext cx="4259228" cy="331800"/>
            <a:chOff x="6560106" y="1242025"/>
            <a:chExt cx="3875564" cy="331800"/>
          </a:xfrm>
        </p:grpSpPr>
        <p:sp>
          <p:nvSpPr>
            <p:cNvPr id="103" name="Google Shape;301;p16">
              <a:extLst>
                <a:ext uri="{FF2B5EF4-FFF2-40B4-BE49-F238E27FC236}">
                  <a16:creationId xmlns:a16="http://schemas.microsoft.com/office/drawing/2014/main" id="{2FB6FB2B-973C-4D1D-970B-BC27100D55EC}"/>
                </a:ext>
              </a:extLst>
            </p:cNvPr>
            <p:cNvSpPr txBox="1"/>
            <p:nvPr/>
          </p:nvSpPr>
          <p:spPr>
            <a:xfrm>
              <a:off x="6699232" y="1242025"/>
              <a:ext cx="3736438"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Cientista de Dados – Grupo Straumann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4" name="Google Shape;303;p16">
              <a:extLst>
                <a:ext uri="{FF2B5EF4-FFF2-40B4-BE49-F238E27FC236}">
                  <a16:creationId xmlns:a16="http://schemas.microsoft.com/office/drawing/2014/main" id="{509DB423-EEC9-4623-9535-9B2E31474A13}"/>
                </a:ext>
              </a:extLst>
            </p:cNvPr>
            <p:cNvSpPr/>
            <p:nvPr/>
          </p:nvSpPr>
          <p:spPr>
            <a:xfrm>
              <a:off x="6560106" y="1342294"/>
              <a:ext cx="126594" cy="13215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lt1"/>
                </a:solidFill>
              </a:endParaRPr>
            </a:p>
          </p:txBody>
        </p:sp>
      </p:grpSp>
      <p:sp>
        <p:nvSpPr>
          <p:cNvPr id="106" name="Google Shape;301;p16">
            <a:extLst>
              <a:ext uri="{FF2B5EF4-FFF2-40B4-BE49-F238E27FC236}">
                <a16:creationId xmlns:a16="http://schemas.microsoft.com/office/drawing/2014/main" id="{CBB66EF0-8279-4A4B-9175-6B3DA9F94F3C}"/>
              </a:ext>
            </a:extLst>
          </p:cNvPr>
          <p:cNvSpPr txBox="1"/>
          <p:nvPr/>
        </p:nvSpPr>
        <p:spPr>
          <a:xfrm>
            <a:off x="1124294" y="4469065"/>
            <a:ext cx="655538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LinkedIn:  </a:t>
            </a:r>
            <a:r>
              <a:rPr lang="en-US" sz="1800" dirty="0">
                <a:solidFill>
                  <a:srgbClr val="000000"/>
                </a:solidFill>
                <a:latin typeface="Fira Sans Extra Condensed"/>
                <a:ea typeface="Fira Sans Extra Condensed"/>
                <a:cs typeface="Fira Sans Extra Condensed"/>
                <a:sym typeface="Fira Sans Extra Condensed"/>
              </a:rPr>
              <a:t>https://www.linkedin.com/in/erick-douglas-ba531a179/</a:t>
            </a:r>
            <a:endParaRPr sz="1800" dirty="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23" y="29622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800" b="1" dirty="0"/>
              <a:t>Engenharia de dados e computação em nuvem</a:t>
            </a:r>
            <a:endParaRPr dirty="0"/>
          </a:p>
        </p:txBody>
      </p:sp>
      <p:grpSp>
        <p:nvGrpSpPr>
          <p:cNvPr id="241" name="Google Shape;241;p16"/>
          <p:cNvGrpSpPr/>
          <p:nvPr/>
        </p:nvGrpSpPr>
        <p:grpSpPr>
          <a:xfrm>
            <a:off x="453498" y="2031090"/>
            <a:ext cx="1884726" cy="1967949"/>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aixaDeTexto 1">
            <a:extLst>
              <a:ext uri="{FF2B5EF4-FFF2-40B4-BE49-F238E27FC236}">
                <a16:creationId xmlns:a16="http://schemas.microsoft.com/office/drawing/2014/main" id="{89BFDED9-E819-43D4-BC0D-F6F5E5E2E6CB}"/>
              </a:ext>
            </a:extLst>
          </p:cNvPr>
          <p:cNvSpPr txBox="1"/>
          <p:nvPr/>
        </p:nvSpPr>
        <p:spPr>
          <a:xfrm>
            <a:off x="1405701" y="1223873"/>
            <a:ext cx="1206239"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Aula</a:t>
            </a:r>
            <a:r>
              <a:rPr lang="en-US" dirty="0"/>
              <a:t> </a:t>
            </a:r>
            <a:r>
              <a:rPr lang="en-US" sz="2800" b="1" dirty="0">
                <a:solidFill>
                  <a:schemeClr val="dk1"/>
                </a:solidFill>
                <a:latin typeface="Fira Sans Extra Condensed"/>
              </a:rPr>
              <a:t>1:</a:t>
            </a:r>
            <a:endParaRPr lang="pt-BR" sz="2800" b="1" dirty="0">
              <a:solidFill>
                <a:schemeClr val="dk1"/>
              </a:solidFill>
              <a:latin typeface="Fira Sans Extra Condensed"/>
            </a:endParaRPr>
          </a:p>
        </p:txBody>
      </p:sp>
      <p:sp>
        <p:nvSpPr>
          <p:cNvPr id="19" name="CaixaDeTexto 18">
            <a:extLst>
              <a:ext uri="{FF2B5EF4-FFF2-40B4-BE49-F238E27FC236}">
                <a16:creationId xmlns:a16="http://schemas.microsoft.com/office/drawing/2014/main" id="{6F1F1BDE-7FBE-46E0-BA71-166E0AEF7837}"/>
              </a:ext>
            </a:extLst>
          </p:cNvPr>
          <p:cNvSpPr txBox="1"/>
          <p:nvPr/>
        </p:nvSpPr>
        <p:spPr>
          <a:xfrm>
            <a:off x="3177222" y="1273184"/>
            <a:ext cx="5112789" cy="3508653"/>
          </a:xfrm>
          <a:prstGeom prst="rect">
            <a:avLst/>
          </a:prstGeom>
          <a:noFill/>
        </p:spPr>
        <p:txBody>
          <a:bodyPr wrap="square" rtlCol="0">
            <a:spAutoFit/>
          </a:bodyPr>
          <a:lstStyle/>
          <a:p>
            <a:pPr marL="285750" indent="-285750">
              <a:buFont typeface="Arial" panose="020B0604020202020204" pitchFamily="34" charset="0"/>
              <a:buChar char="•"/>
            </a:pPr>
            <a:r>
              <a:rPr lang="pt-BR" sz="1600" dirty="0">
                <a:latin typeface="+mj-lt"/>
              </a:rPr>
              <a:t>Cenário do Big Data</a:t>
            </a:r>
            <a:endParaRPr lang="pt-BR" sz="1600" dirty="0">
              <a:effectLst/>
              <a:latin typeface="+mj-lt"/>
            </a:endParaRPr>
          </a:p>
          <a:p>
            <a:pPr marL="285750" indent="-285750">
              <a:buFont typeface="Arial" panose="020B0604020202020204" pitchFamily="34" charset="0"/>
              <a:buChar char="•"/>
            </a:pPr>
            <a:r>
              <a:rPr lang="pt-BR" sz="1600" dirty="0">
                <a:latin typeface="+mj-lt"/>
              </a:rPr>
              <a:t>Origem dos dados  do Big data</a:t>
            </a:r>
            <a:endParaRPr lang="pt-BR" sz="1600" dirty="0">
              <a:effectLst/>
              <a:latin typeface="+mj-lt"/>
            </a:endParaRPr>
          </a:p>
          <a:p>
            <a:pPr marL="285750" indent="-285750">
              <a:buFont typeface="Arial" panose="020B0604020202020204" pitchFamily="34" charset="0"/>
              <a:buChar char="•"/>
            </a:pPr>
            <a:r>
              <a:rPr lang="en-US" sz="1600" dirty="0">
                <a:latin typeface="+mj-lt"/>
              </a:rPr>
              <a:t>Dados </a:t>
            </a:r>
            <a:r>
              <a:rPr lang="en-US" sz="1600" dirty="0" err="1">
                <a:latin typeface="+mj-lt"/>
              </a:rPr>
              <a:t>estruturados</a:t>
            </a:r>
            <a:r>
              <a:rPr lang="en-US" sz="1600" dirty="0">
                <a:latin typeface="+mj-lt"/>
              </a:rPr>
              <a:t>, </a:t>
            </a:r>
            <a:r>
              <a:rPr lang="en-US" sz="1600" dirty="0" err="1">
                <a:latin typeface="+mj-lt"/>
              </a:rPr>
              <a:t>não</a:t>
            </a:r>
            <a:r>
              <a:rPr lang="en-US" sz="1600" dirty="0">
                <a:latin typeface="+mj-lt"/>
              </a:rPr>
              <a:t> </a:t>
            </a:r>
            <a:r>
              <a:rPr lang="en-US" sz="1600" dirty="0" err="1">
                <a:latin typeface="+mj-lt"/>
              </a:rPr>
              <a:t>estruturados</a:t>
            </a:r>
            <a:r>
              <a:rPr lang="en-US" sz="1600" dirty="0">
                <a:latin typeface="+mj-lt"/>
              </a:rPr>
              <a:t> e semi </a:t>
            </a:r>
            <a:r>
              <a:rPr lang="en-US" sz="1600" dirty="0" err="1">
                <a:latin typeface="+mj-lt"/>
              </a:rPr>
              <a:t>estruturados</a:t>
            </a:r>
            <a:endParaRPr lang="pt-BR" sz="1600" dirty="0">
              <a:latin typeface="+mj-lt"/>
            </a:endParaRPr>
          </a:p>
          <a:p>
            <a:pPr marL="285750" indent="-285750">
              <a:buFont typeface="Arial" panose="020B0604020202020204" pitchFamily="34" charset="0"/>
              <a:buChar char="•"/>
            </a:pPr>
            <a:r>
              <a:rPr lang="pt-BR" sz="1600" dirty="0">
                <a:effectLst/>
                <a:latin typeface="+mj-lt"/>
              </a:rPr>
              <a:t>Os </a:t>
            </a:r>
            <a:r>
              <a:rPr lang="pt-BR" sz="1600" dirty="0" err="1">
                <a:effectLst/>
                <a:latin typeface="+mj-lt"/>
              </a:rPr>
              <a:t>V’s</a:t>
            </a:r>
            <a:r>
              <a:rPr lang="pt-BR" sz="1600" dirty="0">
                <a:effectLst/>
                <a:latin typeface="+mj-lt"/>
              </a:rPr>
              <a:t> do Big Data</a:t>
            </a:r>
          </a:p>
          <a:p>
            <a:pPr marL="285750" indent="-285750">
              <a:buFont typeface="Arial" panose="020B0604020202020204" pitchFamily="34" charset="0"/>
              <a:buChar char="•"/>
            </a:pPr>
            <a:r>
              <a:rPr lang="en-US" sz="1600" dirty="0" err="1">
                <a:effectLst/>
                <a:latin typeface="+mj-lt"/>
              </a:rPr>
              <a:t>Etapas</a:t>
            </a:r>
            <a:r>
              <a:rPr lang="en-US" sz="1600" dirty="0">
                <a:effectLst/>
                <a:latin typeface="+mj-lt"/>
              </a:rPr>
              <a:t> do Big Data</a:t>
            </a:r>
          </a:p>
          <a:p>
            <a:pPr marL="285750" indent="-285750">
              <a:buFont typeface="Arial" panose="020B0604020202020204" pitchFamily="34" charset="0"/>
              <a:buChar char="•"/>
            </a:pPr>
            <a:r>
              <a:rPr lang="pt-BR" sz="1600" dirty="0">
                <a:latin typeface="+mj-lt"/>
              </a:rPr>
              <a:t>Etapas de criação de um projeto de BI com Big Data</a:t>
            </a:r>
          </a:p>
          <a:p>
            <a:pPr marL="285750" indent="-285750">
              <a:buFont typeface="Arial" panose="020B0604020202020204" pitchFamily="34" charset="0"/>
              <a:buChar char="•"/>
            </a:pPr>
            <a:r>
              <a:rPr lang="pt-BR" sz="1600" dirty="0">
                <a:effectLst/>
                <a:latin typeface="+mj-lt"/>
              </a:rPr>
              <a:t>O que é um Data </a:t>
            </a:r>
            <a:r>
              <a:rPr lang="pt-BR" sz="1600" dirty="0" err="1">
                <a:effectLst/>
                <a:latin typeface="+mj-lt"/>
              </a:rPr>
              <a:t>Warehouse</a:t>
            </a:r>
            <a:r>
              <a:rPr lang="pt-BR" sz="1600" dirty="0">
                <a:effectLst/>
                <a:latin typeface="+mj-lt"/>
              </a:rPr>
              <a:t>?</a:t>
            </a:r>
            <a:endParaRPr lang="en-US" sz="1600" dirty="0">
              <a:effectLst/>
              <a:latin typeface="+mj-lt"/>
            </a:endParaRPr>
          </a:p>
          <a:p>
            <a:pPr marL="285750" indent="-285750">
              <a:buFont typeface="Arial" panose="020B0604020202020204" pitchFamily="34" charset="0"/>
              <a:buChar char="•"/>
            </a:pPr>
            <a:r>
              <a:rPr lang="pt-BR" sz="1600" dirty="0">
                <a:effectLst/>
                <a:latin typeface="+mj-lt"/>
              </a:rPr>
              <a:t>O que é um Data Mart?</a:t>
            </a:r>
          </a:p>
          <a:p>
            <a:pPr marL="285750" indent="-285750">
              <a:buFont typeface="Arial" panose="020B0604020202020204" pitchFamily="34" charset="0"/>
              <a:buChar char="•"/>
            </a:pPr>
            <a:r>
              <a:rPr lang="pt-BR" sz="1600" dirty="0">
                <a:latin typeface="+mj-lt"/>
              </a:rPr>
              <a:t>Diferenças entre Data Mart e Data </a:t>
            </a:r>
            <a:r>
              <a:rPr lang="pt-BR" sz="1600" dirty="0" err="1">
                <a:latin typeface="+mj-lt"/>
              </a:rPr>
              <a:t>Warehouse</a:t>
            </a:r>
            <a:endParaRPr lang="en-US" sz="1600" dirty="0">
              <a:effectLst/>
              <a:latin typeface="+mj-lt"/>
            </a:endParaRPr>
          </a:p>
          <a:p>
            <a:pPr marL="285750" indent="-285750">
              <a:buFont typeface="Arial" panose="020B0604020202020204" pitchFamily="34" charset="0"/>
              <a:buChar char="•"/>
            </a:pPr>
            <a:r>
              <a:rPr lang="pt-BR" sz="1600" dirty="0">
                <a:effectLst/>
                <a:latin typeface="+mj-lt"/>
              </a:rPr>
              <a:t>O que é um Data Lake?</a:t>
            </a:r>
            <a:endParaRPr lang="en-US" sz="1600" dirty="0">
              <a:effectLst/>
              <a:latin typeface="+mj-lt"/>
            </a:endParaRPr>
          </a:p>
          <a:p>
            <a:pPr marL="285750" indent="-285750">
              <a:buFont typeface="Arial" panose="020B0604020202020204" pitchFamily="34" charset="0"/>
              <a:buChar char="•"/>
            </a:pPr>
            <a:r>
              <a:rPr lang="en-US" sz="1600" dirty="0" err="1">
                <a:effectLst/>
                <a:latin typeface="+mj-lt"/>
              </a:rPr>
              <a:t>Etapas</a:t>
            </a:r>
            <a:r>
              <a:rPr lang="en-US" sz="1600" dirty="0">
                <a:effectLst/>
                <a:latin typeface="+mj-lt"/>
              </a:rPr>
              <a:t> de </a:t>
            </a:r>
            <a:r>
              <a:rPr lang="en-US" sz="1600" dirty="0" err="1">
                <a:effectLst/>
                <a:latin typeface="+mj-lt"/>
              </a:rPr>
              <a:t>processamento</a:t>
            </a:r>
            <a:r>
              <a:rPr lang="en-US" sz="1600" dirty="0">
                <a:effectLst/>
                <a:latin typeface="+mj-lt"/>
              </a:rPr>
              <a:t> de dados </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1922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effectLst/>
                <a:latin typeface="Calibri" panose="020F0502020204030204" pitchFamily="34" charset="0"/>
              </a:rPr>
              <a:t>Cenário de Big Data</a:t>
            </a:r>
            <a:endParaRPr lang="pt-BR" dirty="0"/>
          </a:p>
        </p:txBody>
      </p:sp>
      <p:pic>
        <p:nvPicPr>
          <p:cNvPr id="7" name="Picture 6">
            <a:extLst>
              <a:ext uri="{FF2B5EF4-FFF2-40B4-BE49-F238E27FC236}">
                <a16:creationId xmlns:a16="http://schemas.microsoft.com/office/drawing/2014/main" id="{355AF3E7-3186-497C-AFDB-9594E5B82D23}"/>
              </a:ext>
            </a:extLst>
          </p:cNvPr>
          <p:cNvPicPr>
            <a:picLocks noChangeAspect="1"/>
          </p:cNvPicPr>
          <p:nvPr/>
        </p:nvPicPr>
        <p:blipFill>
          <a:blip r:embed="rId3"/>
          <a:stretch>
            <a:fillRect/>
          </a:stretch>
        </p:blipFill>
        <p:spPr>
          <a:xfrm>
            <a:off x="2633393" y="782875"/>
            <a:ext cx="4008947" cy="4106330"/>
          </a:xfrm>
          <a:prstGeom prst="rect">
            <a:avLst/>
          </a:prstGeom>
        </p:spPr>
      </p:pic>
      <p:sp>
        <p:nvSpPr>
          <p:cNvPr id="8" name="TextBox 7">
            <a:extLst>
              <a:ext uri="{FF2B5EF4-FFF2-40B4-BE49-F238E27FC236}">
                <a16:creationId xmlns:a16="http://schemas.microsoft.com/office/drawing/2014/main" id="{E4740307-37E8-4DBE-B390-23F7EA1F52B3}"/>
              </a:ext>
            </a:extLst>
          </p:cNvPr>
          <p:cNvSpPr txBox="1"/>
          <p:nvPr/>
        </p:nvSpPr>
        <p:spPr>
          <a:xfrm>
            <a:off x="3795622" y="4797794"/>
            <a:ext cx="1863306" cy="307777"/>
          </a:xfrm>
          <a:prstGeom prst="rect">
            <a:avLst/>
          </a:prstGeom>
          <a:noFill/>
        </p:spPr>
        <p:txBody>
          <a:bodyPr wrap="square" rtlCol="0">
            <a:spAutoFit/>
          </a:bodyPr>
          <a:lstStyle/>
          <a:p>
            <a:r>
              <a:rPr lang="pt-BR" dirty="0"/>
              <a:t>Fonte: Domo (2020)</a:t>
            </a:r>
          </a:p>
        </p:txBody>
      </p:sp>
    </p:spTree>
    <p:extLst>
      <p:ext uri="{BB962C8B-B14F-4D97-AF65-F5344CB8AC3E}">
        <p14:creationId xmlns:p14="http://schemas.microsoft.com/office/powerpoint/2010/main" val="287949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effectLst/>
                <a:latin typeface="Calibri" panose="020F0502020204030204" pitchFamily="34" charset="0"/>
              </a:rPr>
              <a:t>Origem dos dados</a:t>
            </a:r>
            <a:endParaRPr lang="pt-BR" dirty="0"/>
          </a:p>
        </p:txBody>
      </p:sp>
      <p:sp>
        <p:nvSpPr>
          <p:cNvPr id="5" name="CaixaDeTexto 3">
            <a:extLst>
              <a:ext uri="{FF2B5EF4-FFF2-40B4-BE49-F238E27FC236}">
                <a16:creationId xmlns:a16="http://schemas.microsoft.com/office/drawing/2014/main" id="{33D3CF61-651A-4DE0-AF6D-D3321DFEAD21}"/>
              </a:ext>
            </a:extLst>
          </p:cNvPr>
          <p:cNvSpPr txBox="1"/>
          <p:nvPr/>
        </p:nvSpPr>
        <p:spPr>
          <a:xfrm>
            <a:off x="457200" y="924820"/>
            <a:ext cx="8229600" cy="4447371"/>
          </a:xfrm>
          <a:prstGeom prst="rect">
            <a:avLst/>
          </a:prstGeom>
          <a:noFill/>
        </p:spPr>
        <p:txBody>
          <a:bodyPr wrap="square" rtlCol="0">
            <a:spAutoFit/>
          </a:bodyPr>
          <a:lstStyle/>
          <a:p>
            <a:pPr marL="285750" indent="-285750" algn="just">
              <a:buFont typeface="Arial" panose="020B0604020202020204" pitchFamily="34" charset="0"/>
              <a:buChar char="•"/>
            </a:pPr>
            <a:r>
              <a:rPr lang="pt-BR" sz="1200" b="0" i="0" dirty="0">
                <a:solidFill>
                  <a:srgbClr val="363636"/>
                </a:solidFill>
                <a:effectLst/>
                <a:latin typeface="+mn-lt"/>
              </a:rPr>
              <a:t>Dados gerados por pessoas</a:t>
            </a:r>
          </a:p>
          <a:p>
            <a:pPr marL="625475" lvl="5" indent="-266700" algn="just">
              <a:buFont typeface="Courier New" panose="02070309020205020404" pitchFamily="49" charset="0"/>
              <a:buChar char="o"/>
            </a:pPr>
            <a:r>
              <a:rPr lang="pt-BR" sz="1200" dirty="0"/>
              <a:t>Postagens nas redes sociais; </a:t>
            </a:r>
          </a:p>
          <a:p>
            <a:pPr marL="625475" lvl="5" indent="-266700" algn="just">
              <a:buFont typeface="Courier New" panose="02070309020205020404" pitchFamily="49" charset="0"/>
              <a:buChar char="o"/>
            </a:pPr>
            <a:r>
              <a:rPr lang="pt-BR" sz="1200" dirty="0"/>
              <a:t>Mensagens enviadas em aplicativos;</a:t>
            </a:r>
          </a:p>
          <a:p>
            <a:pPr marL="625475" lvl="5" indent="-266700" algn="just">
              <a:buFont typeface="Courier New" panose="02070309020205020404" pitchFamily="49" charset="0"/>
              <a:buChar char="o"/>
            </a:pPr>
            <a:r>
              <a:rPr lang="pt-BR" sz="1200" dirty="0"/>
              <a:t>Textos escritos em blogs, revistas ou páginas da web; </a:t>
            </a:r>
          </a:p>
          <a:p>
            <a:pPr marL="625475" lvl="5" indent="-266700" algn="just">
              <a:buFont typeface="Courier New" panose="02070309020205020404" pitchFamily="49" charset="0"/>
              <a:buChar char="o"/>
            </a:pPr>
            <a:r>
              <a:rPr lang="pt-BR" sz="1200" dirty="0"/>
              <a:t>Áudios ou vídeos compartilhados;</a:t>
            </a:r>
          </a:p>
          <a:p>
            <a:pPr marL="625475" lvl="5" indent="-266700" algn="just">
              <a:buFont typeface="Courier New" panose="02070309020205020404" pitchFamily="49" charset="0"/>
              <a:buChar char="o"/>
            </a:pPr>
            <a:r>
              <a:rPr lang="pt-BR" sz="1200" dirty="0"/>
              <a:t>E-mails e afins.</a:t>
            </a:r>
          </a:p>
          <a:p>
            <a:pPr marL="358775" lvl="5" algn="just"/>
            <a:endParaRPr lang="pt-BR" sz="1200" dirty="0"/>
          </a:p>
          <a:p>
            <a:pPr marL="285750" indent="-285750" algn="just">
              <a:buFont typeface="Arial" panose="020B0604020202020204" pitchFamily="34" charset="0"/>
              <a:buChar char="•"/>
            </a:pPr>
            <a:r>
              <a:rPr lang="pt-BR" sz="1200" dirty="0">
                <a:solidFill>
                  <a:srgbClr val="363636"/>
                </a:solidFill>
              </a:rPr>
              <a:t>Dados gerados por máquinas</a:t>
            </a:r>
          </a:p>
          <a:p>
            <a:pPr marL="625475" lvl="5" indent="-266700" algn="just">
              <a:buFont typeface="Courier New" panose="02070309020205020404" pitchFamily="49" charset="0"/>
              <a:buChar char="o"/>
            </a:pPr>
            <a:r>
              <a:rPr lang="pt-BR" sz="1200" dirty="0"/>
              <a:t>Sensores em veículos, eletrodomésticos e máquinas industriais;</a:t>
            </a:r>
          </a:p>
          <a:p>
            <a:pPr marL="625475" lvl="5" indent="-266700" algn="just">
              <a:buFont typeface="Courier New" panose="02070309020205020404" pitchFamily="49" charset="0"/>
              <a:buChar char="o"/>
            </a:pPr>
            <a:r>
              <a:rPr lang="pt-BR" sz="1200" dirty="0"/>
              <a:t>Câmeras e sistemas de segurança;</a:t>
            </a:r>
          </a:p>
          <a:p>
            <a:pPr marL="625475" lvl="5" indent="-266700" algn="just">
              <a:buFont typeface="Courier New" panose="02070309020205020404" pitchFamily="49" charset="0"/>
              <a:buChar char="o"/>
            </a:pPr>
            <a:r>
              <a:rPr lang="pt-BR" sz="1200" dirty="0"/>
              <a:t>Satélites;</a:t>
            </a:r>
          </a:p>
          <a:p>
            <a:pPr marL="625475" lvl="5" indent="-266700" algn="just">
              <a:buFont typeface="Courier New" panose="02070309020205020404" pitchFamily="49" charset="0"/>
              <a:buChar char="o"/>
            </a:pPr>
            <a:r>
              <a:rPr lang="pt-BR" sz="1200" dirty="0"/>
              <a:t>Dispositivos médicos; </a:t>
            </a:r>
          </a:p>
          <a:p>
            <a:pPr marL="625475" lvl="5" indent="-266700" algn="just">
              <a:buFont typeface="Courier New" panose="02070309020205020404" pitchFamily="49" charset="0"/>
              <a:buChar char="o"/>
            </a:pPr>
            <a:r>
              <a:rPr lang="pt-BR" sz="1200" dirty="0"/>
              <a:t>Ferramentas pessoais, como aplicativos de smartphone e afins.</a:t>
            </a:r>
          </a:p>
          <a:p>
            <a:pPr marL="625475" lvl="5" indent="-266700" algn="just">
              <a:buFont typeface="Courier New" panose="02070309020205020404" pitchFamily="49" charset="0"/>
              <a:buChar char="o"/>
            </a:pPr>
            <a:endParaRPr lang="pt-BR" sz="1200" dirty="0"/>
          </a:p>
          <a:p>
            <a:pPr marL="285750" indent="-285750" algn="just">
              <a:buFont typeface="Arial" panose="020B0604020202020204" pitchFamily="34" charset="0"/>
              <a:buChar char="•"/>
            </a:pPr>
            <a:r>
              <a:rPr lang="pt-BR" sz="1200" dirty="0">
                <a:solidFill>
                  <a:srgbClr val="363636"/>
                </a:solidFill>
              </a:rPr>
              <a:t>Dados gerados por empresas</a:t>
            </a:r>
          </a:p>
          <a:p>
            <a:pPr marL="625475" lvl="5" indent="-266700" algn="just">
              <a:buFont typeface="Courier New" panose="02070309020205020404" pitchFamily="49" charset="0"/>
              <a:buChar char="o"/>
            </a:pPr>
            <a:r>
              <a:rPr lang="pt-BR" sz="1200" dirty="0"/>
              <a:t>Quaisquer dados que as organizações obtêm à medida que administram seus negócios</a:t>
            </a:r>
            <a:endParaRPr lang="pt-BR" b="0" i="0" dirty="0">
              <a:solidFill>
                <a:srgbClr val="363636"/>
              </a:solidFill>
              <a:effectLst/>
              <a:latin typeface="+mn-lt"/>
            </a:endParaRPr>
          </a:p>
          <a:p>
            <a:pPr marL="285750" indent="-285750" algn="just">
              <a:buFont typeface="Arial" panose="020B0604020202020204" pitchFamily="34" charset="0"/>
              <a:buChar char="•"/>
            </a:pPr>
            <a:endParaRPr lang="pt-BR" dirty="0">
              <a:solidFill>
                <a:srgbClr val="363636"/>
              </a:solidFill>
              <a:latin typeface="+mn-lt"/>
            </a:endParaRPr>
          </a:p>
          <a:p>
            <a:pPr marL="357188" indent="-357188" algn="just"/>
            <a:endParaRPr lang="en-US" dirty="0">
              <a:latin typeface="+mn-lt"/>
            </a:endParaRPr>
          </a:p>
          <a:p>
            <a:pPr algn="just">
              <a:spcAft>
                <a:spcPts val="600"/>
              </a:spcAft>
            </a:pPr>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95147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effectLst/>
                <a:latin typeface="Calibri" panose="020F0502020204030204" pitchFamily="34" charset="0"/>
              </a:rPr>
              <a:t>Dados estruturados, não estruturados e Semi Estruturados</a:t>
            </a:r>
            <a:endParaRPr lang="pt-BR" dirty="0"/>
          </a:p>
        </p:txBody>
      </p:sp>
      <p:pic>
        <p:nvPicPr>
          <p:cNvPr id="4" name="Imagem 3">
            <a:extLst>
              <a:ext uri="{FF2B5EF4-FFF2-40B4-BE49-F238E27FC236}">
                <a16:creationId xmlns:a16="http://schemas.microsoft.com/office/drawing/2014/main" id="{DE16C988-965D-3F81-20DB-0614430224CA}"/>
              </a:ext>
            </a:extLst>
          </p:cNvPr>
          <p:cNvPicPr>
            <a:picLocks noChangeAspect="1"/>
          </p:cNvPicPr>
          <p:nvPr/>
        </p:nvPicPr>
        <p:blipFill>
          <a:blip r:embed="rId3"/>
          <a:stretch>
            <a:fillRect/>
          </a:stretch>
        </p:blipFill>
        <p:spPr>
          <a:xfrm>
            <a:off x="646977" y="1693160"/>
            <a:ext cx="2004234" cy="2606266"/>
          </a:xfrm>
          <a:prstGeom prst="rect">
            <a:avLst/>
          </a:prstGeom>
        </p:spPr>
      </p:pic>
      <p:pic>
        <p:nvPicPr>
          <p:cNvPr id="7" name="Imagem 6">
            <a:extLst>
              <a:ext uri="{FF2B5EF4-FFF2-40B4-BE49-F238E27FC236}">
                <a16:creationId xmlns:a16="http://schemas.microsoft.com/office/drawing/2014/main" id="{15E1D680-4FB9-96DF-801F-06B71D48D858}"/>
              </a:ext>
            </a:extLst>
          </p:cNvPr>
          <p:cNvPicPr>
            <a:picLocks noChangeAspect="1"/>
          </p:cNvPicPr>
          <p:nvPr/>
        </p:nvPicPr>
        <p:blipFill>
          <a:blip r:embed="rId4"/>
          <a:stretch>
            <a:fillRect/>
          </a:stretch>
        </p:blipFill>
        <p:spPr>
          <a:xfrm>
            <a:off x="3668945" y="1562531"/>
            <a:ext cx="1958510" cy="3139712"/>
          </a:xfrm>
          <a:prstGeom prst="rect">
            <a:avLst/>
          </a:prstGeom>
        </p:spPr>
      </p:pic>
      <p:pic>
        <p:nvPicPr>
          <p:cNvPr id="9" name="Imagem 8">
            <a:extLst>
              <a:ext uri="{FF2B5EF4-FFF2-40B4-BE49-F238E27FC236}">
                <a16:creationId xmlns:a16="http://schemas.microsoft.com/office/drawing/2014/main" id="{77DF2ED2-BBBF-7568-2F50-8B9F23B911EB}"/>
              </a:ext>
            </a:extLst>
          </p:cNvPr>
          <p:cNvPicPr>
            <a:picLocks noChangeAspect="1"/>
          </p:cNvPicPr>
          <p:nvPr/>
        </p:nvPicPr>
        <p:blipFill>
          <a:blip r:embed="rId5"/>
          <a:stretch>
            <a:fillRect/>
          </a:stretch>
        </p:blipFill>
        <p:spPr>
          <a:xfrm>
            <a:off x="6427380" y="1787341"/>
            <a:ext cx="2080440" cy="2690093"/>
          </a:xfrm>
          <a:prstGeom prst="rect">
            <a:avLst/>
          </a:prstGeom>
        </p:spPr>
      </p:pic>
    </p:spTree>
    <p:extLst>
      <p:ext uri="{BB962C8B-B14F-4D97-AF65-F5344CB8AC3E}">
        <p14:creationId xmlns:p14="http://schemas.microsoft.com/office/powerpoint/2010/main" val="2621720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307963"/>
            <a:ext cx="8229600" cy="371400"/>
          </a:xfrm>
        </p:spPr>
        <p:txBody>
          <a:bodyPr>
            <a:normAutofit fontScale="90000"/>
          </a:bodyPr>
          <a:lstStyle/>
          <a:p>
            <a:r>
              <a:rPr lang="pt-BR" dirty="0">
                <a:effectLst/>
                <a:latin typeface="Calibri" panose="020F0502020204030204" pitchFamily="34" charset="0"/>
              </a:rPr>
              <a:t>Os </a:t>
            </a:r>
            <a:r>
              <a:rPr lang="pt-BR" dirty="0" err="1">
                <a:effectLst/>
                <a:latin typeface="Calibri" panose="020F0502020204030204" pitchFamily="34" charset="0"/>
              </a:rPr>
              <a:t>V’s</a:t>
            </a:r>
            <a:r>
              <a:rPr lang="pt-BR" dirty="0">
                <a:effectLst/>
                <a:latin typeface="Calibri" panose="020F0502020204030204" pitchFamily="34" charset="0"/>
              </a:rPr>
              <a:t> do Big Data</a:t>
            </a:r>
            <a:endParaRPr lang="pt-BR" dirty="0"/>
          </a:p>
        </p:txBody>
      </p:sp>
      <p:sp>
        <p:nvSpPr>
          <p:cNvPr id="5" name="CaixaDeTexto 3">
            <a:extLst>
              <a:ext uri="{FF2B5EF4-FFF2-40B4-BE49-F238E27FC236}">
                <a16:creationId xmlns:a16="http://schemas.microsoft.com/office/drawing/2014/main" id="{33D3CF61-651A-4DE0-AF6D-D3321DFEAD21}"/>
              </a:ext>
            </a:extLst>
          </p:cNvPr>
          <p:cNvSpPr txBox="1"/>
          <p:nvPr/>
        </p:nvSpPr>
        <p:spPr>
          <a:xfrm>
            <a:off x="685800" y="1577468"/>
            <a:ext cx="8229600" cy="2154436"/>
          </a:xfrm>
          <a:prstGeom prst="rect">
            <a:avLst/>
          </a:prstGeom>
          <a:noFill/>
        </p:spPr>
        <p:txBody>
          <a:bodyPr wrap="square" rtlCol="0">
            <a:spAutoFit/>
          </a:bodyPr>
          <a:lstStyle/>
          <a:p>
            <a:pPr marL="285750" indent="-285750" algn="just">
              <a:buFont typeface="Arial" panose="020B0604020202020204" pitchFamily="34" charset="0"/>
              <a:buChar char="•"/>
            </a:pPr>
            <a:r>
              <a:rPr lang="pt-BR" sz="1200" b="1" i="0" dirty="0">
                <a:solidFill>
                  <a:schemeClr val="tx1"/>
                </a:solidFill>
                <a:effectLst/>
                <a:latin typeface="+mn-lt"/>
              </a:rPr>
              <a:t>Volume: </a:t>
            </a:r>
            <a:endParaRPr lang="pt-BR" sz="1200" b="1" dirty="0">
              <a:solidFill>
                <a:schemeClr val="tx1"/>
              </a:solidFill>
              <a:latin typeface="+mn-lt"/>
            </a:endParaRPr>
          </a:p>
          <a:p>
            <a:pPr marL="285750" indent="-285750" algn="just">
              <a:buFont typeface="Arial" panose="020B0604020202020204" pitchFamily="34" charset="0"/>
              <a:buChar char="•"/>
            </a:pPr>
            <a:endParaRPr lang="pt-BR" sz="1200" dirty="0"/>
          </a:p>
          <a:p>
            <a:pPr marL="285750" indent="-285750" algn="just">
              <a:buFont typeface="Arial" panose="020B0604020202020204" pitchFamily="34" charset="0"/>
              <a:buChar char="•"/>
            </a:pPr>
            <a:r>
              <a:rPr lang="pt-BR" sz="1200" b="1" dirty="0">
                <a:solidFill>
                  <a:schemeClr val="tx1"/>
                </a:solidFill>
              </a:rPr>
              <a:t>Velocidade</a:t>
            </a:r>
          </a:p>
          <a:p>
            <a:pPr marL="285750" indent="-285750" algn="just">
              <a:buFont typeface="Arial" panose="020B0604020202020204" pitchFamily="34" charset="0"/>
              <a:buChar char="•"/>
            </a:pPr>
            <a:endParaRPr lang="pt-BR" sz="1200" b="1" dirty="0">
              <a:solidFill>
                <a:schemeClr val="tx1"/>
              </a:solidFill>
            </a:endParaRPr>
          </a:p>
          <a:p>
            <a:pPr marL="285750" indent="-285750" algn="just">
              <a:buFont typeface="Arial" panose="020B0604020202020204" pitchFamily="34" charset="0"/>
              <a:buChar char="•"/>
            </a:pPr>
            <a:r>
              <a:rPr lang="pt-BR" sz="1200" b="1" dirty="0">
                <a:solidFill>
                  <a:schemeClr val="tx1"/>
                </a:solidFill>
              </a:rPr>
              <a:t>Variedade</a:t>
            </a:r>
          </a:p>
          <a:p>
            <a:pPr marL="285750" indent="-285750" algn="just">
              <a:buFont typeface="Arial" panose="020B0604020202020204" pitchFamily="34" charset="0"/>
              <a:buChar char="•"/>
            </a:pPr>
            <a:endParaRPr lang="pt-BR" sz="1200" b="1" dirty="0">
              <a:solidFill>
                <a:schemeClr val="tx1"/>
              </a:solidFill>
            </a:endParaRPr>
          </a:p>
          <a:p>
            <a:pPr marL="285750" indent="-285750" algn="just">
              <a:buFont typeface="Arial" panose="020B0604020202020204" pitchFamily="34" charset="0"/>
              <a:buChar char="•"/>
            </a:pPr>
            <a:r>
              <a:rPr lang="pt-BR" sz="1200" b="1" dirty="0">
                <a:solidFill>
                  <a:schemeClr val="tx1"/>
                </a:solidFill>
              </a:rPr>
              <a:t>Veracidade</a:t>
            </a:r>
          </a:p>
          <a:p>
            <a:pPr marL="285750" indent="-285750" algn="just">
              <a:buFont typeface="Arial" panose="020B0604020202020204" pitchFamily="34" charset="0"/>
              <a:buChar char="•"/>
            </a:pPr>
            <a:endParaRPr lang="pt-BR" sz="1200" b="1" dirty="0">
              <a:solidFill>
                <a:schemeClr val="tx1"/>
              </a:solidFill>
            </a:endParaRPr>
          </a:p>
          <a:p>
            <a:pPr marL="285750" indent="-285750" algn="just">
              <a:buFont typeface="Arial" panose="020B0604020202020204" pitchFamily="34" charset="0"/>
              <a:buChar char="•"/>
            </a:pPr>
            <a:r>
              <a:rPr lang="pt-BR" sz="1200" b="1" dirty="0">
                <a:solidFill>
                  <a:schemeClr val="tx1"/>
                </a:solidFill>
              </a:rPr>
              <a:t>Valor</a:t>
            </a:r>
          </a:p>
          <a:p>
            <a:pPr marL="285750" indent="-285750" algn="just">
              <a:buFont typeface="Arial" panose="020B0604020202020204" pitchFamily="34" charset="0"/>
              <a:buChar char="•"/>
            </a:pPr>
            <a:endParaRPr lang="pt-BR" sz="1200" dirty="0">
              <a:solidFill>
                <a:srgbClr val="363636"/>
              </a:solidFill>
            </a:endParaRPr>
          </a:p>
          <a:p>
            <a:pPr marL="358775" lvl="5" algn="just"/>
            <a:endParaRPr lang="en-US" dirty="0"/>
          </a:p>
        </p:txBody>
      </p:sp>
    </p:spTree>
    <p:extLst>
      <p:ext uri="{BB962C8B-B14F-4D97-AF65-F5344CB8AC3E}">
        <p14:creationId xmlns:p14="http://schemas.microsoft.com/office/powerpoint/2010/main" val="175048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129309"/>
            <a:ext cx="8229600" cy="653566"/>
          </a:xfrm>
        </p:spPr>
        <p:txBody>
          <a:bodyPr>
            <a:normAutofit/>
          </a:bodyPr>
          <a:lstStyle/>
          <a:p>
            <a:r>
              <a:rPr lang="pt-BR" dirty="0">
                <a:effectLst/>
                <a:latin typeface="Calibri" panose="020F0502020204030204" pitchFamily="34" charset="0"/>
              </a:rPr>
              <a:t>Etapas do Big Data</a:t>
            </a:r>
            <a:endParaRPr lang="pt-BR" dirty="0"/>
          </a:p>
        </p:txBody>
      </p:sp>
      <p:pic>
        <p:nvPicPr>
          <p:cNvPr id="6" name="Picture 5">
            <a:extLst>
              <a:ext uri="{FF2B5EF4-FFF2-40B4-BE49-F238E27FC236}">
                <a16:creationId xmlns:a16="http://schemas.microsoft.com/office/drawing/2014/main" id="{0794C699-7BE4-466E-87BF-19230DCD2CB4}"/>
              </a:ext>
            </a:extLst>
          </p:cNvPr>
          <p:cNvPicPr>
            <a:picLocks noChangeAspect="1"/>
          </p:cNvPicPr>
          <p:nvPr/>
        </p:nvPicPr>
        <p:blipFill>
          <a:blip r:embed="rId3"/>
          <a:stretch>
            <a:fillRect/>
          </a:stretch>
        </p:blipFill>
        <p:spPr>
          <a:xfrm>
            <a:off x="1623849" y="1188273"/>
            <a:ext cx="6308998" cy="3385698"/>
          </a:xfrm>
          <a:prstGeom prst="rect">
            <a:avLst/>
          </a:prstGeom>
        </p:spPr>
      </p:pic>
    </p:spTree>
    <p:extLst>
      <p:ext uri="{BB962C8B-B14F-4D97-AF65-F5344CB8AC3E}">
        <p14:creationId xmlns:p14="http://schemas.microsoft.com/office/powerpoint/2010/main" val="103479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43DC-D46D-442A-A8FF-D86CF2374379}"/>
              </a:ext>
            </a:extLst>
          </p:cNvPr>
          <p:cNvSpPr>
            <a:spLocks noGrp="1"/>
          </p:cNvSpPr>
          <p:nvPr>
            <p:ph type="title"/>
          </p:nvPr>
        </p:nvSpPr>
        <p:spPr>
          <a:xfrm>
            <a:off x="457200" y="129309"/>
            <a:ext cx="8229600" cy="653566"/>
          </a:xfrm>
        </p:spPr>
        <p:txBody>
          <a:bodyPr>
            <a:normAutofit/>
          </a:bodyPr>
          <a:lstStyle/>
          <a:p>
            <a:r>
              <a:rPr lang="pt-BR" dirty="0">
                <a:effectLst/>
                <a:latin typeface="Calibri" panose="020F0502020204030204" pitchFamily="34" charset="0"/>
              </a:rPr>
              <a:t>Etapas de criação de um projeto de BI com Big Data</a:t>
            </a:r>
            <a:endParaRPr lang="pt-BR" dirty="0"/>
          </a:p>
        </p:txBody>
      </p:sp>
      <p:pic>
        <p:nvPicPr>
          <p:cNvPr id="8" name="Picture 7">
            <a:extLst>
              <a:ext uri="{FF2B5EF4-FFF2-40B4-BE49-F238E27FC236}">
                <a16:creationId xmlns:a16="http://schemas.microsoft.com/office/drawing/2014/main" id="{2E34DFB0-3E97-4536-9285-37A04D96324D}"/>
              </a:ext>
            </a:extLst>
          </p:cNvPr>
          <p:cNvPicPr>
            <a:picLocks noChangeAspect="1"/>
          </p:cNvPicPr>
          <p:nvPr/>
        </p:nvPicPr>
        <p:blipFill>
          <a:blip r:embed="rId3"/>
          <a:stretch>
            <a:fillRect/>
          </a:stretch>
        </p:blipFill>
        <p:spPr>
          <a:xfrm>
            <a:off x="1759797" y="867069"/>
            <a:ext cx="6036252" cy="4079362"/>
          </a:xfrm>
          <a:prstGeom prst="rect">
            <a:avLst/>
          </a:prstGeom>
        </p:spPr>
      </p:pic>
    </p:spTree>
    <p:extLst>
      <p:ext uri="{BB962C8B-B14F-4D97-AF65-F5344CB8AC3E}">
        <p14:creationId xmlns:p14="http://schemas.microsoft.com/office/powerpoint/2010/main" val="200921155"/>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2954</TotalTime>
  <Words>1395</Words>
  <Application>Microsoft Office PowerPoint</Application>
  <PresentationFormat>Apresentação na tela (16:9)</PresentationFormat>
  <Paragraphs>75</Paragraphs>
  <Slides>14</Slides>
  <Notes>14</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14</vt:i4>
      </vt:variant>
    </vt:vector>
  </HeadingPairs>
  <TitlesOfParts>
    <vt:vector size="21" baseType="lpstr">
      <vt:lpstr>Fira Sans Extra Condensed</vt:lpstr>
      <vt:lpstr>Calibri</vt:lpstr>
      <vt:lpstr>Fira Sans Extra Condensed SemiBold</vt:lpstr>
      <vt:lpstr>Roboto</vt:lpstr>
      <vt:lpstr>Arial</vt:lpstr>
      <vt:lpstr>Courier New</vt:lpstr>
      <vt:lpstr>Machine Learning Infographics by Slidesgo</vt:lpstr>
      <vt:lpstr>Engenharia de dados e computação em nuvem</vt:lpstr>
      <vt:lpstr>Erick Douglas de Lima</vt:lpstr>
      <vt:lpstr>Engenharia de dados e computação em nuvem</vt:lpstr>
      <vt:lpstr>Cenário de Big Data</vt:lpstr>
      <vt:lpstr>Origem dos dados</vt:lpstr>
      <vt:lpstr>Dados estruturados, não estruturados e Semi Estruturados</vt:lpstr>
      <vt:lpstr>Os V’s do Big Data</vt:lpstr>
      <vt:lpstr>Etapas do Big Data</vt:lpstr>
      <vt:lpstr>Etapas de criação de um projeto de BI com Big Data</vt:lpstr>
      <vt:lpstr>O que é um Data Warehouse?</vt:lpstr>
      <vt:lpstr>O que é um Data Mart?</vt:lpstr>
      <vt:lpstr>Diferenças entre Data Warehouse e Data Mart</vt:lpstr>
      <vt:lpstr>O que é um Data Lake?</vt:lpstr>
      <vt:lpstr>Etapas do processamento de 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Infographics</dc:title>
  <dc:creator>Erick Lima</dc:creator>
  <cp:lastModifiedBy>Erick Douglas de Lima</cp:lastModifiedBy>
  <cp:revision>26</cp:revision>
  <dcterms:modified xsi:type="dcterms:W3CDTF">2022-08-02T02:03:35Z</dcterms:modified>
</cp:coreProperties>
</file>