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3"/>
  </p:notesMasterIdLst>
  <p:sldIdLst>
    <p:sldId id="256" r:id="rId2"/>
    <p:sldId id="291" r:id="rId3"/>
    <p:sldId id="314" r:id="rId4"/>
    <p:sldId id="315" r:id="rId5"/>
    <p:sldId id="324" r:id="rId6"/>
    <p:sldId id="325" r:id="rId7"/>
    <p:sldId id="322" r:id="rId8"/>
    <p:sldId id="323" r:id="rId9"/>
    <p:sldId id="327" r:id="rId10"/>
    <p:sldId id="328" r:id="rId11"/>
    <p:sldId id="329" r:id="rId12"/>
    <p:sldId id="330" r:id="rId13"/>
    <p:sldId id="331" r:id="rId14"/>
    <p:sldId id="332" r:id="rId15"/>
    <p:sldId id="333" r:id="rId16"/>
    <p:sldId id="336" r:id="rId17"/>
    <p:sldId id="334" r:id="rId18"/>
    <p:sldId id="337" r:id="rId19"/>
    <p:sldId id="335" r:id="rId20"/>
    <p:sldId id="338" r:id="rId21"/>
    <p:sldId id="339"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Fira Sans Extra Condensed" panose="020B0503050000020004" pitchFamily="34" charset="0"/>
      <p:regular r:id="rId28"/>
      <p:bold r:id="rId29"/>
      <p:italic r:id="rId30"/>
      <p:boldItalic r:id="rId31"/>
    </p:embeddedFont>
    <p:embeddedFont>
      <p:font typeface="Fira Sans Extra Condensed SemiBold" panose="020B0604020202020204"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BA7EE77-91DD-498A-AD42-22247876D4D4}">
  <a:tblStyle styleId="{0BA7EE77-91DD-498A-AD42-22247876D4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2" autoAdjust="0"/>
    <p:restoredTop sz="65133" autoAdjust="0"/>
  </p:normalViewPr>
  <p:slideViewPr>
    <p:cSldViewPr snapToGrid="0">
      <p:cViewPr varScale="1">
        <p:scale>
          <a:sx n="90" d="100"/>
          <a:sy n="90" d="100"/>
        </p:scale>
        <p:origin x="217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k Douglas de Lima" userId="73dd8d1c6ce9cd2d" providerId="LiveId" clId="{0660A0EC-F4CB-45EB-94EF-408DE79EF618}"/>
    <pc:docChg chg="custSel delSld modSld">
      <pc:chgData name="Erick Douglas de Lima" userId="73dd8d1c6ce9cd2d" providerId="LiveId" clId="{0660A0EC-F4CB-45EB-94EF-408DE79EF618}" dt="2022-07-08T23:25:49.374" v="61" actId="6549"/>
      <pc:docMkLst>
        <pc:docMk/>
      </pc:docMkLst>
      <pc:sldChg chg="delSp modSp mod">
        <pc:chgData name="Erick Douglas de Lima" userId="73dd8d1c6ce9cd2d" providerId="LiveId" clId="{0660A0EC-F4CB-45EB-94EF-408DE79EF618}" dt="2022-07-08T22:22:30.299" v="28" actId="1076"/>
        <pc:sldMkLst>
          <pc:docMk/>
          <pc:sldMk cId="19227781" sldId="291"/>
        </pc:sldMkLst>
        <pc:spChg chg="mod">
          <ac:chgData name="Erick Douglas de Lima" userId="73dd8d1c6ce9cd2d" providerId="LiveId" clId="{0660A0EC-F4CB-45EB-94EF-408DE79EF618}" dt="2022-07-08T22:22:30.299" v="28" actId="1076"/>
          <ac:spMkLst>
            <pc:docMk/>
            <pc:sldMk cId="19227781" sldId="291"/>
            <ac:spMk id="2" creationId="{89BFDED9-E819-43D4-BC0D-F6F5E5E2E6CB}"/>
          </ac:spMkLst>
        </pc:spChg>
        <pc:spChg chg="mod">
          <ac:chgData name="Erick Douglas de Lima" userId="73dd8d1c6ce9cd2d" providerId="LiveId" clId="{0660A0EC-F4CB-45EB-94EF-408DE79EF618}" dt="2022-07-08T22:22:30.299" v="28" actId="1076"/>
          <ac:spMkLst>
            <pc:docMk/>
            <pc:sldMk cId="19227781" sldId="291"/>
            <ac:spMk id="19" creationId="{6F1F1BDE-7FBE-46E0-BA71-166E0AEF7837}"/>
          </ac:spMkLst>
        </pc:spChg>
        <pc:grpChg chg="del">
          <ac:chgData name="Erick Douglas de Lima" userId="73dd8d1c6ce9cd2d" providerId="LiveId" clId="{0660A0EC-F4CB-45EB-94EF-408DE79EF618}" dt="2022-07-08T22:21:17.967" v="11" actId="478"/>
          <ac:grpSpMkLst>
            <pc:docMk/>
            <pc:sldMk cId="19227781" sldId="291"/>
            <ac:grpSpMk id="241" creationId="{00000000-0000-0000-0000-000000000000}"/>
          </ac:grpSpMkLst>
        </pc:grpChg>
      </pc:sldChg>
      <pc:sldChg chg="modSp mod modNotesTx">
        <pc:chgData name="Erick Douglas de Lima" userId="73dd8d1c6ce9cd2d" providerId="LiveId" clId="{0660A0EC-F4CB-45EB-94EF-408DE79EF618}" dt="2022-07-08T23:25:49.374" v="61" actId="6549"/>
        <pc:sldMkLst>
          <pc:docMk/>
          <pc:sldMk cId="2879492321" sldId="314"/>
        </pc:sldMkLst>
        <pc:spChg chg="mod">
          <ac:chgData name="Erick Douglas de Lima" userId="73dd8d1c6ce9cd2d" providerId="LiveId" clId="{0660A0EC-F4CB-45EB-94EF-408DE79EF618}" dt="2022-07-08T22:20:04.986" v="0" actId="20577"/>
          <ac:spMkLst>
            <pc:docMk/>
            <pc:sldMk cId="2879492321" sldId="314"/>
            <ac:spMk id="2" creationId="{4AC443DC-D46D-442A-A8FF-D86CF2374379}"/>
          </ac:spMkLst>
        </pc:spChg>
      </pc:sldChg>
      <pc:sldChg chg="modSp mod">
        <pc:chgData name="Erick Douglas de Lima" userId="73dd8d1c6ce9cd2d" providerId="LiveId" clId="{0660A0EC-F4CB-45EB-94EF-408DE79EF618}" dt="2022-07-08T23:23:04.147" v="58" actId="20577"/>
        <pc:sldMkLst>
          <pc:docMk/>
          <pc:sldMk cId="2951474003" sldId="315"/>
        </pc:sldMkLst>
        <pc:spChg chg="mod">
          <ac:chgData name="Erick Douglas de Lima" userId="73dd8d1c6ce9cd2d" providerId="LiveId" clId="{0660A0EC-F4CB-45EB-94EF-408DE79EF618}" dt="2022-07-08T23:23:04.147" v="58" actId="20577"/>
          <ac:spMkLst>
            <pc:docMk/>
            <pc:sldMk cId="2951474003" sldId="315"/>
            <ac:spMk id="5" creationId="{33D3CF61-651A-4DE0-AF6D-D3321DFEAD21}"/>
          </ac:spMkLst>
        </pc:spChg>
      </pc:sldChg>
      <pc:sldChg chg="modSp mod">
        <pc:chgData name="Erick Douglas de Lima" userId="73dd8d1c6ce9cd2d" providerId="LiveId" clId="{0660A0EC-F4CB-45EB-94EF-408DE79EF618}" dt="2022-07-08T22:25:22.756" v="55"/>
        <pc:sldMkLst>
          <pc:docMk/>
          <pc:sldMk cId="4020756548" sldId="322"/>
        </pc:sldMkLst>
        <pc:spChg chg="mod">
          <ac:chgData name="Erick Douglas de Lima" userId="73dd8d1c6ce9cd2d" providerId="LiveId" clId="{0660A0EC-F4CB-45EB-94EF-408DE79EF618}" dt="2022-07-08T22:25:22.756" v="55"/>
          <ac:spMkLst>
            <pc:docMk/>
            <pc:sldMk cId="4020756548" sldId="322"/>
            <ac:spMk id="2" creationId="{4AC443DC-D46D-442A-A8FF-D86CF2374379}"/>
          </ac:spMkLst>
        </pc:spChg>
      </pc:sldChg>
      <pc:sldChg chg="modNotesTx">
        <pc:chgData name="Erick Douglas de Lima" userId="73dd8d1c6ce9cd2d" providerId="LiveId" clId="{0660A0EC-F4CB-45EB-94EF-408DE79EF618}" dt="2022-07-08T22:22:53.774" v="29" actId="20577"/>
        <pc:sldMkLst>
          <pc:docMk/>
          <pc:sldMk cId="2478437104" sldId="324"/>
        </pc:sldMkLst>
      </pc:sldChg>
      <pc:sldChg chg="modSp mod modNotesTx">
        <pc:chgData name="Erick Douglas de Lima" userId="73dd8d1c6ce9cd2d" providerId="LiveId" clId="{0660A0EC-F4CB-45EB-94EF-408DE79EF618}" dt="2022-07-08T22:23:05.289" v="31" actId="1076"/>
        <pc:sldMkLst>
          <pc:docMk/>
          <pc:sldMk cId="1862090988" sldId="325"/>
        </pc:sldMkLst>
        <pc:picChg chg="mod">
          <ac:chgData name="Erick Douglas de Lima" userId="73dd8d1c6ce9cd2d" providerId="LiveId" clId="{0660A0EC-F4CB-45EB-94EF-408DE79EF618}" dt="2022-07-08T22:23:05.289" v="31" actId="1076"/>
          <ac:picMkLst>
            <pc:docMk/>
            <pc:sldMk cId="1862090988" sldId="325"/>
            <ac:picMk id="4" creationId="{BFE6B541-5FF9-49EE-AA5A-DE53FE04E540}"/>
          </ac:picMkLst>
        </pc:picChg>
      </pc:sldChg>
      <pc:sldChg chg="modSp del mod">
        <pc:chgData name="Erick Douglas de Lima" userId="73dd8d1c6ce9cd2d" providerId="LiveId" clId="{0660A0EC-F4CB-45EB-94EF-408DE79EF618}" dt="2022-07-08T22:25:25.128" v="56" actId="47"/>
        <pc:sldMkLst>
          <pc:docMk/>
          <pc:sldMk cId="4128125524" sldId="326"/>
        </pc:sldMkLst>
        <pc:spChg chg="mod">
          <ac:chgData name="Erick Douglas de Lima" userId="73dd8d1c6ce9cd2d" providerId="LiveId" clId="{0660A0EC-F4CB-45EB-94EF-408DE79EF618}" dt="2022-07-08T22:25:04.510" v="53" actId="20577"/>
          <ac:spMkLst>
            <pc:docMk/>
            <pc:sldMk cId="4128125524" sldId="326"/>
            <ac:spMk id="2" creationId="{4AC443DC-D46D-442A-A8FF-D86CF2374379}"/>
          </ac:spMkLst>
        </pc:spChg>
      </pc:sldChg>
      <pc:sldChg chg="modSp mod">
        <pc:chgData name="Erick Douglas de Lima" userId="73dd8d1c6ce9cd2d" providerId="LiveId" clId="{0660A0EC-F4CB-45EB-94EF-408DE79EF618}" dt="2022-07-08T23:23:45.857" v="60" actId="20577"/>
        <pc:sldMkLst>
          <pc:docMk/>
          <pc:sldMk cId="1695820764" sldId="331"/>
        </pc:sldMkLst>
        <pc:spChg chg="mod">
          <ac:chgData name="Erick Douglas de Lima" userId="73dd8d1c6ce9cd2d" providerId="LiveId" clId="{0660A0EC-F4CB-45EB-94EF-408DE79EF618}" dt="2022-07-08T23:23:45.857" v="60" actId="20577"/>
          <ac:spMkLst>
            <pc:docMk/>
            <pc:sldMk cId="1695820764" sldId="331"/>
            <ac:spMk id="2" creationId="{4AC443DC-D46D-442A-A8FF-D86CF2374379}"/>
          </ac:spMkLst>
        </pc:spChg>
      </pc:sldChg>
    </pc:docChg>
  </pc:docChgLst>
  <pc:docChgLst>
    <pc:chgData name="Erick Douglas de Lima" userId="73dd8d1c6ce9cd2d" providerId="LiveId" clId="{39BB3F86-F055-411C-8A9A-42731AFD28D3}"/>
    <pc:docChg chg="modSld">
      <pc:chgData name="Erick Douglas de Lima" userId="73dd8d1c6ce9cd2d" providerId="LiveId" clId="{39BB3F86-F055-411C-8A9A-42731AFD28D3}" dt="2022-07-09T16:10:11.570" v="12" actId="6549"/>
      <pc:docMkLst>
        <pc:docMk/>
      </pc:docMkLst>
      <pc:sldChg chg="modNotesTx">
        <pc:chgData name="Erick Douglas de Lima" userId="73dd8d1c6ce9cd2d" providerId="LiveId" clId="{39BB3F86-F055-411C-8A9A-42731AFD28D3}" dt="2022-07-09T16:09:33.792" v="0" actId="6549"/>
        <pc:sldMkLst>
          <pc:docMk/>
          <pc:sldMk cId="406732232" sldId="323"/>
        </pc:sldMkLst>
      </pc:sldChg>
      <pc:sldChg chg="modNotesTx">
        <pc:chgData name="Erick Douglas de Lima" userId="73dd8d1c6ce9cd2d" providerId="LiveId" clId="{39BB3F86-F055-411C-8A9A-42731AFD28D3}" dt="2022-07-09T16:09:38.518" v="1" actId="6549"/>
        <pc:sldMkLst>
          <pc:docMk/>
          <pc:sldMk cId="1626803031" sldId="327"/>
        </pc:sldMkLst>
      </pc:sldChg>
      <pc:sldChg chg="modNotesTx">
        <pc:chgData name="Erick Douglas de Lima" userId="73dd8d1c6ce9cd2d" providerId="LiveId" clId="{39BB3F86-F055-411C-8A9A-42731AFD28D3}" dt="2022-07-09T16:09:41.238" v="2" actId="6549"/>
        <pc:sldMkLst>
          <pc:docMk/>
          <pc:sldMk cId="1387049812" sldId="328"/>
        </pc:sldMkLst>
      </pc:sldChg>
      <pc:sldChg chg="modNotesTx">
        <pc:chgData name="Erick Douglas de Lima" userId="73dd8d1c6ce9cd2d" providerId="LiveId" clId="{39BB3F86-F055-411C-8A9A-42731AFD28D3}" dt="2022-07-09T16:09:44.855" v="3" actId="6549"/>
        <pc:sldMkLst>
          <pc:docMk/>
          <pc:sldMk cId="2803417493" sldId="329"/>
        </pc:sldMkLst>
      </pc:sldChg>
      <pc:sldChg chg="modNotesTx">
        <pc:chgData name="Erick Douglas de Lima" userId="73dd8d1c6ce9cd2d" providerId="LiveId" clId="{39BB3F86-F055-411C-8A9A-42731AFD28D3}" dt="2022-07-09T16:09:48.974" v="4" actId="6549"/>
        <pc:sldMkLst>
          <pc:docMk/>
          <pc:sldMk cId="373749594" sldId="330"/>
        </pc:sldMkLst>
      </pc:sldChg>
      <pc:sldChg chg="modNotesTx">
        <pc:chgData name="Erick Douglas de Lima" userId="73dd8d1c6ce9cd2d" providerId="LiveId" clId="{39BB3F86-F055-411C-8A9A-42731AFD28D3}" dt="2022-07-09T16:09:52.089" v="5" actId="6549"/>
        <pc:sldMkLst>
          <pc:docMk/>
          <pc:sldMk cId="1695820764" sldId="331"/>
        </pc:sldMkLst>
      </pc:sldChg>
      <pc:sldChg chg="modNotesTx">
        <pc:chgData name="Erick Douglas de Lima" userId="73dd8d1c6ce9cd2d" providerId="LiveId" clId="{39BB3F86-F055-411C-8A9A-42731AFD28D3}" dt="2022-07-09T16:09:54.873" v="6" actId="6549"/>
        <pc:sldMkLst>
          <pc:docMk/>
          <pc:sldMk cId="4179524293" sldId="332"/>
        </pc:sldMkLst>
      </pc:sldChg>
      <pc:sldChg chg="modNotesTx">
        <pc:chgData name="Erick Douglas de Lima" userId="73dd8d1c6ce9cd2d" providerId="LiveId" clId="{39BB3F86-F055-411C-8A9A-42731AFD28D3}" dt="2022-07-09T16:09:57.890" v="7" actId="6549"/>
        <pc:sldMkLst>
          <pc:docMk/>
          <pc:sldMk cId="2807551731" sldId="333"/>
        </pc:sldMkLst>
      </pc:sldChg>
      <pc:sldChg chg="modNotesTx">
        <pc:chgData name="Erick Douglas de Lima" userId="73dd8d1c6ce9cd2d" providerId="LiveId" clId="{39BB3F86-F055-411C-8A9A-42731AFD28D3}" dt="2022-07-09T16:10:03.809" v="9" actId="6549"/>
        <pc:sldMkLst>
          <pc:docMk/>
          <pc:sldMk cId="4010800695" sldId="334"/>
        </pc:sldMkLst>
      </pc:sldChg>
      <pc:sldChg chg="modNotesTx">
        <pc:chgData name="Erick Douglas de Lima" userId="73dd8d1c6ce9cd2d" providerId="LiveId" clId="{39BB3F86-F055-411C-8A9A-42731AFD28D3}" dt="2022-07-09T16:10:09.145" v="11" actId="6549"/>
        <pc:sldMkLst>
          <pc:docMk/>
          <pc:sldMk cId="381330986" sldId="335"/>
        </pc:sldMkLst>
      </pc:sldChg>
      <pc:sldChg chg="modNotesTx">
        <pc:chgData name="Erick Douglas de Lima" userId="73dd8d1c6ce9cd2d" providerId="LiveId" clId="{39BB3F86-F055-411C-8A9A-42731AFD28D3}" dt="2022-07-09T16:10:00.486" v="8" actId="6549"/>
        <pc:sldMkLst>
          <pc:docMk/>
          <pc:sldMk cId="1712652364" sldId="336"/>
        </pc:sldMkLst>
      </pc:sldChg>
      <pc:sldChg chg="modNotesTx">
        <pc:chgData name="Erick Douglas de Lima" userId="73dd8d1c6ce9cd2d" providerId="LiveId" clId="{39BB3F86-F055-411C-8A9A-42731AFD28D3}" dt="2022-07-09T16:10:06.209" v="10" actId="6549"/>
        <pc:sldMkLst>
          <pc:docMk/>
          <pc:sldMk cId="3243972998" sldId="337"/>
        </pc:sldMkLst>
      </pc:sldChg>
      <pc:sldChg chg="modNotesTx">
        <pc:chgData name="Erick Douglas de Lima" userId="73dd8d1c6ce9cd2d" providerId="LiveId" clId="{39BB3F86-F055-411C-8A9A-42731AFD28D3}" dt="2022-07-09T16:10:11.570" v="12" actId="6549"/>
        <pc:sldMkLst>
          <pc:docMk/>
          <pc:sldMk cId="113136384" sldId="33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algn="l"/>
            <a:endParaRPr lang="pt-BR" b="0" i="0" dirty="0">
              <a:solidFill>
                <a:srgbClr val="292929"/>
              </a:solidFill>
              <a:effectLst/>
              <a:latin typeface="charter"/>
            </a:endParaRPr>
          </a:p>
        </p:txBody>
      </p:sp>
    </p:spTree>
    <p:extLst>
      <p:ext uri="{BB962C8B-B14F-4D97-AF65-F5344CB8AC3E}">
        <p14:creationId xmlns:p14="http://schemas.microsoft.com/office/powerpoint/2010/main" val="2194534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algn="l"/>
            <a:endParaRPr lang="pt-BR" b="0" i="0" dirty="0">
              <a:solidFill>
                <a:srgbClr val="292929"/>
              </a:solidFill>
              <a:effectLst/>
              <a:latin typeface="charter"/>
            </a:endParaRPr>
          </a:p>
        </p:txBody>
      </p:sp>
    </p:spTree>
    <p:extLst>
      <p:ext uri="{BB962C8B-B14F-4D97-AF65-F5344CB8AC3E}">
        <p14:creationId xmlns:p14="http://schemas.microsoft.com/office/powerpoint/2010/main" val="69986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algn="l"/>
            <a:endParaRPr lang="pt-BR" b="0" i="0" dirty="0">
              <a:solidFill>
                <a:srgbClr val="292929"/>
              </a:solidFill>
              <a:effectLst/>
              <a:latin typeface="charter"/>
            </a:endParaRPr>
          </a:p>
        </p:txBody>
      </p:sp>
    </p:spTree>
    <p:extLst>
      <p:ext uri="{BB962C8B-B14F-4D97-AF65-F5344CB8AC3E}">
        <p14:creationId xmlns:p14="http://schemas.microsoft.com/office/powerpoint/2010/main" val="1695259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algn="l"/>
            <a:endParaRPr lang="pt-BR" b="0" i="0" dirty="0">
              <a:solidFill>
                <a:srgbClr val="292929"/>
              </a:solidFill>
              <a:effectLst/>
              <a:latin typeface="charter"/>
            </a:endParaRPr>
          </a:p>
        </p:txBody>
      </p:sp>
    </p:spTree>
    <p:extLst>
      <p:ext uri="{BB962C8B-B14F-4D97-AF65-F5344CB8AC3E}">
        <p14:creationId xmlns:p14="http://schemas.microsoft.com/office/powerpoint/2010/main" val="3399272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algn="l"/>
            <a:endParaRPr lang="pt-BR" b="0" i="0" dirty="0">
              <a:solidFill>
                <a:srgbClr val="292929"/>
              </a:solidFill>
              <a:effectLst/>
              <a:latin typeface="charter"/>
            </a:endParaRPr>
          </a:p>
        </p:txBody>
      </p:sp>
    </p:spTree>
    <p:extLst>
      <p:ext uri="{BB962C8B-B14F-4D97-AF65-F5344CB8AC3E}">
        <p14:creationId xmlns:p14="http://schemas.microsoft.com/office/powerpoint/2010/main" val="2155979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algn="just"/>
            <a:endParaRPr lang="pt-BR" b="0" i="0" dirty="0">
              <a:solidFill>
                <a:srgbClr val="292929"/>
              </a:solidFill>
              <a:effectLst/>
              <a:latin typeface="+mj-lt"/>
            </a:endParaRPr>
          </a:p>
        </p:txBody>
      </p:sp>
    </p:spTree>
    <p:extLst>
      <p:ext uri="{BB962C8B-B14F-4D97-AF65-F5344CB8AC3E}">
        <p14:creationId xmlns:p14="http://schemas.microsoft.com/office/powerpoint/2010/main" val="2688300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algn="just"/>
            <a:endParaRPr lang="pt-BR" b="0" i="0" dirty="0">
              <a:solidFill>
                <a:srgbClr val="292929"/>
              </a:solidFill>
              <a:effectLst/>
              <a:latin typeface="+mj-lt"/>
            </a:endParaRPr>
          </a:p>
        </p:txBody>
      </p:sp>
    </p:spTree>
    <p:extLst>
      <p:ext uri="{BB962C8B-B14F-4D97-AF65-F5344CB8AC3E}">
        <p14:creationId xmlns:p14="http://schemas.microsoft.com/office/powerpoint/2010/main" val="40109550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algn="just"/>
            <a:endParaRPr lang="pt-BR" b="0" i="0" dirty="0">
              <a:solidFill>
                <a:srgbClr val="292929"/>
              </a:solidFill>
              <a:effectLst/>
              <a:latin typeface="+mj-lt"/>
            </a:endParaRPr>
          </a:p>
        </p:txBody>
      </p:sp>
    </p:spTree>
    <p:extLst>
      <p:ext uri="{BB962C8B-B14F-4D97-AF65-F5344CB8AC3E}">
        <p14:creationId xmlns:p14="http://schemas.microsoft.com/office/powerpoint/2010/main" val="18951065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158750" indent="0" algn="l">
              <a:buNone/>
            </a:pPr>
            <a:endParaRPr lang="pt-BR" b="0" i="0" dirty="0">
              <a:solidFill>
                <a:srgbClr val="171717"/>
              </a:solidFill>
              <a:effectLst/>
              <a:latin typeface="-apple-system"/>
            </a:endParaRPr>
          </a:p>
        </p:txBody>
      </p:sp>
    </p:spTree>
    <p:extLst>
      <p:ext uri="{BB962C8B-B14F-4D97-AF65-F5344CB8AC3E}">
        <p14:creationId xmlns:p14="http://schemas.microsoft.com/office/powerpoint/2010/main" val="18168095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algn="l"/>
            <a:endParaRPr lang="pt-BR" b="0" i="0" dirty="0">
              <a:solidFill>
                <a:srgbClr val="171717"/>
              </a:solidFill>
              <a:effectLst/>
              <a:latin typeface="-apple-system"/>
            </a:endParaRPr>
          </a:p>
        </p:txBody>
      </p:sp>
    </p:spTree>
    <p:extLst>
      <p:ext uri="{BB962C8B-B14F-4D97-AF65-F5344CB8AC3E}">
        <p14:creationId xmlns:p14="http://schemas.microsoft.com/office/powerpoint/2010/main" val="2235858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7f93ad0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9510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algn="l"/>
            <a:endParaRPr lang="pt-BR" b="0" i="0" dirty="0">
              <a:solidFill>
                <a:srgbClr val="171717"/>
              </a:solidFill>
              <a:effectLst/>
              <a:latin typeface="-apple-system"/>
            </a:endParaRPr>
          </a:p>
        </p:txBody>
      </p:sp>
    </p:spTree>
    <p:extLst>
      <p:ext uri="{BB962C8B-B14F-4D97-AF65-F5344CB8AC3E}">
        <p14:creationId xmlns:p14="http://schemas.microsoft.com/office/powerpoint/2010/main" val="3859437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algn="l"/>
            <a:endParaRPr lang="pt-BR" b="0" i="0" dirty="0">
              <a:solidFill>
                <a:srgbClr val="171717"/>
              </a:solidFill>
              <a:effectLst/>
              <a:latin typeface="-apple-system"/>
            </a:endParaRPr>
          </a:p>
        </p:txBody>
      </p:sp>
    </p:spTree>
    <p:extLst>
      <p:ext uri="{BB962C8B-B14F-4D97-AF65-F5344CB8AC3E}">
        <p14:creationId xmlns:p14="http://schemas.microsoft.com/office/powerpoint/2010/main" val="3101079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255484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531521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71500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727780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043650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4200007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075172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pig.apache.org/"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hive.apache.org/"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giraph.apache.org/"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zookeeper.apache.org/"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5140950" y="1074150"/>
            <a:ext cx="3545700" cy="157661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pt-BR" sz="2800" b="1" dirty="0"/>
              <a:t>Engenharia de dados e computação em nuvem</a:t>
            </a:r>
            <a:endParaRPr sz="2800" dirty="0"/>
          </a:p>
        </p:txBody>
      </p:sp>
      <p:sp>
        <p:nvSpPr>
          <p:cNvPr id="47" name="Google Shape;47;p15"/>
          <p:cNvSpPr txBox="1">
            <a:spLocks noGrp="1"/>
          </p:cNvSpPr>
          <p:nvPr>
            <p:ph type="subTitle" idx="1"/>
          </p:nvPr>
        </p:nvSpPr>
        <p:spPr>
          <a:xfrm>
            <a:off x="7730421" y="3298356"/>
            <a:ext cx="887228" cy="42931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Aula 2</a:t>
            </a:r>
            <a:endParaRPr dirty="0"/>
          </a:p>
        </p:txBody>
      </p:sp>
      <p:grpSp>
        <p:nvGrpSpPr>
          <p:cNvPr id="48" name="Google Shape;48;p15"/>
          <p:cNvGrpSpPr/>
          <p:nvPr/>
        </p:nvGrpSpPr>
        <p:grpSpPr>
          <a:xfrm>
            <a:off x="273045" y="409873"/>
            <a:ext cx="4385617" cy="4733627"/>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15"/>
              <p:cNvSpPr/>
              <p:nvPr/>
            </p:nvSpPr>
            <p:spPr>
              <a:xfrm>
                <a:off x="2372275" y="951968"/>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 IA</a:t>
                </a:r>
                <a:endParaRPr dirty="0"/>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15"/>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Google Shape;47;p15">
            <a:extLst>
              <a:ext uri="{FF2B5EF4-FFF2-40B4-BE49-F238E27FC236}">
                <a16:creationId xmlns:a16="http://schemas.microsoft.com/office/drawing/2014/main" id="{3E83E3F6-D749-4084-A9BB-51D617A3C225}"/>
              </a:ext>
            </a:extLst>
          </p:cNvPr>
          <p:cNvSpPr txBox="1">
            <a:spLocks/>
          </p:cNvSpPr>
          <p:nvPr/>
        </p:nvSpPr>
        <p:spPr>
          <a:xfrm>
            <a:off x="6105450" y="4604559"/>
            <a:ext cx="2581200" cy="71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2800"/>
              <a:buFont typeface="Roboto"/>
              <a:buNone/>
              <a:defRPr sz="18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9pPr>
          </a:lstStyle>
          <a:p>
            <a:pPr marL="0" indent="0"/>
            <a:r>
              <a:rPr lang="en-US" dirty="0"/>
              <a:t>Erick Douglas de Lima</a:t>
            </a:r>
            <a:endParaRPr lang="pt-B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443DC-D46D-442A-A8FF-D86CF2374379}"/>
              </a:ext>
            </a:extLst>
          </p:cNvPr>
          <p:cNvSpPr>
            <a:spLocks noGrp="1"/>
          </p:cNvSpPr>
          <p:nvPr>
            <p:ph type="title"/>
          </p:nvPr>
        </p:nvSpPr>
        <p:spPr>
          <a:xfrm>
            <a:off x="457200" y="307963"/>
            <a:ext cx="8229600" cy="371400"/>
          </a:xfrm>
        </p:spPr>
        <p:txBody>
          <a:bodyPr>
            <a:normAutofit fontScale="90000"/>
          </a:bodyPr>
          <a:lstStyle/>
          <a:p>
            <a:r>
              <a:rPr lang="pt-BR" b="1" i="0" dirty="0" err="1">
                <a:solidFill>
                  <a:srgbClr val="292929"/>
                </a:solidFill>
                <a:effectLst/>
                <a:latin typeface="sohne"/>
              </a:rPr>
              <a:t>MapReduce</a:t>
            </a:r>
            <a:endParaRPr lang="pt-BR" dirty="0"/>
          </a:p>
        </p:txBody>
      </p:sp>
      <p:sp>
        <p:nvSpPr>
          <p:cNvPr id="5" name="CaixaDeTexto 3">
            <a:extLst>
              <a:ext uri="{FF2B5EF4-FFF2-40B4-BE49-F238E27FC236}">
                <a16:creationId xmlns:a16="http://schemas.microsoft.com/office/drawing/2014/main" id="{33D3CF61-651A-4DE0-AF6D-D3321DFEAD21}"/>
              </a:ext>
            </a:extLst>
          </p:cNvPr>
          <p:cNvSpPr txBox="1"/>
          <p:nvPr/>
        </p:nvSpPr>
        <p:spPr>
          <a:xfrm>
            <a:off x="457200" y="924820"/>
            <a:ext cx="8229600" cy="3970318"/>
          </a:xfrm>
          <a:prstGeom prst="rect">
            <a:avLst/>
          </a:prstGeom>
          <a:noFill/>
        </p:spPr>
        <p:txBody>
          <a:bodyPr wrap="square" rtlCol="0">
            <a:spAutoFit/>
          </a:bodyPr>
          <a:lstStyle/>
          <a:p>
            <a:pPr algn="just"/>
            <a:r>
              <a:rPr lang="pt-BR" b="0" i="0" dirty="0" err="1">
                <a:solidFill>
                  <a:schemeClr val="tx1"/>
                </a:solidFill>
                <a:effectLst/>
                <a:latin typeface="+mj-lt"/>
              </a:rPr>
              <a:t>MapReduce</a:t>
            </a:r>
            <a:r>
              <a:rPr lang="pt-BR" b="0" i="0" dirty="0">
                <a:solidFill>
                  <a:schemeClr val="tx1"/>
                </a:solidFill>
                <a:effectLst/>
                <a:latin typeface="+mj-lt"/>
              </a:rPr>
              <a:t> é um modelo de programação paralela, para grandes coleções de dados, utilizando computação distribuída em clusters.</a:t>
            </a:r>
          </a:p>
          <a:p>
            <a:pPr algn="just"/>
            <a:endParaRPr lang="pt-BR" b="0" i="0" dirty="0">
              <a:solidFill>
                <a:schemeClr val="tx1"/>
              </a:solidFill>
              <a:effectLst/>
              <a:latin typeface="+mj-lt"/>
            </a:endParaRPr>
          </a:p>
          <a:p>
            <a:pPr algn="just"/>
            <a:r>
              <a:rPr lang="pt-BR" b="0" i="0" dirty="0">
                <a:solidFill>
                  <a:schemeClr val="tx1"/>
                </a:solidFill>
                <a:effectLst/>
                <a:latin typeface="+mj-lt"/>
              </a:rPr>
              <a:t>Oferece acesso a partir de interfaces de alto nível para desenvolvimento de aplicações a partir de ferramentas de alto nível como </a:t>
            </a:r>
            <a:r>
              <a:rPr lang="pt-BR" b="0" i="0" dirty="0" err="1">
                <a:solidFill>
                  <a:schemeClr val="tx1"/>
                </a:solidFill>
                <a:effectLst/>
                <a:latin typeface="+mj-lt"/>
              </a:rPr>
              <a:t>Hive</a:t>
            </a:r>
            <a:r>
              <a:rPr lang="pt-BR" b="0" i="0" dirty="0">
                <a:solidFill>
                  <a:schemeClr val="tx1"/>
                </a:solidFill>
                <a:effectLst/>
                <a:latin typeface="+mj-lt"/>
              </a:rPr>
              <a:t>, </a:t>
            </a:r>
            <a:r>
              <a:rPr lang="pt-BR" b="0" i="0" dirty="0" err="1">
                <a:solidFill>
                  <a:schemeClr val="tx1"/>
                </a:solidFill>
                <a:effectLst/>
                <a:latin typeface="+mj-lt"/>
              </a:rPr>
              <a:t>Pig</a:t>
            </a:r>
            <a:r>
              <a:rPr lang="pt-BR" b="0" i="0" dirty="0">
                <a:solidFill>
                  <a:schemeClr val="tx1"/>
                </a:solidFill>
                <a:effectLst/>
                <a:latin typeface="+mj-lt"/>
              </a:rPr>
              <a:t> e linguagens como Scala e Python.</a:t>
            </a:r>
          </a:p>
          <a:p>
            <a:pPr algn="just"/>
            <a:endParaRPr lang="pt-BR" b="0" i="0" dirty="0">
              <a:solidFill>
                <a:schemeClr val="tx1"/>
              </a:solidFill>
              <a:effectLst/>
              <a:latin typeface="+mj-lt"/>
            </a:endParaRPr>
          </a:p>
          <a:p>
            <a:pPr algn="just"/>
            <a:r>
              <a:rPr lang="pt-BR" b="0" i="0" dirty="0">
                <a:solidFill>
                  <a:schemeClr val="tx1"/>
                </a:solidFill>
                <a:effectLst/>
                <a:latin typeface="+mj-lt"/>
              </a:rPr>
              <a:t>O método foi desenvolvido pela Google para indexar </a:t>
            </a:r>
            <a:r>
              <a:rPr lang="pt-BR" b="0" i="0" dirty="0" err="1">
                <a:solidFill>
                  <a:schemeClr val="tx1"/>
                </a:solidFill>
                <a:effectLst/>
                <a:latin typeface="+mj-lt"/>
              </a:rPr>
              <a:t>URLs</a:t>
            </a:r>
            <a:r>
              <a:rPr lang="pt-BR" b="0" i="0" dirty="0">
                <a:solidFill>
                  <a:schemeClr val="tx1"/>
                </a:solidFill>
                <a:effectLst/>
                <a:latin typeface="+mj-lt"/>
              </a:rPr>
              <a:t> por palavras após um rastreamento na web. Com isto foi possível estabelecer classificações de uso destas páginas, e selecionar as mais utilizadas. </a:t>
            </a:r>
            <a:r>
              <a:rPr lang="pt-BR" b="0" i="0" dirty="0" err="1">
                <a:solidFill>
                  <a:schemeClr val="tx1"/>
                </a:solidFill>
                <a:effectLst/>
                <a:latin typeface="+mj-lt"/>
              </a:rPr>
              <a:t>MapReduce</a:t>
            </a:r>
            <a:r>
              <a:rPr lang="pt-BR" b="0" i="0" dirty="0">
                <a:solidFill>
                  <a:schemeClr val="tx1"/>
                </a:solidFill>
                <a:effectLst/>
                <a:latin typeface="+mj-lt"/>
              </a:rPr>
              <a:t> está na base do mecanismo de busca da Google, através da implementação do algoritmo “</a:t>
            </a:r>
            <a:r>
              <a:rPr lang="pt-BR" b="0" i="0" dirty="0" err="1">
                <a:solidFill>
                  <a:schemeClr val="tx1"/>
                </a:solidFill>
                <a:effectLst/>
                <a:latin typeface="+mj-lt"/>
              </a:rPr>
              <a:t>PageRank</a:t>
            </a:r>
            <a:r>
              <a:rPr lang="pt-BR" b="0" i="0" dirty="0">
                <a:solidFill>
                  <a:schemeClr val="tx1"/>
                </a:solidFill>
                <a:effectLst/>
                <a:latin typeface="+mj-lt"/>
              </a:rPr>
              <a:t>” e da venda de propaganda digital.</a:t>
            </a:r>
          </a:p>
          <a:p>
            <a:pPr algn="just"/>
            <a:endParaRPr lang="pt-BR" b="0" i="0" dirty="0">
              <a:solidFill>
                <a:schemeClr val="tx1"/>
              </a:solidFill>
              <a:effectLst/>
              <a:latin typeface="+mj-lt"/>
            </a:endParaRPr>
          </a:p>
          <a:p>
            <a:pPr algn="just"/>
            <a:r>
              <a:rPr lang="pt-BR" b="0" i="0" dirty="0">
                <a:solidFill>
                  <a:schemeClr val="tx1"/>
                </a:solidFill>
                <a:effectLst/>
                <a:latin typeface="+mj-lt"/>
              </a:rPr>
              <a:t>Um modelo de </a:t>
            </a:r>
            <a:r>
              <a:rPr lang="pt-BR" b="0" i="0" dirty="0" err="1">
                <a:solidFill>
                  <a:schemeClr val="tx1"/>
                </a:solidFill>
                <a:effectLst/>
                <a:latin typeface="+mj-lt"/>
              </a:rPr>
              <a:t>MapReduce</a:t>
            </a:r>
            <a:r>
              <a:rPr lang="pt-BR" b="0" i="0" dirty="0">
                <a:solidFill>
                  <a:schemeClr val="tx1"/>
                </a:solidFill>
                <a:effectLst/>
                <a:latin typeface="+mj-lt"/>
              </a:rPr>
              <a:t> é o chamado </a:t>
            </a:r>
            <a:r>
              <a:rPr lang="pt-BR" b="0" i="0" dirty="0" err="1">
                <a:solidFill>
                  <a:schemeClr val="tx1"/>
                </a:solidFill>
                <a:effectLst/>
                <a:latin typeface="+mj-lt"/>
              </a:rPr>
              <a:t>Wordcount</a:t>
            </a:r>
            <a:r>
              <a:rPr lang="pt-BR" b="0" i="0" dirty="0">
                <a:solidFill>
                  <a:schemeClr val="tx1"/>
                </a:solidFill>
                <a:effectLst/>
                <a:latin typeface="+mj-lt"/>
              </a:rPr>
              <a:t> (contador de palavras) para aplicações textuais, com identificação de palavras em documentos. Dai derivam muitas aplicações, desde estruturação de um documento em palavras chaves até identificação de palavras a serem digitadas a partir de um teclado de celular, para aplicações de processamento em linguagem natural.</a:t>
            </a:r>
          </a:p>
          <a:p>
            <a:pPr algn="just"/>
            <a:endParaRPr lang="pt-BR" b="0" i="0" dirty="0">
              <a:solidFill>
                <a:schemeClr val="tx1"/>
              </a:solidFill>
              <a:effectLst/>
              <a:latin typeface="+mj-lt"/>
            </a:endParaRPr>
          </a:p>
          <a:p>
            <a:pPr algn="just"/>
            <a:r>
              <a:rPr lang="pt-BR" b="0" i="0" dirty="0" err="1">
                <a:solidFill>
                  <a:schemeClr val="tx1"/>
                </a:solidFill>
                <a:effectLst/>
                <a:latin typeface="+mj-lt"/>
              </a:rPr>
              <a:t>MapReduce</a:t>
            </a:r>
            <a:r>
              <a:rPr lang="pt-BR" b="0" i="0" dirty="0">
                <a:solidFill>
                  <a:schemeClr val="tx1"/>
                </a:solidFill>
                <a:effectLst/>
                <a:latin typeface="+mj-lt"/>
              </a:rPr>
              <a:t> revolucionou o tratamento de grandes volumes de dados estabelecendo as bases da programação de computadores para Big Data.</a:t>
            </a:r>
          </a:p>
        </p:txBody>
      </p:sp>
      <p:pic>
        <p:nvPicPr>
          <p:cNvPr id="4" name="Picture 3">
            <a:extLst>
              <a:ext uri="{FF2B5EF4-FFF2-40B4-BE49-F238E27FC236}">
                <a16:creationId xmlns:a16="http://schemas.microsoft.com/office/drawing/2014/main" id="{0499E3E1-5C03-4820-B05D-9ECAB6FC8EF9}"/>
              </a:ext>
            </a:extLst>
          </p:cNvPr>
          <p:cNvPicPr>
            <a:picLocks noChangeAspect="1"/>
          </p:cNvPicPr>
          <p:nvPr/>
        </p:nvPicPr>
        <p:blipFill>
          <a:blip r:embed="rId3"/>
          <a:stretch>
            <a:fillRect/>
          </a:stretch>
        </p:blipFill>
        <p:spPr>
          <a:xfrm>
            <a:off x="5747807" y="144461"/>
            <a:ext cx="2168526" cy="698404"/>
          </a:xfrm>
          <a:prstGeom prst="rect">
            <a:avLst/>
          </a:prstGeom>
        </p:spPr>
      </p:pic>
    </p:spTree>
    <p:extLst>
      <p:ext uri="{BB962C8B-B14F-4D97-AF65-F5344CB8AC3E}">
        <p14:creationId xmlns:p14="http://schemas.microsoft.com/office/powerpoint/2010/main" val="1387049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443DC-D46D-442A-A8FF-D86CF2374379}"/>
              </a:ext>
            </a:extLst>
          </p:cNvPr>
          <p:cNvSpPr>
            <a:spLocks noGrp="1"/>
          </p:cNvSpPr>
          <p:nvPr>
            <p:ph type="title"/>
          </p:nvPr>
        </p:nvSpPr>
        <p:spPr>
          <a:xfrm>
            <a:off x="457200" y="307963"/>
            <a:ext cx="8229600" cy="371400"/>
          </a:xfrm>
        </p:spPr>
        <p:txBody>
          <a:bodyPr>
            <a:normAutofit fontScale="90000"/>
          </a:bodyPr>
          <a:lstStyle/>
          <a:p>
            <a:r>
              <a:rPr lang="pt-BR" b="1" i="0" dirty="0" err="1">
                <a:solidFill>
                  <a:srgbClr val="292929"/>
                </a:solidFill>
                <a:effectLst/>
                <a:latin typeface="sohne"/>
              </a:rPr>
              <a:t>MapReduce</a:t>
            </a:r>
            <a:endParaRPr lang="pt-BR" dirty="0"/>
          </a:p>
        </p:txBody>
      </p:sp>
      <p:pic>
        <p:nvPicPr>
          <p:cNvPr id="4" name="Picture 3">
            <a:extLst>
              <a:ext uri="{FF2B5EF4-FFF2-40B4-BE49-F238E27FC236}">
                <a16:creationId xmlns:a16="http://schemas.microsoft.com/office/drawing/2014/main" id="{0499E3E1-5C03-4820-B05D-9ECAB6FC8EF9}"/>
              </a:ext>
            </a:extLst>
          </p:cNvPr>
          <p:cNvPicPr>
            <a:picLocks noChangeAspect="1"/>
          </p:cNvPicPr>
          <p:nvPr/>
        </p:nvPicPr>
        <p:blipFill>
          <a:blip r:embed="rId3"/>
          <a:stretch>
            <a:fillRect/>
          </a:stretch>
        </p:blipFill>
        <p:spPr>
          <a:xfrm>
            <a:off x="5747807" y="144461"/>
            <a:ext cx="2168526" cy="698404"/>
          </a:xfrm>
          <a:prstGeom prst="rect">
            <a:avLst/>
          </a:prstGeom>
        </p:spPr>
      </p:pic>
      <p:pic>
        <p:nvPicPr>
          <p:cNvPr id="6" name="Picture 5">
            <a:extLst>
              <a:ext uri="{FF2B5EF4-FFF2-40B4-BE49-F238E27FC236}">
                <a16:creationId xmlns:a16="http://schemas.microsoft.com/office/drawing/2014/main" id="{09B34075-A04A-46E9-8353-C14047C4C2C1}"/>
              </a:ext>
            </a:extLst>
          </p:cNvPr>
          <p:cNvPicPr>
            <a:picLocks noChangeAspect="1"/>
          </p:cNvPicPr>
          <p:nvPr/>
        </p:nvPicPr>
        <p:blipFill>
          <a:blip r:embed="rId4"/>
          <a:stretch>
            <a:fillRect/>
          </a:stretch>
        </p:blipFill>
        <p:spPr>
          <a:xfrm>
            <a:off x="209550" y="1376362"/>
            <a:ext cx="8724900" cy="2390775"/>
          </a:xfrm>
          <a:prstGeom prst="rect">
            <a:avLst/>
          </a:prstGeom>
        </p:spPr>
      </p:pic>
    </p:spTree>
    <p:extLst>
      <p:ext uri="{BB962C8B-B14F-4D97-AF65-F5344CB8AC3E}">
        <p14:creationId xmlns:p14="http://schemas.microsoft.com/office/powerpoint/2010/main" val="2803417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443DC-D46D-442A-A8FF-D86CF2374379}"/>
              </a:ext>
            </a:extLst>
          </p:cNvPr>
          <p:cNvSpPr>
            <a:spLocks noGrp="1"/>
          </p:cNvSpPr>
          <p:nvPr>
            <p:ph type="title"/>
          </p:nvPr>
        </p:nvSpPr>
        <p:spPr>
          <a:xfrm>
            <a:off x="457200" y="307963"/>
            <a:ext cx="8229600" cy="371400"/>
          </a:xfrm>
        </p:spPr>
        <p:txBody>
          <a:bodyPr>
            <a:normAutofit fontScale="90000"/>
          </a:bodyPr>
          <a:lstStyle/>
          <a:p>
            <a:r>
              <a:rPr lang="pt-BR" b="1" i="0" dirty="0">
                <a:solidFill>
                  <a:srgbClr val="292929"/>
                </a:solidFill>
                <a:effectLst/>
                <a:latin typeface="sohne"/>
              </a:rPr>
              <a:t>Linguagens </a:t>
            </a:r>
            <a:r>
              <a:rPr lang="pt-BR" b="1" i="0" dirty="0" err="1">
                <a:solidFill>
                  <a:srgbClr val="292929"/>
                </a:solidFill>
                <a:effectLst/>
                <a:latin typeface="sohne"/>
              </a:rPr>
              <a:t>Pig</a:t>
            </a:r>
            <a:r>
              <a:rPr lang="pt-BR" b="1" i="0" dirty="0">
                <a:solidFill>
                  <a:srgbClr val="292929"/>
                </a:solidFill>
                <a:effectLst/>
                <a:latin typeface="sohne"/>
              </a:rPr>
              <a:t> e </a:t>
            </a:r>
            <a:r>
              <a:rPr lang="pt-BR" b="1" i="0" dirty="0" err="1">
                <a:solidFill>
                  <a:srgbClr val="292929"/>
                </a:solidFill>
                <a:effectLst/>
                <a:latin typeface="sohne"/>
              </a:rPr>
              <a:t>Hive</a:t>
            </a:r>
            <a:endParaRPr lang="pt-BR" dirty="0"/>
          </a:p>
        </p:txBody>
      </p:sp>
      <p:sp>
        <p:nvSpPr>
          <p:cNvPr id="5" name="CaixaDeTexto 3">
            <a:extLst>
              <a:ext uri="{FF2B5EF4-FFF2-40B4-BE49-F238E27FC236}">
                <a16:creationId xmlns:a16="http://schemas.microsoft.com/office/drawing/2014/main" id="{33D3CF61-651A-4DE0-AF6D-D3321DFEAD21}"/>
              </a:ext>
            </a:extLst>
          </p:cNvPr>
          <p:cNvSpPr txBox="1"/>
          <p:nvPr/>
        </p:nvSpPr>
        <p:spPr>
          <a:xfrm>
            <a:off x="457200" y="924820"/>
            <a:ext cx="8229600" cy="3970318"/>
          </a:xfrm>
          <a:prstGeom prst="rect">
            <a:avLst/>
          </a:prstGeom>
          <a:noFill/>
        </p:spPr>
        <p:txBody>
          <a:bodyPr wrap="square" rtlCol="0">
            <a:spAutoFit/>
          </a:bodyPr>
          <a:lstStyle/>
          <a:p>
            <a:pPr algn="just"/>
            <a:r>
              <a:rPr lang="pt-BR" b="0" i="0" u="sng" dirty="0">
                <a:solidFill>
                  <a:srgbClr val="292929"/>
                </a:solidFill>
                <a:effectLst/>
                <a:latin typeface="+mj-lt"/>
                <a:hlinkClick r:id="rId3"/>
              </a:rPr>
              <a:t>PIG</a:t>
            </a:r>
            <a:r>
              <a:rPr lang="pt-BR" b="0" i="0" dirty="0">
                <a:solidFill>
                  <a:srgbClr val="292929"/>
                </a:solidFill>
                <a:effectLst/>
                <a:latin typeface="+mj-lt"/>
              </a:rPr>
              <a:t> e </a:t>
            </a:r>
            <a:r>
              <a:rPr lang="pt-BR" b="0" i="0" u="sng" dirty="0" err="1">
                <a:solidFill>
                  <a:srgbClr val="292929"/>
                </a:solidFill>
                <a:effectLst/>
                <a:latin typeface="+mj-lt"/>
                <a:hlinkClick r:id="rId4"/>
              </a:rPr>
              <a:t>Hive</a:t>
            </a:r>
            <a:r>
              <a:rPr lang="pt-BR" b="0" i="0" dirty="0">
                <a:solidFill>
                  <a:srgbClr val="292929"/>
                </a:solidFill>
                <a:effectLst/>
                <a:latin typeface="+mj-lt"/>
              </a:rPr>
              <a:t> são linguagens de Script, que traduzem comandos de alto nível para serem executados por </a:t>
            </a:r>
            <a:r>
              <a:rPr lang="pt-BR" b="0" i="0" dirty="0" err="1">
                <a:solidFill>
                  <a:srgbClr val="292929"/>
                </a:solidFill>
                <a:effectLst/>
                <a:latin typeface="+mj-lt"/>
              </a:rPr>
              <a:t>MapReduce</a:t>
            </a:r>
            <a:r>
              <a:rPr lang="pt-BR" b="0" i="0" dirty="0">
                <a:solidFill>
                  <a:srgbClr val="292929"/>
                </a:solidFill>
                <a:effectLst/>
                <a:latin typeface="+mj-lt"/>
              </a:rPr>
              <a:t>, simplificando a programação de </a:t>
            </a:r>
            <a:r>
              <a:rPr lang="pt-BR" b="0" i="0" dirty="0" err="1">
                <a:solidFill>
                  <a:srgbClr val="292929"/>
                </a:solidFill>
                <a:effectLst/>
                <a:latin typeface="+mj-lt"/>
              </a:rPr>
              <a:t>Hadoop</a:t>
            </a:r>
            <a:r>
              <a:rPr lang="pt-BR" b="0" i="0" dirty="0">
                <a:solidFill>
                  <a:srgbClr val="292929"/>
                </a:solidFill>
                <a:effectLst/>
                <a:latin typeface="+mj-lt"/>
              </a:rPr>
              <a:t>, que utiliza nativamente a linguagem Java.</a:t>
            </a:r>
          </a:p>
          <a:p>
            <a:pPr algn="just"/>
            <a:endParaRPr lang="pt-BR" b="0" i="0" dirty="0">
              <a:solidFill>
                <a:srgbClr val="292929"/>
              </a:solidFill>
              <a:effectLst/>
              <a:latin typeface="+mj-lt"/>
            </a:endParaRPr>
          </a:p>
          <a:p>
            <a:pPr algn="just"/>
            <a:r>
              <a:rPr lang="pt-BR" b="0" i="0" dirty="0">
                <a:solidFill>
                  <a:srgbClr val="292929"/>
                </a:solidFill>
                <a:effectLst/>
                <a:latin typeface="+mj-lt"/>
              </a:rPr>
              <a:t>Com isto, o desenvolvimento em </a:t>
            </a:r>
            <a:r>
              <a:rPr lang="pt-BR" b="0" i="0" dirty="0" err="1">
                <a:solidFill>
                  <a:srgbClr val="292929"/>
                </a:solidFill>
                <a:effectLst/>
                <a:latin typeface="+mj-lt"/>
              </a:rPr>
              <a:t>Hadoop</a:t>
            </a:r>
            <a:r>
              <a:rPr lang="pt-BR" b="0" i="0" dirty="0">
                <a:solidFill>
                  <a:srgbClr val="292929"/>
                </a:solidFill>
                <a:effectLst/>
                <a:latin typeface="+mj-lt"/>
              </a:rPr>
              <a:t> ficou simplificado, aumentando a produtividade dos programadores e permitindo que profissionais não especializadas em Java, se tornassem usuários e programadores de </a:t>
            </a:r>
            <a:r>
              <a:rPr lang="pt-BR" b="0" i="0" dirty="0" err="1">
                <a:solidFill>
                  <a:srgbClr val="292929"/>
                </a:solidFill>
                <a:effectLst/>
                <a:latin typeface="+mj-lt"/>
              </a:rPr>
              <a:t>Hadoop</a:t>
            </a:r>
            <a:r>
              <a:rPr lang="pt-BR" b="0" i="0" dirty="0">
                <a:solidFill>
                  <a:srgbClr val="292929"/>
                </a:solidFill>
                <a:effectLst/>
                <a:latin typeface="+mj-lt"/>
              </a:rPr>
              <a:t>.</a:t>
            </a:r>
          </a:p>
          <a:p>
            <a:pPr algn="just"/>
            <a:endParaRPr lang="pt-BR" b="0" i="0" dirty="0">
              <a:solidFill>
                <a:srgbClr val="292929"/>
              </a:solidFill>
              <a:effectLst/>
              <a:latin typeface="+mj-lt"/>
            </a:endParaRPr>
          </a:p>
          <a:p>
            <a:pPr algn="just"/>
            <a:r>
              <a:rPr lang="pt-BR" b="0" i="0" dirty="0" err="1">
                <a:solidFill>
                  <a:srgbClr val="292929"/>
                </a:solidFill>
                <a:effectLst/>
                <a:latin typeface="+mj-lt"/>
              </a:rPr>
              <a:t>PigLatin</a:t>
            </a:r>
            <a:r>
              <a:rPr lang="pt-BR" b="0" i="0" dirty="0">
                <a:solidFill>
                  <a:srgbClr val="292929"/>
                </a:solidFill>
                <a:effectLst/>
                <a:latin typeface="+mj-lt"/>
              </a:rPr>
              <a:t> é a linguagem de fluxo de dados oferecida por PIG, que não exige que os dados tenham um esquema (como em SQL com tabelas e relacionamentos) e por esta razão é adequado ao processamento de dados não estruturados.</a:t>
            </a:r>
          </a:p>
          <a:p>
            <a:pPr algn="just"/>
            <a:endParaRPr lang="pt-BR" b="0" i="0" dirty="0">
              <a:solidFill>
                <a:srgbClr val="292929"/>
              </a:solidFill>
              <a:effectLst/>
              <a:latin typeface="+mj-lt"/>
            </a:endParaRPr>
          </a:p>
          <a:p>
            <a:pPr algn="just"/>
            <a:r>
              <a:rPr lang="pt-BR" b="0" i="0" dirty="0" err="1">
                <a:solidFill>
                  <a:srgbClr val="292929"/>
                </a:solidFill>
                <a:effectLst/>
                <a:latin typeface="+mj-lt"/>
              </a:rPr>
              <a:t>Hive</a:t>
            </a:r>
            <a:r>
              <a:rPr lang="pt-BR" b="0" i="0" dirty="0">
                <a:solidFill>
                  <a:srgbClr val="292929"/>
                </a:solidFill>
                <a:effectLst/>
                <a:latin typeface="+mj-lt"/>
              </a:rPr>
              <a:t>, por sua vez, transforma </a:t>
            </a:r>
            <a:r>
              <a:rPr lang="pt-BR" b="0" i="0" dirty="0" err="1">
                <a:solidFill>
                  <a:srgbClr val="292929"/>
                </a:solidFill>
                <a:effectLst/>
                <a:latin typeface="+mj-lt"/>
              </a:rPr>
              <a:t>Hadoop</a:t>
            </a:r>
            <a:r>
              <a:rPr lang="pt-BR" b="0" i="0" dirty="0">
                <a:solidFill>
                  <a:srgbClr val="292929"/>
                </a:solidFill>
                <a:effectLst/>
                <a:latin typeface="+mj-lt"/>
              </a:rPr>
              <a:t> em uma Data </a:t>
            </a:r>
            <a:r>
              <a:rPr lang="pt-BR" b="0" i="0" dirty="0" err="1">
                <a:solidFill>
                  <a:srgbClr val="292929"/>
                </a:solidFill>
                <a:effectLst/>
                <a:latin typeface="+mj-lt"/>
              </a:rPr>
              <a:t>Warehouse</a:t>
            </a:r>
            <a:r>
              <a:rPr lang="pt-BR" b="0" i="0" dirty="0">
                <a:solidFill>
                  <a:srgbClr val="292929"/>
                </a:solidFill>
                <a:effectLst/>
                <a:latin typeface="+mj-lt"/>
              </a:rPr>
              <a:t> (armazém de dados), utilizando o dialeto SQL para consulta de dados, chamado de </a:t>
            </a:r>
            <a:r>
              <a:rPr lang="pt-BR" b="0" i="0" dirty="0" err="1">
                <a:solidFill>
                  <a:srgbClr val="292929"/>
                </a:solidFill>
                <a:effectLst/>
                <a:latin typeface="+mj-lt"/>
              </a:rPr>
              <a:t>HiveSQL</a:t>
            </a:r>
            <a:r>
              <a:rPr lang="pt-BR" b="0" i="0" dirty="0">
                <a:solidFill>
                  <a:srgbClr val="292929"/>
                </a:solidFill>
                <a:effectLst/>
                <a:latin typeface="+mj-lt"/>
              </a:rPr>
              <a:t>. Implementa scripts muito semelhantes ao SQL simplificando o trabalho e a migração para </a:t>
            </a:r>
            <a:r>
              <a:rPr lang="pt-BR" b="0" i="0" dirty="0" err="1">
                <a:solidFill>
                  <a:srgbClr val="292929"/>
                </a:solidFill>
                <a:effectLst/>
                <a:latin typeface="+mj-lt"/>
              </a:rPr>
              <a:t>Hadoop</a:t>
            </a:r>
            <a:r>
              <a:rPr lang="pt-BR" b="0" i="0" dirty="0">
                <a:solidFill>
                  <a:srgbClr val="292929"/>
                </a:solidFill>
                <a:effectLst/>
                <a:latin typeface="+mj-lt"/>
              </a:rPr>
              <a:t> de profissionais que trabalham com banco de dados.</a:t>
            </a:r>
          </a:p>
          <a:p>
            <a:pPr algn="just"/>
            <a:endParaRPr lang="pt-BR" b="0" i="0" dirty="0">
              <a:solidFill>
                <a:srgbClr val="292929"/>
              </a:solidFill>
              <a:effectLst/>
              <a:latin typeface="+mj-lt"/>
            </a:endParaRPr>
          </a:p>
          <a:p>
            <a:pPr algn="just"/>
            <a:r>
              <a:rPr lang="pt-BR" b="0" i="0" dirty="0">
                <a:solidFill>
                  <a:srgbClr val="292929"/>
                </a:solidFill>
                <a:effectLst/>
                <a:latin typeface="+mj-lt"/>
              </a:rPr>
              <a:t>Assim como SQL (linguagem dos bancos de dados), </a:t>
            </a:r>
            <a:r>
              <a:rPr lang="pt-BR" b="0" i="0" dirty="0" err="1">
                <a:solidFill>
                  <a:srgbClr val="292929"/>
                </a:solidFill>
                <a:effectLst/>
                <a:latin typeface="+mj-lt"/>
              </a:rPr>
              <a:t>Hive</a:t>
            </a:r>
            <a:r>
              <a:rPr lang="pt-BR" b="0" i="0" dirty="0">
                <a:solidFill>
                  <a:srgbClr val="292929"/>
                </a:solidFill>
                <a:effectLst/>
                <a:latin typeface="+mj-lt"/>
              </a:rPr>
              <a:t> pode ser executado também de maneira interativa, facilitando o desenvolvimento de aplicações.</a:t>
            </a:r>
          </a:p>
        </p:txBody>
      </p:sp>
      <p:pic>
        <p:nvPicPr>
          <p:cNvPr id="6" name="Picture 5">
            <a:extLst>
              <a:ext uri="{FF2B5EF4-FFF2-40B4-BE49-F238E27FC236}">
                <a16:creationId xmlns:a16="http://schemas.microsoft.com/office/drawing/2014/main" id="{7693EB82-400A-4B72-B187-DC57B0258674}"/>
              </a:ext>
            </a:extLst>
          </p:cNvPr>
          <p:cNvPicPr>
            <a:picLocks noChangeAspect="1"/>
          </p:cNvPicPr>
          <p:nvPr/>
        </p:nvPicPr>
        <p:blipFill>
          <a:blip r:embed="rId5"/>
          <a:stretch>
            <a:fillRect/>
          </a:stretch>
        </p:blipFill>
        <p:spPr>
          <a:xfrm>
            <a:off x="1181629" y="67878"/>
            <a:ext cx="1603905" cy="734213"/>
          </a:xfrm>
          <a:prstGeom prst="rect">
            <a:avLst/>
          </a:prstGeom>
        </p:spPr>
      </p:pic>
      <p:pic>
        <p:nvPicPr>
          <p:cNvPr id="8" name="Picture 7">
            <a:extLst>
              <a:ext uri="{FF2B5EF4-FFF2-40B4-BE49-F238E27FC236}">
                <a16:creationId xmlns:a16="http://schemas.microsoft.com/office/drawing/2014/main" id="{70274D25-3507-4E06-99D0-D037A0A1DBD6}"/>
              </a:ext>
            </a:extLst>
          </p:cNvPr>
          <p:cNvPicPr>
            <a:picLocks noChangeAspect="1"/>
          </p:cNvPicPr>
          <p:nvPr/>
        </p:nvPicPr>
        <p:blipFill>
          <a:blip r:embed="rId6"/>
          <a:stretch>
            <a:fillRect/>
          </a:stretch>
        </p:blipFill>
        <p:spPr>
          <a:xfrm>
            <a:off x="7179733" y="106622"/>
            <a:ext cx="998400" cy="876255"/>
          </a:xfrm>
          <a:prstGeom prst="rect">
            <a:avLst/>
          </a:prstGeom>
        </p:spPr>
      </p:pic>
    </p:spTree>
    <p:extLst>
      <p:ext uri="{BB962C8B-B14F-4D97-AF65-F5344CB8AC3E}">
        <p14:creationId xmlns:p14="http://schemas.microsoft.com/office/powerpoint/2010/main" val="373749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443DC-D46D-442A-A8FF-D86CF2374379}"/>
              </a:ext>
            </a:extLst>
          </p:cNvPr>
          <p:cNvSpPr>
            <a:spLocks noGrp="1"/>
          </p:cNvSpPr>
          <p:nvPr>
            <p:ph type="title"/>
          </p:nvPr>
        </p:nvSpPr>
        <p:spPr>
          <a:xfrm>
            <a:off x="457200" y="307963"/>
            <a:ext cx="8229600" cy="371400"/>
          </a:xfrm>
        </p:spPr>
        <p:txBody>
          <a:bodyPr>
            <a:normAutofit fontScale="90000"/>
          </a:bodyPr>
          <a:lstStyle/>
          <a:p>
            <a:r>
              <a:rPr lang="pt-BR" b="1" i="0" dirty="0">
                <a:solidFill>
                  <a:srgbClr val="292929"/>
                </a:solidFill>
                <a:effectLst/>
                <a:latin typeface="sohne"/>
              </a:rPr>
              <a:t>Processamento de Grafos - </a:t>
            </a:r>
            <a:r>
              <a:rPr lang="pt-BR" b="1" i="0" dirty="0" err="1">
                <a:solidFill>
                  <a:srgbClr val="292929"/>
                </a:solidFill>
                <a:effectLst/>
                <a:latin typeface="sohne"/>
              </a:rPr>
              <a:t>Giraph</a:t>
            </a:r>
            <a:endParaRPr lang="pt-BR" dirty="0"/>
          </a:p>
        </p:txBody>
      </p:sp>
      <p:sp>
        <p:nvSpPr>
          <p:cNvPr id="5" name="CaixaDeTexto 3">
            <a:extLst>
              <a:ext uri="{FF2B5EF4-FFF2-40B4-BE49-F238E27FC236}">
                <a16:creationId xmlns:a16="http://schemas.microsoft.com/office/drawing/2014/main" id="{33D3CF61-651A-4DE0-AF6D-D3321DFEAD21}"/>
              </a:ext>
            </a:extLst>
          </p:cNvPr>
          <p:cNvSpPr txBox="1"/>
          <p:nvPr/>
        </p:nvSpPr>
        <p:spPr>
          <a:xfrm>
            <a:off x="457200" y="924820"/>
            <a:ext cx="8229600" cy="3108543"/>
          </a:xfrm>
          <a:prstGeom prst="rect">
            <a:avLst/>
          </a:prstGeom>
          <a:noFill/>
        </p:spPr>
        <p:txBody>
          <a:bodyPr wrap="square" rtlCol="0">
            <a:spAutoFit/>
          </a:bodyPr>
          <a:lstStyle/>
          <a:p>
            <a:pPr algn="just"/>
            <a:r>
              <a:rPr lang="pt-BR" b="0" i="0" u="sng" dirty="0" err="1">
                <a:solidFill>
                  <a:schemeClr val="tx1"/>
                </a:solidFill>
                <a:effectLst/>
                <a:latin typeface="+mj-lt"/>
                <a:hlinkClick r:id="rId3">
                  <a:extLst>
                    <a:ext uri="{A12FA001-AC4F-418D-AE19-62706E023703}">
                      <ahyp:hlinkClr xmlns:ahyp="http://schemas.microsoft.com/office/drawing/2018/hyperlinkcolor" val="tx"/>
                    </a:ext>
                  </a:extLst>
                </a:hlinkClick>
              </a:rPr>
              <a:t>Giraph</a:t>
            </a:r>
            <a:r>
              <a:rPr lang="pt-BR" b="0" i="0" dirty="0">
                <a:solidFill>
                  <a:schemeClr val="tx1"/>
                </a:solidFill>
                <a:effectLst/>
                <a:latin typeface="+mj-lt"/>
              </a:rPr>
              <a:t>, é uma implementação escalável e tolerante à falhas de algoritmos de processamento de grafos em clusters </a:t>
            </a:r>
            <a:r>
              <a:rPr lang="pt-BR" b="0" i="0" dirty="0" err="1">
                <a:solidFill>
                  <a:schemeClr val="tx1"/>
                </a:solidFill>
                <a:effectLst/>
                <a:latin typeface="+mj-lt"/>
              </a:rPr>
              <a:t>Hadoop</a:t>
            </a:r>
            <a:r>
              <a:rPr lang="pt-BR" b="0" i="0" dirty="0">
                <a:solidFill>
                  <a:schemeClr val="tx1"/>
                </a:solidFill>
                <a:effectLst/>
                <a:latin typeface="+mj-lt"/>
              </a:rPr>
              <a:t> para milhares de nós de computacionais.</a:t>
            </a:r>
          </a:p>
          <a:p>
            <a:pPr algn="just"/>
            <a:endParaRPr lang="pt-BR" b="0" i="0" dirty="0">
              <a:solidFill>
                <a:schemeClr val="tx1"/>
              </a:solidFill>
              <a:effectLst/>
              <a:latin typeface="+mj-lt"/>
            </a:endParaRPr>
          </a:p>
          <a:p>
            <a:pPr algn="just"/>
            <a:r>
              <a:rPr lang="pt-BR" b="0" i="0" dirty="0">
                <a:solidFill>
                  <a:schemeClr val="tx1"/>
                </a:solidFill>
                <a:effectLst/>
                <a:latin typeface="+mj-lt"/>
              </a:rPr>
              <a:t>É utilizado em larga escala pelo LinkedIn, Twitter e Facebook para análises de redes sociais, com a representação de bilhões ou trilhões de conexões em conjuntos de dados para identificar popularidade, importância, localização e interesses entre os usuários.</a:t>
            </a:r>
          </a:p>
          <a:p>
            <a:pPr algn="just"/>
            <a:endParaRPr lang="pt-BR" b="0" i="0" dirty="0">
              <a:solidFill>
                <a:schemeClr val="tx1"/>
              </a:solidFill>
              <a:effectLst/>
              <a:latin typeface="+mj-lt"/>
            </a:endParaRPr>
          </a:p>
          <a:p>
            <a:pPr algn="just"/>
            <a:r>
              <a:rPr lang="pt-BR" b="0" i="0" dirty="0">
                <a:solidFill>
                  <a:schemeClr val="tx1"/>
                </a:solidFill>
                <a:effectLst/>
                <a:latin typeface="+mj-lt"/>
              </a:rPr>
              <a:t>Um Grafo é composto por conjuntos de nós ou objetos que se conectam entre si por arestas, e que podem ser representados em forma matricial para serem processados por computadores.</a:t>
            </a:r>
          </a:p>
          <a:p>
            <a:pPr algn="just"/>
            <a:r>
              <a:rPr lang="pt-BR" b="0" i="0" dirty="0">
                <a:solidFill>
                  <a:schemeClr val="tx1"/>
                </a:solidFill>
                <a:effectLst/>
                <a:latin typeface="+mj-lt"/>
              </a:rPr>
              <a:t>São utilizados para modelar “coisas” como redes rodoviárias, redes sociais, fluxo de mercadorias, etc.</a:t>
            </a:r>
          </a:p>
          <a:p>
            <a:pPr algn="just"/>
            <a:endParaRPr lang="pt-BR" b="0" i="0" dirty="0">
              <a:solidFill>
                <a:schemeClr val="tx1"/>
              </a:solidFill>
              <a:effectLst/>
              <a:latin typeface="+mj-lt"/>
            </a:endParaRPr>
          </a:p>
          <a:p>
            <a:pPr algn="just"/>
            <a:r>
              <a:rPr lang="pt-BR" b="0" i="0" dirty="0">
                <a:solidFill>
                  <a:schemeClr val="tx1"/>
                </a:solidFill>
                <a:effectLst/>
                <a:latin typeface="+mj-lt"/>
              </a:rPr>
              <a:t>A Web com suas páginas HTML, pode ser vista como um enorme grafo, onde as páginas são os vértices conectados por arestas que representam os links. Um grafo da Web tem vários bilhões de vértices e vários bilhões de arestas.</a:t>
            </a:r>
          </a:p>
        </p:txBody>
      </p:sp>
    </p:spTree>
    <p:extLst>
      <p:ext uri="{BB962C8B-B14F-4D97-AF65-F5344CB8AC3E}">
        <p14:creationId xmlns:p14="http://schemas.microsoft.com/office/powerpoint/2010/main" val="1695820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443DC-D46D-442A-A8FF-D86CF2374379}"/>
              </a:ext>
            </a:extLst>
          </p:cNvPr>
          <p:cNvSpPr>
            <a:spLocks noGrp="1"/>
          </p:cNvSpPr>
          <p:nvPr>
            <p:ph type="title"/>
          </p:nvPr>
        </p:nvSpPr>
        <p:spPr>
          <a:xfrm>
            <a:off x="457200" y="307963"/>
            <a:ext cx="8229600" cy="371400"/>
          </a:xfrm>
        </p:spPr>
        <p:txBody>
          <a:bodyPr>
            <a:normAutofit fontScale="90000"/>
          </a:bodyPr>
          <a:lstStyle/>
          <a:p>
            <a:r>
              <a:rPr lang="pt-BR" b="1" i="0" dirty="0" err="1">
                <a:solidFill>
                  <a:srgbClr val="292929"/>
                </a:solidFill>
                <a:effectLst/>
                <a:latin typeface="sohne"/>
              </a:rPr>
              <a:t>Hbase</a:t>
            </a:r>
            <a:r>
              <a:rPr lang="pt-BR" dirty="0">
                <a:solidFill>
                  <a:srgbClr val="292929"/>
                </a:solidFill>
                <a:latin typeface="sohne"/>
              </a:rPr>
              <a:t> e</a:t>
            </a:r>
            <a:r>
              <a:rPr lang="pt-BR" b="1" i="0" dirty="0">
                <a:solidFill>
                  <a:srgbClr val="292929"/>
                </a:solidFill>
                <a:effectLst/>
                <a:latin typeface="sohne"/>
              </a:rPr>
              <a:t> Cassandra</a:t>
            </a:r>
          </a:p>
        </p:txBody>
      </p:sp>
      <p:sp>
        <p:nvSpPr>
          <p:cNvPr id="5" name="CaixaDeTexto 3">
            <a:extLst>
              <a:ext uri="{FF2B5EF4-FFF2-40B4-BE49-F238E27FC236}">
                <a16:creationId xmlns:a16="http://schemas.microsoft.com/office/drawing/2014/main" id="{33D3CF61-651A-4DE0-AF6D-D3321DFEAD21}"/>
              </a:ext>
            </a:extLst>
          </p:cNvPr>
          <p:cNvSpPr txBox="1"/>
          <p:nvPr/>
        </p:nvSpPr>
        <p:spPr>
          <a:xfrm>
            <a:off x="457200" y="924820"/>
            <a:ext cx="8229600" cy="2462213"/>
          </a:xfrm>
          <a:prstGeom prst="rect">
            <a:avLst/>
          </a:prstGeom>
          <a:noFill/>
        </p:spPr>
        <p:txBody>
          <a:bodyPr wrap="square" rtlCol="0">
            <a:spAutoFit/>
          </a:bodyPr>
          <a:lstStyle/>
          <a:p>
            <a:pPr algn="l"/>
            <a:r>
              <a:rPr lang="pt-BR" b="1" i="0" dirty="0">
                <a:solidFill>
                  <a:schemeClr val="tx1"/>
                </a:solidFill>
                <a:effectLst/>
                <a:latin typeface="+mj-lt"/>
              </a:rPr>
              <a:t>Apache </a:t>
            </a:r>
            <a:r>
              <a:rPr lang="pt-BR" b="1" i="0" dirty="0" err="1">
                <a:solidFill>
                  <a:schemeClr val="tx1"/>
                </a:solidFill>
                <a:effectLst/>
                <a:latin typeface="+mj-lt"/>
              </a:rPr>
              <a:t>Hbase</a:t>
            </a:r>
            <a:r>
              <a:rPr lang="pt-BR" b="1" i="0" dirty="0">
                <a:solidFill>
                  <a:schemeClr val="tx1"/>
                </a:solidFill>
                <a:effectLst/>
                <a:latin typeface="+mj-lt"/>
              </a:rPr>
              <a:t>:</a:t>
            </a:r>
            <a:r>
              <a:rPr lang="pt-BR" dirty="0">
                <a:solidFill>
                  <a:schemeClr val="tx1"/>
                </a:solidFill>
                <a:latin typeface="+mj-lt"/>
              </a:rPr>
              <a:t> </a:t>
            </a:r>
            <a:r>
              <a:rPr lang="pt-BR" b="0" i="0" dirty="0">
                <a:solidFill>
                  <a:schemeClr val="tx1"/>
                </a:solidFill>
                <a:effectLst/>
                <a:latin typeface="+mj-lt"/>
              </a:rPr>
              <a:t>É um </a:t>
            </a:r>
            <a:r>
              <a:rPr lang="pt-BR" b="0" i="0" dirty="0" err="1">
                <a:solidFill>
                  <a:schemeClr val="tx1"/>
                </a:solidFill>
                <a:effectLst/>
                <a:latin typeface="+mj-lt"/>
              </a:rPr>
              <a:t>NoSQL</a:t>
            </a:r>
            <a:r>
              <a:rPr lang="pt-BR" b="0" i="0" dirty="0">
                <a:solidFill>
                  <a:schemeClr val="tx1"/>
                </a:solidFill>
                <a:effectLst/>
                <a:latin typeface="+mj-lt"/>
              </a:rPr>
              <a:t> orientado por Colunas. Ele é popular pois foi construído para ser executado no topo de </a:t>
            </a:r>
            <a:r>
              <a:rPr lang="pt-BR" b="0" i="0" dirty="0" err="1">
                <a:solidFill>
                  <a:schemeClr val="tx1"/>
                </a:solidFill>
                <a:effectLst/>
                <a:latin typeface="+mj-lt"/>
              </a:rPr>
              <a:t>Hadoop</a:t>
            </a:r>
            <a:r>
              <a:rPr lang="pt-BR" b="0" i="0" dirty="0">
                <a:solidFill>
                  <a:schemeClr val="tx1"/>
                </a:solidFill>
                <a:effectLst/>
                <a:latin typeface="+mj-lt"/>
              </a:rPr>
              <a:t> com HDFS. Foi projetado a partir dos conceitos do primeiro banco de dados colunar desenvolvido pela Google, o </a:t>
            </a:r>
            <a:r>
              <a:rPr lang="pt-BR" b="0" i="0" dirty="0" err="1">
                <a:solidFill>
                  <a:schemeClr val="tx1"/>
                </a:solidFill>
                <a:effectLst/>
                <a:latin typeface="+mj-lt"/>
              </a:rPr>
              <a:t>BigTable</a:t>
            </a:r>
            <a:r>
              <a:rPr lang="pt-BR" b="0" i="0" dirty="0">
                <a:solidFill>
                  <a:schemeClr val="tx1"/>
                </a:solidFill>
                <a:effectLst/>
                <a:latin typeface="+mj-lt"/>
              </a:rPr>
              <a:t>. É bastante útil para pesquisa em tempo real, leitura e acesso de grandes volumes de dados.</a:t>
            </a:r>
          </a:p>
          <a:p>
            <a:pPr marL="285750" indent="-285750" algn="l">
              <a:buFont typeface="Arial" panose="020B0604020202020204" pitchFamily="34" charset="0"/>
              <a:buChar char="•"/>
            </a:pPr>
            <a:endParaRPr lang="pt-BR" b="0" i="0" dirty="0">
              <a:solidFill>
                <a:schemeClr val="tx1"/>
              </a:solidFill>
              <a:effectLst/>
              <a:latin typeface="+mj-lt"/>
            </a:endParaRPr>
          </a:p>
          <a:p>
            <a:pPr algn="l"/>
            <a:r>
              <a:rPr lang="pt-BR" b="1" i="0" dirty="0">
                <a:solidFill>
                  <a:schemeClr val="tx1"/>
                </a:solidFill>
                <a:effectLst/>
                <a:latin typeface="+mj-lt"/>
              </a:rPr>
              <a:t>Apache Cassandra: </a:t>
            </a:r>
            <a:r>
              <a:rPr lang="pt-BR" dirty="0">
                <a:solidFill>
                  <a:schemeClr val="tx1"/>
                </a:solidFill>
                <a:latin typeface="+mj-lt"/>
              </a:rPr>
              <a:t>É</a:t>
            </a:r>
            <a:r>
              <a:rPr lang="pt-BR" b="1" dirty="0">
                <a:solidFill>
                  <a:schemeClr val="tx1"/>
                </a:solidFill>
                <a:latin typeface="+mj-lt"/>
              </a:rPr>
              <a:t> </a:t>
            </a:r>
            <a:r>
              <a:rPr lang="pt-BR" b="0" i="0" dirty="0">
                <a:solidFill>
                  <a:schemeClr val="tx1"/>
                </a:solidFill>
                <a:effectLst/>
                <a:latin typeface="+mj-lt"/>
              </a:rPr>
              <a:t>um poderoso </a:t>
            </a:r>
            <a:r>
              <a:rPr lang="pt-BR" b="0" i="0" dirty="0" err="1">
                <a:solidFill>
                  <a:schemeClr val="tx1"/>
                </a:solidFill>
                <a:effectLst/>
                <a:latin typeface="+mj-lt"/>
              </a:rPr>
              <a:t>NoSQL</a:t>
            </a:r>
            <a:r>
              <a:rPr lang="pt-BR" b="0" i="0" dirty="0">
                <a:solidFill>
                  <a:schemeClr val="tx1"/>
                </a:solidFill>
                <a:effectLst/>
                <a:latin typeface="+mj-lt"/>
              </a:rPr>
              <a:t> baseado no modelo chave/valor. Foi originalmente desenvolvido pelo Facebook em 2008, sendo extremamente escalável e tolerante à falhas. Foi desenvolvido para resolver problemas analíticos de Big Data em tempo real envolvendo </a:t>
            </a:r>
            <a:r>
              <a:rPr lang="pt-BR" b="0" i="0" dirty="0" err="1">
                <a:solidFill>
                  <a:schemeClr val="tx1"/>
                </a:solidFill>
                <a:effectLst/>
                <a:latin typeface="+mj-lt"/>
              </a:rPr>
              <a:t>Petabytes</a:t>
            </a:r>
            <a:r>
              <a:rPr lang="pt-BR" b="0" i="0" dirty="0">
                <a:solidFill>
                  <a:schemeClr val="tx1"/>
                </a:solidFill>
                <a:effectLst/>
                <a:latin typeface="+mj-lt"/>
              </a:rPr>
              <a:t> de dados usando </a:t>
            </a:r>
            <a:r>
              <a:rPr lang="pt-BR" b="0" i="0" dirty="0" err="1">
                <a:solidFill>
                  <a:schemeClr val="tx1"/>
                </a:solidFill>
                <a:effectLst/>
                <a:latin typeface="+mj-lt"/>
              </a:rPr>
              <a:t>MapReduce</a:t>
            </a:r>
            <a:r>
              <a:rPr lang="pt-BR" b="0" i="0" dirty="0">
                <a:solidFill>
                  <a:schemeClr val="tx1"/>
                </a:solidFill>
                <a:effectLst/>
                <a:latin typeface="+mj-lt"/>
              </a:rPr>
              <a:t>. O </a:t>
            </a:r>
            <a:r>
              <a:rPr lang="pt-BR" b="1" i="0" dirty="0">
                <a:solidFill>
                  <a:schemeClr val="tx1"/>
                </a:solidFill>
                <a:effectLst/>
                <a:latin typeface="+mj-lt"/>
              </a:rPr>
              <a:t>Cassandra</a:t>
            </a:r>
            <a:r>
              <a:rPr lang="pt-BR" b="0" i="0" dirty="0">
                <a:solidFill>
                  <a:schemeClr val="tx1"/>
                </a:solidFill>
                <a:effectLst/>
                <a:latin typeface="+mj-lt"/>
              </a:rPr>
              <a:t> pode ser executado sem </a:t>
            </a:r>
            <a:r>
              <a:rPr lang="pt-BR" b="0" i="0" dirty="0" err="1">
                <a:solidFill>
                  <a:schemeClr val="tx1"/>
                </a:solidFill>
                <a:effectLst/>
                <a:latin typeface="+mj-lt"/>
              </a:rPr>
              <a:t>Hadoop</a:t>
            </a:r>
            <a:r>
              <a:rPr lang="pt-BR" b="0" i="0" dirty="0">
                <a:solidFill>
                  <a:schemeClr val="tx1"/>
                </a:solidFill>
                <a:effectLst/>
                <a:latin typeface="+mj-lt"/>
              </a:rPr>
              <a:t>, mas se torna extremamente poderoso quando conectado ao </a:t>
            </a:r>
            <a:r>
              <a:rPr lang="pt-BR" b="0" i="0" dirty="0" err="1">
                <a:solidFill>
                  <a:schemeClr val="tx1"/>
                </a:solidFill>
                <a:effectLst/>
                <a:latin typeface="+mj-lt"/>
              </a:rPr>
              <a:t>Hadoop</a:t>
            </a:r>
            <a:r>
              <a:rPr lang="pt-BR" b="0" i="0" dirty="0">
                <a:solidFill>
                  <a:schemeClr val="tx1"/>
                </a:solidFill>
                <a:effectLst/>
                <a:latin typeface="+mj-lt"/>
              </a:rPr>
              <a:t> e HDFS.</a:t>
            </a:r>
          </a:p>
          <a:p>
            <a:pPr algn="just"/>
            <a:endParaRPr lang="pt-BR" b="0" i="0" dirty="0">
              <a:solidFill>
                <a:schemeClr val="tx1"/>
              </a:solidFill>
              <a:effectLst/>
              <a:latin typeface="+mj-lt"/>
            </a:endParaRPr>
          </a:p>
        </p:txBody>
      </p:sp>
    </p:spTree>
    <p:extLst>
      <p:ext uri="{BB962C8B-B14F-4D97-AF65-F5344CB8AC3E}">
        <p14:creationId xmlns:p14="http://schemas.microsoft.com/office/powerpoint/2010/main" val="4179524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443DC-D46D-442A-A8FF-D86CF2374379}"/>
              </a:ext>
            </a:extLst>
          </p:cNvPr>
          <p:cNvSpPr>
            <a:spLocks noGrp="1"/>
          </p:cNvSpPr>
          <p:nvPr>
            <p:ph type="title"/>
          </p:nvPr>
        </p:nvSpPr>
        <p:spPr>
          <a:xfrm>
            <a:off x="457200" y="307963"/>
            <a:ext cx="8229600" cy="371400"/>
          </a:xfrm>
        </p:spPr>
        <p:txBody>
          <a:bodyPr>
            <a:normAutofit fontScale="90000"/>
          </a:bodyPr>
          <a:lstStyle/>
          <a:p>
            <a:r>
              <a:rPr lang="pt-BR" b="1" i="0" dirty="0">
                <a:solidFill>
                  <a:srgbClr val="292929"/>
                </a:solidFill>
                <a:effectLst/>
                <a:latin typeface="sohne"/>
              </a:rPr>
              <a:t>Apache </a:t>
            </a:r>
            <a:r>
              <a:rPr lang="pt-BR" b="1" i="0" dirty="0" err="1">
                <a:solidFill>
                  <a:srgbClr val="292929"/>
                </a:solidFill>
                <a:effectLst/>
                <a:latin typeface="sohne"/>
              </a:rPr>
              <a:t>ZooKeeper</a:t>
            </a:r>
            <a:endParaRPr lang="pt-BR" b="1" i="0" dirty="0">
              <a:solidFill>
                <a:srgbClr val="292929"/>
              </a:solidFill>
              <a:effectLst/>
              <a:latin typeface="sohne"/>
            </a:endParaRPr>
          </a:p>
        </p:txBody>
      </p:sp>
      <p:sp>
        <p:nvSpPr>
          <p:cNvPr id="5" name="CaixaDeTexto 3">
            <a:extLst>
              <a:ext uri="{FF2B5EF4-FFF2-40B4-BE49-F238E27FC236}">
                <a16:creationId xmlns:a16="http://schemas.microsoft.com/office/drawing/2014/main" id="{33D3CF61-651A-4DE0-AF6D-D3321DFEAD21}"/>
              </a:ext>
            </a:extLst>
          </p:cNvPr>
          <p:cNvSpPr txBox="1"/>
          <p:nvPr/>
        </p:nvSpPr>
        <p:spPr>
          <a:xfrm>
            <a:off x="457200" y="1017478"/>
            <a:ext cx="8229600" cy="2677656"/>
          </a:xfrm>
          <a:prstGeom prst="rect">
            <a:avLst/>
          </a:prstGeom>
          <a:noFill/>
        </p:spPr>
        <p:txBody>
          <a:bodyPr wrap="square" rtlCol="0">
            <a:spAutoFit/>
          </a:bodyPr>
          <a:lstStyle/>
          <a:p>
            <a:pPr algn="just"/>
            <a:endParaRPr lang="pt-BR" b="0" i="0" dirty="0">
              <a:solidFill>
                <a:srgbClr val="292929"/>
              </a:solidFill>
              <a:effectLst/>
              <a:latin typeface="+mj-lt"/>
            </a:endParaRPr>
          </a:p>
          <a:p>
            <a:pPr algn="just"/>
            <a:r>
              <a:rPr lang="pt-BR" b="0" i="0" u="sng" dirty="0">
                <a:solidFill>
                  <a:srgbClr val="292929"/>
                </a:solidFill>
                <a:effectLst/>
                <a:latin typeface="+mj-lt"/>
                <a:hlinkClick r:id="rId3"/>
              </a:rPr>
              <a:t>Apache </a:t>
            </a:r>
            <a:r>
              <a:rPr lang="pt-BR" b="0" i="0" u="sng" dirty="0" err="1">
                <a:solidFill>
                  <a:srgbClr val="292929"/>
                </a:solidFill>
                <a:effectLst/>
                <a:latin typeface="+mj-lt"/>
                <a:hlinkClick r:id="rId3"/>
              </a:rPr>
              <a:t>ZooKeeper</a:t>
            </a:r>
            <a:r>
              <a:rPr lang="pt-BR" b="0" i="0" dirty="0">
                <a:solidFill>
                  <a:srgbClr val="292929"/>
                </a:solidFill>
                <a:effectLst/>
                <a:latin typeface="+mj-lt"/>
              </a:rPr>
              <a:t> é o serviço de coordenação de recursos em rede do </a:t>
            </a:r>
            <a:r>
              <a:rPr lang="pt-BR" b="0" i="0" dirty="0" err="1">
                <a:solidFill>
                  <a:srgbClr val="292929"/>
                </a:solidFill>
                <a:effectLst/>
                <a:latin typeface="+mj-lt"/>
              </a:rPr>
              <a:t>Hadoop</a:t>
            </a:r>
            <a:r>
              <a:rPr lang="pt-BR" b="0" i="0" dirty="0">
                <a:solidFill>
                  <a:srgbClr val="292929"/>
                </a:solidFill>
                <a:effectLst/>
                <a:latin typeface="+mj-lt"/>
              </a:rPr>
              <a:t>, capaz de manter as informações de configuração atualizadas.</a:t>
            </a:r>
          </a:p>
          <a:p>
            <a:pPr algn="just"/>
            <a:endParaRPr lang="pt-BR" b="0" i="0" dirty="0">
              <a:solidFill>
                <a:srgbClr val="292929"/>
              </a:solidFill>
              <a:effectLst/>
              <a:latin typeface="+mj-lt"/>
            </a:endParaRPr>
          </a:p>
          <a:p>
            <a:pPr algn="just"/>
            <a:r>
              <a:rPr lang="pt-BR" b="0" i="0" dirty="0">
                <a:solidFill>
                  <a:srgbClr val="292929"/>
                </a:solidFill>
                <a:effectLst/>
                <a:latin typeface="+mj-lt"/>
              </a:rPr>
              <a:t>É utilizado para nomeação permitindo que um nó de rede encontre outro em um conjunto de milhares de máquinas. Resolve problemas de sincronização dos milhares de servidores distribuídos em rede utilizando blocos, barreiras e filas. É utilizado em serviços de eleições de líderes da rede, que são os computadores que mantém as listas de recursos e nós que estão ativos de toda a rede.</a:t>
            </a:r>
          </a:p>
          <a:p>
            <a:pPr algn="just"/>
            <a:endParaRPr lang="pt-BR" b="0" i="0" dirty="0">
              <a:solidFill>
                <a:srgbClr val="292929"/>
              </a:solidFill>
              <a:effectLst/>
              <a:latin typeface="+mj-lt"/>
            </a:endParaRPr>
          </a:p>
          <a:p>
            <a:pPr algn="just"/>
            <a:r>
              <a:rPr lang="pt-BR" b="0" i="0" dirty="0" err="1">
                <a:solidFill>
                  <a:srgbClr val="292929"/>
                </a:solidFill>
                <a:effectLst/>
                <a:latin typeface="+mj-lt"/>
              </a:rPr>
              <a:t>ZooKeeper</a:t>
            </a:r>
            <a:r>
              <a:rPr lang="pt-BR" b="0" i="0" dirty="0">
                <a:solidFill>
                  <a:srgbClr val="292929"/>
                </a:solidFill>
                <a:effectLst/>
                <a:latin typeface="+mj-lt"/>
              </a:rPr>
              <a:t> é simples de utilizar, prático e confiável. É software livre da Apache Foundation (</a:t>
            </a:r>
            <a:r>
              <a:rPr lang="pt-BR" b="0" i="0" u="sng" dirty="0">
                <a:solidFill>
                  <a:srgbClr val="292929"/>
                </a:solidFill>
                <a:effectLst/>
                <a:latin typeface="+mj-lt"/>
                <a:hlinkClick r:id="rId3"/>
              </a:rPr>
              <a:t>https://zookeeper.apache.org</a:t>
            </a:r>
            <a:r>
              <a:rPr lang="pt-BR" b="0" i="0" dirty="0">
                <a:solidFill>
                  <a:srgbClr val="292929"/>
                </a:solidFill>
                <a:effectLst/>
                <a:latin typeface="+mj-lt"/>
              </a:rPr>
              <a:t>/)</a:t>
            </a:r>
          </a:p>
          <a:p>
            <a:pPr algn="just"/>
            <a:endParaRPr lang="pt-BR" b="0" i="0" dirty="0">
              <a:solidFill>
                <a:schemeClr val="tx1"/>
              </a:solidFill>
              <a:effectLst/>
              <a:latin typeface="+mj-lt"/>
            </a:endParaRPr>
          </a:p>
        </p:txBody>
      </p:sp>
    </p:spTree>
    <p:extLst>
      <p:ext uri="{BB962C8B-B14F-4D97-AF65-F5344CB8AC3E}">
        <p14:creationId xmlns:p14="http://schemas.microsoft.com/office/powerpoint/2010/main" val="2807551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443DC-D46D-442A-A8FF-D86CF2374379}"/>
              </a:ext>
            </a:extLst>
          </p:cNvPr>
          <p:cNvSpPr>
            <a:spLocks noGrp="1"/>
          </p:cNvSpPr>
          <p:nvPr>
            <p:ph type="title"/>
          </p:nvPr>
        </p:nvSpPr>
        <p:spPr>
          <a:xfrm>
            <a:off x="457200" y="307963"/>
            <a:ext cx="8229600" cy="371400"/>
          </a:xfrm>
        </p:spPr>
        <p:txBody>
          <a:bodyPr>
            <a:normAutofit fontScale="90000"/>
          </a:bodyPr>
          <a:lstStyle/>
          <a:p>
            <a:r>
              <a:rPr lang="pt-BR" b="1" i="0" dirty="0">
                <a:solidFill>
                  <a:srgbClr val="292929"/>
                </a:solidFill>
                <a:effectLst/>
                <a:latin typeface="sohne"/>
              </a:rPr>
              <a:t>Apache </a:t>
            </a:r>
            <a:r>
              <a:rPr lang="pt-BR" b="1" i="0" dirty="0" err="1">
                <a:solidFill>
                  <a:srgbClr val="292929"/>
                </a:solidFill>
                <a:effectLst/>
                <a:latin typeface="sohne"/>
              </a:rPr>
              <a:t>Spark</a:t>
            </a:r>
            <a:endParaRPr lang="pt-BR" b="1" i="0" dirty="0">
              <a:solidFill>
                <a:srgbClr val="292929"/>
              </a:solidFill>
              <a:effectLst/>
              <a:latin typeface="sohne"/>
            </a:endParaRPr>
          </a:p>
        </p:txBody>
      </p:sp>
      <p:sp>
        <p:nvSpPr>
          <p:cNvPr id="5" name="CaixaDeTexto 3">
            <a:extLst>
              <a:ext uri="{FF2B5EF4-FFF2-40B4-BE49-F238E27FC236}">
                <a16:creationId xmlns:a16="http://schemas.microsoft.com/office/drawing/2014/main" id="{33D3CF61-651A-4DE0-AF6D-D3321DFEAD21}"/>
              </a:ext>
            </a:extLst>
          </p:cNvPr>
          <p:cNvSpPr txBox="1"/>
          <p:nvPr/>
        </p:nvSpPr>
        <p:spPr>
          <a:xfrm>
            <a:off x="457200" y="1017478"/>
            <a:ext cx="8229600" cy="1600438"/>
          </a:xfrm>
          <a:prstGeom prst="rect">
            <a:avLst/>
          </a:prstGeom>
          <a:noFill/>
        </p:spPr>
        <p:txBody>
          <a:bodyPr wrap="square" rtlCol="0">
            <a:spAutoFit/>
          </a:bodyPr>
          <a:lstStyle/>
          <a:p>
            <a:pPr algn="just"/>
            <a:r>
              <a:rPr lang="pt-BR" b="0" i="0" dirty="0" err="1">
                <a:solidFill>
                  <a:schemeClr val="tx1"/>
                </a:solidFill>
                <a:effectLst/>
                <a:latin typeface="+mj-lt"/>
              </a:rPr>
              <a:t>Spark</a:t>
            </a:r>
            <a:r>
              <a:rPr lang="pt-BR" b="0" i="0" dirty="0">
                <a:solidFill>
                  <a:schemeClr val="tx1"/>
                </a:solidFill>
                <a:effectLst/>
                <a:latin typeface="+mj-lt"/>
              </a:rPr>
              <a:t> é uma ferramenta para processamento distribuído e o maior projeto open </a:t>
            </a:r>
            <a:r>
              <a:rPr lang="pt-BR" b="0" i="0" dirty="0" err="1">
                <a:solidFill>
                  <a:schemeClr val="tx1"/>
                </a:solidFill>
                <a:effectLst/>
                <a:latin typeface="+mj-lt"/>
              </a:rPr>
              <a:t>source</a:t>
            </a:r>
            <a:r>
              <a:rPr lang="pt-BR" b="0" i="0" dirty="0">
                <a:solidFill>
                  <a:schemeClr val="tx1"/>
                </a:solidFill>
                <a:effectLst/>
                <a:latin typeface="+mj-lt"/>
              </a:rPr>
              <a:t> voltado para o processamento de dados do momento. Ele faz parte do </a:t>
            </a:r>
            <a:r>
              <a:rPr lang="pt-BR" b="0" i="0" dirty="0" err="1">
                <a:solidFill>
                  <a:schemeClr val="tx1"/>
                </a:solidFill>
                <a:effectLst/>
                <a:latin typeface="+mj-lt"/>
              </a:rPr>
              <a:t>ecossitema</a:t>
            </a:r>
            <a:r>
              <a:rPr lang="pt-BR" b="0" i="0" dirty="0">
                <a:solidFill>
                  <a:schemeClr val="tx1"/>
                </a:solidFill>
                <a:effectLst/>
                <a:latin typeface="+mj-lt"/>
              </a:rPr>
              <a:t> </a:t>
            </a:r>
            <a:r>
              <a:rPr lang="pt-BR" b="0" i="0" dirty="0" err="1">
                <a:solidFill>
                  <a:schemeClr val="tx1"/>
                </a:solidFill>
                <a:effectLst/>
                <a:latin typeface="+mj-lt"/>
              </a:rPr>
              <a:t>Hadoop</a:t>
            </a:r>
            <a:r>
              <a:rPr lang="pt-BR" b="0" i="0" dirty="0">
                <a:solidFill>
                  <a:schemeClr val="tx1"/>
                </a:solidFill>
                <a:effectLst/>
                <a:latin typeface="+mj-lt"/>
              </a:rPr>
              <a:t>, ou seja, pode ser utilizado rodando em cima da estrutura </a:t>
            </a:r>
            <a:r>
              <a:rPr lang="pt-BR" b="0" i="0" dirty="0" err="1">
                <a:solidFill>
                  <a:schemeClr val="tx1"/>
                </a:solidFill>
                <a:effectLst/>
                <a:latin typeface="+mj-lt"/>
              </a:rPr>
              <a:t>Hadoop</a:t>
            </a:r>
            <a:r>
              <a:rPr lang="pt-BR" b="0" i="0" dirty="0">
                <a:solidFill>
                  <a:schemeClr val="tx1"/>
                </a:solidFill>
                <a:effectLst/>
                <a:latin typeface="+mj-lt"/>
              </a:rPr>
              <a:t> e também pode utilizar a estrutura do HDFS e do </a:t>
            </a:r>
            <a:r>
              <a:rPr lang="pt-BR" b="0" i="0" dirty="0" err="1">
                <a:solidFill>
                  <a:schemeClr val="tx1"/>
                </a:solidFill>
                <a:effectLst/>
                <a:latin typeface="+mj-lt"/>
              </a:rPr>
              <a:t>MapReduce</a:t>
            </a:r>
            <a:r>
              <a:rPr lang="pt-BR" b="0" i="0" dirty="0">
                <a:solidFill>
                  <a:schemeClr val="tx1"/>
                </a:solidFill>
                <a:effectLst/>
                <a:latin typeface="+mj-lt"/>
              </a:rPr>
              <a:t> para otimizar consultas em grandes quantidades de dados.</a:t>
            </a:r>
          </a:p>
          <a:p>
            <a:pPr algn="just"/>
            <a:endParaRPr lang="pt-BR" dirty="0">
              <a:solidFill>
                <a:schemeClr val="tx1"/>
              </a:solidFill>
              <a:latin typeface="+mj-lt"/>
            </a:endParaRPr>
          </a:p>
          <a:p>
            <a:pPr algn="just"/>
            <a:r>
              <a:rPr lang="pt-BR" b="0" i="0" dirty="0">
                <a:solidFill>
                  <a:schemeClr val="tx1"/>
                </a:solidFill>
                <a:effectLst/>
                <a:latin typeface="+mj-lt"/>
              </a:rPr>
              <a:t>É composto pelo módulo responsável pela realização de Streaming, </a:t>
            </a:r>
            <a:r>
              <a:rPr lang="pt-BR" b="0" i="0" dirty="0" err="1">
                <a:solidFill>
                  <a:schemeClr val="tx1"/>
                </a:solidFill>
                <a:effectLst/>
                <a:latin typeface="+mj-lt"/>
              </a:rPr>
              <a:t>Spark</a:t>
            </a:r>
            <a:r>
              <a:rPr lang="pt-BR" b="0" i="0" dirty="0">
                <a:solidFill>
                  <a:schemeClr val="tx1"/>
                </a:solidFill>
                <a:effectLst/>
                <a:latin typeface="+mj-lt"/>
              </a:rPr>
              <a:t> SQL e </a:t>
            </a:r>
            <a:r>
              <a:rPr lang="pt-BR" b="0" i="0" dirty="0" err="1">
                <a:solidFill>
                  <a:schemeClr val="tx1"/>
                </a:solidFill>
                <a:effectLst/>
                <a:latin typeface="+mj-lt"/>
              </a:rPr>
              <a:t>Dataframes</a:t>
            </a:r>
            <a:r>
              <a:rPr lang="pt-BR" b="0" i="0" dirty="0">
                <a:solidFill>
                  <a:schemeClr val="tx1"/>
                </a:solidFill>
                <a:effectLst/>
                <a:latin typeface="+mj-lt"/>
              </a:rPr>
              <a:t>, </a:t>
            </a:r>
            <a:r>
              <a:rPr lang="pt-BR" b="0" i="0" dirty="0" err="1">
                <a:solidFill>
                  <a:schemeClr val="tx1"/>
                </a:solidFill>
                <a:effectLst/>
                <a:latin typeface="+mj-lt"/>
              </a:rPr>
              <a:t>MLlib</a:t>
            </a:r>
            <a:r>
              <a:rPr lang="pt-BR" b="0" i="0" dirty="0">
                <a:solidFill>
                  <a:schemeClr val="tx1"/>
                </a:solidFill>
                <a:effectLst/>
                <a:latin typeface="+mj-lt"/>
              </a:rPr>
              <a:t> e o </a:t>
            </a:r>
            <a:r>
              <a:rPr lang="pt-BR" b="0" i="0" dirty="0" err="1">
                <a:solidFill>
                  <a:schemeClr val="tx1"/>
                </a:solidFill>
                <a:effectLst/>
                <a:latin typeface="+mj-lt"/>
              </a:rPr>
              <a:t>GraphX</a:t>
            </a:r>
            <a:r>
              <a:rPr lang="pt-BR" b="0" i="0" dirty="0">
                <a:solidFill>
                  <a:schemeClr val="tx1"/>
                </a:solidFill>
                <a:effectLst/>
                <a:latin typeface="+mj-lt"/>
              </a:rPr>
              <a:t>. É possível utilizar com Java, Scala, Python e R.</a:t>
            </a:r>
          </a:p>
        </p:txBody>
      </p:sp>
    </p:spTree>
    <p:extLst>
      <p:ext uri="{BB962C8B-B14F-4D97-AF65-F5344CB8AC3E}">
        <p14:creationId xmlns:p14="http://schemas.microsoft.com/office/powerpoint/2010/main" val="1712652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443DC-D46D-442A-A8FF-D86CF2374379}"/>
              </a:ext>
            </a:extLst>
          </p:cNvPr>
          <p:cNvSpPr>
            <a:spLocks noGrp="1"/>
          </p:cNvSpPr>
          <p:nvPr>
            <p:ph type="title"/>
          </p:nvPr>
        </p:nvSpPr>
        <p:spPr>
          <a:xfrm>
            <a:off x="457200" y="307963"/>
            <a:ext cx="8229600" cy="371400"/>
          </a:xfrm>
        </p:spPr>
        <p:txBody>
          <a:bodyPr>
            <a:normAutofit fontScale="90000"/>
          </a:bodyPr>
          <a:lstStyle/>
          <a:p>
            <a:r>
              <a:rPr lang="pt-BR" b="1" i="0" dirty="0">
                <a:solidFill>
                  <a:srgbClr val="292929"/>
                </a:solidFill>
                <a:effectLst/>
                <a:latin typeface="sohne"/>
              </a:rPr>
              <a:t>A importância do </a:t>
            </a:r>
            <a:r>
              <a:rPr lang="pt-BR" b="1" i="0" dirty="0" err="1">
                <a:solidFill>
                  <a:srgbClr val="292929"/>
                </a:solidFill>
                <a:effectLst/>
                <a:latin typeface="sohne"/>
              </a:rPr>
              <a:t>Spark</a:t>
            </a:r>
            <a:endParaRPr lang="pt-BR" b="1" i="0" dirty="0">
              <a:solidFill>
                <a:srgbClr val="292929"/>
              </a:solidFill>
              <a:effectLst/>
              <a:latin typeface="sohne"/>
            </a:endParaRPr>
          </a:p>
        </p:txBody>
      </p:sp>
      <p:sp>
        <p:nvSpPr>
          <p:cNvPr id="5" name="CaixaDeTexto 3">
            <a:extLst>
              <a:ext uri="{FF2B5EF4-FFF2-40B4-BE49-F238E27FC236}">
                <a16:creationId xmlns:a16="http://schemas.microsoft.com/office/drawing/2014/main" id="{33D3CF61-651A-4DE0-AF6D-D3321DFEAD21}"/>
              </a:ext>
            </a:extLst>
          </p:cNvPr>
          <p:cNvSpPr txBox="1"/>
          <p:nvPr/>
        </p:nvSpPr>
        <p:spPr>
          <a:xfrm>
            <a:off x="457200" y="1017478"/>
            <a:ext cx="8229600" cy="2677656"/>
          </a:xfrm>
          <a:prstGeom prst="rect">
            <a:avLst/>
          </a:prstGeom>
          <a:noFill/>
        </p:spPr>
        <p:txBody>
          <a:bodyPr wrap="square" rtlCol="0">
            <a:spAutoFit/>
          </a:bodyPr>
          <a:lstStyle/>
          <a:p>
            <a:pPr algn="just"/>
            <a:r>
              <a:rPr lang="pt-BR" b="0" i="0" dirty="0">
                <a:solidFill>
                  <a:schemeClr val="tx1"/>
                </a:solidFill>
                <a:effectLst/>
                <a:latin typeface="+mj-lt"/>
              </a:rPr>
              <a:t>Quando se fala em aplicações de Big Data em tempo real, </a:t>
            </a:r>
            <a:r>
              <a:rPr lang="pt-BR" b="0" i="0" dirty="0" err="1">
                <a:solidFill>
                  <a:schemeClr val="tx1"/>
                </a:solidFill>
                <a:effectLst/>
                <a:latin typeface="+mj-lt"/>
              </a:rPr>
              <a:t>Spark</a:t>
            </a:r>
            <a:r>
              <a:rPr lang="pt-BR" b="0" i="0" dirty="0">
                <a:solidFill>
                  <a:schemeClr val="tx1"/>
                </a:solidFill>
                <a:effectLst/>
                <a:latin typeface="+mj-lt"/>
              </a:rPr>
              <a:t> é a solução de mercado mais utilizada neste momento. O </a:t>
            </a:r>
            <a:r>
              <a:rPr lang="pt-BR" b="0" i="0" dirty="0" err="1">
                <a:solidFill>
                  <a:schemeClr val="tx1"/>
                </a:solidFill>
                <a:effectLst/>
                <a:latin typeface="+mj-lt"/>
              </a:rPr>
              <a:t>Spark</a:t>
            </a:r>
            <a:r>
              <a:rPr lang="pt-BR" b="0" i="0" dirty="0">
                <a:solidFill>
                  <a:schemeClr val="tx1"/>
                </a:solidFill>
                <a:effectLst/>
                <a:latin typeface="+mj-lt"/>
              </a:rPr>
              <a:t> permite que aplicações em clusters </a:t>
            </a:r>
            <a:r>
              <a:rPr lang="pt-BR" b="0" i="0" dirty="0" err="1">
                <a:solidFill>
                  <a:schemeClr val="tx1"/>
                </a:solidFill>
                <a:effectLst/>
                <a:latin typeface="+mj-lt"/>
              </a:rPr>
              <a:t>Hadoop</a:t>
            </a:r>
            <a:r>
              <a:rPr lang="pt-BR" b="0" i="0" dirty="0">
                <a:solidFill>
                  <a:schemeClr val="tx1"/>
                </a:solidFill>
                <a:effectLst/>
                <a:latin typeface="+mj-lt"/>
              </a:rPr>
              <a:t>, rodem 100 vezes mais rápido do que </a:t>
            </a:r>
            <a:r>
              <a:rPr lang="pt-BR" b="0" i="0" dirty="0" err="1">
                <a:solidFill>
                  <a:schemeClr val="tx1"/>
                </a:solidFill>
                <a:effectLst/>
                <a:latin typeface="+mj-lt"/>
              </a:rPr>
              <a:t>MapReduce</a:t>
            </a:r>
            <a:r>
              <a:rPr lang="pt-BR" b="0" i="0" dirty="0">
                <a:solidFill>
                  <a:schemeClr val="tx1"/>
                </a:solidFill>
                <a:effectLst/>
                <a:latin typeface="+mj-lt"/>
              </a:rPr>
              <a:t>, pois trabalha em memória e não em lotes, utilizando unidades de disco rígido.</a:t>
            </a:r>
          </a:p>
          <a:p>
            <a:pPr algn="just"/>
            <a:endParaRPr lang="pt-BR" b="0" i="0" dirty="0">
              <a:solidFill>
                <a:schemeClr val="tx1"/>
              </a:solidFill>
              <a:effectLst/>
              <a:latin typeface="+mj-lt"/>
            </a:endParaRPr>
          </a:p>
          <a:p>
            <a:pPr algn="just"/>
            <a:r>
              <a:rPr lang="pt-BR" b="0" i="0" dirty="0">
                <a:solidFill>
                  <a:schemeClr val="tx1"/>
                </a:solidFill>
                <a:effectLst/>
                <a:latin typeface="+mj-lt"/>
              </a:rPr>
              <a:t>O </a:t>
            </a:r>
            <a:r>
              <a:rPr lang="pt-BR" b="0" i="0" dirty="0" err="1">
                <a:solidFill>
                  <a:schemeClr val="tx1"/>
                </a:solidFill>
                <a:effectLst/>
                <a:latin typeface="+mj-lt"/>
              </a:rPr>
              <a:t>Spark</a:t>
            </a:r>
            <a:r>
              <a:rPr lang="pt-BR" b="0" i="0" dirty="0">
                <a:solidFill>
                  <a:schemeClr val="tx1"/>
                </a:solidFill>
                <a:effectLst/>
                <a:latin typeface="+mj-lt"/>
              </a:rPr>
              <a:t> é muito versátil e acessa dados em diversos formatos oriundos de diversas plataformas como MySQL, </a:t>
            </a:r>
            <a:r>
              <a:rPr lang="pt-BR" b="0" i="0" dirty="0" err="1">
                <a:solidFill>
                  <a:schemeClr val="tx1"/>
                </a:solidFill>
                <a:effectLst/>
                <a:latin typeface="+mj-lt"/>
              </a:rPr>
              <a:t>Amazon</a:t>
            </a:r>
            <a:r>
              <a:rPr lang="pt-BR" b="0" i="0" dirty="0">
                <a:solidFill>
                  <a:schemeClr val="tx1"/>
                </a:solidFill>
                <a:effectLst/>
                <a:latin typeface="+mj-lt"/>
              </a:rPr>
              <a:t> S3, HDFS, </a:t>
            </a:r>
            <a:r>
              <a:rPr lang="pt-BR" b="0" i="0" dirty="0" err="1">
                <a:solidFill>
                  <a:schemeClr val="tx1"/>
                </a:solidFill>
                <a:effectLst/>
                <a:latin typeface="+mj-lt"/>
              </a:rPr>
              <a:t>CouchBase</a:t>
            </a:r>
            <a:r>
              <a:rPr lang="pt-BR" b="0" i="0" dirty="0">
                <a:solidFill>
                  <a:schemeClr val="tx1"/>
                </a:solidFill>
                <a:effectLst/>
                <a:latin typeface="+mj-lt"/>
              </a:rPr>
              <a:t>, etc.</a:t>
            </a:r>
          </a:p>
          <a:p>
            <a:pPr algn="just"/>
            <a:endParaRPr lang="pt-BR" b="0" i="0" dirty="0">
              <a:solidFill>
                <a:schemeClr val="tx1"/>
              </a:solidFill>
              <a:effectLst/>
              <a:latin typeface="+mj-lt"/>
            </a:endParaRPr>
          </a:p>
          <a:p>
            <a:pPr algn="just"/>
            <a:r>
              <a:rPr lang="pt-BR" b="0" i="0" dirty="0" err="1">
                <a:solidFill>
                  <a:schemeClr val="tx1"/>
                </a:solidFill>
                <a:effectLst/>
                <a:latin typeface="+mj-lt"/>
              </a:rPr>
              <a:t>Spark</a:t>
            </a:r>
            <a:r>
              <a:rPr lang="pt-BR" b="0" i="0" dirty="0">
                <a:solidFill>
                  <a:schemeClr val="tx1"/>
                </a:solidFill>
                <a:effectLst/>
                <a:latin typeface="+mj-lt"/>
              </a:rPr>
              <a:t> é atrativo quando se fala em análise complexas em Big Data, que são aplicações que utilizam dados de diversas naturezas (estruturados e não estruturados) envolvendo texto, banco de dados, grafos, redes sociais, streaming, entre outros em uma única aplicação.</a:t>
            </a:r>
          </a:p>
          <a:p>
            <a:pPr algn="just"/>
            <a:endParaRPr lang="pt-BR" b="0" i="0" dirty="0">
              <a:solidFill>
                <a:schemeClr val="tx1"/>
              </a:solidFill>
              <a:effectLst/>
              <a:latin typeface="+mj-lt"/>
            </a:endParaRPr>
          </a:p>
        </p:txBody>
      </p:sp>
    </p:spTree>
    <p:extLst>
      <p:ext uri="{BB962C8B-B14F-4D97-AF65-F5344CB8AC3E}">
        <p14:creationId xmlns:p14="http://schemas.microsoft.com/office/powerpoint/2010/main" val="4010800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443DC-D46D-442A-A8FF-D86CF2374379}"/>
              </a:ext>
            </a:extLst>
          </p:cNvPr>
          <p:cNvSpPr>
            <a:spLocks noGrp="1"/>
          </p:cNvSpPr>
          <p:nvPr>
            <p:ph type="title"/>
          </p:nvPr>
        </p:nvSpPr>
        <p:spPr>
          <a:xfrm>
            <a:off x="457200" y="307963"/>
            <a:ext cx="8229600" cy="371400"/>
          </a:xfrm>
        </p:spPr>
        <p:txBody>
          <a:bodyPr>
            <a:normAutofit fontScale="90000"/>
          </a:bodyPr>
          <a:lstStyle/>
          <a:p>
            <a:r>
              <a:rPr lang="pt-BR" b="1" i="0" dirty="0">
                <a:solidFill>
                  <a:srgbClr val="292929"/>
                </a:solidFill>
                <a:effectLst/>
                <a:latin typeface="sohne"/>
              </a:rPr>
              <a:t>Componentes do Apache </a:t>
            </a:r>
            <a:r>
              <a:rPr lang="pt-BR" b="1" i="0" dirty="0" err="1">
                <a:solidFill>
                  <a:srgbClr val="292929"/>
                </a:solidFill>
                <a:effectLst/>
                <a:latin typeface="sohne"/>
              </a:rPr>
              <a:t>Spark</a:t>
            </a:r>
            <a:endParaRPr lang="pt-BR" b="1" i="0" dirty="0">
              <a:solidFill>
                <a:srgbClr val="292929"/>
              </a:solidFill>
              <a:effectLst/>
              <a:latin typeface="sohne"/>
            </a:endParaRPr>
          </a:p>
        </p:txBody>
      </p:sp>
      <p:pic>
        <p:nvPicPr>
          <p:cNvPr id="4" name="Picture 3">
            <a:extLst>
              <a:ext uri="{FF2B5EF4-FFF2-40B4-BE49-F238E27FC236}">
                <a16:creationId xmlns:a16="http://schemas.microsoft.com/office/drawing/2014/main" id="{7FAE8558-E489-4EBF-B0F7-8868BB58B457}"/>
              </a:ext>
            </a:extLst>
          </p:cNvPr>
          <p:cNvPicPr>
            <a:picLocks noChangeAspect="1"/>
          </p:cNvPicPr>
          <p:nvPr/>
        </p:nvPicPr>
        <p:blipFill>
          <a:blip r:embed="rId3"/>
          <a:stretch>
            <a:fillRect/>
          </a:stretch>
        </p:blipFill>
        <p:spPr>
          <a:xfrm>
            <a:off x="2547937" y="1557337"/>
            <a:ext cx="4048125" cy="2028825"/>
          </a:xfrm>
          <a:prstGeom prst="rect">
            <a:avLst/>
          </a:prstGeom>
        </p:spPr>
      </p:pic>
    </p:spTree>
    <p:extLst>
      <p:ext uri="{BB962C8B-B14F-4D97-AF65-F5344CB8AC3E}">
        <p14:creationId xmlns:p14="http://schemas.microsoft.com/office/powerpoint/2010/main" val="3243972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443DC-D46D-442A-A8FF-D86CF2374379}"/>
              </a:ext>
            </a:extLst>
          </p:cNvPr>
          <p:cNvSpPr>
            <a:spLocks noGrp="1"/>
          </p:cNvSpPr>
          <p:nvPr>
            <p:ph type="title"/>
          </p:nvPr>
        </p:nvSpPr>
        <p:spPr>
          <a:xfrm>
            <a:off x="457200" y="307963"/>
            <a:ext cx="8229600" cy="371400"/>
          </a:xfrm>
        </p:spPr>
        <p:txBody>
          <a:bodyPr>
            <a:normAutofit fontScale="90000"/>
          </a:bodyPr>
          <a:lstStyle/>
          <a:p>
            <a:r>
              <a:rPr lang="pt-BR" b="1" i="0" dirty="0">
                <a:solidFill>
                  <a:srgbClr val="292929"/>
                </a:solidFill>
                <a:effectLst/>
                <a:latin typeface="sohne"/>
              </a:rPr>
              <a:t>Componentes do Apache </a:t>
            </a:r>
            <a:r>
              <a:rPr lang="pt-BR" b="1" i="0" dirty="0" err="1">
                <a:solidFill>
                  <a:srgbClr val="292929"/>
                </a:solidFill>
                <a:effectLst/>
                <a:latin typeface="sohne"/>
              </a:rPr>
              <a:t>Spark</a:t>
            </a:r>
            <a:endParaRPr lang="pt-BR" b="1" i="0" dirty="0">
              <a:solidFill>
                <a:srgbClr val="292929"/>
              </a:solidFill>
              <a:effectLst/>
              <a:latin typeface="sohne"/>
            </a:endParaRPr>
          </a:p>
        </p:txBody>
      </p:sp>
      <p:pic>
        <p:nvPicPr>
          <p:cNvPr id="7" name="Picture 6">
            <a:extLst>
              <a:ext uri="{FF2B5EF4-FFF2-40B4-BE49-F238E27FC236}">
                <a16:creationId xmlns:a16="http://schemas.microsoft.com/office/drawing/2014/main" id="{2E30C449-1DB8-4D6F-B75B-23D04179FB65}"/>
              </a:ext>
            </a:extLst>
          </p:cNvPr>
          <p:cNvPicPr>
            <a:picLocks noChangeAspect="1"/>
          </p:cNvPicPr>
          <p:nvPr/>
        </p:nvPicPr>
        <p:blipFill>
          <a:blip r:embed="rId3"/>
          <a:stretch>
            <a:fillRect/>
          </a:stretch>
        </p:blipFill>
        <p:spPr>
          <a:xfrm>
            <a:off x="1208087" y="1773833"/>
            <a:ext cx="3781425" cy="809625"/>
          </a:xfrm>
          <a:prstGeom prst="rect">
            <a:avLst/>
          </a:prstGeom>
        </p:spPr>
      </p:pic>
      <p:pic>
        <p:nvPicPr>
          <p:cNvPr id="9" name="Picture 8">
            <a:extLst>
              <a:ext uri="{FF2B5EF4-FFF2-40B4-BE49-F238E27FC236}">
                <a16:creationId xmlns:a16="http://schemas.microsoft.com/office/drawing/2014/main" id="{D0F80F4A-A292-4A50-9477-9380C13C6A39}"/>
              </a:ext>
            </a:extLst>
          </p:cNvPr>
          <p:cNvPicPr>
            <a:picLocks noChangeAspect="1"/>
          </p:cNvPicPr>
          <p:nvPr/>
        </p:nvPicPr>
        <p:blipFill>
          <a:blip r:embed="rId4"/>
          <a:stretch>
            <a:fillRect/>
          </a:stretch>
        </p:blipFill>
        <p:spPr>
          <a:xfrm>
            <a:off x="1112837" y="3384550"/>
            <a:ext cx="3362325" cy="1066800"/>
          </a:xfrm>
          <a:prstGeom prst="rect">
            <a:avLst/>
          </a:prstGeom>
        </p:spPr>
      </p:pic>
      <p:sp>
        <p:nvSpPr>
          <p:cNvPr id="13" name="TextBox 12">
            <a:extLst>
              <a:ext uri="{FF2B5EF4-FFF2-40B4-BE49-F238E27FC236}">
                <a16:creationId xmlns:a16="http://schemas.microsoft.com/office/drawing/2014/main" id="{32EDD7FB-5469-47B9-A0FE-8C0649393A92}"/>
              </a:ext>
            </a:extLst>
          </p:cNvPr>
          <p:cNvSpPr txBox="1"/>
          <p:nvPr/>
        </p:nvSpPr>
        <p:spPr>
          <a:xfrm>
            <a:off x="855661" y="1160760"/>
            <a:ext cx="3876675" cy="307777"/>
          </a:xfrm>
          <a:prstGeom prst="rect">
            <a:avLst/>
          </a:prstGeom>
          <a:noFill/>
        </p:spPr>
        <p:txBody>
          <a:bodyPr wrap="square" rtlCol="0">
            <a:spAutoFit/>
          </a:bodyPr>
          <a:lstStyle/>
          <a:p>
            <a:pPr marL="285750" indent="-285750">
              <a:buFont typeface="Arial" panose="020B0604020202020204" pitchFamily="34" charset="0"/>
              <a:buChar char="•"/>
            </a:pPr>
            <a:r>
              <a:rPr lang="pt-BR" b="1" dirty="0"/>
              <a:t>Uso da linguagem SQL no </a:t>
            </a:r>
            <a:r>
              <a:rPr lang="pt-BR" b="1" dirty="0" err="1"/>
              <a:t>Spark</a:t>
            </a:r>
            <a:r>
              <a:rPr lang="pt-BR" b="1" dirty="0"/>
              <a:t> SQL</a:t>
            </a:r>
          </a:p>
        </p:txBody>
      </p:sp>
      <p:sp>
        <p:nvSpPr>
          <p:cNvPr id="14" name="TextBox 13">
            <a:extLst>
              <a:ext uri="{FF2B5EF4-FFF2-40B4-BE49-F238E27FC236}">
                <a16:creationId xmlns:a16="http://schemas.microsoft.com/office/drawing/2014/main" id="{99B4879F-4134-4FEA-B400-7A01ECD2E88E}"/>
              </a:ext>
            </a:extLst>
          </p:cNvPr>
          <p:cNvSpPr txBox="1"/>
          <p:nvPr/>
        </p:nvSpPr>
        <p:spPr>
          <a:xfrm>
            <a:off x="855660" y="2881113"/>
            <a:ext cx="5799140" cy="307777"/>
          </a:xfrm>
          <a:prstGeom prst="rect">
            <a:avLst/>
          </a:prstGeom>
          <a:noFill/>
        </p:spPr>
        <p:txBody>
          <a:bodyPr wrap="square" rtlCol="0">
            <a:spAutoFit/>
          </a:bodyPr>
          <a:lstStyle/>
          <a:p>
            <a:pPr marL="285750" indent="-285750">
              <a:buFont typeface="Arial" panose="020B0604020202020204" pitchFamily="34" charset="0"/>
              <a:buChar char="•"/>
            </a:pPr>
            <a:r>
              <a:rPr lang="pt-BR" b="1" dirty="0"/>
              <a:t>Chamada de algoritmo </a:t>
            </a:r>
            <a:r>
              <a:rPr lang="pt-BR" b="1" dirty="0" err="1"/>
              <a:t>Kmeans</a:t>
            </a:r>
            <a:r>
              <a:rPr lang="pt-BR" b="1" dirty="0"/>
              <a:t> no </a:t>
            </a:r>
            <a:r>
              <a:rPr lang="pt-BR" b="1" dirty="0" err="1"/>
              <a:t>Spark</a:t>
            </a:r>
            <a:r>
              <a:rPr lang="pt-BR" b="1" dirty="0"/>
              <a:t> </a:t>
            </a:r>
            <a:r>
              <a:rPr lang="pt-BR" b="1" dirty="0" err="1"/>
              <a:t>MLlib</a:t>
            </a:r>
            <a:endParaRPr lang="pt-BR" b="1" dirty="0"/>
          </a:p>
        </p:txBody>
      </p:sp>
    </p:spTree>
    <p:extLst>
      <p:ext uri="{BB962C8B-B14F-4D97-AF65-F5344CB8AC3E}">
        <p14:creationId xmlns:p14="http://schemas.microsoft.com/office/powerpoint/2010/main" val="381330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title"/>
          </p:nvPr>
        </p:nvSpPr>
        <p:spPr>
          <a:xfrm>
            <a:off x="457223" y="296229"/>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sz="2800" b="1" dirty="0"/>
              <a:t>Engenharia de dados e computação em nuvem</a:t>
            </a:r>
            <a:endParaRPr dirty="0"/>
          </a:p>
        </p:txBody>
      </p:sp>
      <p:sp>
        <p:nvSpPr>
          <p:cNvPr id="2" name="CaixaDeTexto 1">
            <a:extLst>
              <a:ext uri="{FF2B5EF4-FFF2-40B4-BE49-F238E27FC236}">
                <a16:creationId xmlns:a16="http://schemas.microsoft.com/office/drawing/2014/main" id="{89BFDED9-E819-43D4-BC0D-F6F5E5E2E6CB}"/>
              </a:ext>
            </a:extLst>
          </p:cNvPr>
          <p:cNvSpPr txBox="1"/>
          <p:nvPr/>
        </p:nvSpPr>
        <p:spPr>
          <a:xfrm>
            <a:off x="1922937" y="2184455"/>
            <a:ext cx="1206239" cy="523220"/>
          </a:xfrm>
          <a:prstGeom prst="rect">
            <a:avLst/>
          </a:prstGeom>
          <a:noFill/>
        </p:spPr>
        <p:txBody>
          <a:bodyPr wrap="square" rtlCol="0">
            <a:spAutoFit/>
          </a:bodyPr>
          <a:lstStyle/>
          <a:p>
            <a:r>
              <a:rPr lang="en-US" sz="2800" b="1" dirty="0">
                <a:solidFill>
                  <a:schemeClr val="dk1"/>
                </a:solidFill>
                <a:latin typeface="Fira Sans Extra Condensed"/>
                <a:sym typeface="Fira Sans Extra Condensed"/>
              </a:rPr>
              <a:t>Aula</a:t>
            </a:r>
            <a:r>
              <a:rPr lang="en-US" dirty="0"/>
              <a:t> </a:t>
            </a:r>
            <a:r>
              <a:rPr lang="en-US" sz="2800" b="1" dirty="0">
                <a:solidFill>
                  <a:schemeClr val="dk1"/>
                </a:solidFill>
                <a:latin typeface="Fira Sans Extra Condensed"/>
              </a:rPr>
              <a:t>2:</a:t>
            </a:r>
            <a:endParaRPr lang="pt-BR" sz="2800" b="1" dirty="0">
              <a:solidFill>
                <a:schemeClr val="dk1"/>
              </a:solidFill>
              <a:latin typeface="Fira Sans Extra Condensed"/>
            </a:endParaRPr>
          </a:p>
        </p:txBody>
      </p:sp>
      <p:sp>
        <p:nvSpPr>
          <p:cNvPr id="19" name="CaixaDeTexto 18">
            <a:extLst>
              <a:ext uri="{FF2B5EF4-FFF2-40B4-BE49-F238E27FC236}">
                <a16:creationId xmlns:a16="http://schemas.microsoft.com/office/drawing/2014/main" id="{6F1F1BDE-7FBE-46E0-BA71-166E0AEF7837}"/>
              </a:ext>
            </a:extLst>
          </p:cNvPr>
          <p:cNvSpPr txBox="1"/>
          <p:nvPr/>
        </p:nvSpPr>
        <p:spPr>
          <a:xfrm>
            <a:off x="3713018" y="2212163"/>
            <a:ext cx="5112789" cy="461665"/>
          </a:xfrm>
          <a:prstGeom prst="rect">
            <a:avLst/>
          </a:prstGeom>
          <a:noFill/>
        </p:spPr>
        <p:txBody>
          <a:bodyPr wrap="square" rtlCol="0">
            <a:spAutoFit/>
          </a:bodyPr>
          <a:lstStyle/>
          <a:p>
            <a:r>
              <a:rPr lang="pt-BR" sz="2400" b="1" dirty="0">
                <a:latin typeface="+mj-lt"/>
              </a:rPr>
              <a:t>Ecossistema </a:t>
            </a:r>
            <a:r>
              <a:rPr lang="pt-BR" sz="2400" b="1" dirty="0" err="1">
                <a:latin typeface="+mj-lt"/>
              </a:rPr>
              <a:t>Hadoop</a:t>
            </a:r>
            <a:endParaRPr lang="pt-BR" dirty="0"/>
          </a:p>
        </p:txBody>
      </p:sp>
    </p:spTree>
    <p:extLst>
      <p:ext uri="{BB962C8B-B14F-4D97-AF65-F5344CB8AC3E}">
        <p14:creationId xmlns:p14="http://schemas.microsoft.com/office/powerpoint/2010/main" val="19227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443DC-D46D-442A-A8FF-D86CF2374379}"/>
              </a:ext>
            </a:extLst>
          </p:cNvPr>
          <p:cNvSpPr>
            <a:spLocks noGrp="1"/>
          </p:cNvSpPr>
          <p:nvPr>
            <p:ph type="title"/>
          </p:nvPr>
        </p:nvSpPr>
        <p:spPr>
          <a:xfrm>
            <a:off x="457200" y="307963"/>
            <a:ext cx="8229600" cy="371400"/>
          </a:xfrm>
        </p:spPr>
        <p:txBody>
          <a:bodyPr>
            <a:normAutofit fontScale="90000"/>
          </a:bodyPr>
          <a:lstStyle/>
          <a:p>
            <a:r>
              <a:rPr lang="pt-BR" b="1" i="0" dirty="0">
                <a:solidFill>
                  <a:srgbClr val="292929"/>
                </a:solidFill>
                <a:effectLst/>
                <a:latin typeface="sohne"/>
              </a:rPr>
              <a:t>Características do </a:t>
            </a:r>
            <a:r>
              <a:rPr lang="pt-BR" b="1" i="0" dirty="0" err="1">
                <a:solidFill>
                  <a:srgbClr val="292929"/>
                </a:solidFill>
                <a:effectLst/>
                <a:latin typeface="sohne"/>
              </a:rPr>
              <a:t>Spark</a:t>
            </a:r>
            <a:endParaRPr lang="pt-BR" b="1" i="0" dirty="0">
              <a:solidFill>
                <a:srgbClr val="292929"/>
              </a:solidFill>
              <a:effectLst/>
              <a:latin typeface="sohne"/>
            </a:endParaRPr>
          </a:p>
        </p:txBody>
      </p:sp>
      <p:sp>
        <p:nvSpPr>
          <p:cNvPr id="8" name="TextBox 7">
            <a:extLst>
              <a:ext uri="{FF2B5EF4-FFF2-40B4-BE49-F238E27FC236}">
                <a16:creationId xmlns:a16="http://schemas.microsoft.com/office/drawing/2014/main" id="{28994F58-FF6C-471F-9519-7607C992E4D4}"/>
              </a:ext>
            </a:extLst>
          </p:cNvPr>
          <p:cNvSpPr txBox="1"/>
          <p:nvPr/>
        </p:nvSpPr>
        <p:spPr>
          <a:xfrm>
            <a:off x="762000" y="1231097"/>
            <a:ext cx="7632700" cy="2893100"/>
          </a:xfrm>
          <a:prstGeom prst="rect">
            <a:avLst/>
          </a:prstGeom>
          <a:noFill/>
        </p:spPr>
        <p:txBody>
          <a:bodyPr wrap="square">
            <a:spAutoFit/>
          </a:bodyPr>
          <a:lstStyle/>
          <a:p>
            <a:pPr marL="285750" indent="-285750">
              <a:buFont typeface="Arial" panose="020B0604020202020204" pitchFamily="34" charset="0"/>
              <a:buChar char="•"/>
            </a:pPr>
            <a:r>
              <a:rPr lang="pt-BR" dirty="0"/>
              <a:t>Velocidade (processamento em memória).</a:t>
            </a:r>
          </a:p>
          <a:p>
            <a:pPr marL="285750" indent="-285750">
              <a:buFont typeface="Arial" panose="020B0604020202020204" pitchFamily="34" charset="0"/>
              <a:buChar char="•"/>
            </a:pPr>
            <a:r>
              <a:rPr lang="pt-BR" dirty="0"/>
              <a:t>Utilização de </a:t>
            </a:r>
            <a:r>
              <a:rPr lang="pt-BR" dirty="0" err="1"/>
              <a:t>RDDs</a:t>
            </a:r>
            <a:r>
              <a:rPr lang="pt-BR" dirty="0"/>
              <a:t>.</a:t>
            </a:r>
          </a:p>
          <a:p>
            <a:pPr marL="285750" indent="-285750">
              <a:buFont typeface="Arial" panose="020B0604020202020204" pitchFamily="34" charset="0"/>
              <a:buChar char="•"/>
            </a:pPr>
            <a:r>
              <a:rPr lang="pt-BR" dirty="0"/>
              <a:t>Resolveu grande deficiência do </a:t>
            </a:r>
            <a:r>
              <a:rPr lang="pt-BR" dirty="0" err="1"/>
              <a:t>Hadoop</a:t>
            </a:r>
            <a:r>
              <a:rPr lang="pt-BR" dirty="0"/>
              <a:t> </a:t>
            </a:r>
            <a:r>
              <a:rPr lang="pt-BR" dirty="0" err="1"/>
              <a:t>MapReduce</a:t>
            </a:r>
            <a:r>
              <a:rPr lang="pt-BR" dirty="0"/>
              <a:t>.</a:t>
            </a:r>
          </a:p>
          <a:p>
            <a:pPr marL="285750" indent="-285750">
              <a:buFont typeface="Arial" panose="020B0604020202020204" pitchFamily="34" charset="0"/>
              <a:buChar char="•"/>
            </a:pPr>
            <a:r>
              <a:rPr lang="pt-BR" dirty="0"/>
              <a:t>Processamento distribuído em memória, mas também pode utilizar o disco.</a:t>
            </a:r>
          </a:p>
          <a:p>
            <a:pPr marL="285750" indent="-285750">
              <a:buFont typeface="Arial" panose="020B0604020202020204" pitchFamily="34" charset="0"/>
              <a:buChar char="•"/>
            </a:pPr>
            <a:r>
              <a:rPr lang="pt-BR" dirty="0"/>
              <a:t>Tolerante a falhas.  </a:t>
            </a:r>
          </a:p>
          <a:p>
            <a:pPr marL="285750" indent="-285750">
              <a:buFont typeface="Arial" panose="020B0604020202020204" pitchFamily="34" charset="0"/>
              <a:buChar char="•"/>
            </a:pPr>
            <a:r>
              <a:rPr lang="pt-BR" dirty="0"/>
              <a:t>Suporte a múltiplas linguagens (Poliglota). </a:t>
            </a:r>
          </a:p>
          <a:p>
            <a:pPr marL="285750" indent="-285750">
              <a:buFont typeface="Arial" panose="020B0604020202020204" pitchFamily="34" charset="0"/>
              <a:buChar char="•"/>
            </a:pPr>
            <a:r>
              <a:rPr lang="pt-BR" dirty="0"/>
              <a:t>R, Java, Python e Scala. </a:t>
            </a:r>
          </a:p>
          <a:p>
            <a:pPr marL="285750" indent="-285750">
              <a:buFont typeface="Arial" panose="020B0604020202020204" pitchFamily="34" charset="0"/>
              <a:buChar char="•"/>
            </a:pPr>
            <a:r>
              <a:rPr lang="pt-BR" dirty="0"/>
              <a:t>Facilita o desenvolvimento.</a:t>
            </a:r>
          </a:p>
          <a:p>
            <a:pPr marL="285750" indent="-285750">
              <a:buFont typeface="Arial" panose="020B0604020202020204" pitchFamily="34" charset="0"/>
              <a:buChar char="•"/>
            </a:pPr>
            <a:r>
              <a:rPr lang="pt-BR" dirty="0"/>
              <a:t>Possibilidade de integrar com o SQL. </a:t>
            </a:r>
          </a:p>
          <a:p>
            <a:pPr marL="285750" indent="-285750">
              <a:buFont typeface="Arial" panose="020B0604020202020204" pitchFamily="34" charset="0"/>
              <a:buChar char="•"/>
            </a:pPr>
            <a:r>
              <a:rPr lang="pt-BR" dirty="0"/>
              <a:t>Shell para Scala e Python. </a:t>
            </a:r>
          </a:p>
          <a:p>
            <a:pPr marL="285750" indent="-285750">
              <a:buFont typeface="Arial" panose="020B0604020202020204" pitchFamily="34" charset="0"/>
              <a:buChar char="•"/>
            </a:pPr>
            <a:r>
              <a:rPr lang="pt-BR" dirty="0"/>
              <a:t>Uma grande comunidade. </a:t>
            </a:r>
          </a:p>
          <a:p>
            <a:pPr marL="285750" indent="-285750">
              <a:buFont typeface="Arial" panose="020B0604020202020204" pitchFamily="34" charset="0"/>
              <a:buChar char="•"/>
            </a:pPr>
            <a:r>
              <a:rPr lang="pt-BR" dirty="0"/>
              <a:t>Muitos usuários em volta do mundo. </a:t>
            </a:r>
          </a:p>
          <a:p>
            <a:pPr marL="285750" indent="-285750">
              <a:buFont typeface="Arial" panose="020B0604020202020204" pitchFamily="34" charset="0"/>
              <a:buChar char="•"/>
            </a:pPr>
            <a:r>
              <a:rPr lang="pt-BR" dirty="0"/>
              <a:t>Atualizações constantes. </a:t>
            </a:r>
          </a:p>
        </p:txBody>
      </p:sp>
    </p:spTree>
    <p:extLst>
      <p:ext uri="{BB962C8B-B14F-4D97-AF65-F5344CB8AC3E}">
        <p14:creationId xmlns:p14="http://schemas.microsoft.com/office/powerpoint/2010/main" val="113136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443DC-D46D-442A-A8FF-D86CF2374379}"/>
              </a:ext>
            </a:extLst>
          </p:cNvPr>
          <p:cNvSpPr>
            <a:spLocks noGrp="1"/>
          </p:cNvSpPr>
          <p:nvPr>
            <p:ph type="title"/>
          </p:nvPr>
        </p:nvSpPr>
        <p:spPr>
          <a:xfrm>
            <a:off x="457200" y="307963"/>
            <a:ext cx="8229600" cy="371400"/>
          </a:xfrm>
        </p:spPr>
        <p:txBody>
          <a:bodyPr>
            <a:normAutofit fontScale="90000"/>
          </a:bodyPr>
          <a:lstStyle/>
          <a:p>
            <a:r>
              <a:rPr lang="pt-BR" b="1" i="0" dirty="0">
                <a:solidFill>
                  <a:srgbClr val="292929"/>
                </a:solidFill>
                <a:effectLst/>
                <a:latin typeface="sohne"/>
              </a:rPr>
              <a:t>Comparação de velocidade </a:t>
            </a:r>
            <a:r>
              <a:rPr lang="pt-BR" b="1" i="0" dirty="0" err="1">
                <a:solidFill>
                  <a:srgbClr val="292929"/>
                </a:solidFill>
                <a:effectLst/>
                <a:latin typeface="sohne"/>
              </a:rPr>
              <a:t>Spark</a:t>
            </a:r>
            <a:r>
              <a:rPr lang="pt-BR" b="1" i="0" dirty="0">
                <a:solidFill>
                  <a:srgbClr val="292929"/>
                </a:solidFill>
                <a:effectLst/>
                <a:latin typeface="sohne"/>
              </a:rPr>
              <a:t> </a:t>
            </a:r>
            <a:r>
              <a:rPr lang="pt-BR" b="1" i="0" dirty="0" err="1">
                <a:solidFill>
                  <a:srgbClr val="292929"/>
                </a:solidFill>
                <a:effectLst/>
                <a:latin typeface="sohne"/>
              </a:rPr>
              <a:t>Vs</a:t>
            </a:r>
            <a:r>
              <a:rPr lang="pt-BR" b="1" i="0" dirty="0">
                <a:solidFill>
                  <a:srgbClr val="292929"/>
                </a:solidFill>
                <a:effectLst/>
                <a:latin typeface="sohne"/>
              </a:rPr>
              <a:t> </a:t>
            </a:r>
            <a:r>
              <a:rPr lang="pt-BR" b="1" i="0" dirty="0" err="1">
                <a:solidFill>
                  <a:srgbClr val="292929"/>
                </a:solidFill>
                <a:effectLst/>
                <a:latin typeface="sohne"/>
              </a:rPr>
              <a:t>Hadoop</a:t>
            </a:r>
            <a:endParaRPr lang="pt-BR" b="1" i="0" dirty="0">
              <a:solidFill>
                <a:srgbClr val="292929"/>
              </a:solidFill>
              <a:effectLst/>
              <a:latin typeface="sohne"/>
            </a:endParaRPr>
          </a:p>
        </p:txBody>
      </p:sp>
      <p:pic>
        <p:nvPicPr>
          <p:cNvPr id="4" name="Picture 3">
            <a:extLst>
              <a:ext uri="{FF2B5EF4-FFF2-40B4-BE49-F238E27FC236}">
                <a16:creationId xmlns:a16="http://schemas.microsoft.com/office/drawing/2014/main" id="{380D5FE0-D467-42B0-B3AF-010D97B4BB65}"/>
              </a:ext>
            </a:extLst>
          </p:cNvPr>
          <p:cNvPicPr>
            <a:picLocks noChangeAspect="1"/>
          </p:cNvPicPr>
          <p:nvPr/>
        </p:nvPicPr>
        <p:blipFill>
          <a:blip r:embed="rId3"/>
          <a:stretch>
            <a:fillRect/>
          </a:stretch>
        </p:blipFill>
        <p:spPr>
          <a:xfrm>
            <a:off x="2686050" y="1347787"/>
            <a:ext cx="3771900" cy="2447925"/>
          </a:xfrm>
          <a:prstGeom prst="rect">
            <a:avLst/>
          </a:prstGeom>
        </p:spPr>
      </p:pic>
      <p:sp>
        <p:nvSpPr>
          <p:cNvPr id="6" name="Título 1">
            <a:extLst>
              <a:ext uri="{FF2B5EF4-FFF2-40B4-BE49-F238E27FC236}">
                <a16:creationId xmlns:a16="http://schemas.microsoft.com/office/drawing/2014/main" id="{DEF527B0-C797-4E77-BDC7-A043E14B42B4}"/>
              </a:ext>
            </a:extLst>
          </p:cNvPr>
          <p:cNvSpPr txBox="1">
            <a:spLocks/>
          </p:cNvSpPr>
          <p:nvPr/>
        </p:nvSpPr>
        <p:spPr>
          <a:xfrm>
            <a:off x="355600" y="4092736"/>
            <a:ext cx="8229600" cy="371400"/>
          </a:xfrm>
          <a:prstGeom prst="rect">
            <a:avLst/>
          </a:prstGeom>
          <a:noFill/>
          <a:ln>
            <a:noFill/>
          </a:ln>
        </p:spPr>
        <p:txBody>
          <a:bodyPr spcFirstLastPara="1" wrap="square" lIns="91425" tIns="91425" rIns="91425" bIns="91425" anchor="ctr" anchorCtr="0">
            <a:normAutofit fontScale="525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pt-BR" dirty="0">
                <a:solidFill>
                  <a:srgbClr val="292929"/>
                </a:solidFill>
                <a:latin typeface="sohne"/>
              </a:rPr>
              <a:t>Fonte: https://spark.apache.org/mllib/</a:t>
            </a:r>
          </a:p>
        </p:txBody>
      </p:sp>
    </p:spTree>
    <p:extLst>
      <p:ext uri="{BB962C8B-B14F-4D97-AF65-F5344CB8AC3E}">
        <p14:creationId xmlns:p14="http://schemas.microsoft.com/office/powerpoint/2010/main" val="1475367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443DC-D46D-442A-A8FF-D86CF2374379}"/>
              </a:ext>
            </a:extLst>
          </p:cNvPr>
          <p:cNvSpPr>
            <a:spLocks noGrp="1"/>
          </p:cNvSpPr>
          <p:nvPr>
            <p:ph type="title"/>
          </p:nvPr>
        </p:nvSpPr>
        <p:spPr>
          <a:xfrm>
            <a:off x="457200" y="307963"/>
            <a:ext cx="8229600" cy="371400"/>
          </a:xfrm>
        </p:spPr>
        <p:txBody>
          <a:bodyPr>
            <a:normAutofit fontScale="90000"/>
          </a:bodyPr>
          <a:lstStyle/>
          <a:p>
            <a:r>
              <a:rPr lang="pt-BR" dirty="0">
                <a:effectLst/>
                <a:latin typeface="Calibri" panose="020F0502020204030204" pitchFamily="34" charset="0"/>
              </a:rPr>
              <a:t>Ecossistema </a:t>
            </a:r>
            <a:r>
              <a:rPr lang="pt-BR" dirty="0" err="1">
                <a:effectLst/>
                <a:latin typeface="Calibri" panose="020F0502020204030204" pitchFamily="34" charset="0"/>
              </a:rPr>
              <a:t>Hadoop</a:t>
            </a:r>
            <a:endParaRPr lang="pt-BR" dirty="0"/>
          </a:p>
        </p:txBody>
      </p:sp>
      <p:pic>
        <p:nvPicPr>
          <p:cNvPr id="4" name="Picture 3">
            <a:extLst>
              <a:ext uri="{FF2B5EF4-FFF2-40B4-BE49-F238E27FC236}">
                <a16:creationId xmlns:a16="http://schemas.microsoft.com/office/drawing/2014/main" id="{5BA76168-48AF-4C3F-B85D-8861BFE64CDE}"/>
              </a:ext>
            </a:extLst>
          </p:cNvPr>
          <p:cNvPicPr>
            <a:picLocks noChangeAspect="1"/>
          </p:cNvPicPr>
          <p:nvPr/>
        </p:nvPicPr>
        <p:blipFill>
          <a:blip r:embed="rId3"/>
          <a:stretch>
            <a:fillRect/>
          </a:stretch>
        </p:blipFill>
        <p:spPr>
          <a:xfrm>
            <a:off x="2057400" y="817274"/>
            <a:ext cx="5029200" cy="4018263"/>
          </a:xfrm>
          <a:prstGeom prst="rect">
            <a:avLst/>
          </a:prstGeom>
        </p:spPr>
      </p:pic>
    </p:spTree>
    <p:extLst>
      <p:ext uri="{BB962C8B-B14F-4D97-AF65-F5344CB8AC3E}">
        <p14:creationId xmlns:p14="http://schemas.microsoft.com/office/powerpoint/2010/main" val="2879492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443DC-D46D-442A-A8FF-D86CF2374379}"/>
              </a:ext>
            </a:extLst>
          </p:cNvPr>
          <p:cNvSpPr>
            <a:spLocks noGrp="1"/>
          </p:cNvSpPr>
          <p:nvPr>
            <p:ph type="title"/>
          </p:nvPr>
        </p:nvSpPr>
        <p:spPr>
          <a:xfrm>
            <a:off x="457200" y="307963"/>
            <a:ext cx="8229600" cy="371400"/>
          </a:xfrm>
        </p:spPr>
        <p:txBody>
          <a:bodyPr>
            <a:normAutofit fontScale="90000"/>
          </a:bodyPr>
          <a:lstStyle/>
          <a:p>
            <a:r>
              <a:rPr lang="pt-BR" dirty="0">
                <a:latin typeface="Calibri" panose="020F0502020204030204" pitchFamily="34" charset="0"/>
              </a:rPr>
              <a:t>Projeto Apache </a:t>
            </a:r>
            <a:r>
              <a:rPr lang="pt-BR" dirty="0" err="1">
                <a:latin typeface="Calibri" panose="020F0502020204030204" pitchFamily="34" charset="0"/>
              </a:rPr>
              <a:t>Hadoop</a:t>
            </a:r>
            <a:endParaRPr lang="pt-BR" dirty="0"/>
          </a:p>
        </p:txBody>
      </p:sp>
      <p:sp>
        <p:nvSpPr>
          <p:cNvPr id="5" name="CaixaDeTexto 3">
            <a:extLst>
              <a:ext uri="{FF2B5EF4-FFF2-40B4-BE49-F238E27FC236}">
                <a16:creationId xmlns:a16="http://schemas.microsoft.com/office/drawing/2014/main" id="{33D3CF61-651A-4DE0-AF6D-D3321DFEAD21}"/>
              </a:ext>
            </a:extLst>
          </p:cNvPr>
          <p:cNvSpPr txBox="1"/>
          <p:nvPr/>
        </p:nvSpPr>
        <p:spPr>
          <a:xfrm>
            <a:off x="457200" y="924820"/>
            <a:ext cx="8229600" cy="3185487"/>
          </a:xfrm>
          <a:prstGeom prst="rect">
            <a:avLst/>
          </a:prstGeom>
          <a:noFill/>
        </p:spPr>
        <p:txBody>
          <a:bodyPr wrap="square" rtlCol="0">
            <a:spAutoFit/>
          </a:bodyPr>
          <a:lstStyle/>
          <a:p>
            <a:pPr marL="285750" indent="-285750" algn="just">
              <a:buFont typeface="Arial" panose="020B0604020202020204" pitchFamily="34" charset="0"/>
              <a:buChar char="•"/>
            </a:pPr>
            <a:r>
              <a:rPr lang="pt-BR" b="0" i="0" dirty="0">
                <a:solidFill>
                  <a:srgbClr val="363636"/>
                </a:solidFill>
                <a:effectLst/>
                <a:latin typeface="+mn-lt"/>
              </a:rPr>
              <a:t>Framework que permite processamento:</a:t>
            </a:r>
          </a:p>
          <a:p>
            <a:pPr marL="625475" lvl="5" indent="-266700" algn="just">
              <a:buFont typeface="Courier New" panose="02070309020205020404" pitchFamily="49" charset="0"/>
              <a:buChar char="o"/>
            </a:pPr>
            <a:r>
              <a:rPr lang="pt-BR" dirty="0"/>
              <a:t>Paralelo </a:t>
            </a:r>
          </a:p>
          <a:p>
            <a:pPr marL="625475" lvl="5" indent="-266700" algn="just">
              <a:buFont typeface="Courier New" panose="02070309020205020404" pitchFamily="49" charset="0"/>
              <a:buChar char="o"/>
            </a:pPr>
            <a:r>
              <a:rPr lang="pt-BR" dirty="0"/>
              <a:t>Distribuído</a:t>
            </a:r>
          </a:p>
          <a:p>
            <a:pPr marL="625475" lvl="5" indent="-266700" algn="just">
              <a:buFont typeface="Courier New" panose="02070309020205020404" pitchFamily="49" charset="0"/>
              <a:buChar char="o"/>
            </a:pPr>
            <a:endParaRPr lang="pt-BR" dirty="0">
              <a:solidFill>
                <a:srgbClr val="363636"/>
              </a:solidFill>
              <a:latin typeface="+mn-lt"/>
            </a:endParaRPr>
          </a:p>
          <a:p>
            <a:pPr marL="266700" indent="-266700" algn="just">
              <a:buFont typeface="Arial" panose="020B0604020202020204" pitchFamily="34" charset="0"/>
              <a:buChar char="•"/>
            </a:pPr>
            <a:r>
              <a:rPr lang="pt-BR" b="0" i="0" dirty="0">
                <a:solidFill>
                  <a:srgbClr val="363636"/>
                </a:solidFill>
                <a:effectLst/>
                <a:latin typeface="+mn-lt"/>
              </a:rPr>
              <a:t>Grandes massas de dados</a:t>
            </a:r>
          </a:p>
          <a:p>
            <a:pPr marL="266700" indent="-266700" algn="just">
              <a:buFont typeface="Arial" panose="020B0604020202020204" pitchFamily="34" charset="0"/>
              <a:buChar char="•"/>
            </a:pPr>
            <a:endParaRPr lang="pt-BR" b="0" i="0" dirty="0">
              <a:solidFill>
                <a:srgbClr val="363636"/>
              </a:solidFill>
              <a:effectLst/>
              <a:latin typeface="+mn-lt"/>
            </a:endParaRPr>
          </a:p>
          <a:p>
            <a:pPr marL="266700" indent="-266700" algn="just">
              <a:buFont typeface="Arial" panose="020B0604020202020204" pitchFamily="34" charset="0"/>
              <a:buChar char="•"/>
            </a:pPr>
            <a:r>
              <a:rPr lang="pt-BR" dirty="0">
                <a:solidFill>
                  <a:srgbClr val="363636"/>
                </a:solidFill>
                <a:latin typeface="+mn-lt"/>
              </a:rPr>
              <a:t>Utiliza clusters de computadores </a:t>
            </a:r>
          </a:p>
          <a:p>
            <a:pPr marL="266700" indent="-266700" algn="just">
              <a:buFont typeface="Arial" panose="020B0604020202020204" pitchFamily="34" charset="0"/>
              <a:buChar char="•"/>
            </a:pPr>
            <a:endParaRPr lang="pt-BR" dirty="0">
              <a:solidFill>
                <a:srgbClr val="363636"/>
              </a:solidFill>
              <a:latin typeface="+mn-lt"/>
            </a:endParaRPr>
          </a:p>
          <a:p>
            <a:pPr marL="266700" indent="-266700" algn="just">
              <a:buFont typeface="Arial" panose="020B0604020202020204" pitchFamily="34" charset="0"/>
              <a:buChar char="•"/>
            </a:pPr>
            <a:r>
              <a:rPr lang="pt-BR" b="0" i="0" dirty="0">
                <a:solidFill>
                  <a:srgbClr val="363636"/>
                </a:solidFill>
                <a:effectLst/>
                <a:latin typeface="+mn-lt"/>
              </a:rPr>
              <a:t>Propo</a:t>
            </a:r>
            <a:r>
              <a:rPr lang="pt-BR" dirty="0">
                <a:solidFill>
                  <a:srgbClr val="363636"/>
                </a:solidFill>
                <a:latin typeface="+mn-lt"/>
              </a:rPr>
              <a:t>rciona escalabilidade</a:t>
            </a:r>
            <a:endParaRPr lang="pt-BR" b="0" i="0" dirty="0">
              <a:solidFill>
                <a:srgbClr val="363636"/>
              </a:solidFill>
              <a:effectLst/>
              <a:latin typeface="+mn-lt"/>
            </a:endParaRPr>
          </a:p>
          <a:p>
            <a:pPr marL="357188" indent="-357188" algn="just"/>
            <a:endParaRPr lang="en-US" dirty="0">
              <a:latin typeface="+mn-lt"/>
            </a:endParaRPr>
          </a:p>
          <a:p>
            <a:pPr algn="just">
              <a:spcAft>
                <a:spcPts val="600"/>
              </a:spcAft>
            </a:pPr>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2951474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443DC-D46D-442A-A8FF-D86CF2374379}"/>
              </a:ext>
            </a:extLst>
          </p:cNvPr>
          <p:cNvSpPr>
            <a:spLocks noGrp="1"/>
          </p:cNvSpPr>
          <p:nvPr>
            <p:ph type="title"/>
          </p:nvPr>
        </p:nvSpPr>
        <p:spPr>
          <a:xfrm>
            <a:off x="457200" y="307963"/>
            <a:ext cx="8229600" cy="371400"/>
          </a:xfrm>
        </p:spPr>
        <p:txBody>
          <a:bodyPr>
            <a:normAutofit fontScale="90000"/>
          </a:bodyPr>
          <a:lstStyle/>
          <a:p>
            <a:r>
              <a:rPr lang="pt-BR" dirty="0">
                <a:effectLst/>
                <a:latin typeface="Calibri" panose="020F0502020204030204" pitchFamily="34" charset="0"/>
              </a:rPr>
              <a:t>Releases do </a:t>
            </a:r>
            <a:r>
              <a:rPr lang="pt-BR" dirty="0" err="1">
                <a:effectLst/>
                <a:latin typeface="Calibri" panose="020F0502020204030204" pitchFamily="34" charset="0"/>
              </a:rPr>
              <a:t>Hadoop</a:t>
            </a:r>
            <a:endParaRPr lang="pt-BR" dirty="0"/>
          </a:p>
        </p:txBody>
      </p:sp>
      <p:sp>
        <p:nvSpPr>
          <p:cNvPr id="5" name="TextBox 4">
            <a:extLst>
              <a:ext uri="{FF2B5EF4-FFF2-40B4-BE49-F238E27FC236}">
                <a16:creationId xmlns:a16="http://schemas.microsoft.com/office/drawing/2014/main" id="{50CAA383-B637-470B-8720-FF44F9B28053}"/>
              </a:ext>
            </a:extLst>
          </p:cNvPr>
          <p:cNvSpPr txBox="1"/>
          <p:nvPr/>
        </p:nvSpPr>
        <p:spPr>
          <a:xfrm>
            <a:off x="457200" y="1272540"/>
            <a:ext cx="7528560" cy="2677656"/>
          </a:xfrm>
          <a:prstGeom prst="rect">
            <a:avLst/>
          </a:prstGeom>
          <a:noFill/>
        </p:spPr>
        <p:txBody>
          <a:bodyPr wrap="square">
            <a:spAutoFit/>
          </a:bodyPr>
          <a:lstStyle/>
          <a:p>
            <a:r>
              <a:rPr lang="pt-BR" dirty="0"/>
              <a:t>• </a:t>
            </a:r>
            <a:r>
              <a:rPr lang="pt-BR" dirty="0" err="1"/>
              <a:t>Hadoop</a:t>
            </a:r>
            <a:r>
              <a:rPr lang="pt-BR" dirty="0"/>
              <a:t> 1 (2012) </a:t>
            </a:r>
          </a:p>
          <a:p>
            <a:pPr marL="715963" lvl="1" indent="-266700">
              <a:buFont typeface="Courier New" panose="02070309020205020404" pitchFamily="49" charset="0"/>
              <a:buChar char="o"/>
            </a:pPr>
            <a:r>
              <a:rPr lang="pt-BR" dirty="0"/>
              <a:t>Primeira release - HDFS e </a:t>
            </a:r>
            <a:r>
              <a:rPr lang="pt-BR" dirty="0" err="1"/>
              <a:t>MapReduce</a:t>
            </a:r>
            <a:endParaRPr lang="pt-BR" dirty="0"/>
          </a:p>
          <a:p>
            <a:endParaRPr lang="pt-BR" dirty="0"/>
          </a:p>
          <a:p>
            <a:r>
              <a:rPr lang="pt-BR" dirty="0"/>
              <a:t>• </a:t>
            </a:r>
            <a:r>
              <a:rPr lang="pt-BR" dirty="0" err="1"/>
              <a:t>Hadoop</a:t>
            </a:r>
            <a:r>
              <a:rPr lang="pt-BR" dirty="0"/>
              <a:t> 2 (2013) </a:t>
            </a:r>
          </a:p>
          <a:p>
            <a:pPr marL="715963" indent="-266700">
              <a:buFont typeface="Courier New" panose="02070309020205020404" pitchFamily="49" charset="0"/>
              <a:buChar char="o"/>
            </a:pPr>
            <a:r>
              <a:rPr lang="pt-BR" dirty="0"/>
              <a:t>Introduz o YARN – otimiza a alocação de recursos para várias aplicações</a:t>
            </a:r>
          </a:p>
          <a:p>
            <a:r>
              <a:rPr lang="pt-BR" dirty="0"/>
              <a:t> </a:t>
            </a:r>
          </a:p>
          <a:p>
            <a:r>
              <a:rPr lang="pt-BR" dirty="0"/>
              <a:t>• </a:t>
            </a:r>
            <a:r>
              <a:rPr lang="pt-BR" dirty="0" err="1"/>
              <a:t>Hadoop</a:t>
            </a:r>
            <a:r>
              <a:rPr lang="pt-BR" dirty="0"/>
              <a:t> 3 (2017)</a:t>
            </a:r>
          </a:p>
          <a:p>
            <a:pPr marL="715963" indent="-266700">
              <a:buFont typeface="Courier New" panose="02070309020205020404" pitchFamily="49" charset="0"/>
              <a:buChar char="o"/>
            </a:pPr>
            <a:r>
              <a:rPr lang="pt-BR" dirty="0"/>
              <a:t>Resolve o problema de SPOF (ponto única de falha) do HDFS - suporta vários </a:t>
            </a:r>
            <a:r>
              <a:rPr lang="pt-BR" dirty="0" err="1"/>
              <a:t>namenodes</a:t>
            </a:r>
            <a:r>
              <a:rPr lang="pt-BR" dirty="0"/>
              <a:t> </a:t>
            </a:r>
          </a:p>
          <a:p>
            <a:pPr marL="715963" indent="-266700">
              <a:buFont typeface="Courier New" panose="02070309020205020404" pitchFamily="49" charset="0"/>
              <a:buChar char="o"/>
            </a:pPr>
            <a:r>
              <a:rPr lang="pt-BR" dirty="0"/>
              <a:t>O HDFS usa </a:t>
            </a:r>
            <a:r>
              <a:rPr lang="pt-BR" dirty="0" err="1"/>
              <a:t>erasure</a:t>
            </a:r>
            <a:r>
              <a:rPr lang="pt-BR" dirty="0"/>
              <a:t> </a:t>
            </a:r>
            <a:r>
              <a:rPr lang="pt-BR" dirty="0" err="1"/>
              <a:t>coding</a:t>
            </a:r>
            <a:r>
              <a:rPr lang="pt-BR" dirty="0"/>
              <a:t> - reduz a sobrecarga de armazenamento</a:t>
            </a:r>
          </a:p>
          <a:p>
            <a:pPr marL="715963" indent="-266700">
              <a:buFont typeface="Courier New" panose="02070309020205020404" pitchFamily="49" charset="0"/>
              <a:buChar char="o"/>
            </a:pPr>
            <a:r>
              <a:rPr lang="pt-BR" dirty="0"/>
              <a:t>Utilização de contêineres (Docker) </a:t>
            </a:r>
          </a:p>
          <a:p>
            <a:pPr marL="715963" indent="-266700">
              <a:buFont typeface="Courier New" panose="02070309020205020404" pitchFamily="49" charset="0"/>
              <a:buChar char="o"/>
            </a:pPr>
            <a:r>
              <a:rPr lang="pt-BR" dirty="0"/>
              <a:t>Suporta a utilização de </a:t>
            </a:r>
            <a:r>
              <a:rPr lang="pt-BR" dirty="0" err="1"/>
              <a:t>GPUs</a:t>
            </a:r>
            <a:r>
              <a:rPr lang="pt-BR" dirty="0"/>
              <a:t> para processamento (</a:t>
            </a:r>
            <a:r>
              <a:rPr lang="pt-BR" dirty="0" err="1"/>
              <a:t>Deep</a:t>
            </a:r>
            <a:r>
              <a:rPr lang="pt-BR" dirty="0"/>
              <a:t> Learning)</a:t>
            </a:r>
          </a:p>
        </p:txBody>
      </p:sp>
    </p:spTree>
    <p:extLst>
      <p:ext uri="{BB962C8B-B14F-4D97-AF65-F5344CB8AC3E}">
        <p14:creationId xmlns:p14="http://schemas.microsoft.com/office/powerpoint/2010/main" val="2478437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443DC-D46D-442A-A8FF-D86CF2374379}"/>
              </a:ext>
            </a:extLst>
          </p:cNvPr>
          <p:cNvSpPr>
            <a:spLocks noGrp="1"/>
          </p:cNvSpPr>
          <p:nvPr>
            <p:ph type="title"/>
          </p:nvPr>
        </p:nvSpPr>
        <p:spPr>
          <a:xfrm>
            <a:off x="457200" y="307963"/>
            <a:ext cx="8229600" cy="371400"/>
          </a:xfrm>
        </p:spPr>
        <p:txBody>
          <a:bodyPr>
            <a:normAutofit fontScale="90000"/>
          </a:bodyPr>
          <a:lstStyle/>
          <a:p>
            <a:r>
              <a:rPr lang="pt-BR" dirty="0">
                <a:effectLst/>
                <a:latin typeface="Calibri" panose="020F0502020204030204" pitchFamily="34" charset="0"/>
              </a:rPr>
              <a:t>Alguns exemplos de configuração</a:t>
            </a:r>
            <a:endParaRPr lang="pt-BR" dirty="0"/>
          </a:p>
        </p:txBody>
      </p:sp>
      <p:pic>
        <p:nvPicPr>
          <p:cNvPr id="4" name="Picture 3">
            <a:extLst>
              <a:ext uri="{FF2B5EF4-FFF2-40B4-BE49-F238E27FC236}">
                <a16:creationId xmlns:a16="http://schemas.microsoft.com/office/drawing/2014/main" id="{BFE6B541-5FF9-49EE-AA5A-DE53FE04E540}"/>
              </a:ext>
            </a:extLst>
          </p:cNvPr>
          <p:cNvPicPr>
            <a:picLocks noChangeAspect="1"/>
          </p:cNvPicPr>
          <p:nvPr/>
        </p:nvPicPr>
        <p:blipFill>
          <a:blip r:embed="rId3"/>
          <a:stretch>
            <a:fillRect/>
          </a:stretch>
        </p:blipFill>
        <p:spPr>
          <a:xfrm>
            <a:off x="632813" y="1257300"/>
            <a:ext cx="7431225" cy="3317278"/>
          </a:xfrm>
          <a:prstGeom prst="rect">
            <a:avLst/>
          </a:prstGeom>
        </p:spPr>
      </p:pic>
    </p:spTree>
    <p:extLst>
      <p:ext uri="{BB962C8B-B14F-4D97-AF65-F5344CB8AC3E}">
        <p14:creationId xmlns:p14="http://schemas.microsoft.com/office/powerpoint/2010/main" val="1862090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443DC-D46D-442A-A8FF-D86CF2374379}"/>
              </a:ext>
            </a:extLst>
          </p:cNvPr>
          <p:cNvSpPr>
            <a:spLocks noGrp="1"/>
          </p:cNvSpPr>
          <p:nvPr>
            <p:ph type="title"/>
          </p:nvPr>
        </p:nvSpPr>
        <p:spPr>
          <a:xfrm>
            <a:off x="457200" y="307963"/>
            <a:ext cx="8229600" cy="371400"/>
          </a:xfrm>
        </p:spPr>
        <p:txBody>
          <a:bodyPr>
            <a:normAutofit fontScale="90000"/>
          </a:bodyPr>
          <a:lstStyle/>
          <a:p>
            <a:r>
              <a:rPr lang="en-US" dirty="0">
                <a:latin typeface="Calibri" panose="020F0502020204030204" pitchFamily="34" charset="0"/>
              </a:rPr>
              <a:t>C</a:t>
            </a:r>
            <a:r>
              <a:rPr lang="pt-BR" dirty="0" err="1">
                <a:latin typeface="Calibri" panose="020F0502020204030204" pitchFamily="34" charset="0"/>
              </a:rPr>
              <a:t>ompoentes</a:t>
            </a:r>
            <a:r>
              <a:rPr lang="pt-BR" dirty="0">
                <a:latin typeface="Calibri" panose="020F0502020204030204" pitchFamily="34" charset="0"/>
              </a:rPr>
              <a:t> do </a:t>
            </a:r>
            <a:r>
              <a:rPr lang="pt-BR" dirty="0" err="1">
                <a:latin typeface="Calibri" panose="020F0502020204030204" pitchFamily="34" charset="0"/>
              </a:rPr>
              <a:t>Hadoop</a:t>
            </a:r>
            <a:endParaRPr lang="pt-BR" dirty="0"/>
          </a:p>
        </p:txBody>
      </p:sp>
      <p:sp>
        <p:nvSpPr>
          <p:cNvPr id="5" name="CaixaDeTexto 3">
            <a:extLst>
              <a:ext uri="{FF2B5EF4-FFF2-40B4-BE49-F238E27FC236}">
                <a16:creationId xmlns:a16="http://schemas.microsoft.com/office/drawing/2014/main" id="{33D3CF61-651A-4DE0-AF6D-D3321DFEAD21}"/>
              </a:ext>
            </a:extLst>
          </p:cNvPr>
          <p:cNvSpPr txBox="1"/>
          <p:nvPr/>
        </p:nvSpPr>
        <p:spPr>
          <a:xfrm>
            <a:off x="457200" y="924820"/>
            <a:ext cx="8229600" cy="3616375"/>
          </a:xfrm>
          <a:prstGeom prst="rect">
            <a:avLst/>
          </a:prstGeom>
          <a:noFill/>
        </p:spPr>
        <p:txBody>
          <a:bodyPr wrap="square" rtlCol="0">
            <a:spAutoFit/>
          </a:bodyPr>
          <a:lstStyle/>
          <a:p>
            <a:pPr marL="285750" indent="-285750" algn="just">
              <a:buFont typeface="Arial" panose="020B0604020202020204" pitchFamily="34" charset="0"/>
              <a:buChar char="•"/>
            </a:pPr>
            <a:r>
              <a:rPr lang="pt-BR" b="0" i="0" dirty="0">
                <a:solidFill>
                  <a:srgbClr val="363636"/>
                </a:solidFill>
                <a:effectLst/>
                <a:latin typeface="+mn-lt"/>
              </a:rPr>
              <a:t>O </a:t>
            </a:r>
            <a:r>
              <a:rPr lang="pt-BR" b="0" i="0" dirty="0" err="1">
                <a:solidFill>
                  <a:srgbClr val="363636"/>
                </a:solidFill>
                <a:effectLst/>
                <a:latin typeface="+mn-lt"/>
              </a:rPr>
              <a:t>Hadoop</a:t>
            </a:r>
            <a:r>
              <a:rPr lang="pt-BR" b="0" i="0" dirty="0">
                <a:solidFill>
                  <a:srgbClr val="363636"/>
                </a:solidFill>
                <a:effectLst/>
                <a:latin typeface="+mn-lt"/>
              </a:rPr>
              <a:t> é constituído por inúmeros componentes centrais que são:</a:t>
            </a:r>
          </a:p>
          <a:p>
            <a:pPr algn="just"/>
            <a:endParaRPr lang="pt-BR" b="0" i="0" dirty="0">
              <a:solidFill>
                <a:srgbClr val="363636"/>
              </a:solidFill>
              <a:effectLst/>
              <a:latin typeface="+mn-lt"/>
            </a:endParaRPr>
          </a:p>
          <a:p>
            <a:pPr marL="625475" lvl="5" indent="-266700" algn="just">
              <a:buFont typeface="Courier New" panose="02070309020205020404" pitchFamily="49" charset="0"/>
              <a:buChar char="o"/>
            </a:pPr>
            <a:r>
              <a:rPr lang="pt-BR" b="0" i="0" dirty="0">
                <a:solidFill>
                  <a:srgbClr val="292929"/>
                </a:solidFill>
                <a:effectLst/>
                <a:latin typeface="charter"/>
              </a:rPr>
              <a:t>HDFS (Sistema de Gerenciamento de Arquivos)</a:t>
            </a:r>
          </a:p>
          <a:p>
            <a:pPr marL="625475" lvl="5" indent="-266700" algn="just">
              <a:buFont typeface="Courier New" panose="02070309020205020404" pitchFamily="49" charset="0"/>
              <a:buChar char="o"/>
            </a:pPr>
            <a:r>
              <a:rPr lang="pt-BR" b="0" i="0" dirty="0">
                <a:solidFill>
                  <a:srgbClr val="292929"/>
                </a:solidFill>
                <a:effectLst/>
                <a:latin typeface="charter"/>
              </a:rPr>
              <a:t>YARN (Gerenciador de Recursos e Agendamentos de Serviços)</a:t>
            </a:r>
          </a:p>
          <a:p>
            <a:pPr marL="625475" lvl="5" indent="-266700" algn="just">
              <a:buFont typeface="Courier New" panose="02070309020205020404" pitchFamily="49" charset="0"/>
              <a:buChar char="o"/>
            </a:pPr>
            <a:r>
              <a:rPr lang="pt-BR" b="0" i="0" dirty="0" err="1">
                <a:solidFill>
                  <a:srgbClr val="292929"/>
                </a:solidFill>
                <a:effectLst/>
                <a:latin typeface="charter"/>
              </a:rPr>
              <a:t>MapReduce</a:t>
            </a:r>
            <a:r>
              <a:rPr lang="pt-BR" b="0" i="0" dirty="0">
                <a:solidFill>
                  <a:srgbClr val="292929"/>
                </a:solidFill>
                <a:effectLst/>
                <a:latin typeface="charter"/>
              </a:rPr>
              <a:t> (Modelo de Programação Paralela)</a:t>
            </a:r>
          </a:p>
          <a:p>
            <a:pPr marL="625475" lvl="5" indent="-266700" algn="just">
              <a:buFont typeface="Courier New" panose="02070309020205020404" pitchFamily="49" charset="0"/>
              <a:buChar char="o"/>
            </a:pPr>
            <a:r>
              <a:rPr lang="pt-BR" b="0" i="0" dirty="0">
                <a:solidFill>
                  <a:srgbClr val="292929"/>
                </a:solidFill>
                <a:effectLst/>
                <a:latin typeface="charter"/>
              </a:rPr>
              <a:t>Linguagens de alto nível (PIG para Script e </a:t>
            </a:r>
            <a:r>
              <a:rPr lang="pt-BR" b="0" i="0" dirty="0" err="1">
                <a:solidFill>
                  <a:srgbClr val="292929"/>
                </a:solidFill>
                <a:effectLst/>
                <a:latin typeface="charter"/>
              </a:rPr>
              <a:t>Hive</a:t>
            </a:r>
            <a:r>
              <a:rPr lang="pt-BR" b="0" i="0" dirty="0">
                <a:solidFill>
                  <a:srgbClr val="292929"/>
                </a:solidFill>
                <a:effectLst/>
                <a:latin typeface="charter"/>
              </a:rPr>
              <a:t> para pesquisa SQL)</a:t>
            </a:r>
          </a:p>
          <a:p>
            <a:pPr marL="625475" lvl="5" indent="-266700" algn="just">
              <a:buFont typeface="Courier New" panose="02070309020205020404" pitchFamily="49" charset="0"/>
              <a:buChar char="o"/>
            </a:pPr>
            <a:r>
              <a:rPr lang="pt-BR" b="0" i="0" dirty="0">
                <a:solidFill>
                  <a:srgbClr val="292929"/>
                </a:solidFill>
                <a:effectLst/>
                <a:latin typeface="charter"/>
              </a:rPr>
              <a:t>Processamento de Grafos (</a:t>
            </a:r>
            <a:r>
              <a:rPr lang="pt-BR" b="0" i="0" dirty="0" err="1">
                <a:solidFill>
                  <a:srgbClr val="292929"/>
                </a:solidFill>
                <a:effectLst/>
                <a:latin typeface="charter"/>
              </a:rPr>
              <a:t>Giraph</a:t>
            </a:r>
            <a:r>
              <a:rPr lang="pt-BR" b="0" i="0" dirty="0">
                <a:solidFill>
                  <a:srgbClr val="292929"/>
                </a:solidFill>
                <a:effectLst/>
                <a:latin typeface="charter"/>
              </a:rPr>
              <a:t>)</a:t>
            </a:r>
          </a:p>
          <a:p>
            <a:pPr marL="625475" lvl="5" indent="-266700" algn="just">
              <a:buFont typeface="Courier New" panose="02070309020205020404" pitchFamily="49" charset="0"/>
              <a:buChar char="o"/>
            </a:pPr>
            <a:r>
              <a:rPr lang="pt-BR" b="0" i="0" dirty="0">
                <a:solidFill>
                  <a:srgbClr val="292929"/>
                </a:solidFill>
                <a:effectLst/>
                <a:latin typeface="charter"/>
              </a:rPr>
              <a:t>Banco de Dados </a:t>
            </a:r>
            <a:r>
              <a:rPr lang="pt-BR" b="0" i="0" dirty="0" err="1">
                <a:solidFill>
                  <a:srgbClr val="292929"/>
                </a:solidFill>
                <a:effectLst/>
                <a:latin typeface="charter"/>
              </a:rPr>
              <a:t>NoSQL</a:t>
            </a:r>
            <a:r>
              <a:rPr lang="pt-BR" b="0" i="0" dirty="0">
                <a:solidFill>
                  <a:srgbClr val="292929"/>
                </a:solidFill>
                <a:effectLst/>
                <a:latin typeface="charter"/>
              </a:rPr>
              <a:t> (</a:t>
            </a:r>
            <a:r>
              <a:rPr lang="pt-BR" b="0" i="0" dirty="0" err="1">
                <a:solidFill>
                  <a:srgbClr val="292929"/>
                </a:solidFill>
                <a:effectLst/>
                <a:latin typeface="charter"/>
              </a:rPr>
              <a:t>Hbase</a:t>
            </a:r>
            <a:r>
              <a:rPr lang="pt-BR" dirty="0">
                <a:solidFill>
                  <a:srgbClr val="292929"/>
                </a:solidFill>
                <a:latin typeface="charter"/>
              </a:rPr>
              <a:t> e </a:t>
            </a:r>
            <a:r>
              <a:rPr lang="pt-BR" b="0" i="0" dirty="0">
                <a:solidFill>
                  <a:srgbClr val="292929"/>
                </a:solidFill>
                <a:effectLst/>
                <a:latin typeface="charter"/>
              </a:rPr>
              <a:t>Cassandra)</a:t>
            </a:r>
          </a:p>
          <a:p>
            <a:pPr marL="625475" lvl="5" indent="-266700" algn="just">
              <a:buFont typeface="Courier New" panose="02070309020205020404" pitchFamily="49" charset="0"/>
              <a:buChar char="o"/>
            </a:pPr>
            <a:r>
              <a:rPr lang="pt-BR" b="0" i="0" dirty="0">
                <a:solidFill>
                  <a:srgbClr val="292929"/>
                </a:solidFill>
                <a:effectLst/>
                <a:latin typeface="charter"/>
              </a:rPr>
              <a:t>Gerenciamento de Serviços (</a:t>
            </a:r>
            <a:r>
              <a:rPr lang="pt-BR" b="0" i="0" dirty="0" err="1">
                <a:solidFill>
                  <a:srgbClr val="292929"/>
                </a:solidFill>
                <a:effectLst/>
                <a:latin typeface="charter"/>
              </a:rPr>
              <a:t>Zookeeper</a:t>
            </a:r>
            <a:r>
              <a:rPr lang="pt-BR" b="0" i="0" dirty="0">
                <a:solidFill>
                  <a:srgbClr val="292929"/>
                </a:solidFill>
                <a:effectLst/>
                <a:latin typeface="charter"/>
              </a:rPr>
              <a:t>)</a:t>
            </a:r>
          </a:p>
          <a:p>
            <a:pPr marL="625475" lvl="5" indent="-266700" algn="just">
              <a:buFont typeface="Courier New" panose="02070309020205020404" pitchFamily="49" charset="0"/>
              <a:buChar char="o"/>
            </a:pPr>
            <a:r>
              <a:rPr lang="pt-BR" b="0" i="0" dirty="0">
                <a:solidFill>
                  <a:srgbClr val="292929"/>
                </a:solidFill>
                <a:effectLst/>
                <a:latin typeface="charter"/>
              </a:rPr>
              <a:t>Processamento em tempo real e em memória ( </a:t>
            </a:r>
            <a:r>
              <a:rPr lang="pt-BR" b="0" i="0" dirty="0" err="1">
                <a:solidFill>
                  <a:srgbClr val="292929"/>
                </a:solidFill>
                <a:effectLst/>
                <a:latin typeface="charter"/>
              </a:rPr>
              <a:t>Spark</a:t>
            </a:r>
            <a:r>
              <a:rPr lang="pt-BR" b="0" i="0" dirty="0">
                <a:solidFill>
                  <a:srgbClr val="292929"/>
                </a:solidFill>
                <a:effectLst/>
                <a:latin typeface="charter"/>
              </a:rPr>
              <a:t>)</a:t>
            </a:r>
          </a:p>
          <a:p>
            <a:pPr marL="625475" lvl="5" indent="-266700" algn="just">
              <a:buFont typeface="Courier New" panose="02070309020205020404" pitchFamily="49" charset="0"/>
              <a:buChar char="o"/>
            </a:pPr>
            <a:endParaRPr lang="pt-BR" b="0" i="0" dirty="0">
              <a:solidFill>
                <a:srgbClr val="292929"/>
              </a:solidFill>
              <a:effectLst/>
              <a:latin typeface="charter"/>
            </a:endParaRPr>
          </a:p>
          <a:p>
            <a:pPr marL="357188" indent="-357188" algn="just"/>
            <a:endParaRPr lang="en-US" dirty="0">
              <a:latin typeface="+mn-lt"/>
            </a:endParaRPr>
          </a:p>
          <a:p>
            <a:pPr algn="just">
              <a:spcAft>
                <a:spcPts val="600"/>
              </a:spcAft>
            </a:pPr>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4020756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443DC-D46D-442A-A8FF-D86CF2374379}"/>
              </a:ext>
            </a:extLst>
          </p:cNvPr>
          <p:cNvSpPr>
            <a:spLocks noGrp="1"/>
          </p:cNvSpPr>
          <p:nvPr>
            <p:ph type="title"/>
          </p:nvPr>
        </p:nvSpPr>
        <p:spPr>
          <a:xfrm>
            <a:off x="457200" y="307963"/>
            <a:ext cx="8229600" cy="371400"/>
          </a:xfrm>
        </p:spPr>
        <p:txBody>
          <a:bodyPr>
            <a:normAutofit fontScale="90000"/>
          </a:bodyPr>
          <a:lstStyle/>
          <a:p>
            <a:r>
              <a:rPr lang="pt-BR" dirty="0">
                <a:latin typeface="Calibri" panose="020F0502020204030204" pitchFamily="34" charset="0"/>
              </a:rPr>
              <a:t>HDFS</a:t>
            </a:r>
            <a:endParaRPr lang="pt-BR" dirty="0"/>
          </a:p>
        </p:txBody>
      </p:sp>
      <p:sp>
        <p:nvSpPr>
          <p:cNvPr id="5" name="CaixaDeTexto 3">
            <a:extLst>
              <a:ext uri="{FF2B5EF4-FFF2-40B4-BE49-F238E27FC236}">
                <a16:creationId xmlns:a16="http://schemas.microsoft.com/office/drawing/2014/main" id="{33D3CF61-651A-4DE0-AF6D-D3321DFEAD21}"/>
              </a:ext>
            </a:extLst>
          </p:cNvPr>
          <p:cNvSpPr txBox="1"/>
          <p:nvPr/>
        </p:nvSpPr>
        <p:spPr>
          <a:xfrm>
            <a:off x="457200" y="907963"/>
            <a:ext cx="8229600" cy="5124480"/>
          </a:xfrm>
          <a:prstGeom prst="rect">
            <a:avLst/>
          </a:prstGeom>
          <a:noFill/>
        </p:spPr>
        <p:txBody>
          <a:bodyPr wrap="square" rtlCol="0">
            <a:spAutoFit/>
          </a:bodyPr>
          <a:lstStyle/>
          <a:p>
            <a:pPr algn="just"/>
            <a:r>
              <a:rPr lang="pt-BR" sz="1200" b="0" i="0" dirty="0">
                <a:solidFill>
                  <a:srgbClr val="292929"/>
                </a:solidFill>
                <a:effectLst/>
                <a:latin typeface="+mj-lt"/>
              </a:rPr>
              <a:t>HDFS (</a:t>
            </a:r>
            <a:r>
              <a:rPr lang="pt-BR" sz="1200" b="0" i="0" dirty="0" err="1">
                <a:solidFill>
                  <a:srgbClr val="292929"/>
                </a:solidFill>
                <a:effectLst/>
                <a:latin typeface="+mj-lt"/>
              </a:rPr>
              <a:t>Hadoop</a:t>
            </a:r>
            <a:r>
              <a:rPr lang="pt-BR" sz="1200" b="0" i="0" dirty="0">
                <a:solidFill>
                  <a:srgbClr val="292929"/>
                </a:solidFill>
                <a:effectLst/>
                <a:latin typeface="+mj-lt"/>
              </a:rPr>
              <a:t> </a:t>
            </a:r>
            <a:r>
              <a:rPr lang="pt-BR" sz="1200" b="0" i="0" dirty="0" err="1">
                <a:solidFill>
                  <a:srgbClr val="292929"/>
                </a:solidFill>
                <a:effectLst/>
                <a:latin typeface="+mj-lt"/>
              </a:rPr>
              <a:t>Distributed</a:t>
            </a:r>
            <a:r>
              <a:rPr lang="pt-BR" sz="1200" b="0" i="0" dirty="0">
                <a:solidFill>
                  <a:srgbClr val="292929"/>
                </a:solidFill>
                <a:effectLst/>
                <a:latin typeface="+mj-lt"/>
              </a:rPr>
              <a:t> File System) é o Sistema de Gerenciamento de Arquivos do </a:t>
            </a:r>
            <a:r>
              <a:rPr lang="pt-BR" sz="1200" b="0" i="0" dirty="0" err="1">
                <a:solidFill>
                  <a:srgbClr val="292929"/>
                </a:solidFill>
                <a:effectLst/>
                <a:latin typeface="+mj-lt"/>
              </a:rPr>
              <a:t>Hadoop</a:t>
            </a:r>
            <a:r>
              <a:rPr lang="pt-BR" sz="1200" b="0" i="0" dirty="0">
                <a:solidFill>
                  <a:srgbClr val="292929"/>
                </a:solidFill>
                <a:effectLst/>
                <a:latin typeface="+mj-lt"/>
              </a:rPr>
              <a:t>, onde são criados, armazenados e lidos os arquivos de grandes volumes de dados manuseados em Big Data.</a:t>
            </a:r>
          </a:p>
          <a:p>
            <a:pPr algn="just"/>
            <a:r>
              <a:rPr lang="pt-BR" sz="1200" b="0" i="0" dirty="0">
                <a:solidFill>
                  <a:srgbClr val="292929"/>
                </a:solidFill>
                <a:effectLst/>
                <a:latin typeface="+mj-lt"/>
              </a:rPr>
              <a:t>HDFS é um sistema de arquivos com armazenamento distribuído para todos os nós, racks e clusters de uma rede. HDFS gerencia estas estruturas, permitindo que os dados sejam manipulados pelas aplicações de </a:t>
            </a:r>
            <a:r>
              <a:rPr lang="pt-BR" sz="1200" b="0" i="0" dirty="0" err="1">
                <a:solidFill>
                  <a:srgbClr val="292929"/>
                </a:solidFill>
                <a:effectLst/>
                <a:latin typeface="+mj-lt"/>
              </a:rPr>
              <a:t>Hadoop</a:t>
            </a:r>
            <a:r>
              <a:rPr lang="pt-BR" sz="1200" b="0" i="0" dirty="0">
                <a:solidFill>
                  <a:srgbClr val="292929"/>
                </a:solidFill>
                <a:effectLst/>
                <a:latin typeface="+mj-lt"/>
              </a:rPr>
              <a:t>.</a:t>
            </a:r>
          </a:p>
          <a:p>
            <a:pPr algn="just"/>
            <a:endParaRPr lang="pt-BR" sz="1200" b="0" i="0" dirty="0">
              <a:solidFill>
                <a:srgbClr val="292929"/>
              </a:solidFill>
              <a:effectLst/>
              <a:latin typeface="+mj-lt"/>
            </a:endParaRPr>
          </a:p>
          <a:p>
            <a:pPr algn="just"/>
            <a:r>
              <a:rPr lang="pt-BR" sz="1200" b="1" i="0" dirty="0">
                <a:solidFill>
                  <a:srgbClr val="292929"/>
                </a:solidFill>
                <a:effectLst/>
                <a:latin typeface="+mj-lt"/>
              </a:rPr>
              <a:t>O que são Nó, Rack e Cluster?</a:t>
            </a:r>
          </a:p>
          <a:p>
            <a:pPr algn="just"/>
            <a:endParaRPr lang="pt-BR" sz="1200" b="0" i="0" dirty="0">
              <a:solidFill>
                <a:srgbClr val="292929"/>
              </a:solidFill>
              <a:effectLst/>
              <a:latin typeface="+mj-lt"/>
            </a:endParaRPr>
          </a:p>
          <a:p>
            <a:pPr algn="just"/>
            <a:r>
              <a:rPr lang="pt-BR" sz="1200" b="0" i="0" dirty="0">
                <a:solidFill>
                  <a:srgbClr val="292929"/>
                </a:solidFill>
                <a:effectLst/>
                <a:latin typeface="+mj-lt"/>
              </a:rPr>
              <a:t>Um </a:t>
            </a:r>
            <a:r>
              <a:rPr lang="pt-BR" sz="1200" b="1" i="0" dirty="0">
                <a:solidFill>
                  <a:srgbClr val="292929"/>
                </a:solidFill>
                <a:effectLst/>
                <a:latin typeface="+mj-lt"/>
              </a:rPr>
              <a:t>nó</a:t>
            </a:r>
            <a:r>
              <a:rPr lang="pt-BR" sz="1200" b="0" i="0" dirty="0">
                <a:solidFill>
                  <a:srgbClr val="292929"/>
                </a:solidFill>
                <a:effectLst/>
                <a:latin typeface="+mj-lt"/>
              </a:rPr>
              <a:t> de uma rede equivale a um computador. Agrupando 30 ou 40 nós de uma rede, criamos um </a:t>
            </a:r>
            <a:r>
              <a:rPr lang="pt-BR" sz="1200" b="1" i="0" dirty="0">
                <a:solidFill>
                  <a:srgbClr val="292929"/>
                </a:solidFill>
                <a:effectLst/>
                <a:latin typeface="+mj-lt"/>
              </a:rPr>
              <a:t>rack</a:t>
            </a:r>
            <a:r>
              <a:rPr lang="pt-BR" sz="1200" b="0" i="0" dirty="0">
                <a:solidFill>
                  <a:srgbClr val="292929"/>
                </a:solidFill>
                <a:effectLst/>
                <a:latin typeface="+mj-lt"/>
              </a:rPr>
              <a:t> (armário) de computadores, e agrupando vários racks, temos então um “</a:t>
            </a:r>
            <a:r>
              <a:rPr lang="pt-BR" sz="1200" b="1" i="0" dirty="0">
                <a:solidFill>
                  <a:srgbClr val="292929"/>
                </a:solidFill>
                <a:effectLst/>
                <a:latin typeface="+mj-lt"/>
              </a:rPr>
              <a:t>cluster</a:t>
            </a:r>
            <a:r>
              <a:rPr lang="pt-BR" sz="1200" b="0" i="0" dirty="0">
                <a:solidFill>
                  <a:srgbClr val="292929"/>
                </a:solidFill>
                <a:effectLst/>
                <a:latin typeface="+mj-lt"/>
              </a:rPr>
              <a:t>”.</a:t>
            </a:r>
          </a:p>
          <a:p>
            <a:pPr algn="just"/>
            <a:r>
              <a:rPr lang="pt-BR" sz="1200" b="0" i="0" dirty="0" err="1">
                <a:solidFill>
                  <a:srgbClr val="292929"/>
                </a:solidFill>
                <a:effectLst/>
                <a:latin typeface="+mj-lt"/>
              </a:rPr>
              <a:t>Hadoop</a:t>
            </a:r>
            <a:r>
              <a:rPr lang="pt-BR" sz="1200" b="0" i="0" dirty="0">
                <a:solidFill>
                  <a:srgbClr val="292929"/>
                </a:solidFill>
                <a:effectLst/>
                <a:latin typeface="+mj-lt"/>
              </a:rPr>
              <a:t> trabalha com </a:t>
            </a:r>
            <a:r>
              <a:rPr lang="pt-BR" sz="1200" b="1" i="0" dirty="0">
                <a:solidFill>
                  <a:srgbClr val="292929"/>
                </a:solidFill>
                <a:effectLst/>
                <a:latin typeface="+mj-lt"/>
              </a:rPr>
              <a:t>clusters de computadores</a:t>
            </a:r>
            <a:r>
              <a:rPr lang="pt-BR" sz="1200" b="0" i="0" dirty="0">
                <a:solidFill>
                  <a:srgbClr val="292929"/>
                </a:solidFill>
                <a:effectLst/>
                <a:latin typeface="+mj-lt"/>
              </a:rPr>
              <a:t>, com HDFS gerenciando os arquivos distribuídos por entre centenas ou milhares de nós de uma rede.</a:t>
            </a:r>
          </a:p>
          <a:p>
            <a:pPr algn="just"/>
            <a:endParaRPr lang="pt-BR" sz="1200" b="0" i="0" dirty="0">
              <a:solidFill>
                <a:srgbClr val="292929"/>
              </a:solidFill>
              <a:effectLst/>
              <a:latin typeface="+mj-lt"/>
            </a:endParaRPr>
          </a:p>
          <a:p>
            <a:pPr algn="just"/>
            <a:r>
              <a:rPr lang="pt-BR" sz="1200" b="1" i="0" dirty="0">
                <a:solidFill>
                  <a:srgbClr val="292929"/>
                </a:solidFill>
                <a:effectLst/>
                <a:latin typeface="+mj-lt"/>
              </a:rPr>
              <a:t>Características do HDFS</a:t>
            </a:r>
          </a:p>
          <a:p>
            <a:pPr algn="just"/>
            <a:endParaRPr lang="pt-BR" sz="1200" b="1" i="0" dirty="0">
              <a:solidFill>
                <a:srgbClr val="292929"/>
              </a:solidFill>
              <a:effectLst/>
              <a:latin typeface="+mj-lt"/>
            </a:endParaRPr>
          </a:p>
          <a:p>
            <a:pPr algn="just"/>
            <a:r>
              <a:rPr lang="pt-BR" sz="1200" b="0" i="0" dirty="0">
                <a:solidFill>
                  <a:srgbClr val="292929"/>
                </a:solidFill>
                <a:effectLst/>
                <a:latin typeface="+mj-lt"/>
              </a:rPr>
              <a:t>1. Desenhado para manusear uma grande variedade de dados, desde arquivos .TXT, arquivos </a:t>
            </a:r>
            <a:r>
              <a:rPr lang="pt-BR" sz="1200" b="0" i="0" dirty="0" err="1">
                <a:solidFill>
                  <a:srgbClr val="292929"/>
                </a:solidFill>
                <a:effectLst/>
                <a:latin typeface="+mj-lt"/>
              </a:rPr>
              <a:t>geoespaciais</a:t>
            </a:r>
            <a:r>
              <a:rPr lang="pt-BR" sz="1200" b="0" i="0" dirty="0">
                <a:solidFill>
                  <a:srgbClr val="292929"/>
                </a:solidFill>
                <a:effectLst/>
                <a:latin typeface="+mj-lt"/>
              </a:rPr>
              <a:t> e os de sequenciamento genético entre outros.</a:t>
            </a:r>
          </a:p>
          <a:p>
            <a:pPr algn="just"/>
            <a:r>
              <a:rPr lang="pt-BR" sz="1200" b="0" i="0" dirty="0">
                <a:solidFill>
                  <a:srgbClr val="292929"/>
                </a:solidFill>
                <a:effectLst/>
                <a:latin typeface="+mj-lt"/>
              </a:rPr>
              <a:t>2. Organizado por blocos de dados, contendo 64MB ou 128MB cada um.</a:t>
            </a:r>
          </a:p>
          <a:p>
            <a:pPr algn="just"/>
            <a:r>
              <a:rPr lang="pt-BR" sz="1200" b="0" i="0" dirty="0">
                <a:solidFill>
                  <a:srgbClr val="292929"/>
                </a:solidFill>
                <a:effectLst/>
                <a:latin typeface="+mj-lt"/>
              </a:rPr>
              <a:t>3. Seguro contra falhas de hardware, replicando os blocos em múltiplos nós, com acesso paralelo a cada um deles</a:t>
            </a:r>
          </a:p>
          <a:p>
            <a:pPr algn="just"/>
            <a:r>
              <a:rPr lang="pt-BR" sz="1200" b="0" i="0" dirty="0">
                <a:solidFill>
                  <a:srgbClr val="292929"/>
                </a:solidFill>
                <a:effectLst/>
                <a:latin typeface="+mj-lt"/>
              </a:rPr>
              <a:t>4. Escalável com capacidade para gerenciar bilhões de arquivos contendo Giga, </a:t>
            </a:r>
            <a:r>
              <a:rPr lang="pt-BR" sz="1200" b="0" i="0" dirty="0" err="1">
                <a:solidFill>
                  <a:srgbClr val="292929"/>
                </a:solidFill>
                <a:effectLst/>
                <a:latin typeface="+mj-lt"/>
              </a:rPr>
              <a:t>TeraBytes</a:t>
            </a:r>
            <a:r>
              <a:rPr lang="pt-BR" sz="1200" b="0" i="0" dirty="0">
                <a:solidFill>
                  <a:srgbClr val="292929"/>
                </a:solidFill>
                <a:effectLst/>
                <a:latin typeface="+mj-lt"/>
              </a:rPr>
              <a:t> e </a:t>
            </a:r>
            <a:r>
              <a:rPr lang="pt-BR" sz="1200" b="0" i="0" dirty="0" err="1">
                <a:solidFill>
                  <a:srgbClr val="292929"/>
                </a:solidFill>
                <a:effectLst/>
                <a:latin typeface="+mj-lt"/>
              </a:rPr>
              <a:t>PetaBytes</a:t>
            </a:r>
            <a:r>
              <a:rPr lang="pt-BR" sz="1200" b="0" i="0" dirty="0">
                <a:solidFill>
                  <a:srgbClr val="292929"/>
                </a:solidFill>
                <a:effectLst/>
                <a:latin typeface="+mj-lt"/>
              </a:rPr>
              <a:t> de dados.</a:t>
            </a:r>
          </a:p>
          <a:p>
            <a:pPr algn="just"/>
            <a:r>
              <a:rPr lang="pt-BR" sz="1200" b="0" i="0" dirty="0">
                <a:solidFill>
                  <a:srgbClr val="292929"/>
                </a:solidFill>
                <a:effectLst/>
                <a:latin typeface="+mj-lt"/>
              </a:rPr>
              <a:t>5. Fornece um mapa onde se encontram blocos distribuídos em uma rede que podem ser visualizados pelo administrador de </a:t>
            </a:r>
            <a:r>
              <a:rPr lang="pt-BR" sz="1200" b="0" i="0" dirty="0" err="1">
                <a:solidFill>
                  <a:srgbClr val="292929"/>
                </a:solidFill>
                <a:effectLst/>
                <a:latin typeface="+mj-lt"/>
              </a:rPr>
              <a:t>Hadoop</a:t>
            </a:r>
            <a:r>
              <a:rPr lang="pt-BR" sz="1200" b="0" i="0" dirty="0">
                <a:solidFill>
                  <a:srgbClr val="292929"/>
                </a:solidFill>
                <a:effectLst/>
                <a:latin typeface="+mj-lt"/>
              </a:rPr>
              <a:t>.</a:t>
            </a:r>
          </a:p>
          <a:p>
            <a:pPr marL="357188" indent="-357188" algn="just"/>
            <a:endParaRPr lang="en-US" dirty="0">
              <a:latin typeface="+mj-lt"/>
            </a:endParaRPr>
          </a:p>
          <a:p>
            <a:pPr algn="just">
              <a:spcAft>
                <a:spcPts val="600"/>
              </a:spcAft>
            </a:pPr>
            <a:endParaRPr lang="en-US" dirty="0">
              <a:latin typeface="+mj-lt"/>
            </a:endParaRPr>
          </a:p>
          <a:p>
            <a:pPr algn="just"/>
            <a:endParaRPr lang="en-US" dirty="0">
              <a:latin typeface="+mj-lt"/>
            </a:endParaRPr>
          </a:p>
          <a:p>
            <a:pPr algn="just"/>
            <a:endParaRPr lang="en-US" dirty="0">
              <a:latin typeface="+mj-lt"/>
            </a:endParaRPr>
          </a:p>
          <a:p>
            <a:pPr algn="just"/>
            <a:r>
              <a:rPr lang="en-US" dirty="0">
                <a:latin typeface="+mj-lt"/>
              </a:rPr>
              <a:t>  </a:t>
            </a:r>
          </a:p>
        </p:txBody>
      </p:sp>
      <p:pic>
        <p:nvPicPr>
          <p:cNvPr id="4" name="Picture 3">
            <a:extLst>
              <a:ext uri="{FF2B5EF4-FFF2-40B4-BE49-F238E27FC236}">
                <a16:creationId xmlns:a16="http://schemas.microsoft.com/office/drawing/2014/main" id="{E72FA9E2-CE45-47E6-9FBE-6DB6241CF0EB}"/>
              </a:ext>
            </a:extLst>
          </p:cNvPr>
          <p:cNvPicPr>
            <a:picLocks noChangeAspect="1"/>
          </p:cNvPicPr>
          <p:nvPr/>
        </p:nvPicPr>
        <p:blipFill>
          <a:blip r:embed="rId3"/>
          <a:stretch>
            <a:fillRect/>
          </a:stretch>
        </p:blipFill>
        <p:spPr>
          <a:xfrm>
            <a:off x="5709285" y="76528"/>
            <a:ext cx="2261235" cy="717135"/>
          </a:xfrm>
          <a:prstGeom prst="rect">
            <a:avLst/>
          </a:prstGeom>
        </p:spPr>
      </p:pic>
    </p:spTree>
    <p:extLst>
      <p:ext uri="{BB962C8B-B14F-4D97-AF65-F5344CB8AC3E}">
        <p14:creationId xmlns:p14="http://schemas.microsoft.com/office/powerpoint/2010/main" val="406732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443DC-D46D-442A-A8FF-D86CF2374379}"/>
              </a:ext>
            </a:extLst>
          </p:cNvPr>
          <p:cNvSpPr>
            <a:spLocks noGrp="1"/>
          </p:cNvSpPr>
          <p:nvPr>
            <p:ph type="title"/>
          </p:nvPr>
        </p:nvSpPr>
        <p:spPr>
          <a:xfrm>
            <a:off x="457200" y="307963"/>
            <a:ext cx="8229600" cy="371400"/>
          </a:xfrm>
        </p:spPr>
        <p:txBody>
          <a:bodyPr>
            <a:normAutofit fontScale="90000"/>
          </a:bodyPr>
          <a:lstStyle/>
          <a:p>
            <a:r>
              <a:rPr lang="pt-BR" dirty="0">
                <a:latin typeface="Calibri" panose="020F0502020204030204" pitchFamily="34" charset="0"/>
              </a:rPr>
              <a:t>YARN</a:t>
            </a:r>
            <a:endParaRPr lang="pt-BR" dirty="0"/>
          </a:p>
        </p:txBody>
      </p:sp>
      <p:sp>
        <p:nvSpPr>
          <p:cNvPr id="5" name="CaixaDeTexto 3">
            <a:extLst>
              <a:ext uri="{FF2B5EF4-FFF2-40B4-BE49-F238E27FC236}">
                <a16:creationId xmlns:a16="http://schemas.microsoft.com/office/drawing/2014/main" id="{33D3CF61-651A-4DE0-AF6D-D3321DFEAD21}"/>
              </a:ext>
            </a:extLst>
          </p:cNvPr>
          <p:cNvSpPr txBox="1"/>
          <p:nvPr/>
        </p:nvSpPr>
        <p:spPr>
          <a:xfrm>
            <a:off x="457200" y="924820"/>
            <a:ext cx="8229600" cy="5124480"/>
          </a:xfrm>
          <a:prstGeom prst="rect">
            <a:avLst/>
          </a:prstGeom>
          <a:noFill/>
        </p:spPr>
        <p:txBody>
          <a:bodyPr wrap="square" rtlCol="0">
            <a:spAutoFit/>
          </a:bodyPr>
          <a:lstStyle/>
          <a:p>
            <a:pPr algn="just"/>
            <a:r>
              <a:rPr lang="pt-BR" dirty="0">
                <a:solidFill>
                  <a:srgbClr val="292929"/>
                </a:solidFill>
                <a:effectLst/>
                <a:latin typeface="+mj-lt"/>
              </a:rPr>
              <a:t>YARN</a:t>
            </a:r>
            <a:r>
              <a:rPr lang="pt-BR" b="0" i="0" dirty="0">
                <a:solidFill>
                  <a:srgbClr val="292929"/>
                </a:solidFill>
                <a:effectLst/>
                <a:latin typeface="+mj-lt"/>
              </a:rPr>
              <a:t> é uma camada de software (framework) responsável por distribuir os recursos computacionais como uso de memória e processamento para os serviços executados pelas aplicações, otimizando o processamento paralelo.</a:t>
            </a:r>
          </a:p>
          <a:p>
            <a:pPr algn="just"/>
            <a:endParaRPr lang="pt-BR" b="0" i="0" dirty="0">
              <a:solidFill>
                <a:srgbClr val="292929"/>
              </a:solidFill>
              <a:effectLst/>
              <a:latin typeface="+mj-lt"/>
            </a:endParaRPr>
          </a:p>
          <a:p>
            <a:pPr algn="just"/>
            <a:r>
              <a:rPr lang="pt-BR" b="0" i="0" dirty="0">
                <a:solidFill>
                  <a:srgbClr val="292929"/>
                </a:solidFill>
                <a:effectLst/>
                <a:latin typeface="+mj-lt"/>
              </a:rPr>
              <a:t>YARN é como um gerente, que indica quem, quando e onde devem ser realizados os processamentos dos diferentes serviços dentro do ecossistema </a:t>
            </a:r>
            <a:r>
              <a:rPr lang="pt-BR" b="0" i="0" dirty="0" err="1">
                <a:solidFill>
                  <a:srgbClr val="292929"/>
                </a:solidFill>
                <a:effectLst/>
                <a:latin typeface="+mj-lt"/>
              </a:rPr>
              <a:t>Hadoop</a:t>
            </a:r>
            <a:r>
              <a:rPr lang="pt-BR" b="0" i="0" dirty="0">
                <a:solidFill>
                  <a:srgbClr val="292929"/>
                </a:solidFill>
                <a:effectLst/>
                <a:latin typeface="+mj-lt"/>
              </a:rPr>
              <a:t> e quais recursos devem ser alocados para cada tarefa.</a:t>
            </a:r>
          </a:p>
          <a:p>
            <a:pPr algn="just"/>
            <a:endParaRPr lang="pt-BR" b="0" i="0" dirty="0">
              <a:solidFill>
                <a:srgbClr val="292929"/>
              </a:solidFill>
              <a:effectLst/>
              <a:latin typeface="+mj-lt"/>
            </a:endParaRPr>
          </a:p>
          <a:p>
            <a:pPr algn="just"/>
            <a:r>
              <a:rPr lang="pt-BR" b="0" i="0" dirty="0">
                <a:solidFill>
                  <a:srgbClr val="292929"/>
                </a:solidFill>
                <a:effectLst/>
                <a:latin typeface="+mj-lt"/>
              </a:rPr>
              <a:t>YARN fornece um agendamento (Schedule) sofisticado para utilização dos recursos computacionais da rede, distribuídos em várias estruturas paralelas responsáveis pelas operações dos dados armazenados em HDFS.</a:t>
            </a:r>
          </a:p>
          <a:p>
            <a:pPr algn="just"/>
            <a:endParaRPr lang="pt-BR" b="0" i="0" dirty="0">
              <a:solidFill>
                <a:srgbClr val="292929"/>
              </a:solidFill>
              <a:effectLst/>
              <a:latin typeface="+mj-lt"/>
            </a:endParaRPr>
          </a:p>
          <a:p>
            <a:pPr algn="just"/>
            <a:r>
              <a:rPr lang="pt-BR" b="0" i="0" dirty="0">
                <a:solidFill>
                  <a:srgbClr val="292929"/>
                </a:solidFill>
                <a:effectLst/>
                <a:latin typeface="+mj-lt"/>
              </a:rPr>
              <a:t>YARN fornece uma nova arquitetura de processamento de dados, levando a computação onde se encontram os dados (nós da rede), e não ao contrário, buscando e trafegando os dados para serem processados em um único local. Este conceito, favorece a velocidade do processamento distribuído.</a:t>
            </a:r>
          </a:p>
          <a:p>
            <a:pPr algn="just"/>
            <a:endParaRPr lang="pt-BR" b="0" i="0" dirty="0">
              <a:solidFill>
                <a:srgbClr val="292929"/>
              </a:solidFill>
              <a:effectLst/>
              <a:latin typeface="+mj-lt"/>
            </a:endParaRPr>
          </a:p>
          <a:p>
            <a:pPr algn="just"/>
            <a:r>
              <a:rPr lang="pt-BR" b="0" i="0" dirty="0">
                <a:solidFill>
                  <a:srgbClr val="292929"/>
                </a:solidFill>
                <a:effectLst/>
                <a:latin typeface="+mj-lt"/>
              </a:rPr>
              <a:t>YARN trabalha em sintonia fina com o HDFS para que os arquivos de dados possam se acessados e arquivos de programas executados.</a:t>
            </a:r>
          </a:p>
          <a:p>
            <a:pPr marL="357188" indent="-357188" algn="just"/>
            <a:endParaRPr lang="en-US" dirty="0">
              <a:latin typeface="+mj-lt"/>
            </a:endParaRPr>
          </a:p>
          <a:p>
            <a:pPr algn="just">
              <a:spcAft>
                <a:spcPts val="600"/>
              </a:spcAft>
            </a:pPr>
            <a:endParaRPr lang="en-US" dirty="0">
              <a:latin typeface="+mj-lt"/>
            </a:endParaRPr>
          </a:p>
          <a:p>
            <a:endParaRPr lang="en-US" dirty="0">
              <a:latin typeface="+mj-lt"/>
            </a:endParaRPr>
          </a:p>
          <a:p>
            <a:endParaRPr lang="en-US" dirty="0">
              <a:latin typeface="+mj-lt"/>
            </a:endParaRPr>
          </a:p>
          <a:p>
            <a:r>
              <a:rPr lang="en-US" dirty="0">
                <a:latin typeface="+mj-lt"/>
              </a:rPr>
              <a:t>  </a:t>
            </a:r>
          </a:p>
        </p:txBody>
      </p:sp>
      <p:pic>
        <p:nvPicPr>
          <p:cNvPr id="7" name="Picture 6">
            <a:extLst>
              <a:ext uri="{FF2B5EF4-FFF2-40B4-BE49-F238E27FC236}">
                <a16:creationId xmlns:a16="http://schemas.microsoft.com/office/drawing/2014/main" id="{CB91365E-157E-48FE-ADB0-2CA65694B63B}"/>
              </a:ext>
            </a:extLst>
          </p:cNvPr>
          <p:cNvPicPr>
            <a:picLocks noChangeAspect="1"/>
          </p:cNvPicPr>
          <p:nvPr/>
        </p:nvPicPr>
        <p:blipFill>
          <a:blip r:embed="rId3"/>
          <a:stretch>
            <a:fillRect/>
          </a:stretch>
        </p:blipFill>
        <p:spPr>
          <a:xfrm>
            <a:off x="5700183" y="40996"/>
            <a:ext cx="2203450" cy="761095"/>
          </a:xfrm>
          <a:prstGeom prst="rect">
            <a:avLst/>
          </a:prstGeom>
        </p:spPr>
      </p:pic>
    </p:spTree>
    <p:extLst>
      <p:ext uri="{BB962C8B-B14F-4D97-AF65-F5344CB8AC3E}">
        <p14:creationId xmlns:p14="http://schemas.microsoft.com/office/powerpoint/2010/main" val="1626803031"/>
      </p:ext>
    </p:extLst>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3100</TotalTime>
  <Words>1813</Words>
  <Application>Microsoft Office PowerPoint</Application>
  <PresentationFormat>Apresentação na tela (16:9)</PresentationFormat>
  <Paragraphs>160</Paragraphs>
  <Slides>21</Slides>
  <Notes>21</Notes>
  <HiddenSlides>0</HiddenSlides>
  <MMClips>0</MMClips>
  <ScaleCrop>false</ScaleCrop>
  <HeadingPairs>
    <vt:vector size="6" baseType="variant">
      <vt:variant>
        <vt:lpstr>Fontes usadas</vt:lpstr>
      </vt:variant>
      <vt:variant>
        <vt:i4>9</vt:i4>
      </vt:variant>
      <vt:variant>
        <vt:lpstr>Tema</vt:lpstr>
      </vt:variant>
      <vt:variant>
        <vt:i4>1</vt:i4>
      </vt:variant>
      <vt:variant>
        <vt:lpstr>Títulos de slides</vt:lpstr>
      </vt:variant>
      <vt:variant>
        <vt:i4>21</vt:i4>
      </vt:variant>
    </vt:vector>
  </HeadingPairs>
  <TitlesOfParts>
    <vt:vector size="31" baseType="lpstr">
      <vt:lpstr>Fira Sans Extra Condensed SemiBold</vt:lpstr>
      <vt:lpstr>Arial</vt:lpstr>
      <vt:lpstr>Roboto</vt:lpstr>
      <vt:lpstr>-apple-system</vt:lpstr>
      <vt:lpstr>charter</vt:lpstr>
      <vt:lpstr>Calibri</vt:lpstr>
      <vt:lpstr>sohne</vt:lpstr>
      <vt:lpstr>Courier New</vt:lpstr>
      <vt:lpstr>Fira Sans Extra Condensed</vt:lpstr>
      <vt:lpstr>Machine Learning Infographics by Slidesgo</vt:lpstr>
      <vt:lpstr>Engenharia de dados e computação em nuvem</vt:lpstr>
      <vt:lpstr>Engenharia de dados e computação em nuvem</vt:lpstr>
      <vt:lpstr>Ecossistema Hadoop</vt:lpstr>
      <vt:lpstr>Projeto Apache Hadoop</vt:lpstr>
      <vt:lpstr>Releases do Hadoop</vt:lpstr>
      <vt:lpstr>Alguns exemplos de configuração</vt:lpstr>
      <vt:lpstr>Compoentes do Hadoop</vt:lpstr>
      <vt:lpstr>HDFS</vt:lpstr>
      <vt:lpstr>YARN</vt:lpstr>
      <vt:lpstr>MapReduce</vt:lpstr>
      <vt:lpstr>MapReduce</vt:lpstr>
      <vt:lpstr>Linguagens Pig e Hive</vt:lpstr>
      <vt:lpstr>Processamento de Grafos - Giraph</vt:lpstr>
      <vt:lpstr>Hbase e Cassandra</vt:lpstr>
      <vt:lpstr>Apache ZooKeeper</vt:lpstr>
      <vt:lpstr>Apache Spark</vt:lpstr>
      <vt:lpstr>A importância do Spark</vt:lpstr>
      <vt:lpstr>Componentes do Apache Spark</vt:lpstr>
      <vt:lpstr>Componentes do Apache Spark</vt:lpstr>
      <vt:lpstr>Características do Spark</vt:lpstr>
      <vt:lpstr>Comparação de velocidade Spark Vs Hadoop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Infographics</dc:title>
  <dc:creator>Erick Lima</dc:creator>
  <cp:lastModifiedBy>Erick Douglas de Lima</cp:lastModifiedBy>
  <cp:revision>36</cp:revision>
  <dcterms:modified xsi:type="dcterms:W3CDTF">2022-07-09T16:10:16Z</dcterms:modified>
</cp:coreProperties>
</file>