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58" r:id="rId7"/>
    <p:sldId id="264" r:id="rId8"/>
    <p:sldId id="259" r:id="rId9"/>
    <p:sldId id="267" r:id="rId10"/>
    <p:sldId id="268" r:id="rId11"/>
  </p:sldIdLst>
  <p:sldSz cx="9144000" cy="5143500"/>
  <p:notesSz cx="6858000" cy="9144000"/>
  <p:embeddedFontLst>
    <p:embeddedFont>
      <p:font typeface="Montserrat" panose="00000500000000000000"/>
      <p:regular r:id="rId15"/>
    </p:embeddedFont>
    <p:embeddedFont>
      <p:font typeface="Lato" panose="020F0502020204030203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37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bf114a76_0_2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bf114a76_0_2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3bf114a76_0_7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3bf114a76_0_7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3bf114a76_0_7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3bf114a76_0_7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093600" y="1408825"/>
            <a:ext cx="42390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Catalogo de Profesores</a:t>
            </a:r>
            <a:endParaRPr lang="en-US"/>
          </a:p>
        </p:txBody>
      </p:sp>
      <p:sp>
        <p:nvSpPr>
          <p:cNvPr id="135" name="Google Shape;135;p13"/>
          <p:cNvSpPr txBox="1"/>
          <p:nvPr>
            <p:ph type="subTitle" idx="1"/>
          </p:nvPr>
        </p:nvSpPr>
        <p:spPr>
          <a:xfrm>
            <a:off x="6697525" y="3924925"/>
            <a:ext cx="1857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Autor: Erick Erraez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0">
        <p14:flip dir="l"/>
      </p:transition>
    </mc:Choice>
    <mc:Fallback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077950" y="175750"/>
            <a:ext cx="4988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Herramientas Utilizadas</a:t>
            </a:r>
            <a:endParaRPr sz="3000"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1"/>
          <a:srcRect l="12056" t="12061" r="10309" b="5382"/>
          <a:stretch>
            <a:fillRect/>
          </a:stretch>
        </p:blipFill>
        <p:spPr>
          <a:xfrm>
            <a:off x="1177290" y="1057275"/>
            <a:ext cx="1295400" cy="135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37865" y="953770"/>
            <a:ext cx="1405255" cy="135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01615" y="953770"/>
            <a:ext cx="1558290" cy="12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406005" y="953770"/>
            <a:ext cx="1402715" cy="1378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 rotWithShape="1">
          <a:blip r:embed="rId5"/>
          <a:srcRect t="12053" b="9373"/>
          <a:stretch>
            <a:fillRect/>
          </a:stretch>
        </p:blipFill>
        <p:spPr>
          <a:xfrm>
            <a:off x="7249795" y="3091815"/>
            <a:ext cx="1238885" cy="135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0;p15"/>
          <p:cNvPicPr preferRelativeResize="0"/>
          <p:nvPr/>
        </p:nvPicPr>
        <p:blipFill>
          <a:blip r:embed="rId6"/>
          <a:srcRect l="24062" t="6311" r="22250" b="6311"/>
          <a:stretch>
            <a:fillRect/>
          </a:stretch>
        </p:blipFill>
        <p:spPr>
          <a:xfrm>
            <a:off x="1496060" y="2599690"/>
            <a:ext cx="1360170" cy="1951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0200" y="3373755"/>
            <a:ext cx="1512570" cy="1071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0">
        <p14:flip dir="l"/>
      </p:transition>
    </mc:Choice>
    <mc:Fallback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Imagen 3"/>
          <p:cNvPicPr>
            <a:picLocks noChangeAspect="1"/>
          </p:cNvPicPr>
          <p:nvPr/>
        </p:nvPicPr>
        <p:blipFill>
          <a:blip r:embed="rId1"/>
          <a:srcRect l="49224" t="14435" r="23289" b="6276"/>
          <a:stretch>
            <a:fillRect/>
          </a:stretch>
        </p:blipFill>
        <p:spPr>
          <a:xfrm>
            <a:off x="4578985" y="34290"/>
            <a:ext cx="4307205" cy="50755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4" name="Google Shape;134;p13"/>
          <p:cNvSpPr txBox="1"/>
          <p:nvPr>
            <p:ph type="ctrTitle"/>
          </p:nvPr>
        </p:nvSpPr>
        <p:spPr>
          <a:xfrm>
            <a:off x="1012190" y="1733550"/>
            <a:ext cx="3121660" cy="1351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altLang="en-US" sz="3200"/>
              <a:t>Arquitectura de la Aplicación</a:t>
            </a:r>
            <a:endParaRPr lang="es-EC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6555" y="1090295"/>
            <a:ext cx="5870575" cy="3166110"/>
          </a:xfrm>
          <a:prstGeom prst="rect">
            <a:avLst/>
          </a:prstGeom>
        </p:spPr>
      </p:pic>
      <p:sp>
        <p:nvSpPr>
          <p:cNvPr id="11" name="Google Shape;150;p15"/>
          <p:cNvSpPr txBox="1"/>
          <p:nvPr/>
        </p:nvSpPr>
        <p:spPr>
          <a:xfrm>
            <a:off x="3790950" y="261620"/>
            <a:ext cx="1882775" cy="530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API REST</a:t>
            </a:r>
            <a:endParaRPr lang="es-EC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Google Shape;150;p15"/>
          <p:cNvSpPr txBox="1"/>
          <p:nvPr/>
        </p:nvSpPr>
        <p:spPr>
          <a:xfrm>
            <a:off x="3576320" y="261620"/>
            <a:ext cx="2183130" cy="530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WebServices</a:t>
            </a:r>
            <a:endParaRPr lang="es-EC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780" y="1100455"/>
            <a:ext cx="7014210" cy="2942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2589530" y="129540"/>
            <a:ext cx="4455160" cy="566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800"/>
              <a:t>METODOLOGIA SCRUM</a:t>
            </a:r>
            <a:endParaRPr lang="es-EC" sz="2800"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1"/>
          <a:srcRect l="12056" t="12061" r="10309" b="5382"/>
          <a:stretch>
            <a:fillRect/>
          </a:stretch>
        </p:blipFill>
        <p:spPr>
          <a:xfrm>
            <a:off x="5461000" y="2027555"/>
            <a:ext cx="1679575" cy="1783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/>
          <p:nvPr/>
        </p:nvSpPr>
        <p:spPr>
          <a:xfrm>
            <a:off x="1528445" y="4111625"/>
            <a:ext cx="1871980" cy="631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altLang="en-US"/>
              <a:t>BACKEND</a:t>
            </a:r>
            <a:endParaRPr lang="es-EC" altLang="en-US"/>
          </a:p>
        </p:txBody>
      </p:sp>
      <p:sp>
        <p:nvSpPr>
          <p:cNvPr id="5" name="Google Shape;134;p13"/>
          <p:cNvSpPr txBox="1"/>
          <p:nvPr/>
        </p:nvSpPr>
        <p:spPr>
          <a:xfrm>
            <a:off x="5226685" y="4111625"/>
            <a:ext cx="2052320" cy="631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altLang="en-US"/>
              <a:t>FRONTEND</a:t>
            </a:r>
            <a:endParaRPr lang="es-EC" altLang="en-US"/>
          </a:p>
        </p:txBody>
      </p:sp>
      <p:sp>
        <p:nvSpPr>
          <p:cNvPr id="6" name="Google Shape;134;p13"/>
          <p:cNvSpPr txBox="1"/>
          <p:nvPr/>
        </p:nvSpPr>
        <p:spPr>
          <a:xfrm>
            <a:off x="1300480" y="1095375"/>
            <a:ext cx="2520950" cy="631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altLang="en-US"/>
              <a:t>Primer Sprint</a:t>
            </a:r>
            <a:endParaRPr lang="es-EC" altLang="en-US"/>
          </a:p>
        </p:txBody>
      </p:sp>
      <p:sp>
        <p:nvSpPr>
          <p:cNvPr id="7" name="Google Shape;134;p13"/>
          <p:cNvSpPr txBox="1"/>
          <p:nvPr/>
        </p:nvSpPr>
        <p:spPr>
          <a:xfrm>
            <a:off x="4824095" y="1095375"/>
            <a:ext cx="2857500" cy="631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altLang="en-US"/>
              <a:t>Segundo Sprint</a:t>
            </a:r>
            <a:endParaRPr lang="es-EC" altLang="en-US"/>
          </a:p>
        </p:txBody>
      </p:sp>
      <p:pic>
        <p:nvPicPr>
          <p:cNvPr id="8" name="Google Shape;150;p15"/>
          <p:cNvPicPr preferRelativeResize="0"/>
          <p:nvPr/>
        </p:nvPicPr>
        <p:blipFill>
          <a:blip r:embed="rId2"/>
          <a:srcRect l="24062" t="6311" r="22250" b="6311"/>
          <a:stretch>
            <a:fillRect/>
          </a:stretch>
        </p:blipFill>
        <p:spPr>
          <a:xfrm>
            <a:off x="1724660" y="1858645"/>
            <a:ext cx="1360170" cy="1951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" name="Google Shape;156;p16"/>
          <p:cNvSpPr txBox="1"/>
          <p:nvPr/>
        </p:nvSpPr>
        <p:spPr>
          <a:xfrm>
            <a:off x="3098800" y="419100"/>
            <a:ext cx="2947670" cy="5664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altLang="es-ES" sz="3200">
                <a:sym typeface="+mn-ea"/>
              </a:rPr>
              <a:t>Conclusiones</a:t>
            </a:r>
            <a:endParaRPr lang="es-EC" altLang="es-ES"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C" sz="2800"/>
          </a:p>
        </p:txBody>
      </p:sp>
      <p:sp>
        <p:nvSpPr>
          <p:cNvPr id="4" name="Google Shape;156;p16"/>
          <p:cNvSpPr txBox="1"/>
          <p:nvPr/>
        </p:nvSpPr>
        <p:spPr>
          <a:xfrm>
            <a:off x="342265" y="1170305"/>
            <a:ext cx="8458835" cy="3891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s-EC" altLang="es-ES"/>
              <a:t>Angular es una gran elección para el desarrollo del FrontEnd gracias a su responsividad y su fácil producción de SPA's .</a:t>
            </a:r>
            <a:endParaRPr lang="es-EC" altLang="es-ES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s-EC" altLang="es-ES"/>
              <a:t>Java posee una amplia comunidad que brinda un constante soporte además de su sencilla implementación de frameworks como Spring.</a:t>
            </a:r>
            <a:endParaRPr lang="es-EC" altLang="es-ES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s-EC" altLang="es-ES"/>
              <a:t>Hoy en día se trata de remplazar el MVC por MVW debido a que los API REST o WebServices se los puede utilizar con varias tecnologías.</a:t>
            </a:r>
            <a:endParaRPr lang="es-EC" altLang="es-ES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s-EC" altLang="es-ES"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C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2"/>
      <p:bldP spid="4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" name="Google Shape;156;p16"/>
          <p:cNvSpPr txBox="1"/>
          <p:nvPr/>
        </p:nvSpPr>
        <p:spPr>
          <a:xfrm>
            <a:off x="2555875" y="419100"/>
            <a:ext cx="4173220" cy="5664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altLang="es-ES" sz="3200">
                <a:sym typeface="+mn-ea"/>
              </a:rPr>
              <a:t>Recomendaciones</a:t>
            </a:r>
            <a:endParaRPr lang="es-EC" altLang="es-ES"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C" sz="2800"/>
          </a:p>
        </p:txBody>
      </p:sp>
      <p:sp>
        <p:nvSpPr>
          <p:cNvPr id="6" name="Google Shape;156;p16"/>
          <p:cNvSpPr txBox="1"/>
          <p:nvPr/>
        </p:nvSpPr>
        <p:spPr>
          <a:xfrm>
            <a:off x="944880" y="1104900"/>
            <a:ext cx="7507605" cy="3838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457200" lvl="0" indent="-313055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s-EC" altLang="es-ES"/>
              <a:t>Utilizar Angular para facilitar la creación de una página web responsive y amigable para el usuario.</a:t>
            </a:r>
            <a:endParaRPr lang="es-EC" altLang="es-ES"/>
          </a:p>
          <a:p>
            <a:pPr marL="457200" lvl="0" indent="-313055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s-EC" altLang="es-ES"/>
              <a:t>Se recomienda enseñar frameworks como Spring o Hibernate para agilizar la programación.</a:t>
            </a:r>
            <a:endParaRPr lang="es-EC" altLang="es-ES"/>
          </a:p>
          <a:p>
            <a:pPr marL="457200" lvl="0" indent="-313055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s-EC" altLang="es-ES"/>
              <a:t>Usar Java para crear un API REST compatible con cualquier sistema operativo y funcionar con cualquier FrontEnd.</a:t>
            </a:r>
            <a:endParaRPr lang="es-EC" altLang="es-E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endParaRPr lang="es-EC" altLang="es-ES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s-EC" altLang="es-ES"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C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2"/>
      <p:bldP spid="6" grpId="3"/>
    </p:bld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WPS Presentation</Application>
  <PresentationFormat/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Arial</vt:lpstr>
      <vt:lpstr>Montserrat</vt:lpstr>
      <vt:lpstr>Lato</vt:lpstr>
      <vt:lpstr>Microsoft YaHei</vt:lpstr>
      <vt:lpstr/>
      <vt:lpstr>Arial Unicode MS</vt:lpstr>
      <vt:lpstr>Segoe Print</vt:lpstr>
      <vt:lpstr>Wingdings</vt:lpstr>
      <vt:lpstr>Focus</vt:lpstr>
      <vt:lpstr>Catalogo de Profesores</vt:lpstr>
      <vt:lpstr>Herramientas Utilizadas</vt:lpstr>
      <vt:lpstr>Catalogo de Profesores</vt:lpstr>
      <vt:lpstr>API REST </vt:lpstr>
      <vt:lpstr>PowerPoint 演示文稿</vt:lpstr>
      <vt:lpstr>Arquitectura de la Aplicación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Catalogo de Profesores</dc:title>
  <dc:creator/>
  <cp:lastModifiedBy>Erick</cp:lastModifiedBy>
  <cp:revision>5</cp:revision>
  <dcterms:created xsi:type="dcterms:W3CDTF">2018-10-09T21:41:00Z</dcterms:created>
  <dcterms:modified xsi:type="dcterms:W3CDTF">2018-10-10T20:18:13Z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3082-10.2.0.7480</vt:lpwstr>
  </property>
</Properties>
</file>