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  <p:sldId id="265" r:id="rId9"/>
    <p:sldId id="266" r:id="rId10"/>
    <p:sldId id="269" r:id="rId11"/>
    <p:sldId id="270" r:id="rId12"/>
    <p:sldId id="271" r:id="rId13"/>
    <p:sldId id="279" r:id="rId14"/>
    <p:sldId id="280" r:id="rId15"/>
    <p:sldId id="283" r:id="rId16"/>
    <p:sldId id="284" r:id="rId17"/>
    <p:sldId id="275" r:id="rId18"/>
    <p:sldId id="276" r:id="rId19"/>
    <p:sldId id="277" r:id="rId20"/>
    <p:sldId id="278" r:id="rId21"/>
    <p:sldId id="272" r:id="rId22"/>
    <p:sldId id="274" r:id="rId23"/>
    <p:sldId id="273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D8C7-6662-4606-8021-44392596AB45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BA369-259C-44DB-A24B-77DCD44E14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3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74FE8-BEB5-4DAF-A838-EDB1F068C5F8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15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3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29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2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7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2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9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9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04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5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49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40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B3BBF-3B3B-48E4-BEB5-8DC7CCFC2EE9}" type="datetimeFigureOut">
              <a:rPr lang="es-MX" smtClean="0"/>
              <a:t>24/03/2022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59D6-FCCA-440C-A399-FA524BE7E8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9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794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ESTRATEGIA DE VERIFICACIÓN DE LA CONFORMIDAD ENTRE MODELOS DE PROCESOS Y BITÁCORAS DE EVENTOS.</a:t>
            </a:r>
            <a:endParaRPr lang="es-MX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62602"/>
            <a:ext cx="10515600" cy="1005544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Ing. Arely Moreno Bautista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865958"/>
            <a:ext cx="11098174" cy="3238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88" y="46396"/>
            <a:ext cx="8126824" cy="81956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719530" y="6066328"/>
            <a:ext cx="2792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>
                <a:latin typeface="LMSans8-Regular"/>
              </a:rPr>
              <a:t>24</a:t>
            </a:r>
            <a:r>
              <a:rPr lang="es-MX" i="0" u="none" strike="noStrike" baseline="0">
                <a:latin typeface="LMSans8-Regular"/>
              </a:rPr>
              <a:t> </a:t>
            </a:r>
            <a:r>
              <a:rPr lang="es-MX" i="0" u="none" strike="noStrike" baseline="0" dirty="0">
                <a:latin typeface="LMSans8-Regular"/>
              </a:rPr>
              <a:t>de Marzo de 2022</a:t>
            </a:r>
            <a:endParaRPr lang="es-MX" sz="480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</a:t>
            </a:fld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136D10-172B-4430-A21C-B2DF67FAB36E}"/>
              </a:ext>
            </a:extLst>
          </p:cNvPr>
          <p:cNvSpPr txBox="1"/>
          <p:nvPr/>
        </p:nvSpPr>
        <p:spPr>
          <a:xfrm>
            <a:off x="2959472" y="1796460"/>
            <a:ext cx="631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MAESTRIA EN CIENCIAS E INGENIERIA DE DATOS</a:t>
            </a:r>
          </a:p>
        </p:txBody>
      </p:sp>
    </p:spTree>
    <p:extLst>
      <p:ext uri="{BB962C8B-B14F-4D97-AF65-F5344CB8AC3E}">
        <p14:creationId xmlns:p14="http://schemas.microsoft.com/office/powerpoint/2010/main" val="290289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148" y="0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Objetivo General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s-MX" dirty="0"/>
              <a:t>Desarrollar una estrategia de verificación de la conformidad basada en el preprocesamiento del registro de eventos y aproximación del calculo de conformidad.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865958"/>
            <a:ext cx="11098174" cy="32389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6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148" y="0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Objetivo Específicos 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MX" dirty="0"/>
              <a:t>Implementar un algoritmo de descubrimiento de modelos de procesos a partir de una bitácora de eventos que incorpora el preprocesamiento.</a:t>
            </a:r>
          </a:p>
          <a:p>
            <a:pPr algn="just"/>
            <a:r>
              <a:rPr lang="es-MX" dirty="0"/>
              <a:t>Diseñar una estrategia de verificación de la conformidad entre modelos de procesos y bitácoras de eventos.</a:t>
            </a:r>
          </a:p>
          <a:p>
            <a:pPr algn="just"/>
            <a:r>
              <a:rPr lang="es-MX" dirty="0"/>
              <a:t>Evaluar el impacto logrado por la estrategia desarrollada mediante el uso de métricas de calidad.</a:t>
            </a:r>
          </a:p>
          <a:p>
            <a:pPr algn="just"/>
            <a:r>
              <a:rPr lang="es-MX" dirty="0"/>
              <a:t>Crear una herramienta de despliegue y evaluación de la estrategia de verificación de conformidad propuesta.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865958"/>
            <a:ext cx="11098174" cy="32389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75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2" y="2450493"/>
            <a:ext cx="10693813" cy="272602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67937" y="121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2" y="987878"/>
            <a:ext cx="11098174" cy="323895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12</a:t>
            </a:fld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605664" y="4807187"/>
            <a:ext cx="475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Fig. 3 </a:t>
            </a:r>
            <a:r>
              <a:rPr lang="es-MX" dirty="0">
                <a:solidFill>
                  <a:schemeClr val="bg1"/>
                </a:solidFill>
              </a:rPr>
              <a:t>Vista general de la metodología propuesta.</a:t>
            </a:r>
          </a:p>
        </p:txBody>
      </p:sp>
    </p:spTree>
    <p:extLst>
      <p:ext uri="{BB962C8B-B14F-4D97-AF65-F5344CB8AC3E}">
        <p14:creationId xmlns:p14="http://schemas.microsoft.com/office/powerpoint/2010/main" val="21929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13</a:t>
            </a:fld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994975" y="1550242"/>
            <a:ext cx="27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 err="1"/>
              <a:t>Preprocesamiento</a:t>
            </a:r>
            <a:r>
              <a:rPr lang="es-MX" b="1" dirty="0"/>
              <a:t> de datos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1413" t="75473" r="24647"/>
          <a:stretch/>
        </p:blipFill>
        <p:spPr>
          <a:xfrm>
            <a:off x="9015935" y="3236244"/>
            <a:ext cx="2756884" cy="1700869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4378"/>
              </p:ext>
            </p:extLst>
          </p:nvPr>
        </p:nvGraphicFramePr>
        <p:xfrm>
          <a:off x="675905" y="2141182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0709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393607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330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387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ÍNDICE DE BALU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ÍNDICE DE VARIACIÓN CUALITATIVA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ÍNDICE DE TEACHMAN O ENTROPÍA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RAZÓN DE VARIACIÓN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13141"/>
                  </a:ext>
                </a:extLst>
              </a:tr>
            </a:tbl>
          </a:graphicData>
        </a:graphic>
      </p:graphicFrame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29675" t="3887" r="36225" b="80073"/>
          <a:stretch/>
        </p:blipFill>
        <p:spPr>
          <a:xfrm>
            <a:off x="994975" y="3492138"/>
            <a:ext cx="1271452" cy="70539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/>
          <a:srcRect l="30509" t="26039" r="35625" b="57525"/>
          <a:stretch/>
        </p:blipFill>
        <p:spPr>
          <a:xfrm>
            <a:off x="3065416" y="3492139"/>
            <a:ext cx="1262744" cy="70539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l="31014" t="46919" r="34653" b="39219"/>
          <a:stretch/>
        </p:blipFill>
        <p:spPr>
          <a:xfrm>
            <a:off x="4942983" y="3492138"/>
            <a:ext cx="1280160" cy="70539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l="30418" t="66859" r="37248" b="25669"/>
          <a:stretch/>
        </p:blipFill>
        <p:spPr>
          <a:xfrm>
            <a:off x="7027356" y="3492138"/>
            <a:ext cx="1184366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14</a:t>
            </a:fld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994975" y="1550242"/>
            <a:ext cx="27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 err="1"/>
              <a:t>Preprocesamiento</a:t>
            </a:r>
            <a:r>
              <a:rPr lang="es-MX" b="1" dirty="0"/>
              <a:t>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s-MX" dirty="0"/>
                  <a:t>Dada una bitácora de eventos L=(</a:t>
                </a:r>
                <a:r>
                  <a:rPr lang="es-MX" dirty="0">
                    <a:sym typeface="Symbol" panose="05050102010706020507" pitchFamily="18" charset="2"/>
                  </a:rPr>
                  <a:t></a:t>
                </a:r>
                <a:r>
                  <a:rPr lang="es-MX" dirty="0"/>
                  <a:t>, A), determinar el nivel de variación en sus registros ∑σ, utilizando en índice de variación cualitativa IVC dado por los parámetros IVC= 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s-MX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/ ((K-1)/K), donde K es el número de diferentes trazas,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la frecuencia relativa de las categorías, si el ICV es cercano a 1 indica un alto valor de dispersión en L y IVC igual a 0 una dispersión nula.</a:t>
                </a:r>
              </a:p>
            </p:txBody>
          </p:sp>
        </mc:Choice>
        <mc:Fallback xmlns="">
          <p:sp>
            <p:nvSpPr>
              <p:cNvPr id="19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661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5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/>
          </p:cNvGraphicFramePr>
          <p:nvPr/>
        </p:nvGraphicFramePr>
        <p:xfrm>
          <a:off x="385354" y="365760"/>
          <a:ext cx="2023655" cy="592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655">
                  <a:extLst>
                    <a:ext uri="{9D8B030D-6E8A-4147-A177-3AD203B41FA5}">
                      <a16:colId xmlns:a16="http://schemas.microsoft.com/office/drawing/2014/main" val="157183690"/>
                    </a:ext>
                  </a:extLst>
                </a:gridCol>
              </a:tblGrid>
              <a:tr h="493719">
                <a:tc>
                  <a:txBody>
                    <a:bodyPr/>
                    <a:lstStyle/>
                    <a:p>
                      <a:r>
                        <a:rPr lang="es-MX" dirty="0"/>
                        <a:t>Bitácora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23578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r>
                        <a:rPr lang="es-MX" dirty="0"/>
                        <a:t>A,B,C,D,F,G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7725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609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45262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49617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09172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30537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57727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68735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75831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A,B,D,C,E,G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91134"/>
                  </a:ext>
                </a:extLst>
              </a:tr>
              <a:tr h="493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A,B,D,C,E,G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5167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989943" y="36576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2149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0869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030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FREC ABSOLUTA</a:t>
                      </a:r>
                      <a:r>
                        <a:rPr lang="es-MX" baseline="0" dirty="0"/>
                        <a:t> ni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FREC RELATIVA 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A,B,C,D,F,G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0.3636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9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A,B,C,D,E,G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8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A,B,D,C,E,G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7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313416" y="2634343"/>
                <a:ext cx="559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=1−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0.3636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0.4545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0.1818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/(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/3)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16" y="2634343"/>
                <a:ext cx="5594865" cy="276999"/>
              </a:xfrm>
              <a:prstGeom prst="rect">
                <a:avLst/>
              </a:prstGeom>
              <a:blipFill>
                <a:blip r:embed="rId2"/>
                <a:stretch>
                  <a:fillRect l="-545" t="-4348" r="-1200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996615" y="3048726"/>
                <a:ext cx="4675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=1−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0.1322+0.2066+0.033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/0.6666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615" y="3048726"/>
                <a:ext cx="4675704" cy="276999"/>
              </a:xfrm>
              <a:prstGeom prst="rect">
                <a:avLst/>
              </a:prstGeom>
              <a:blipFill>
                <a:blip r:embed="rId3"/>
                <a:stretch>
                  <a:fillRect l="-782" t="-2174" r="-782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018946" y="3463109"/>
                <a:ext cx="263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=1−0.3718/0.6666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46" y="3463109"/>
                <a:ext cx="2631041" cy="276999"/>
              </a:xfrm>
              <a:prstGeom prst="rect">
                <a:avLst/>
              </a:prstGeom>
              <a:blipFill>
                <a:blip r:embed="rId4"/>
                <a:stretch>
                  <a:fillRect l="-1620" t="-2174" r="-1852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018946" y="3807098"/>
                <a:ext cx="1423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=0.9423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46" y="3807098"/>
                <a:ext cx="1423980" cy="276999"/>
              </a:xfrm>
              <a:prstGeom prst="rect">
                <a:avLst/>
              </a:prstGeom>
              <a:blipFill>
                <a:blip r:embed="rId5"/>
                <a:stretch>
                  <a:fillRect l="-3419" r="-3846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271162" y="4429760"/>
                <a:ext cx="919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62" y="4429760"/>
                <a:ext cx="919547" cy="276999"/>
              </a:xfrm>
              <a:prstGeom prst="rect">
                <a:avLst/>
              </a:prstGeom>
              <a:blipFill>
                <a:blip r:embed="rId6"/>
                <a:stretch>
                  <a:fillRect l="-5960" r="-5960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746724" y="4775423"/>
                <a:ext cx="3467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𝑏𝑎𝑗𝑜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𝑛𝑖𝑣𝑒𝑙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𝑑𝑖𝑠𝑝𝑒𝑟𝑠𝑖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4775423"/>
                <a:ext cx="3467809" cy="276999"/>
              </a:xfrm>
              <a:prstGeom prst="rect">
                <a:avLst/>
              </a:prstGeom>
              <a:blipFill>
                <a:blip r:embed="rId7"/>
                <a:stretch>
                  <a:fillRect l="-1230" t="-4348" r="-1933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5746724" y="5189806"/>
                <a:ext cx="342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𝐼𝑉𝐶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𝑛𝑖𝑣𝑒𝑙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𝑑𝑖𝑠𝑝𝑒𝑟𝑠𝑖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24" y="5189806"/>
                <a:ext cx="3422925" cy="276999"/>
              </a:xfrm>
              <a:prstGeom prst="rect">
                <a:avLst/>
              </a:prstGeom>
              <a:blipFill>
                <a:blip r:embed="rId8"/>
                <a:stretch>
                  <a:fillRect l="-1248" t="-4348" r="-2139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074505" y="5603574"/>
                <a:ext cx="1410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>
                    <a:ea typeface="Cambria Math" panose="02040503050406030204" pitchFamily="18" charset="0"/>
                  </a:rPr>
                  <a:t>0.9</a:t>
                </a:r>
                <a14:m>
                  <m:oMath xmlns:m="http://schemas.openxmlformats.org/officeDocument/2006/math"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423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0.50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05" y="5603574"/>
                <a:ext cx="1410643" cy="276999"/>
              </a:xfrm>
              <a:prstGeom prst="rect">
                <a:avLst/>
              </a:prstGeom>
              <a:blipFill>
                <a:blip r:embed="rId9"/>
                <a:stretch>
                  <a:fillRect l="-9914" t="-28261" r="-5603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4996615" y="5949237"/>
            <a:ext cx="39916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b="1" dirty="0">
                <a:ea typeface="Cambria Math" panose="02040503050406030204" pitchFamily="18" charset="0"/>
              </a:rPr>
              <a:t>Por lo tanto tiene alto nivel de dispersión.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709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16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4ED035-200F-4D56-BD73-17DCCAEB4C52}"/>
              </a:ext>
            </a:extLst>
          </p:cNvPr>
          <p:cNvSpPr/>
          <p:nvPr/>
        </p:nvSpPr>
        <p:spPr>
          <a:xfrm>
            <a:off x="879738" y="1702855"/>
            <a:ext cx="10201919" cy="28505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13B995-E530-40AA-91F5-149FBB01FCCC}"/>
              </a:ext>
            </a:extLst>
          </p:cNvPr>
          <p:cNvSpPr/>
          <p:nvPr/>
        </p:nvSpPr>
        <p:spPr>
          <a:xfrm>
            <a:off x="4454157" y="2060309"/>
            <a:ext cx="5007706" cy="21202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 flipV="1">
            <a:off x="3669113" y="2358541"/>
            <a:ext cx="1587527" cy="5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3FDD63-F928-4E6A-A2E9-A1EBB8707916}"/>
              </a:ext>
            </a:extLst>
          </p:cNvPr>
          <p:cNvGrpSpPr/>
          <p:nvPr/>
        </p:nvGrpSpPr>
        <p:grpSpPr>
          <a:xfrm>
            <a:off x="994826" y="2248355"/>
            <a:ext cx="2486947" cy="1131704"/>
            <a:chOff x="407963" y="2975887"/>
            <a:chExt cx="2486947" cy="1131704"/>
          </a:xfrm>
        </p:grpSpPr>
        <p:sp>
          <p:nvSpPr>
            <p:cNvPr id="13" name="Cilindro 12">
              <a:extLst>
                <a:ext uri="{FF2B5EF4-FFF2-40B4-BE49-F238E27FC236}">
                  <a16:creationId xmlns:a16="http://schemas.microsoft.com/office/drawing/2014/main" id="{4C7BE814-41F2-47C4-B107-73186F797722}"/>
                </a:ext>
              </a:extLst>
            </p:cNvPr>
            <p:cNvSpPr/>
            <p:nvPr/>
          </p:nvSpPr>
          <p:spPr>
            <a:xfrm>
              <a:off x="407963" y="2975887"/>
              <a:ext cx="1508825" cy="1131704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F615C66-FAA3-4A52-9A0E-E1618AA99B19}"/>
                </a:ext>
              </a:extLst>
            </p:cNvPr>
            <p:cNvSpPr txBox="1"/>
            <p:nvPr/>
          </p:nvSpPr>
          <p:spPr>
            <a:xfrm>
              <a:off x="448001" y="3374992"/>
              <a:ext cx="2446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Bitácora de Eventos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2815988" y="2733087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NV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79A5FE0-1F04-498A-8710-5C1F5B5C104B}"/>
              </a:ext>
            </a:extLst>
          </p:cNvPr>
          <p:cNvCxnSpPr>
            <a:cxnSpLocks/>
          </p:cNvCxnSpPr>
          <p:nvPr/>
        </p:nvCxnSpPr>
        <p:spPr>
          <a:xfrm>
            <a:off x="3628541" y="2917753"/>
            <a:ext cx="1619470" cy="93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80D1F58-81ED-4F9B-ACAF-73530CAC274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02308" y="2917753"/>
            <a:ext cx="313680" cy="1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A48567B-7679-4A7C-958F-2F535A3641EA}"/>
              </a:ext>
            </a:extLst>
          </p:cNvPr>
          <p:cNvSpPr txBox="1"/>
          <p:nvPr/>
        </p:nvSpPr>
        <p:spPr>
          <a:xfrm>
            <a:off x="10158281" y="2874207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STP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EE648D9-6D4C-40A5-9AC7-7AE2C69EE2E1}"/>
              </a:ext>
            </a:extLst>
          </p:cNvPr>
          <p:cNvCxnSpPr>
            <a:cxnSpLocks/>
          </p:cNvCxnSpPr>
          <p:nvPr/>
        </p:nvCxnSpPr>
        <p:spPr>
          <a:xfrm>
            <a:off x="9461863" y="3038250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lindro 20">
            <a:extLst>
              <a:ext uri="{FF2B5EF4-FFF2-40B4-BE49-F238E27FC236}">
                <a16:creationId xmlns:a16="http://schemas.microsoft.com/office/drawing/2014/main" id="{45300231-CBCE-45D9-AB87-9BC45BB548B8}"/>
              </a:ext>
            </a:extLst>
          </p:cNvPr>
          <p:cNvSpPr/>
          <p:nvPr/>
        </p:nvSpPr>
        <p:spPr>
          <a:xfrm>
            <a:off x="5221258" y="2123562"/>
            <a:ext cx="857731" cy="45338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C55181-2302-4B41-B547-2796C137777D}"/>
              </a:ext>
            </a:extLst>
          </p:cNvPr>
          <p:cNvSpPr txBox="1"/>
          <p:nvPr/>
        </p:nvSpPr>
        <p:spPr>
          <a:xfrm>
            <a:off x="4976115" y="2283244"/>
            <a:ext cx="136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C1</a:t>
            </a:r>
          </a:p>
        </p:txBody>
      </p:sp>
      <p:sp>
        <p:nvSpPr>
          <p:cNvPr id="23" name="Cilindro 22">
            <a:extLst>
              <a:ext uri="{FF2B5EF4-FFF2-40B4-BE49-F238E27FC236}">
                <a16:creationId xmlns:a16="http://schemas.microsoft.com/office/drawing/2014/main" id="{45300231-CBCE-45D9-AB87-9BC45BB548B8}"/>
              </a:ext>
            </a:extLst>
          </p:cNvPr>
          <p:cNvSpPr/>
          <p:nvPr/>
        </p:nvSpPr>
        <p:spPr>
          <a:xfrm>
            <a:off x="5251732" y="3634501"/>
            <a:ext cx="857731" cy="45338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C55181-2302-4B41-B547-2796C137777D}"/>
              </a:ext>
            </a:extLst>
          </p:cNvPr>
          <p:cNvSpPr txBox="1"/>
          <p:nvPr/>
        </p:nvSpPr>
        <p:spPr>
          <a:xfrm>
            <a:off x="5006589" y="3794183"/>
            <a:ext cx="136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6500358" y="2150883"/>
            <a:ext cx="11234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AYO1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8063417" y="2173875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SC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6602162" y="3692928"/>
            <a:ext cx="10216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AYO2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8110036" y="3671402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STFF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5989772" y="2339113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7521994" y="2358541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6078989" y="3874114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7623798" y="3856068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1247914" y="2852190"/>
                <a:ext cx="82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14" y="2852190"/>
                <a:ext cx="823687" cy="276999"/>
              </a:xfrm>
              <a:prstGeom prst="rect">
                <a:avLst/>
              </a:prstGeom>
              <a:blipFill>
                <a:blip r:embed="rId3"/>
                <a:stretch>
                  <a:fillRect l="-6667" r="-5185" b="-222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2917423" y="3046565"/>
                <a:ext cx="518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23" y="3046565"/>
                <a:ext cx="518283" cy="276999"/>
              </a:xfrm>
              <a:prstGeom prst="rect">
                <a:avLst/>
              </a:prstGeom>
              <a:blipFill>
                <a:blip r:embed="rId4"/>
                <a:stretch>
                  <a:fillRect l="-10588" t="-2222" r="-16471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3829259" y="2230816"/>
                <a:ext cx="1023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1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𝑢𝑚𝑏𝑟𝑎𝑙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1400" b="0" dirty="0"/>
              </a:p>
              <a:p>
                <a:pPr algn="ctr"/>
                <a:r>
                  <a:rPr lang="es-MX" sz="1400" dirty="0"/>
                  <a:t>(alto)</a:t>
                </a: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59" y="2230816"/>
                <a:ext cx="1023036" cy="430887"/>
              </a:xfrm>
              <a:prstGeom prst="rect">
                <a:avLst/>
              </a:prstGeom>
              <a:blipFill>
                <a:blip r:embed="rId5"/>
                <a:stretch>
                  <a:fillRect l="-1786" b="-239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3737564" y="3458599"/>
                <a:ext cx="1023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𝑢𝑚𝑏𝑟𝑎𝑙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1400" b="0" dirty="0"/>
              </a:p>
              <a:p>
                <a:pPr algn="ctr"/>
                <a:r>
                  <a:rPr lang="es-MX" sz="1400" dirty="0"/>
                  <a:t>(bajo)</a:t>
                </a: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64" y="3458599"/>
                <a:ext cx="1023036" cy="430887"/>
              </a:xfrm>
              <a:prstGeom prst="rect">
                <a:avLst/>
              </a:prstGeom>
              <a:blipFill>
                <a:blip r:embed="rId6"/>
                <a:stretch>
                  <a:fillRect l="-1786" b="-239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063D5061-B819-4C13-BE48-8277C01FC024}"/>
              </a:ext>
            </a:extLst>
          </p:cNvPr>
          <p:cNvSpPr txBox="1"/>
          <p:nvPr/>
        </p:nvSpPr>
        <p:spPr>
          <a:xfrm>
            <a:off x="2714895" y="4656955"/>
            <a:ext cx="6531604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600" b="1" dirty="0"/>
              <a:t>Calcular el nivel de variación (NV)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600" b="1" dirty="0"/>
              <a:t>Agrupar por traza (AYO1)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600" b="1" dirty="0"/>
              <a:t>Agrupar por traza y ordenar por frecuencia (AYO2)</a:t>
            </a:r>
            <a:endParaRPr lang="es-MX" sz="1600" b="1" dirty="0"/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600" b="1" dirty="0"/>
              <a:t>Algoritmo Selección continua (SC)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600" b="1" dirty="0"/>
              <a:t>Algoritmo de selección por frecuencia relativa (STFF)</a:t>
            </a:r>
          </a:p>
          <a:p>
            <a:pPr marL="285750">
              <a:buFont typeface="Wingdings" panose="05000000000000000000" pitchFamily="2" charset="2"/>
              <a:buChar char="q"/>
            </a:pPr>
            <a:r>
              <a:rPr lang="es-MX" sz="1600" b="1" dirty="0"/>
              <a:t>Algoritmo de selección de </a:t>
            </a:r>
            <a:r>
              <a:rPr lang="es-MX" sz="1400" b="1" dirty="0"/>
              <a:t>trazas</a:t>
            </a:r>
            <a:r>
              <a:rPr lang="es-MX" sz="1600" b="1" dirty="0"/>
              <a:t> de acuerdo a porcentaje (STP)</a:t>
            </a:r>
          </a:p>
        </p:txBody>
      </p:sp>
    </p:spTree>
    <p:extLst>
      <p:ext uri="{BB962C8B-B14F-4D97-AF65-F5344CB8AC3E}">
        <p14:creationId xmlns:p14="http://schemas.microsoft.com/office/powerpoint/2010/main" val="409073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598102" y="2421709"/>
          <a:ext cx="4165489" cy="1566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819">
                  <a:extLst>
                    <a:ext uri="{9D8B030D-6E8A-4147-A177-3AD203B41FA5}">
                      <a16:colId xmlns:a16="http://schemas.microsoft.com/office/drawing/2014/main" val="1167328240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1025229621"/>
                    </a:ext>
                  </a:extLst>
                </a:gridCol>
                <a:gridCol w="1560346">
                  <a:extLst>
                    <a:ext uri="{9D8B030D-6E8A-4147-A177-3AD203B41FA5}">
                      <a16:colId xmlns:a16="http://schemas.microsoft.com/office/drawing/2014/main" val="3203907999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3802578369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3630622052"/>
                    </a:ext>
                  </a:extLst>
                </a:gridCol>
              </a:tblGrid>
              <a:tr h="342296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CASO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ID EVENTO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ACTIVIDAD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MARCA DE TIEMPO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636645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REVISAR HISTORIAL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217659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CHECAR PRESION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483430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RECETA MEDICA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91491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5234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55471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28557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51" y="4506472"/>
            <a:ext cx="5262386" cy="130214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17</a:t>
            </a:fld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8019927" y="5808617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Fig. 2 </a:t>
            </a:r>
            <a:r>
              <a:rPr lang="es-MX" sz="1200" dirty="0"/>
              <a:t>Modelo de procesos BPMN.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72423" y="2147499"/>
            <a:ext cx="277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Tabla 1 </a:t>
            </a:r>
            <a:r>
              <a:rPr lang="es-MX" sz="1200" dirty="0"/>
              <a:t>Ejemplo de Bitácora de eventos.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67937" y="1550242"/>
            <a:ext cx="405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/>
              <a:t>Descubrimiento de modelos de procesos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686698" y="3144862"/>
            <a:ext cx="2020389" cy="966651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Algoritmo de descubrimiento (IM)</a:t>
            </a:r>
          </a:p>
        </p:txBody>
      </p:sp>
      <p:sp>
        <p:nvSpPr>
          <p:cNvPr id="15" name="Flecha doblada 14"/>
          <p:cNvSpPr/>
          <p:nvPr/>
        </p:nvSpPr>
        <p:spPr>
          <a:xfrm rot="5400000">
            <a:off x="5412377" y="1790682"/>
            <a:ext cx="705395" cy="2002969"/>
          </a:xfrm>
          <a:prstGeom prst="bentArrow">
            <a:avLst>
              <a:gd name="adj1" fmla="val 25000"/>
              <a:gd name="adj2" fmla="val 27780"/>
              <a:gd name="adj3" fmla="val 3056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Flecha doblada 15"/>
          <p:cNvSpPr/>
          <p:nvPr/>
        </p:nvSpPr>
        <p:spPr>
          <a:xfrm rot="5400000">
            <a:off x="8355874" y="2853915"/>
            <a:ext cx="705395" cy="2002969"/>
          </a:xfrm>
          <a:prstGeom prst="bentArrow">
            <a:avLst>
              <a:gd name="adj1" fmla="val 25000"/>
              <a:gd name="adj2" fmla="val 27780"/>
              <a:gd name="adj3" fmla="val 3056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4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598102" y="2421709"/>
          <a:ext cx="4165489" cy="1566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819">
                  <a:extLst>
                    <a:ext uri="{9D8B030D-6E8A-4147-A177-3AD203B41FA5}">
                      <a16:colId xmlns:a16="http://schemas.microsoft.com/office/drawing/2014/main" val="1167328240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1025229621"/>
                    </a:ext>
                  </a:extLst>
                </a:gridCol>
                <a:gridCol w="1560346">
                  <a:extLst>
                    <a:ext uri="{9D8B030D-6E8A-4147-A177-3AD203B41FA5}">
                      <a16:colId xmlns:a16="http://schemas.microsoft.com/office/drawing/2014/main" val="3203907999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3802578369"/>
                    </a:ext>
                  </a:extLst>
                </a:gridCol>
                <a:gridCol w="655108">
                  <a:extLst>
                    <a:ext uri="{9D8B030D-6E8A-4147-A177-3AD203B41FA5}">
                      <a16:colId xmlns:a16="http://schemas.microsoft.com/office/drawing/2014/main" val="3630622052"/>
                    </a:ext>
                  </a:extLst>
                </a:gridCol>
              </a:tblGrid>
              <a:tr h="342296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CASO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ID EVENTO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ACTIVIDAD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MARCA DE TIEMPO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636645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REVISAR HISTORIAL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217659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CHECAR PRESION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483430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RECETA MEDICA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91491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5234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55471"/>
                  </a:ext>
                </a:extLst>
              </a:tr>
              <a:tr h="185331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28557"/>
                  </a:ext>
                </a:extLst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10" y="2324652"/>
            <a:ext cx="6318779" cy="1563543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18</a:t>
            </a:fld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7583082" y="3888195"/>
            <a:ext cx="2299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Fig. 2 </a:t>
            </a:r>
            <a:r>
              <a:rPr lang="es-MX" sz="1200" dirty="0"/>
              <a:t>Modelo de procesos BPMN.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72423" y="2147499"/>
            <a:ext cx="277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Tabla 1 </a:t>
            </a:r>
            <a:r>
              <a:rPr lang="es-MX" sz="1200" dirty="0"/>
              <a:t>Ejemplo de Bitácora de eventos.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37606" y="1555751"/>
            <a:ext cx="405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/>
              <a:t>Verificación de conformidad (Alineación)</a:t>
            </a:r>
          </a:p>
        </p:txBody>
      </p:sp>
      <p:sp>
        <p:nvSpPr>
          <p:cNvPr id="2" name="Flecha derecha 1"/>
          <p:cNvSpPr/>
          <p:nvPr/>
        </p:nvSpPr>
        <p:spPr>
          <a:xfrm>
            <a:off x="4763591" y="3106423"/>
            <a:ext cx="687619" cy="1941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3423562" y="4681232"/>
          <a:ext cx="4231271" cy="90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60">
                  <a:extLst>
                    <a:ext uri="{9D8B030D-6E8A-4147-A177-3AD203B41FA5}">
                      <a16:colId xmlns:a16="http://schemas.microsoft.com/office/drawing/2014/main" val="2094418084"/>
                    </a:ext>
                  </a:extLst>
                </a:gridCol>
                <a:gridCol w="513126">
                  <a:extLst>
                    <a:ext uri="{9D8B030D-6E8A-4147-A177-3AD203B41FA5}">
                      <a16:colId xmlns:a16="http://schemas.microsoft.com/office/drawing/2014/main" val="1739609783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761121874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4203488237"/>
                    </a:ext>
                  </a:extLst>
                </a:gridCol>
                <a:gridCol w="513805">
                  <a:extLst>
                    <a:ext uri="{9D8B030D-6E8A-4147-A177-3AD203B41FA5}">
                      <a16:colId xmlns:a16="http://schemas.microsoft.com/office/drawing/2014/main" val="978740921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1677036266"/>
                    </a:ext>
                  </a:extLst>
                </a:gridCol>
                <a:gridCol w="513805">
                  <a:extLst>
                    <a:ext uri="{9D8B030D-6E8A-4147-A177-3AD203B41FA5}">
                      <a16:colId xmlns:a16="http://schemas.microsoft.com/office/drawing/2014/main" val="2468579336"/>
                    </a:ext>
                  </a:extLst>
                </a:gridCol>
              </a:tblGrid>
              <a:tr h="452847">
                <a:tc>
                  <a:txBody>
                    <a:bodyPr/>
                    <a:lstStyle/>
                    <a:p>
                      <a:r>
                        <a:rPr lang="es-MX" sz="1600" b="1" dirty="0"/>
                        <a:t>Registro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11113"/>
                  </a:ext>
                </a:extLst>
              </a:tr>
              <a:tr h="452847">
                <a:tc>
                  <a:txBody>
                    <a:bodyPr/>
                    <a:lstStyle/>
                    <a:p>
                      <a:r>
                        <a:rPr lang="es-MX" sz="1600" b="1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46424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4233459" y="4404233"/>
            <a:ext cx="210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Tabla 3 </a:t>
            </a:r>
            <a:r>
              <a:rPr lang="es-MX" sz="1200" dirty="0"/>
              <a:t>Ejemplo de Alineación.</a:t>
            </a:r>
          </a:p>
        </p:txBody>
      </p:sp>
    </p:spTree>
    <p:extLst>
      <p:ext uri="{BB962C8B-B14F-4D97-AF65-F5344CB8AC3E}">
        <p14:creationId xmlns:p14="http://schemas.microsoft.com/office/powerpoint/2010/main" val="299625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7937" y="121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2" y="987878"/>
            <a:ext cx="11098174" cy="3238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67937" y="1447483"/>
            <a:ext cx="2767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/>
              <a:t>Evaluación de conformidad</a:t>
            </a:r>
          </a:p>
          <a:p>
            <a:pPr algn="just"/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087189" y="3430175"/>
            <a:ext cx="7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19</a:t>
            </a:fld>
            <a:endParaRPr lang="es-MX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/>
              <a:t>Para evaluar la conformidad se hace uso de distintas métricas de calidad[5,6]: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MX" sz="2000" dirty="0"/>
              <a:t>Fitness: cuantifica la medida en que el modelo puede reproducir con precisión los registros (también llamados trazas).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MX" sz="2000" dirty="0"/>
              <a:t>Precisión: muestra la proporción del comportamiento representado por el modelo que no se observa en la bitácora.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MX" sz="2000" dirty="0"/>
              <a:t>Generalización: evalúa hasta qué punto el modelo es capaz de reproducir el comportamiento de un registro y puede ser visto como una medida de confianza en la precisión.</a:t>
            </a: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s-MX" sz="2000" dirty="0"/>
              <a:t>Simplicidad: captura la complejidad de un modelo de proceso en términos de legibilidad.</a:t>
            </a:r>
          </a:p>
          <a:p>
            <a:pPr algn="just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0483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7794" y="1562470"/>
            <a:ext cx="10515600" cy="4716410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Comité</a:t>
            </a:r>
          </a:p>
          <a:p>
            <a:pPr marL="0" indent="0" algn="ctr">
              <a:buNone/>
            </a:pPr>
            <a:r>
              <a:rPr lang="it-IT" dirty="0"/>
              <a:t>Dra. Heidy Marisol Marin Castro</a:t>
            </a:r>
          </a:p>
          <a:p>
            <a:pPr marL="0" indent="0" algn="ctr">
              <a:buNone/>
            </a:pPr>
            <a:r>
              <a:rPr lang="es-MX" dirty="0"/>
              <a:t>Dra. Ana Bertha Ríos Alvarado</a:t>
            </a:r>
          </a:p>
          <a:p>
            <a:pPr marL="0" indent="0" algn="ctr">
              <a:buNone/>
            </a:pPr>
            <a:r>
              <a:rPr lang="es-MX" dirty="0"/>
              <a:t>Dr. Edgar Tello Leal</a:t>
            </a:r>
          </a:p>
          <a:p>
            <a:pPr marL="0" indent="0" algn="ctr">
              <a:buNone/>
            </a:pPr>
            <a:r>
              <a:rPr lang="es-MX" dirty="0"/>
              <a:t>Dr. Miguel Morales Sandoval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865958"/>
            <a:ext cx="11098174" cy="323895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15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7937" y="121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METODOLOGÍA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2" y="987878"/>
            <a:ext cx="11098174" cy="3238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3292" y="1447483"/>
            <a:ext cx="3628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b="1" dirty="0"/>
              <a:t>Evaluación de conformidad (Fitness)</a:t>
            </a:r>
          </a:p>
          <a:p>
            <a:pPr algn="just"/>
            <a:endParaRPr lang="es-MX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087189" y="3430175"/>
            <a:ext cx="7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20</a:t>
            </a:fld>
            <a:endParaRPr lang="es-MX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3661007"/>
            <a:ext cx="10515600" cy="1483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000" dirty="0"/>
              <a:t>La ecuación 1 está dada por D, es el costo de las desviaciones ocurridas, X que es el valor máximo de movimientos en la bitácora de eventos y </a:t>
            </a:r>
            <a:r>
              <a:rPr lang="es-MX" sz="2000" dirty="0" err="1"/>
              <a:t>Y</a:t>
            </a:r>
            <a:r>
              <a:rPr lang="es-MX" sz="2000" dirty="0"/>
              <a:t> es el valor máximo de movimientos en el modelo [5].</a:t>
            </a:r>
          </a:p>
          <a:p>
            <a:pPr algn="just"/>
            <a:endParaRPr lang="es-MX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362056" y="2495864"/>
                <a:ext cx="3099951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dirty="0"/>
                  <a:t>Fitness=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MX">
                        <a:latin typeface="Cambria Math" panose="02040503050406030204" pitchFamily="18" charset="0"/>
                      </a:rPr>
                      <m:t>                           (1)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56" y="2495864"/>
                <a:ext cx="3099951" cy="485582"/>
              </a:xfrm>
              <a:prstGeom prst="rect">
                <a:avLst/>
              </a:prstGeom>
              <a:blipFill>
                <a:blip r:embed="rId3"/>
                <a:stretch>
                  <a:fillRect l="-1772" b="-7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34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81148" y="150911"/>
            <a:ext cx="11606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chemeClr val="accent5">
                    <a:lumMod val="75000"/>
                  </a:schemeClr>
                </a:solidFill>
              </a:rPr>
              <a:t>ESTUDIO DEL ESTADO DEL ARTE</a:t>
            </a:r>
            <a:endParaRPr lang="es-MX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8" y="1001668"/>
            <a:ext cx="11098174" cy="323895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81148" y="1325563"/>
          <a:ext cx="11098174" cy="4401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981">
                  <a:extLst>
                    <a:ext uri="{9D8B030D-6E8A-4147-A177-3AD203B41FA5}">
                      <a16:colId xmlns:a16="http://schemas.microsoft.com/office/drawing/2014/main" val="2891959549"/>
                    </a:ext>
                  </a:extLst>
                </a:gridCol>
                <a:gridCol w="1604683">
                  <a:extLst>
                    <a:ext uri="{9D8B030D-6E8A-4147-A177-3AD203B41FA5}">
                      <a16:colId xmlns:a16="http://schemas.microsoft.com/office/drawing/2014/main" val="2134418726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2063106666"/>
                    </a:ext>
                  </a:extLst>
                </a:gridCol>
                <a:gridCol w="493059">
                  <a:extLst>
                    <a:ext uri="{9D8B030D-6E8A-4147-A177-3AD203B41FA5}">
                      <a16:colId xmlns:a16="http://schemas.microsoft.com/office/drawing/2014/main" val="3896094701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690721716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875118788"/>
                    </a:ext>
                  </a:extLst>
                </a:gridCol>
                <a:gridCol w="1458532">
                  <a:extLst>
                    <a:ext uri="{9D8B030D-6E8A-4147-A177-3AD203B41FA5}">
                      <a16:colId xmlns:a16="http://schemas.microsoft.com/office/drawing/2014/main" val="617314939"/>
                    </a:ext>
                  </a:extLst>
                </a:gridCol>
                <a:gridCol w="732704">
                  <a:extLst>
                    <a:ext uri="{9D8B030D-6E8A-4147-A177-3AD203B41FA5}">
                      <a16:colId xmlns:a16="http://schemas.microsoft.com/office/drawing/2014/main" val="4087079251"/>
                    </a:ext>
                  </a:extLst>
                </a:gridCol>
                <a:gridCol w="582778">
                  <a:extLst>
                    <a:ext uri="{9D8B030D-6E8A-4147-A177-3AD203B41FA5}">
                      <a16:colId xmlns:a16="http://schemas.microsoft.com/office/drawing/2014/main" val="2813901412"/>
                    </a:ext>
                  </a:extLst>
                </a:gridCol>
                <a:gridCol w="805249">
                  <a:extLst>
                    <a:ext uri="{9D8B030D-6E8A-4147-A177-3AD203B41FA5}">
                      <a16:colId xmlns:a16="http://schemas.microsoft.com/office/drawing/2014/main" val="2789539769"/>
                    </a:ext>
                  </a:extLst>
                </a:gridCol>
                <a:gridCol w="805249">
                  <a:extLst>
                    <a:ext uri="{9D8B030D-6E8A-4147-A177-3AD203B41FA5}">
                      <a16:colId xmlns:a16="http://schemas.microsoft.com/office/drawing/2014/main" val="2460208720"/>
                    </a:ext>
                  </a:extLst>
                </a:gridCol>
                <a:gridCol w="605751">
                  <a:extLst>
                    <a:ext uri="{9D8B030D-6E8A-4147-A177-3AD203B41FA5}">
                      <a16:colId xmlns:a16="http://schemas.microsoft.com/office/drawing/2014/main" val="519310581"/>
                    </a:ext>
                  </a:extLst>
                </a:gridCol>
              </a:tblGrid>
              <a:tr h="502457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Ref.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Enfoque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Lenguaje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Orden de datos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Algoritmo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INF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68861"/>
                  </a:ext>
                </a:extLst>
              </a:tr>
              <a:tr h="45979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S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P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SP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RCC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DR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DA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ProM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0965700"/>
                  </a:ext>
                </a:extLst>
              </a:tr>
              <a:tr h="459790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Esther</a:t>
                      </a:r>
                    </a:p>
                    <a:p>
                      <a:pPr algn="ctr"/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Asare et al. (</a:t>
                      </a:r>
                      <a:r>
                        <a:rPr lang="es-MX" sz="1400" dirty="0">
                          <a:effectLst/>
                        </a:rPr>
                        <a:t>2020)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Alineación secuencial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Red Petri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4145" indent="-144145" algn="ctr">
                        <a:spcBef>
                          <a:spcPts val="1800"/>
                        </a:spcBef>
                        <a:spcAft>
                          <a:spcPts val="375"/>
                        </a:spcAft>
                      </a:pPr>
                      <a:r>
                        <a:rPr lang="es-MX" sz="1400" kern="0" spc="-105">
                          <a:effectLst/>
                        </a:rPr>
                        <a:t>✓</a:t>
                      </a:r>
                      <a:endParaRPr lang="es-MX" sz="18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InductiveMiner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912213"/>
                  </a:ext>
                </a:extLst>
              </a:tr>
              <a:tr h="48747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Fani</a:t>
                      </a:r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Sani</a:t>
                      </a:r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et  al. (</a:t>
                      </a:r>
                      <a:r>
                        <a:rPr lang="es-MX" sz="1400" dirty="0">
                          <a:effectLst/>
                        </a:rPr>
                        <a:t>2020)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Aproximación y simulación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Red Petri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InductiveMiner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121296"/>
                  </a:ext>
                </a:extLst>
              </a:tr>
              <a:tr h="502457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Xixi</a:t>
                      </a:r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Lu et al. (</a:t>
                      </a:r>
                      <a:r>
                        <a:rPr lang="es-MX" sz="1400" dirty="0">
                          <a:effectLst/>
                        </a:rPr>
                        <a:t>2014)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Resolución de P-trazas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Red Petri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InductiveMiner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056868"/>
                  </a:ext>
                </a:extLst>
              </a:tr>
              <a:tr h="502457">
                <a:tc>
                  <a:txBody>
                    <a:bodyPr/>
                    <a:lstStyle/>
                    <a:p>
                      <a:pPr algn="ctr"/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Han Van der </a:t>
                      </a:r>
                      <a:r>
                        <a:rPr lang="es-MX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s-MX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et al. (</a:t>
                      </a:r>
                      <a:r>
                        <a:rPr lang="es-MX" sz="1400" dirty="0">
                          <a:effectLst/>
                        </a:rPr>
                        <a:t>2020)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Aproximación y P-trazas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BPMN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InductiveMiner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771520"/>
                  </a:ext>
                </a:extLst>
              </a:tr>
              <a:tr h="919581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Propuesta, 2021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Aproximación, P-trazas y Preprocesamiento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BPMN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-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InductiveMiner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>
                          <a:effectLst/>
                        </a:rPr>
                        <a:t>✓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X</a:t>
                      </a:r>
                      <a:endParaRPr lang="es-MX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spc="-105" dirty="0">
                          <a:effectLst/>
                        </a:rPr>
                        <a:t>✓</a:t>
                      </a:r>
                      <a:endParaRPr lang="es-MX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945296"/>
                  </a:ext>
                </a:extLst>
              </a:tr>
            </a:tbl>
          </a:graphicData>
        </a:graphic>
      </p:graphicFrame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21</a:t>
            </a:fld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481148" y="6008914"/>
            <a:ext cx="431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S= Secuencial, P= Parcial, SP= Secuencial y Parcial.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1148" y="6264849"/>
            <a:ext cx="1076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RCC= Reducción de costo computacional, DR= Datos reales, DA= Datos artificiales, </a:t>
            </a:r>
            <a:r>
              <a:rPr lang="es-MX" sz="1600" dirty="0" err="1"/>
              <a:t>ProM</a:t>
            </a:r>
            <a:r>
              <a:rPr lang="es-MX" sz="1600" dirty="0"/>
              <a:t>= Uso de la herramienta, A= Alineación.</a:t>
            </a:r>
          </a:p>
        </p:txBody>
      </p:sp>
    </p:spTree>
    <p:extLst>
      <p:ext uri="{BB962C8B-B14F-4D97-AF65-F5344CB8AC3E}">
        <p14:creationId xmlns:p14="http://schemas.microsoft.com/office/powerpoint/2010/main" val="97563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ángulo 113">
            <a:extLst>
              <a:ext uri="{FF2B5EF4-FFF2-40B4-BE49-F238E27FC236}">
                <a16:creationId xmlns:a16="http://schemas.microsoft.com/office/drawing/2014/main" id="{ED4ED035-200F-4D56-BD73-17DCCAEB4C52}"/>
              </a:ext>
            </a:extLst>
          </p:cNvPr>
          <p:cNvSpPr/>
          <p:nvPr/>
        </p:nvSpPr>
        <p:spPr>
          <a:xfrm>
            <a:off x="261430" y="649118"/>
            <a:ext cx="10201919" cy="28505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E13B995-E530-40AA-91F5-149FBB01FCCC}"/>
              </a:ext>
            </a:extLst>
          </p:cNvPr>
          <p:cNvSpPr/>
          <p:nvPr/>
        </p:nvSpPr>
        <p:spPr>
          <a:xfrm>
            <a:off x="3835849" y="1006572"/>
            <a:ext cx="5007706" cy="21202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80986A39-C826-4915-9A52-3DDCBF547AD2}"/>
              </a:ext>
            </a:extLst>
          </p:cNvPr>
          <p:cNvSpPr/>
          <p:nvPr/>
        </p:nvSpPr>
        <p:spPr>
          <a:xfrm>
            <a:off x="8661873" y="4064643"/>
            <a:ext cx="3309940" cy="25258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6C96CDD9-8AB8-4405-BAEB-73EFB67A85F3}"/>
              </a:ext>
            </a:extLst>
          </p:cNvPr>
          <p:cNvSpPr/>
          <p:nvPr/>
        </p:nvSpPr>
        <p:spPr>
          <a:xfrm>
            <a:off x="5926033" y="3924583"/>
            <a:ext cx="1565004" cy="1186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415A3-729E-4C0B-9C09-69398A2C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1" y="321091"/>
            <a:ext cx="5246906" cy="272000"/>
          </a:xfrm>
        </p:spPr>
        <p:txBody>
          <a:bodyPr>
            <a:noAutofit/>
          </a:bodyPr>
          <a:lstStyle/>
          <a:p>
            <a:r>
              <a:rPr lang="es-MX" sz="2000" b="1" dirty="0"/>
              <a:t>1. Preprocesamiento de la bitácora de eventos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 flipV="1">
            <a:off x="3050805" y="1304804"/>
            <a:ext cx="1587527" cy="5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C43FDD63-F928-4E6A-A2E9-A1EBB8707916}"/>
              </a:ext>
            </a:extLst>
          </p:cNvPr>
          <p:cNvGrpSpPr/>
          <p:nvPr/>
        </p:nvGrpSpPr>
        <p:grpSpPr>
          <a:xfrm>
            <a:off x="376518" y="1194618"/>
            <a:ext cx="2486947" cy="1131704"/>
            <a:chOff x="407963" y="2975887"/>
            <a:chExt cx="2486947" cy="1131704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4C7BE814-41F2-47C4-B107-73186F797722}"/>
                </a:ext>
              </a:extLst>
            </p:cNvPr>
            <p:cNvSpPr/>
            <p:nvPr/>
          </p:nvSpPr>
          <p:spPr>
            <a:xfrm>
              <a:off x="407963" y="2975887"/>
              <a:ext cx="1508825" cy="1131704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F615C66-FAA3-4A52-9A0E-E1618AA99B19}"/>
                </a:ext>
              </a:extLst>
            </p:cNvPr>
            <p:cNvSpPr txBox="1"/>
            <p:nvPr/>
          </p:nvSpPr>
          <p:spPr>
            <a:xfrm>
              <a:off x="448001" y="3374992"/>
              <a:ext cx="2446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Bitácora de Eventos</a:t>
              </a: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431DF7-1E63-43E0-8775-ABF52FCE25AC}"/>
              </a:ext>
            </a:extLst>
          </p:cNvPr>
          <p:cNvSpPr txBox="1"/>
          <p:nvPr/>
        </p:nvSpPr>
        <p:spPr>
          <a:xfrm>
            <a:off x="-875294" y="8413034"/>
            <a:ext cx="131179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000" dirty="0"/>
              <a:t>Calcular resoluciones de trazas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2ECDBE4-EC46-4D19-9F48-624EC1E7E781}"/>
              </a:ext>
            </a:extLst>
          </p:cNvPr>
          <p:cNvGrpSpPr/>
          <p:nvPr/>
        </p:nvGrpSpPr>
        <p:grpSpPr>
          <a:xfrm>
            <a:off x="8991126" y="5089729"/>
            <a:ext cx="2401614" cy="1369685"/>
            <a:chOff x="-148358" y="4486869"/>
            <a:chExt cx="2401614" cy="1369685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5D31D831-CB51-46FC-B70E-466A101D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137" y="4940380"/>
              <a:ext cx="1657839" cy="916174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D8CECC2-4A9C-4D41-BD88-D24A8D3CDEF2}"/>
                </a:ext>
              </a:extLst>
            </p:cNvPr>
            <p:cNvSpPr txBox="1"/>
            <p:nvPr/>
          </p:nvSpPr>
          <p:spPr>
            <a:xfrm>
              <a:off x="-148358" y="4486869"/>
              <a:ext cx="2401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Modelo BPMN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D8D4089-83B8-4BB2-8406-2BD903D977D2}"/>
              </a:ext>
            </a:extLst>
          </p:cNvPr>
          <p:cNvSpPr txBox="1"/>
          <p:nvPr/>
        </p:nvSpPr>
        <p:spPr>
          <a:xfrm>
            <a:off x="9720233" y="4256075"/>
            <a:ext cx="9677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ADMP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2197680" y="1679350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NV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3D5061-B819-4C13-BE48-8277C01FC024}"/>
              </a:ext>
            </a:extLst>
          </p:cNvPr>
          <p:cNvSpPr txBox="1"/>
          <p:nvPr/>
        </p:nvSpPr>
        <p:spPr>
          <a:xfrm>
            <a:off x="2015493" y="5135507"/>
            <a:ext cx="6531604" cy="219290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050" b="1" dirty="0"/>
              <a:t>Calcular el nivel de variación (NV)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050" b="1" dirty="0"/>
              <a:t>Agrupar por traza (AYO1)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ES" sz="1050" b="1" dirty="0"/>
              <a:t>Agrupar por traza y ordenar por frecuencia (AYO2)</a:t>
            </a:r>
            <a:endParaRPr lang="es-MX" sz="1050" b="1" dirty="0"/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Selección continua (SC)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de selección por frecuencia relativa (STFF)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de selección de </a:t>
            </a:r>
            <a:r>
              <a:rPr lang="es-MX" sz="1000" b="1" dirty="0"/>
              <a:t>trazas</a:t>
            </a:r>
            <a:r>
              <a:rPr lang="es-MX" sz="1050" b="1" dirty="0"/>
              <a:t> de acuerdo a porcentaje (STP)</a:t>
            </a:r>
          </a:p>
          <a:p>
            <a:pPr marL="285750" algn="just"/>
            <a:endParaRPr lang="es-MX" sz="1050" b="1" dirty="0"/>
          </a:p>
          <a:p>
            <a:pPr marL="285750" algn="just"/>
            <a:endParaRPr lang="es-MX" sz="1050" b="1" dirty="0"/>
          </a:p>
          <a:p>
            <a:pPr marL="285750" algn="just"/>
            <a:endParaRPr lang="es-MX" sz="1050" b="1" dirty="0"/>
          </a:p>
          <a:p>
            <a:pPr marL="285750" algn="just"/>
            <a:endParaRPr lang="es-MX" sz="1050" b="1" dirty="0"/>
          </a:p>
          <a:p>
            <a:pPr marL="457200" indent="-1714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de descubrimiento de modelo de proceso (ADMP)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de alineamiento (AA)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Calculo Fitness (CF)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Algoritmo de ajuste de distribución de resultados (ADR)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Calculo de conformidad esperada (CCE)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Identificación de limite inferior y superior de conformidad (ILIYS)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r>
              <a:rPr lang="es-MX" sz="1050" b="1" dirty="0"/>
              <a:t>Evaluación de la conformidad (EC)</a:t>
            </a:r>
          </a:p>
          <a:p>
            <a:pPr marL="285750" algn="just">
              <a:buFont typeface="Wingdings" panose="05000000000000000000" pitchFamily="2" charset="2"/>
              <a:buChar char="q"/>
            </a:pPr>
            <a:endParaRPr lang="es-MX" sz="1050" b="1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79A5FE0-1F04-498A-8710-5C1F5B5C104B}"/>
              </a:ext>
            </a:extLst>
          </p:cNvPr>
          <p:cNvCxnSpPr>
            <a:cxnSpLocks/>
          </p:cNvCxnSpPr>
          <p:nvPr/>
        </p:nvCxnSpPr>
        <p:spPr>
          <a:xfrm>
            <a:off x="3010233" y="1864016"/>
            <a:ext cx="1619470" cy="93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0D1F58-81ED-4F9B-ACAF-73530CAC274D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884000" y="1864016"/>
            <a:ext cx="313680" cy="1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6039991" y="3992640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9EB3053-DB89-4F07-9EC0-2D387CAD68EE}"/>
              </a:ext>
            </a:extLst>
          </p:cNvPr>
          <p:cNvSpPr/>
          <p:nvPr/>
        </p:nvSpPr>
        <p:spPr>
          <a:xfrm rot="11702375">
            <a:off x="7479266" y="4566582"/>
            <a:ext cx="1132835" cy="36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8432B0AE-751B-4BFE-8F5D-9B2F6901C616}"/>
              </a:ext>
            </a:extLst>
          </p:cNvPr>
          <p:cNvSpPr/>
          <p:nvPr/>
        </p:nvSpPr>
        <p:spPr>
          <a:xfrm rot="8600191">
            <a:off x="7402404" y="3541645"/>
            <a:ext cx="1296976" cy="339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51BB600E-A462-421B-8FF1-30BF486359E7}"/>
              </a:ext>
            </a:extLst>
          </p:cNvPr>
          <p:cNvSpPr txBox="1">
            <a:spLocks/>
          </p:cNvSpPr>
          <p:nvPr/>
        </p:nvSpPr>
        <p:spPr>
          <a:xfrm>
            <a:off x="4622288" y="3382859"/>
            <a:ext cx="3069222" cy="604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/>
              <a:t>3.  Verificación de la Conformidad </a:t>
            </a:r>
          </a:p>
        </p:txBody>
      </p:sp>
      <p:pic>
        <p:nvPicPr>
          <p:cNvPr id="1026" name="Picture 2" descr="MODELADO DE PROCESOS DE NEGOCIO">
            <a:extLst>
              <a:ext uri="{FF2B5EF4-FFF2-40B4-BE49-F238E27FC236}">
                <a16:creationId xmlns:a16="http://schemas.microsoft.com/office/drawing/2014/main" id="{AD704349-3F9C-43E6-943A-9CE477A5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44" y="5453533"/>
            <a:ext cx="2871640" cy="99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ítulo 1">
            <a:extLst>
              <a:ext uri="{FF2B5EF4-FFF2-40B4-BE49-F238E27FC236}">
                <a16:creationId xmlns:a16="http://schemas.microsoft.com/office/drawing/2014/main" id="{63DE57AA-765F-479A-9259-C2E380395C88}"/>
              </a:ext>
            </a:extLst>
          </p:cNvPr>
          <p:cNvSpPr txBox="1">
            <a:spLocks/>
          </p:cNvSpPr>
          <p:nvPr/>
        </p:nvSpPr>
        <p:spPr>
          <a:xfrm>
            <a:off x="8449540" y="3589406"/>
            <a:ext cx="3742459" cy="468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/>
              <a:t>2. Descubrimiento del modelo de proceso</a:t>
            </a:r>
          </a:p>
        </p:txBody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746B66F1-044B-4B3E-A52C-B70770096FAA}"/>
              </a:ext>
            </a:extLst>
          </p:cNvPr>
          <p:cNvSpPr/>
          <p:nvPr/>
        </p:nvSpPr>
        <p:spPr>
          <a:xfrm rot="5400000">
            <a:off x="9264764" y="2759598"/>
            <a:ext cx="1441950" cy="339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543DC28C-2B14-4757-98F3-E54DF6B94015}"/>
              </a:ext>
            </a:extLst>
          </p:cNvPr>
          <p:cNvCxnSpPr>
            <a:cxnSpLocks/>
          </p:cNvCxnSpPr>
          <p:nvPr/>
        </p:nvCxnSpPr>
        <p:spPr>
          <a:xfrm>
            <a:off x="10230375" y="4681434"/>
            <a:ext cx="0" cy="77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2A48567B-7679-4A7C-958F-2F535A3641EA}"/>
              </a:ext>
            </a:extLst>
          </p:cNvPr>
          <p:cNvSpPr txBox="1"/>
          <p:nvPr/>
        </p:nvSpPr>
        <p:spPr>
          <a:xfrm>
            <a:off x="9539973" y="1820470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STP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9EE648D9-6D4C-40A5-9AC7-7AE2C69EE2E1}"/>
              </a:ext>
            </a:extLst>
          </p:cNvPr>
          <p:cNvCxnSpPr>
            <a:cxnSpLocks/>
          </p:cNvCxnSpPr>
          <p:nvPr/>
        </p:nvCxnSpPr>
        <p:spPr>
          <a:xfrm>
            <a:off x="8843555" y="1984513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ilindro 71">
            <a:extLst>
              <a:ext uri="{FF2B5EF4-FFF2-40B4-BE49-F238E27FC236}">
                <a16:creationId xmlns:a16="http://schemas.microsoft.com/office/drawing/2014/main" id="{45300231-CBCE-45D9-AB87-9BC45BB548B8}"/>
              </a:ext>
            </a:extLst>
          </p:cNvPr>
          <p:cNvSpPr/>
          <p:nvPr/>
        </p:nvSpPr>
        <p:spPr>
          <a:xfrm>
            <a:off x="4602950" y="1069825"/>
            <a:ext cx="857731" cy="45338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BC55181-2302-4B41-B547-2796C137777D}"/>
              </a:ext>
            </a:extLst>
          </p:cNvPr>
          <p:cNvSpPr txBox="1"/>
          <p:nvPr/>
        </p:nvSpPr>
        <p:spPr>
          <a:xfrm>
            <a:off x="4357807" y="1229507"/>
            <a:ext cx="136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C1</a:t>
            </a:r>
          </a:p>
        </p:txBody>
      </p:sp>
      <p:sp>
        <p:nvSpPr>
          <p:cNvPr id="74" name="Cilindro 73">
            <a:extLst>
              <a:ext uri="{FF2B5EF4-FFF2-40B4-BE49-F238E27FC236}">
                <a16:creationId xmlns:a16="http://schemas.microsoft.com/office/drawing/2014/main" id="{45300231-CBCE-45D9-AB87-9BC45BB548B8}"/>
              </a:ext>
            </a:extLst>
          </p:cNvPr>
          <p:cNvSpPr/>
          <p:nvPr/>
        </p:nvSpPr>
        <p:spPr>
          <a:xfrm>
            <a:off x="4633424" y="2580764"/>
            <a:ext cx="857731" cy="45338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BC55181-2302-4B41-B547-2796C137777D}"/>
              </a:ext>
            </a:extLst>
          </p:cNvPr>
          <p:cNvSpPr txBox="1"/>
          <p:nvPr/>
        </p:nvSpPr>
        <p:spPr>
          <a:xfrm>
            <a:off x="4388281" y="2740446"/>
            <a:ext cx="136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5882050" y="1097146"/>
            <a:ext cx="11234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AYO1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7445109" y="1120138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SC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5983854" y="2639191"/>
            <a:ext cx="10216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AYO2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6DC0319-B460-457D-97A3-FFEB7A7D9DE0}"/>
              </a:ext>
            </a:extLst>
          </p:cNvPr>
          <p:cNvSpPr txBox="1"/>
          <p:nvPr/>
        </p:nvSpPr>
        <p:spPr>
          <a:xfrm>
            <a:off x="7491728" y="2617665"/>
            <a:ext cx="82561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STFF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5371464" y="1285376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6903686" y="1304804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5460681" y="2820377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1596136D-8977-48B3-8562-BF3048988DC4}"/>
              </a:ext>
            </a:extLst>
          </p:cNvPr>
          <p:cNvCxnSpPr>
            <a:cxnSpLocks/>
          </p:cNvCxnSpPr>
          <p:nvPr/>
        </p:nvCxnSpPr>
        <p:spPr>
          <a:xfrm>
            <a:off x="7005490" y="2802331"/>
            <a:ext cx="50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6056444" y="4412738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CF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C96CDD9-8AB8-4405-BAEB-73EFB67A85F3}"/>
              </a:ext>
            </a:extLst>
          </p:cNvPr>
          <p:cNvSpPr/>
          <p:nvPr/>
        </p:nvSpPr>
        <p:spPr>
          <a:xfrm>
            <a:off x="4190963" y="3848490"/>
            <a:ext cx="1565004" cy="1186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4354363" y="4196499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ADR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6C96CDD9-8AB8-4405-BAEB-73EFB67A85F3}"/>
              </a:ext>
            </a:extLst>
          </p:cNvPr>
          <p:cNvSpPr/>
          <p:nvPr/>
        </p:nvSpPr>
        <p:spPr>
          <a:xfrm>
            <a:off x="2512810" y="3804602"/>
            <a:ext cx="1565004" cy="1186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2636238" y="4172118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CCE</a:t>
            </a:r>
          </a:p>
        </p:txBody>
      </p:sp>
      <p:sp>
        <p:nvSpPr>
          <p:cNvPr id="125" name="Flecha: a la derecha 8">
            <a:extLst>
              <a:ext uri="{FF2B5EF4-FFF2-40B4-BE49-F238E27FC236}">
                <a16:creationId xmlns:a16="http://schemas.microsoft.com/office/drawing/2014/main" id="{89EB3053-DB89-4F07-9EC0-2D387CAD68EE}"/>
              </a:ext>
            </a:extLst>
          </p:cNvPr>
          <p:cNvSpPr/>
          <p:nvPr/>
        </p:nvSpPr>
        <p:spPr>
          <a:xfrm rot="10800000">
            <a:off x="2112310" y="4166526"/>
            <a:ext cx="427881" cy="36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6C96CDD9-8AB8-4405-BAEB-73EFB67A85F3}"/>
              </a:ext>
            </a:extLst>
          </p:cNvPr>
          <p:cNvSpPr/>
          <p:nvPr/>
        </p:nvSpPr>
        <p:spPr>
          <a:xfrm>
            <a:off x="524414" y="3832723"/>
            <a:ext cx="1565004" cy="1186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680422" y="4220176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ILIYS</a:t>
            </a:r>
          </a:p>
        </p:txBody>
      </p:sp>
      <p:sp>
        <p:nvSpPr>
          <p:cNvPr id="112" name="Flecha: a la derecha 8">
            <a:extLst>
              <a:ext uri="{FF2B5EF4-FFF2-40B4-BE49-F238E27FC236}">
                <a16:creationId xmlns:a16="http://schemas.microsoft.com/office/drawing/2014/main" id="{89EB3053-DB89-4F07-9EC0-2D387CAD68EE}"/>
              </a:ext>
            </a:extLst>
          </p:cNvPr>
          <p:cNvSpPr/>
          <p:nvPr/>
        </p:nvSpPr>
        <p:spPr>
          <a:xfrm rot="10800000">
            <a:off x="5541844" y="4216004"/>
            <a:ext cx="442010" cy="36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8" name="Flecha: a la derecha 8">
            <a:extLst>
              <a:ext uri="{FF2B5EF4-FFF2-40B4-BE49-F238E27FC236}">
                <a16:creationId xmlns:a16="http://schemas.microsoft.com/office/drawing/2014/main" id="{89EB3053-DB89-4F07-9EC0-2D387CAD68EE}"/>
              </a:ext>
            </a:extLst>
          </p:cNvPr>
          <p:cNvSpPr/>
          <p:nvPr/>
        </p:nvSpPr>
        <p:spPr>
          <a:xfrm rot="10800000">
            <a:off x="3880700" y="4200557"/>
            <a:ext cx="427881" cy="36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29606" y="1798453"/>
                <a:ext cx="823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6" y="1798453"/>
                <a:ext cx="823687" cy="276999"/>
              </a:xfrm>
              <a:prstGeom prst="rect">
                <a:avLst/>
              </a:prstGeom>
              <a:blipFill>
                <a:blip r:embed="rId5"/>
                <a:stretch>
                  <a:fillRect l="-5926" r="-5926" b="-2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uadroTexto 127"/>
              <p:cNvSpPr txBox="1"/>
              <p:nvPr/>
            </p:nvSpPr>
            <p:spPr>
              <a:xfrm>
                <a:off x="2299115" y="1992828"/>
                <a:ext cx="518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8" name="CuadroTexto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115" y="1992828"/>
                <a:ext cx="518283" cy="276999"/>
              </a:xfrm>
              <a:prstGeom prst="rect">
                <a:avLst/>
              </a:prstGeom>
              <a:blipFill>
                <a:blip r:embed="rId6"/>
                <a:stretch>
                  <a:fillRect l="-9412" t="-2222" r="-16471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>
                <a:off x="3210951" y="1177079"/>
                <a:ext cx="1023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1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𝑢𝑚𝑏𝑟𝑎𝑙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1400" b="0" dirty="0"/>
              </a:p>
              <a:p>
                <a:pPr algn="ctr"/>
                <a:r>
                  <a:rPr lang="es-MX" sz="1400" dirty="0"/>
                  <a:t>(alto)</a:t>
                </a:r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51" y="1177079"/>
                <a:ext cx="1023036" cy="430887"/>
              </a:xfrm>
              <a:prstGeom prst="rect">
                <a:avLst/>
              </a:prstGeom>
              <a:blipFill>
                <a:blip r:embed="rId7"/>
                <a:stretch>
                  <a:fillRect l="-4167" b="-239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>
                <a:off x="3119256" y="2404862"/>
                <a:ext cx="10230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𝑢𝑚𝑏𝑟𝑎𝑙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1400" b="0" dirty="0"/>
              </a:p>
              <a:p>
                <a:pPr algn="ctr"/>
                <a:r>
                  <a:rPr lang="es-MX" sz="1400" dirty="0"/>
                  <a:t>(bajo)</a:t>
                </a:r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56" y="2404862"/>
                <a:ext cx="1023036" cy="430887"/>
              </a:xfrm>
              <a:prstGeom prst="rect">
                <a:avLst/>
              </a:prstGeom>
              <a:blipFill>
                <a:blip r:embed="rId8"/>
                <a:stretch>
                  <a:fillRect l="-4167" b="-239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6C96CDD9-8AB8-4405-BAEB-73EFB67A85F3}"/>
              </a:ext>
            </a:extLst>
          </p:cNvPr>
          <p:cNvSpPr/>
          <p:nvPr/>
        </p:nvSpPr>
        <p:spPr>
          <a:xfrm>
            <a:off x="527688" y="5321569"/>
            <a:ext cx="1565004" cy="1186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CDDDA6C-6AB3-4AAD-8772-1E50982939D5}"/>
              </a:ext>
            </a:extLst>
          </p:cNvPr>
          <p:cNvSpPr txBox="1"/>
          <p:nvPr/>
        </p:nvSpPr>
        <p:spPr>
          <a:xfrm>
            <a:off x="683696" y="5709022"/>
            <a:ext cx="1222437" cy="38124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EC</a:t>
            </a:r>
          </a:p>
        </p:txBody>
      </p:sp>
      <p:sp>
        <p:nvSpPr>
          <p:cNvPr id="56" name="Flecha: a la derecha 8">
            <a:extLst>
              <a:ext uri="{FF2B5EF4-FFF2-40B4-BE49-F238E27FC236}">
                <a16:creationId xmlns:a16="http://schemas.microsoft.com/office/drawing/2014/main" id="{89EB3053-DB89-4F07-9EC0-2D387CAD68EE}"/>
              </a:ext>
            </a:extLst>
          </p:cNvPr>
          <p:cNvSpPr/>
          <p:nvPr/>
        </p:nvSpPr>
        <p:spPr>
          <a:xfrm rot="5400000">
            <a:off x="1057650" y="5045987"/>
            <a:ext cx="427881" cy="36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664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23</a:t>
            </a:fld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0" y="6209211"/>
            <a:ext cx="609600" cy="330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463834" y="6209211"/>
            <a:ext cx="609600" cy="3309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7141029" y="6209211"/>
            <a:ext cx="609600" cy="3309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696685" y="6220606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Actividades realizadas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73434" y="6190008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Actividades en proceso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784516" y="6190008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Actividades por realizar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5EFE6A-162A-4962-8689-E869CB0D3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27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5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148" y="0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ÍNDICE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Introducción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Planteamiento del problema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Objetivo General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Objetivos Específicos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Metodología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Trabajos Relacionados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Resultados Parciales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Conclusiones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865958"/>
            <a:ext cx="11098174" cy="32389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8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611" y="1494700"/>
            <a:ext cx="10770326" cy="20845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Las organizaciones representan el comportamiento de sus procesos mediante modelos, estos se utilizan para obtener información que sea de utilidad para las dependencias. </a:t>
            </a:r>
          </a:p>
          <a:p>
            <a:pPr algn="just"/>
            <a:r>
              <a:rPr lang="es-MX" dirty="0"/>
              <a:t>La minería de procesos es un área de estudio encargada de analizar los modelos generados dentro de una organización y las bitácoras de eventos obtenidos de los sistemas de información de la misma.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INTRODUCCIÓN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4</a:t>
            </a:fld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3222172" y="3461799"/>
            <a:ext cx="5138058" cy="241104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5307874" y="3515436"/>
            <a:ext cx="2285999" cy="2239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4060372" y="3534124"/>
            <a:ext cx="2285999" cy="2239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136571" y="4192452"/>
            <a:ext cx="117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Modelos de procesos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291544" y="4215002"/>
            <a:ext cx="117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u="sng" dirty="0"/>
              <a:t>Minería de procesos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48536" y="4044457"/>
            <a:ext cx="144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Ciencias </a:t>
            </a:r>
          </a:p>
          <a:p>
            <a:pPr algn="ctr"/>
            <a:r>
              <a:rPr lang="es-MX" dirty="0"/>
              <a:t>de la Computación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275241" y="5870012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Fig. 1 </a:t>
            </a:r>
            <a:r>
              <a:rPr lang="es-MX" dirty="0"/>
              <a:t>Minería de procesos.</a:t>
            </a:r>
          </a:p>
        </p:txBody>
      </p:sp>
    </p:spTree>
    <p:extLst>
      <p:ext uri="{BB962C8B-B14F-4D97-AF65-F5344CB8AC3E}">
        <p14:creationId xmlns:p14="http://schemas.microsoft.com/office/powerpoint/2010/main" val="86723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Definición 1.</a:t>
            </a:r>
            <a:r>
              <a:rPr lang="es-MX" dirty="0"/>
              <a:t> (Taza o registro). Una traza es una secuencia de un conjunto de eventos, σ= (E</a:t>
            </a:r>
            <a:r>
              <a:rPr lang="es-MX" baseline="-25000" dirty="0"/>
              <a:t>1</a:t>
            </a:r>
            <a:r>
              <a:rPr lang="es-MX" dirty="0"/>
              <a:t>, …, E</a:t>
            </a:r>
            <a:r>
              <a:rPr lang="es-MX" baseline="-25000" dirty="0"/>
              <a:t>n</a:t>
            </a:r>
            <a:r>
              <a:rPr lang="es-MX" dirty="0"/>
              <a:t>); donde E representa un evento o actividad en el proceso y σ el conjunto de todos los eventos que surgieron en dicho registro.</a:t>
            </a:r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INTRODUCCIÓN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16268"/>
              </p:ext>
            </p:extLst>
          </p:nvPr>
        </p:nvGraphicFramePr>
        <p:xfrm>
          <a:off x="2932000" y="3919583"/>
          <a:ext cx="6023754" cy="206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248">
                  <a:extLst>
                    <a:ext uri="{9D8B030D-6E8A-4147-A177-3AD203B41FA5}">
                      <a16:colId xmlns:a16="http://schemas.microsoft.com/office/drawing/2014/main" val="1167328240"/>
                    </a:ext>
                  </a:extLst>
                </a:gridCol>
                <a:gridCol w="947357">
                  <a:extLst>
                    <a:ext uri="{9D8B030D-6E8A-4147-A177-3AD203B41FA5}">
                      <a16:colId xmlns:a16="http://schemas.microsoft.com/office/drawing/2014/main" val="1025229621"/>
                    </a:ext>
                  </a:extLst>
                </a:gridCol>
                <a:gridCol w="2256433">
                  <a:extLst>
                    <a:ext uri="{9D8B030D-6E8A-4147-A177-3AD203B41FA5}">
                      <a16:colId xmlns:a16="http://schemas.microsoft.com/office/drawing/2014/main" val="3203907999"/>
                    </a:ext>
                  </a:extLst>
                </a:gridCol>
                <a:gridCol w="947358">
                  <a:extLst>
                    <a:ext uri="{9D8B030D-6E8A-4147-A177-3AD203B41FA5}">
                      <a16:colId xmlns:a16="http://schemas.microsoft.com/office/drawing/2014/main" val="3802578369"/>
                    </a:ext>
                  </a:extLst>
                </a:gridCol>
                <a:gridCol w="947358">
                  <a:extLst>
                    <a:ext uri="{9D8B030D-6E8A-4147-A177-3AD203B41FA5}">
                      <a16:colId xmlns:a16="http://schemas.microsoft.com/office/drawing/2014/main" val="3630622052"/>
                    </a:ext>
                  </a:extLst>
                </a:gridCol>
              </a:tblGrid>
              <a:tr h="457494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CASO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ID EVENTO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ACTIVIDAD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MARCA DE TIEMPO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636645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REVISAR HISTORIAL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13:00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217659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B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CHECAR PRESION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13:30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48343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C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RECETA MEDICA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14:00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9149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DATOS DEL PACIENTE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14:30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523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1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15:00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5547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SALIDA DEL PACIENTE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16:00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28557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837268" y="3566931"/>
            <a:ext cx="45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1 </a:t>
            </a:r>
            <a:r>
              <a:rPr lang="es-MX" dirty="0"/>
              <a:t>Ejemplo de traza o registro de eventos.</a:t>
            </a:r>
          </a:p>
        </p:txBody>
      </p:sp>
    </p:spTree>
    <p:extLst>
      <p:ext uri="{BB962C8B-B14F-4D97-AF65-F5344CB8AC3E}">
        <p14:creationId xmlns:p14="http://schemas.microsoft.com/office/powerpoint/2010/main" val="380145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605" y="1555750"/>
            <a:ext cx="4752703" cy="4627335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Definición 2.</a:t>
            </a:r>
            <a:r>
              <a:rPr lang="es-MX" dirty="0"/>
              <a:t> (Bitácora de eventos). Una bitácora de eventos  L=(</a:t>
            </a:r>
            <a:r>
              <a:rPr lang="es-MX" dirty="0">
                <a:sym typeface="Symbol" panose="05050102010706020507" pitchFamily="18" charset="2"/>
              </a:rPr>
              <a:t></a:t>
            </a:r>
            <a:r>
              <a:rPr lang="es-MX" dirty="0"/>
              <a:t>, A),  donde </a:t>
            </a:r>
            <a:r>
              <a:rPr lang="es-MX" dirty="0">
                <a:sym typeface="Symbol" panose="05050102010706020507" pitchFamily="18" charset="2"/>
              </a:rPr>
              <a:t></a:t>
            </a:r>
            <a:r>
              <a:rPr lang="es-MX" dirty="0"/>
              <a:t> es el conjunto de trazas y A es el conjunto de actividades asociadas a los eventos de todas las trazas.</a:t>
            </a:r>
          </a:p>
          <a:p>
            <a:pPr algn="just"/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INTRODUCCIÓN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76423"/>
              </p:ext>
            </p:extLst>
          </p:nvPr>
        </p:nvGraphicFramePr>
        <p:xfrm>
          <a:off x="5695406" y="1876127"/>
          <a:ext cx="6023754" cy="4746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248">
                  <a:extLst>
                    <a:ext uri="{9D8B030D-6E8A-4147-A177-3AD203B41FA5}">
                      <a16:colId xmlns:a16="http://schemas.microsoft.com/office/drawing/2014/main" val="1167328240"/>
                    </a:ext>
                  </a:extLst>
                </a:gridCol>
                <a:gridCol w="947357">
                  <a:extLst>
                    <a:ext uri="{9D8B030D-6E8A-4147-A177-3AD203B41FA5}">
                      <a16:colId xmlns:a16="http://schemas.microsoft.com/office/drawing/2014/main" val="1025229621"/>
                    </a:ext>
                  </a:extLst>
                </a:gridCol>
                <a:gridCol w="2256433">
                  <a:extLst>
                    <a:ext uri="{9D8B030D-6E8A-4147-A177-3AD203B41FA5}">
                      <a16:colId xmlns:a16="http://schemas.microsoft.com/office/drawing/2014/main" val="3203907999"/>
                    </a:ext>
                  </a:extLst>
                </a:gridCol>
                <a:gridCol w="947358">
                  <a:extLst>
                    <a:ext uri="{9D8B030D-6E8A-4147-A177-3AD203B41FA5}">
                      <a16:colId xmlns:a16="http://schemas.microsoft.com/office/drawing/2014/main" val="3802578369"/>
                    </a:ext>
                  </a:extLst>
                </a:gridCol>
                <a:gridCol w="947358">
                  <a:extLst>
                    <a:ext uri="{9D8B030D-6E8A-4147-A177-3AD203B41FA5}">
                      <a16:colId xmlns:a16="http://schemas.microsoft.com/office/drawing/2014/main" val="3630622052"/>
                    </a:ext>
                  </a:extLst>
                </a:gridCol>
              </a:tblGrid>
              <a:tr h="457494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CASO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ID EVENTO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ACTIVIDAD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MARCA DE TIEMPO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636645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REVISAR HISTORIAL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217659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48343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9149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523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5547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2855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REVISAR HISTORIAL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12:00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30845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54452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79083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91547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AGENDAR CITA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751886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20:00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605268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REVISAR HISTORIAL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10:00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159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11:30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419098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12:00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35845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50575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71519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18:00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50681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989770" y="1506795"/>
            <a:ext cx="403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2 </a:t>
            </a:r>
            <a:r>
              <a:rPr lang="es-MX" dirty="0"/>
              <a:t>Ejemplo una bitácora de eventos.</a:t>
            </a:r>
          </a:p>
        </p:txBody>
      </p:sp>
    </p:spTree>
    <p:extLst>
      <p:ext uri="{BB962C8B-B14F-4D97-AF65-F5344CB8AC3E}">
        <p14:creationId xmlns:p14="http://schemas.microsoft.com/office/powerpoint/2010/main" val="85810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7604" y="1555750"/>
            <a:ext cx="6773091" cy="160546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b="1" dirty="0"/>
              <a:t>Definición 3.</a:t>
            </a:r>
            <a:r>
              <a:rPr lang="es-MX" dirty="0"/>
              <a:t> (Modelo de procesos). Un modelo de procesos M = (N; </a:t>
            </a:r>
            <a:r>
              <a:rPr lang="es-MX" dirty="0" err="1"/>
              <a:t>Eg</a:t>
            </a:r>
            <a:r>
              <a:rPr lang="es-MX" dirty="0"/>
              <a:t>), donde N={i: evento inicial, o: evento final, T: actividades del proceso, G</a:t>
            </a:r>
            <a:r>
              <a:rPr lang="es-MX" baseline="30000" dirty="0"/>
              <a:t>+</a:t>
            </a:r>
            <a:r>
              <a:rPr lang="es-MX" dirty="0"/>
              <a:t>:conjunto de compuertas AND, </a:t>
            </a:r>
            <a:r>
              <a:rPr lang="es-MX" dirty="0" err="1"/>
              <a:t>G</a:t>
            </a:r>
            <a:r>
              <a:rPr lang="es-MX" baseline="30000" dirty="0" err="1"/>
              <a:t>x</a:t>
            </a:r>
            <a:r>
              <a:rPr lang="es-MX" baseline="30000" dirty="0"/>
              <a:t> </a:t>
            </a:r>
            <a:r>
              <a:rPr lang="es-MX" dirty="0"/>
              <a:t>:conjunto de compuertas XOR, </a:t>
            </a:r>
            <a:r>
              <a:rPr lang="es-MX" dirty="0" err="1"/>
              <a:t>G</a:t>
            </a:r>
            <a:r>
              <a:rPr lang="es-MX" baseline="30000" dirty="0" err="1"/>
              <a:t>o</a:t>
            </a:r>
            <a:r>
              <a:rPr lang="es-MX" dirty="0"/>
              <a:t>: conjunto de compuertas OR, G: G</a:t>
            </a:r>
            <a:r>
              <a:rPr lang="es-MX" baseline="30000" dirty="0"/>
              <a:t>+</a:t>
            </a:r>
            <a:r>
              <a:rPr lang="es-MX" dirty="0">
                <a:sym typeface="Symbol" panose="05050102010706020507" pitchFamily="18" charset="2"/>
              </a:rPr>
              <a:t></a:t>
            </a:r>
            <a:r>
              <a:rPr lang="es-MX" dirty="0"/>
              <a:t> </a:t>
            </a:r>
            <a:r>
              <a:rPr lang="es-MX" dirty="0" err="1"/>
              <a:t>G</a:t>
            </a:r>
            <a:r>
              <a:rPr lang="es-MX" baseline="30000" dirty="0" err="1"/>
              <a:t>x</a:t>
            </a:r>
            <a:r>
              <a:rPr lang="es-MX" dirty="0">
                <a:sym typeface="Symbol" panose="05050102010706020507" pitchFamily="18" charset="2"/>
              </a:rPr>
              <a:t></a:t>
            </a:r>
            <a:r>
              <a:rPr lang="es-MX" dirty="0"/>
              <a:t> </a:t>
            </a:r>
            <a:r>
              <a:rPr lang="es-MX" dirty="0" err="1"/>
              <a:t>G</a:t>
            </a:r>
            <a:r>
              <a:rPr lang="es-MX" baseline="30000" dirty="0" err="1"/>
              <a:t>o</a:t>
            </a:r>
            <a:r>
              <a:rPr lang="es-MX" dirty="0"/>
              <a:t> } y </a:t>
            </a:r>
            <a:r>
              <a:rPr lang="es-MX" dirty="0" err="1"/>
              <a:t>Eg</a:t>
            </a:r>
            <a:r>
              <a:rPr lang="es-MX" dirty="0"/>
              <a:t> el conjunto de arcos del grafo.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INTRODUCCIÓN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82244"/>
              </p:ext>
            </p:extLst>
          </p:nvPr>
        </p:nvGraphicFramePr>
        <p:xfrm>
          <a:off x="7210696" y="1876127"/>
          <a:ext cx="4508464" cy="4746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500">
                  <a:extLst>
                    <a:ext uri="{9D8B030D-6E8A-4147-A177-3AD203B41FA5}">
                      <a16:colId xmlns:a16="http://schemas.microsoft.com/office/drawing/2014/main" val="1167328240"/>
                    </a:ext>
                  </a:extLst>
                </a:gridCol>
                <a:gridCol w="709047">
                  <a:extLst>
                    <a:ext uri="{9D8B030D-6E8A-4147-A177-3AD203B41FA5}">
                      <a16:colId xmlns:a16="http://schemas.microsoft.com/office/drawing/2014/main" val="1025229621"/>
                    </a:ext>
                  </a:extLst>
                </a:gridCol>
                <a:gridCol w="1688821">
                  <a:extLst>
                    <a:ext uri="{9D8B030D-6E8A-4147-A177-3AD203B41FA5}">
                      <a16:colId xmlns:a16="http://schemas.microsoft.com/office/drawing/2014/main" val="3203907999"/>
                    </a:ext>
                  </a:extLst>
                </a:gridCol>
                <a:gridCol w="709048">
                  <a:extLst>
                    <a:ext uri="{9D8B030D-6E8A-4147-A177-3AD203B41FA5}">
                      <a16:colId xmlns:a16="http://schemas.microsoft.com/office/drawing/2014/main" val="3802578369"/>
                    </a:ext>
                  </a:extLst>
                </a:gridCol>
                <a:gridCol w="709048">
                  <a:extLst>
                    <a:ext uri="{9D8B030D-6E8A-4147-A177-3AD203B41FA5}">
                      <a16:colId xmlns:a16="http://schemas.microsoft.com/office/drawing/2014/main" val="3630622052"/>
                    </a:ext>
                  </a:extLst>
                </a:gridCol>
              </a:tblGrid>
              <a:tr h="457494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CASO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ID EVENTO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ACTIVIDAD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MARCA DE TIEMPO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636645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>
                          <a:effectLst/>
                        </a:rPr>
                        <a:t>REVISAR HISTORIAL</a:t>
                      </a:r>
                      <a:endParaRPr lang="es-MX" sz="9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217659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48343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9149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14:30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523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5547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52855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REVISAR HISTORIAL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12:00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30845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54452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79083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915477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AGENDAR CITA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16:00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751886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20:00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605268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REVISAR HISTORIAL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10:00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159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B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CHECAR PRESION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11:30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419098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RECETA MEDICA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12:00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358450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DATOS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13:30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505754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SEGUIMIENTO</a:t>
                      </a:r>
                      <a:r>
                        <a:rPr lang="es-MX" sz="9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MEDICO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15:00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715191"/>
                  </a:ext>
                </a:extLst>
              </a:tr>
              <a:tr h="238278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SALIDA DEL PACIENTE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18:00</a:t>
                      </a:r>
                      <a:endParaRPr lang="es-MX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50681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447099" y="1467202"/>
            <a:ext cx="403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2 </a:t>
            </a:r>
            <a:r>
              <a:rPr lang="es-MX" dirty="0"/>
              <a:t>Ejemplo una bitácora de eventos.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790"/>
          <a:stretch/>
        </p:blipFill>
        <p:spPr>
          <a:xfrm>
            <a:off x="60959" y="4206480"/>
            <a:ext cx="7052083" cy="2273477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41350" y="3829228"/>
            <a:ext cx="4712897" cy="377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2400" dirty="0"/>
              <a:t>Modelo de procesos(BPMN).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57238" y="6373076"/>
            <a:ext cx="339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Fig. 2 </a:t>
            </a:r>
            <a:r>
              <a:rPr lang="es-MX" dirty="0"/>
              <a:t>Modelo de procesos BPMN.</a:t>
            </a:r>
          </a:p>
        </p:txBody>
      </p:sp>
      <p:sp>
        <p:nvSpPr>
          <p:cNvPr id="11" name="Flecha curvada hacia abajo 10"/>
          <p:cNvSpPr/>
          <p:nvPr/>
        </p:nvSpPr>
        <p:spPr>
          <a:xfrm rot="9536763" flipV="1">
            <a:off x="3934640" y="3079650"/>
            <a:ext cx="3121399" cy="857217"/>
          </a:xfrm>
          <a:prstGeom prst="curvedDownArrow">
            <a:avLst>
              <a:gd name="adj1" fmla="val 25000"/>
              <a:gd name="adj2" fmla="val 107579"/>
              <a:gd name="adj3" fmla="val 45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PLANTEAMIENTO DEL PROBLEMA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8</a:t>
            </a:fld>
            <a:endParaRPr lang="es-MX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52CED8C4-B1BA-4CA5-9C52-DAE79BCE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verificación de conformidad es de suma importancia para identificar desviaciones, sean desaseadas o no.</a:t>
            </a:r>
          </a:p>
          <a:p>
            <a:pPr algn="just"/>
            <a:r>
              <a:rPr lang="es-MX" dirty="0"/>
              <a:t>En el sector salud los procesos hospitalarios requieren modelos flexibles que permitan el flujo de los procesos registrados por el sistema de información.</a:t>
            </a:r>
          </a:p>
          <a:p>
            <a:pPr algn="just"/>
            <a:r>
              <a:rPr lang="es-MX" dirty="0"/>
              <a:t>La idea es brindar modelos de procesos que sean de utilidad para expertos en el área tomando en cuenta  las normas internas y regulaciones externas establecidas por las instituciones medicas.</a:t>
            </a:r>
          </a:p>
          <a:p>
            <a:pPr marL="0" indent="0" algn="just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44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37606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PLANTEAMIENTO DEL PROBLEMA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1" y="1096146"/>
            <a:ext cx="11098174" cy="32389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B8E0-412E-443A-95FF-E37A0FA8D226}" type="slidenum">
              <a:rPr lang="es-MX" smtClean="0"/>
              <a:t>9</a:t>
            </a:fld>
            <a:endParaRPr lang="es-MX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52CED8C4-B1BA-4CA5-9C52-DAE79BCE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Problema 1.</a:t>
            </a:r>
            <a:r>
              <a:rPr lang="es-MX" dirty="0"/>
              <a:t> Dada una bitácora de eventos  L, así como un modelo de proceso M, determinar el grado de correspondencia </a:t>
            </a:r>
            <a:r>
              <a:rPr lang="es-MX" dirty="0">
                <a:sym typeface="Symbol" panose="05050102010706020507" pitchFamily="18" charset="2"/>
              </a:rPr>
              <a:t></a:t>
            </a:r>
            <a:r>
              <a:rPr lang="es-MX" dirty="0"/>
              <a:t> o nivel de desviación </a:t>
            </a:r>
            <a:r>
              <a:rPr lang="es-MX" dirty="0">
                <a:sym typeface="Symbol" panose="05050102010706020507" pitchFamily="18" charset="2"/>
              </a:rPr>
              <a:t></a:t>
            </a:r>
            <a:r>
              <a:rPr lang="es-MX" dirty="0"/>
              <a:t> entre M y L tomando en consideración el nivel de variación </a:t>
            </a:r>
            <a:r>
              <a:rPr lang="es-MX" dirty="0" err="1"/>
              <a:t>nl</a:t>
            </a:r>
            <a:r>
              <a:rPr lang="es-MX" dirty="0"/>
              <a:t> de los registros almacenados en la bitácora de eventos.</a:t>
            </a:r>
          </a:p>
          <a:p>
            <a:pPr marL="0" indent="0" algn="just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963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2010</Words>
  <Application>Microsoft Office PowerPoint</Application>
  <PresentationFormat>Panorámica</PresentationFormat>
  <Paragraphs>602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LMSans8-Regular</vt:lpstr>
      <vt:lpstr>Segoe UI</vt:lpstr>
      <vt:lpstr>Wingdings</vt:lpstr>
      <vt:lpstr>Tema de Office</vt:lpstr>
      <vt:lpstr>ESTRATEGIA DE VERIFICACIÓN DE LA CONFORMIDAD ENTRE MODELOS DE PROCESOS Y BITÁCORAS DE EVENTOS.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General</vt:lpstr>
      <vt:lpstr>Objetivo Específicos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Preprocesamiento de la bitácora de eventos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VERIFICACIÓN DE LA CONFORMIDAD ENTRE MODELOS DE PROCESOS Y BITÁCORAS DE EVENTOS.</dc:title>
  <dc:creator>Moreno Bautista Arely Anahi</dc:creator>
  <cp:lastModifiedBy>Moreno Bautista Arely Anahi</cp:lastModifiedBy>
  <cp:revision>13</cp:revision>
  <dcterms:created xsi:type="dcterms:W3CDTF">2022-03-03T17:39:36Z</dcterms:created>
  <dcterms:modified xsi:type="dcterms:W3CDTF">2022-03-24T19:00:20Z</dcterms:modified>
</cp:coreProperties>
</file>