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Zach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Zach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Zach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Image: Sipser's Introduction to the Theory of Computation 2nd edition - Figure 9.24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Image: Sipser's Introduction to the Theory of Computation 2nd edition - Figure 9.27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Johan_H%C3%A5st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Johan_H%C3%A5stad" TargetMode="External"/><Relationship Id="rId4" Type="http://schemas.openxmlformats.org/officeDocument/2006/relationships/image" Target="../media/image05.png"/><Relationship Id="rId5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Circuit Complexity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Erick Lin, Kurt Carpenter, William Hsu, Zach Justice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Circuit Complexity NC</a:t>
            </a:r>
            <a:r>
              <a:rPr baseline="30000" lang="en"/>
              <a:t>k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 each nonnegative k, there is a class NC</a:t>
            </a:r>
            <a:r>
              <a:rPr baseline="30000" lang="en"/>
              <a:t>k</a:t>
            </a:r>
            <a:r>
              <a:rPr lang="en"/>
              <a:t> consisting of polynomial-size circuits of depth</a:t>
            </a:r>
            <a:r>
              <a:rPr lang="en"/>
              <a:t> </a:t>
            </a:r>
            <a:r>
              <a:rPr lang="en"/>
              <a:t>O(log</a:t>
            </a:r>
            <a:r>
              <a:rPr baseline="30000" lang="en"/>
              <a:t>k</a:t>
            </a:r>
            <a:r>
              <a:rPr lang="en"/>
              <a:t>(n)) with </a:t>
            </a:r>
            <a:r>
              <a:rPr b="1" lang="en"/>
              <a:t>bounded</a:t>
            </a:r>
            <a:r>
              <a:rPr lang="en"/>
              <a:t> fan-in AND, OR, and NOT gates]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union of all these classes defines NC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Named after Nick Pippenger who did extensive research in this area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be thought of as the problems which can be efficiently solved on a parallel computer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2" type="body"/>
          </p:nvPr>
        </p:nvSpPr>
        <p:spPr>
          <a:xfrm>
            <a:off x="5405050" y="4386762"/>
            <a:ext cx="21120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AC</a:t>
            </a:r>
            <a:r>
              <a:rPr baseline="30000" lang="en"/>
              <a:t>0 </a:t>
            </a:r>
            <a:r>
              <a:rPr lang="en"/>
              <a:t>circuit</a:t>
            </a:r>
          </a:p>
        </p:txBody>
      </p:sp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Circuit Complexity AC</a:t>
            </a:r>
            <a:r>
              <a:rPr baseline="30000" lang="en"/>
              <a:t>k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399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AC = the union of AC</a:t>
            </a:r>
            <a:r>
              <a:rPr baseline="30000" lang="en" sz="1800"/>
              <a:t>k</a:t>
            </a:r>
            <a:r>
              <a:rPr lang="en" sz="1800"/>
              <a:t> for all nonnegative k, where AC</a:t>
            </a:r>
            <a:r>
              <a:rPr baseline="30000" lang="en" sz="1800"/>
              <a:t>k</a:t>
            </a:r>
            <a:r>
              <a:rPr lang="en" sz="1800"/>
              <a:t> = languages computed in constant depth, and polynomial size, </a:t>
            </a:r>
            <a:r>
              <a:rPr b="1" lang="en" sz="1800"/>
              <a:t>unbounded</a:t>
            </a:r>
            <a:r>
              <a:rPr lang="en" sz="1800"/>
              <a:t> fan-in</a:t>
            </a:r>
          </a:p>
          <a:p>
            <a:pPr indent="-342900" lvl="0" marL="457200">
              <a:spcBef>
                <a:spcPts val="0"/>
              </a:spcBef>
              <a:buSzPct val="100000"/>
            </a:pPr>
            <a:r>
              <a:rPr lang="en" sz="1800"/>
              <a:t>Relation between AC and NC:</a:t>
            </a:r>
          </a:p>
        </p:txBody>
      </p:sp>
      <p:pic>
        <p:nvPicPr>
          <p:cNvPr descr="Diagram_of_an_AC0_Circuit.svg.png"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525" y="2049724"/>
            <a:ext cx="2211949" cy="23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300" y="2394100"/>
            <a:ext cx="2575849" cy="3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Simulating Turing Machines</a:t>
            </a: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52736" l="40862" r="25042" t="39162"/>
          <a:stretch/>
        </p:blipFill>
        <p:spPr>
          <a:xfrm>
            <a:off x="311687" y="1201250"/>
            <a:ext cx="8279824" cy="11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360150" y="2490775"/>
            <a:ext cx="8666400" cy="24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chemeClr val="dk2"/>
                </a:solidFill>
              </a:rPr>
              <a:t>Proof idea: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2"/>
                </a:solidFill>
              </a:rPr>
              <a:t>If </a:t>
            </a:r>
            <a:r>
              <a:rPr i="1" lang="en" sz="1800">
                <a:solidFill>
                  <a:schemeClr val="dk2"/>
                </a:solidFill>
              </a:rPr>
              <a:t>M</a:t>
            </a:r>
            <a:r>
              <a:rPr lang="en" sz="1800">
                <a:solidFill>
                  <a:schemeClr val="dk2"/>
                </a:solidFill>
              </a:rPr>
              <a:t> is a TM that decides </a:t>
            </a:r>
            <a:r>
              <a:rPr i="1" lang="en" sz="1800">
                <a:solidFill>
                  <a:schemeClr val="dk2"/>
                </a:solidFill>
              </a:rPr>
              <a:t>A</a:t>
            </a:r>
            <a:r>
              <a:rPr lang="en" sz="1800">
                <a:solidFill>
                  <a:schemeClr val="dk2"/>
                </a:solidFill>
              </a:rPr>
              <a:t> in time </a:t>
            </a:r>
            <a:r>
              <a:rPr i="1" lang="en" sz="1800">
                <a:solidFill>
                  <a:schemeClr val="dk2"/>
                </a:solidFill>
              </a:rPr>
              <a:t>t</a:t>
            </a:r>
            <a:r>
              <a:rPr lang="en" sz="1800">
                <a:solidFill>
                  <a:schemeClr val="dk2"/>
                </a:solidFill>
              </a:rPr>
              <a:t>(</a:t>
            </a:r>
            <a:r>
              <a:rPr i="1" lang="en" sz="1800">
                <a:solidFill>
                  <a:schemeClr val="dk2"/>
                </a:solidFill>
              </a:rPr>
              <a:t>n</a:t>
            </a:r>
            <a:r>
              <a:rPr lang="en" sz="1800">
                <a:solidFill>
                  <a:schemeClr val="dk2"/>
                </a:solidFill>
              </a:rPr>
              <a:t>), then for every </a:t>
            </a:r>
            <a:r>
              <a:rPr i="1" lang="en" sz="1800">
                <a:solidFill>
                  <a:schemeClr val="dk2"/>
                </a:solidFill>
              </a:rPr>
              <a:t>n</a:t>
            </a:r>
            <a:r>
              <a:rPr lang="en" sz="1800">
                <a:solidFill>
                  <a:schemeClr val="dk2"/>
                </a:solidFill>
              </a:rPr>
              <a:t>, we want to construct a circuit </a:t>
            </a:r>
            <a:r>
              <a:rPr i="1" lang="en" sz="1800">
                <a:solidFill>
                  <a:schemeClr val="dk2"/>
                </a:solidFill>
              </a:rPr>
              <a:t>C</a:t>
            </a:r>
            <a:r>
              <a:rPr baseline="-25000" i="1" lang="en" sz="1800">
                <a:solidFill>
                  <a:schemeClr val="dk2"/>
                </a:solidFill>
              </a:rPr>
              <a:t>n</a:t>
            </a:r>
            <a:r>
              <a:rPr lang="en" sz="1800">
                <a:solidFill>
                  <a:schemeClr val="dk2"/>
                </a:solidFill>
              </a:rPr>
              <a:t> that simulates </a:t>
            </a:r>
            <a:r>
              <a:rPr i="1" lang="en" sz="1800">
                <a:solidFill>
                  <a:schemeClr val="dk2"/>
                </a:solidFill>
              </a:rPr>
              <a:t>M</a:t>
            </a:r>
            <a:r>
              <a:rPr lang="en" sz="1800">
                <a:solidFill>
                  <a:schemeClr val="dk2"/>
                </a:solidFill>
              </a:rPr>
              <a:t> on inputs of length </a:t>
            </a:r>
            <a:r>
              <a:rPr i="1" lang="en" sz="1800">
                <a:solidFill>
                  <a:schemeClr val="dk2"/>
                </a:solidFill>
              </a:rPr>
              <a:t>n</a:t>
            </a:r>
            <a:r>
              <a:rPr lang="en" sz="1800">
                <a:solidFill>
                  <a:schemeClr val="dk2"/>
                </a:solidFill>
              </a:rPr>
              <a:t>. We do this by organizing the gates of </a:t>
            </a:r>
            <a:r>
              <a:rPr i="1" lang="en" sz="1800">
                <a:solidFill>
                  <a:schemeClr val="dk2"/>
                </a:solidFill>
              </a:rPr>
              <a:t>C</a:t>
            </a:r>
            <a:r>
              <a:rPr baseline="-25000" i="1" lang="en" sz="1800">
                <a:solidFill>
                  <a:schemeClr val="dk2"/>
                </a:solidFill>
              </a:rPr>
              <a:t>n</a:t>
            </a:r>
            <a:r>
              <a:rPr lang="en" sz="1800">
                <a:solidFill>
                  <a:schemeClr val="dk2"/>
                </a:solidFill>
              </a:rPr>
              <a:t> into rows, each corresponding to the configuration of </a:t>
            </a:r>
            <a:r>
              <a:rPr i="1" lang="en" sz="1800">
                <a:solidFill>
                  <a:schemeClr val="dk2"/>
                </a:solidFill>
              </a:rPr>
              <a:t>M</a:t>
            </a:r>
            <a:r>
              <a:rPr lang="en" sz="1800">
                <a:solidFill>
                  <a:schemeClr val="dk2"/>
                </a:solidFill>
              </a:rPr>
              <a:t> at one of the </a:t>
            </a:r>
            <a:r>
              <a:rPr i="1" lang="en" sz="1800">
                <a:solidFill>
                  <a:schemeClr val="dk2"/>
                </a:solidFill>
              </a:rPr>
              <a:t>t</a:t>
            </a:r>
            <a:r>
              <a:rPr lang="en" sz="1800">
                <a:solidFill>
                  <a:schemeClr val="dk2"/>
                </a:solidFill>
              </a:rPr>
              <a:t>(</a:t>
            </a:r>
            <a:r>
              <a:rPr i="1" lang="en" sz="1800">
                <a:solidFill>
                  <a:schemeClr val="dk2"/>
                </a:solidFill>
              </a:rPr>
              <a:t>n</a:t>
            </a:r>
            <a:r>
              <a:rPr lang="en" sz="1800">
                <a:solidFill>
                  <a:schemeClr val="dk2"/>
                </a:solidFill>
              </a:rPr>
              <a:t>) steps in </a:t>
            </a:r>
            <a:r>
              <a:rPr i="1" lang="en" sz="1800">
                <a:solidFill>
                  <a:schemeClr val="dk2"/>
                </a:solidFill>
              </a:rPr>
              <a:t>M</a:t>
            </a:r>
            <a:r>
              <a:rPr lang="en" sz="1800">
                <a:solidFill>
                  <a:schemeClr val="dk2"/>
                </a:solidFill>
              </a:rPr>
              <a:t>’s computation on an input of length </a:t>
            </a:r>
            <a:r>
              <a:rPr i="1" lang="en" sz="1800">
                <a:solidFill>
                  <a:schemeClr val="dk2"/>
                </a:solidFill>
              </a:rPr>
              <a:t>n</a:t>
            </a:r>
            <a:r>
              <a:rPr lang="en" sz="1800">
                <a:solidFill>
                  <a:schemeClr val="dk2"/>
                </a:solidFill>
              </a:rPr>
              <a:t>. Each row has a transition from the previous row. When </a:t>
            </a:r>
            <a:r>
              <a:rPr i="1" lang="en" sz="1800">
                <a:solidFill>
                  <a:schemeClr val="dk2"/>
                </a:solidFill>
              </a:rPr>
              <a:t>M</a:t>
            </a:r>
            <a:r>
              <a:rPr lang="en" sz="1800">
                <a:solidFill>
                  <a:schemeClr val="dk2"/>
                </a:solidFill>
              </a:rPr>
              <a:t> is about to accept, it moves its head to the leftmost tape cell to designate some gate in the last row of the circuit as the output gate.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Simulating Turing Machines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2582425"/>
            <a:ext cx="8520600" cy="170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This theorem provides a method for proving P ≠ NP </a:t>
            </a:r>
            <a:r>
              <a:rPr b="1" i="1" lang="en"/>
              <a:t>if</a:t>
            </a:r>
            <a:r>
              <a:rPr lang="en"/>
              <a:t> you can show a language in NP has more than polynomial circuit complexity. Then using this theorem, we know that this language therefore has more than polynomial time complexity.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52736" l="40862" r="25042" t="39162"/>
          <a:stretch/>
        </p:blipFill>
        <p:spPr>
          <a:xfrm>
            <a:off x="311687" y="1201250"/>
            <a:ext cx="8279824" cy="11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Circuit SAT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decision problems of determining whether a given Boolean circuit has a assignment that makes the output true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Can be proven to be NP-complete using Cook’s Theorem, and alternatively can be used to prove Cook’s Theorem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Current time complexity of Circuit SAT is O(2</a:t>
            </a:r>
            <a:r>
              <a:rPr baseline="30000" lang="en"/>
              <a:t>0.4058</a:t>
            </a:r>
            <a:r>
              <a:rPr baseline="30000" i="1" lang="en"/>
              <a:t>m</a:t>
            </a:r>
            <a:r>
              <a:rPr lang="en"/>
              <a:t>), where </a:t>
            </a:r>
            <a:r>
              <a:rPr i="1" lang="en"/>
              <a:t>m </a:t>
            </a:r>
            <a:r>
              <a:rPr lang="en"/>
              <a:t>is the number of binary gates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Conclusion: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Computers use circuits and comparing complexity is objectively important.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Circuit complexity provides a method for proving P </a:t>
            </a:r>
            <a:r>
              <a:rPr lang="en"/>
              <a:t>≠ NP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Circuit complexity helps provide a bridge between Turing machines and the digital circuits used on our computers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History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Shannon (1949) proves that a Boolean functions of n variables would require a circuit size of Θ(2</a:t>
            </a:r>
            <a:r>
              <a:rPr baseline="30000" lang="en"/>
              <a:t>n</a:t>
            </a:r>
            <a:r>
              <a:rPr lang="en"/>
              <a:t>/n)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Ajtai(1983) proves parity is not in the AC</a:t>
            </a:r>
            <a:r>
              <a:rPr baseline="30000" lang="en"/>
              <a:t>0</a:t>
            </a:r>
            <a:r>
              <a:rPr lang="en"/>
              <a:t> complexity class (Later Furst, Saxe and Sipser (1984))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hlinkClick r:id="rId3"/>
              </a:rPr>
              <a:t>Håstad</a:t>
            </a:r>
            <a:r>
              <a:rPr lang="en"/>
              <a:t> (1987) proves any family of constant-depth circuits computing the parity function requires exponential size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is Circuit Complexity important?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Complexity of Finite Functions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Gives an idea of not only the time, but the problem size itself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Circuit Complexity Upper and Lower bounds can imply separate Complexity Classes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If the size of circuit complexity is different for hard questions, can be used as a further separating parameter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Circuit Complexity Lower bound imply universal derandomization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can get a subexponential time simulation of randomized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Useful Terms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Inputs</a:t>
            </a:r>
            <a:r>
              <a:rPr lang="en" sz="1800"/>
              <a:t>: Boolean variables entering the circuit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/>
              <a:t>Output</a:t>
            </a:r>
            <a:r>
              <a:rPr lang="en" sz="1800"/>
              <a:t>: Single Boolean value output by the circuit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Gates</a:t>
            </a:r>
            <a:r>
              <a:rPr lang="en" sz="1800"/>
              <a:t>: Fundamentally, Boolean AND/OR/NOT gates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800"/>
              <a:t>Wires</a:t>
            </a:r>
            <a:r>
              <a:rPr lang="en" sz="1800"/>
              <a:t>: Connections between inputs, gates, and outputs</a:t>
            </a:r>
          </a:p>
        </p:txBody>
      </p:sp>
      <p:pic>
        <p:nvPicPr>
          <p:cNvPr descr="circuit_9_23.PNG" id="74" name="Shape 74"/>
          <p:cNvPicPr preferRelativeResize="0"/>
          <p:nvPr/>
        </p:nvPicPr>
        <p:blipFill rotWithShape="1">
          <a:blip r:embed="rId3">
            <a:alphaModFix/>
          </a:blip>
          <a:srcRect b="6290" l="10705" r="11721" t="10721"/>
          <a:stretch/>
        </p:blipFill>
        <p:spPr>
          <a:xfrm>
            <a:off x="4832400" y="1416197"/>
            <a:ext cx="3999900" cy="206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Circuit Families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Infinite list of circuits </a:t>
            </a:r>
            <a:r>
              <a:rPr i="1" lang="en"/>
              <a:t>C </a:t>
            </a:r>
            <a:r>
              <a:rPr lang="en"/>
              <a:t>such that </a:t>
            </a:r>
            <a:r>
              <a:rPr i="1" lang="en"/>
              <a:t>C</a:t>
            </a:r>
            <a:r>
              <a:rPr baseline="-25000" i="1" lang="en"/>
              <a:t>n  </a:t>
            </a:r>
            <a:r>
              <a:rPr lang="en"/>
              <a:t>has </a:t>
            </a:r>
            <a:r>
              <a:rPr i="1" lang="en"/>
              <a:t>n </a:t>
            </a:r>
            <a:r>
              <a:rPr lang="en"/>
              <a:t>input variables</a:t>
            </a:r>
          </a:p>
          <a:p>
            <a:pPr indent="-228600" lvl="0" marL="457200" rtl="0">
              <a:spcBef>
                <a:spcPts val="0"/>
              </a:spcBef>
            </a:pPr>
            <a:r>
              <a:rPr i="1" lang="en"/>
              <a:t>C </a:t>
            </a:r>
            <a:r>
              <a:rPr lang="en"/>
              <a:t>decides language </a:t>
            </a:r>
            <a:r>
              <a:rPr i="1" lang="en"/>
              <a:t>A </a:t>
            </a:r>
            <a:r>
              <a:rPr lang="en"/>
              <a:t>if, given every string </a:t>
            </a:r>
            <a:r>
              <a:rPr i="1" lang="en"/>
              <a:t>w </a:t>
            </a:r>
            <a:r>
              <a:rPr lang="en"/>
              <a:t>with length </a:t>
            </a:r>
            <a:r>
              <a:rPr i="1" lang="en"/>
              <a:t>n: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 essence, a circuit family returns true for every string in the decided language</a:t>
            </a:r>
          </a:p>
        </p:txBody>
      </p:sp>
      <p:pic>
        <p:nvPicPr>
          <p:cNvPr descr="circuit_9_27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962" y="2314575"/>
            <a:ext cx="2714625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Circuit Size Complexity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Size</a:t>
            </a:r>
            <a:r>
              <a:rPr lang="en"/>
              <a:t>: Number of gates in a Boolean circuit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Size Minimal</a:t>
            </a:r>
            <a:r>
              <a:rPr lang="en"/>
              <a:t>: No equivalent circuit has a smaller size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Remember that multiple circuits can be equivalent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Size Complexity</a:t>
            </a:r>
            <a:r>
              <a:rPr lang="en"/>
              <a:t>: Function for a circuit family that maps to the size of </a:t>
            </a:r>
            <a:r>
              <a:rPr i="1" lang="en"/>
              <a:t>C</a:t>
            </a:r>
            <a:r>
              <a:rPr baseline="-25000" i="1" lang="en"/>
              <a:t>n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Circuit Complexity</a:t>
            </a:r>
            <a:r>
              <a:rPr lang="en"/>
              <a:t>: Size complexity of a minimal circuit family for a given language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Circuit Complexity of a language related to its time complexity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Circuit Depth Complexity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Depth</a:t>
            </a:r>
            <a:r>
              <a:rPr lang="en"/>
              <a:t>: Length of the longest path through the circuit, if the circuit is represented as a directed graph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Depth Minimal</a:t>
            </a:r>
            <a:r>
              <a:rPr lang="en"/>
              <a:t>: No equivalent circuit has a smaller depth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Depth Complexity</a:t>
            </a:r>
            <a:r>
              <a:rPr lang="en"/>
              <a:t>: Function for a circuit family that maps to the size of </a:t>
            </a:r>
            <a:r>
              <a:rPr i="1" lang="en"/>
              <a:t>C</a:t>
            </a:r>
            <a:r>
              <a:rPr baseline="-25000" i="1" lang="en"/>
              <a:t>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Circuit: </a:t>
            </a:r>
            <a:r>
              <a:rPr i="1" lang="en"/>
              <a:t>parity</a:t>
            </a:r>
            <a:r>
              <a:rPr baseline="-25000" i="1" lang="en"/>
              <a:t>4</a:t>
            </a:r>
          </a:p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/>
              <a:t>The parity function outputs 1 if there is an odd number of 1s in the input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i="1" lang="en" sz="1800"/>
              <a:t>p</a:t>
            </a:r>
            <a:r>
              <a:rPr i="1" lang="en" sz="1800"/>
              <a:t>arity</a:t>
            </a:r>
            <a:r>
              <a:rPr baseline="-25000" i="1" lang="en" sz="1800"/>
              <a:t>n  </a:t>
            </a:r>
            <a:r>
              <a:rPr lang="en" sz="1800"/>
              <a:t>takes in </a:t>
            </a:r>
            <a:r>
              <a:rPr i="1" lang="en" sz="1800"/>
              <a:t>n </a:t>
            </a:r>
            <a:r>
              <a:rPr lang="en" sz="1800"/>
              <a:t>input variables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i="1" lang="en" sz="1800"/>
              <a:t>parity</a:t>
            </a:r>
            <a:r>
              <a:rPr baseline="-25000" i="1" lang="en" sz="1800"/>
              <a:t>4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Size: 15</a:t>
            </a:r>
          </a:p>
          <a:p>
            <a:pPr indent="-330200" lvl="1" marL="914400" rtl="0">
              <a:spcBef>
                <a:spcPts val="0"/>
              </a:spcBef>
              <a:buSzPct val="100000"/>
            </a:pPr>
            <a:r>
              <a:rPr lang="en" sz="1600"/>
              <a:t>Depth: 6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 sz="1800">
                <a:hlinkClick r:id="rId3"/>
              </a:rPr>
              <a:t>Håstad</a:t>
            </a:r>
            <a:r>
              <a:rPr lang="en" sz="1800"/>
              <a:t>'s Switching Lemma proves exponential size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2334" l="0" r="0" t="0"/>
          <a:stretch/>
        </p:blipFill>
        <p:spPr>
          <a:xfrm>
            <a:off x="223250" y="1152474"/>
            <a:ext cx="4498375" cy="333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stad.PNG"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0950" y="4089175"/>
            <a:ext cx="145732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Circuit Complexity P/poly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P/poly = languages that can computed by polynomial-sized circuit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also be thought of as a language recognized by a polynomial-time Turing machine with a polynomial bounded advice function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 relation to the P=NP problem, if NP is not a subset of P/poly, then P ≠ NP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