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0" r:id="rId2"/>
    <p:sldId id="338" r:id="rId3"/>
    <p:sldId id="335" r:id="rId4"/>
    <p:sldId id="339" r:id="rId5"/>
    <p:sldId id="354" r:id="rId6"/>
    <p:sldId id="357" r:id="rId7"/>
    <p:sldId id="355" r:id="rId8"/>
    <p:sldId id="358" r:id="rId9"/>
    <p:sldId id="360" r:id="rId10"/>
    <p:sldId id="362" r:id="rId11"/>
    <p:sldId id="364" r:id="rId12"/>
    <p:sldId id="365" r:id="rId13"/>
    <p:sldId id="373" r:id="rId14"/>
    <p:sldId id="367" r:id="rId15"/>
    <p:sldId id="368" r:id="rId16"/>
    <p:sldId id="369" r:id="rId17"/>
    <p:sldId id="370" r:id="rId18"/>
    <p:sldId id="371" r:id="rId19"/>
    <p:sldId id="372" r:id="rId20"/>
    <p:sldId id="376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99530-585A-4067-A5CB-434625B9E81F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E781-5989-4EA2-81D3-9B64C918B6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66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C38680-C525-42F5-A4F3-F8AC77328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21002E-D665-41A3-B492-300A3E876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2D848F-9BC2-4E46-9EDB-7257A0F0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82F356-28F6-40F0-8B16-575475EF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B4CB-75D4-4C47-AFFF-A9ACA47F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7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02DC1-1A44-41BD-B95B-944563189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384EDA-AF06-4D8C-B068-6F4634FB9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E7F104-DF62-4BBA-8A69-91471A89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07CB9E-9167-4D7A-B2E8-B6566564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B1082-2114-453D-848B-DA7C4B9C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1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DB5293-2ACE-45E1-805A-618FA61A6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1D9601-B236-4A98-B4E8-A82B77E65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94665A-6CA7-4C20-A025-2EB7DA8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6FD605-0B66-483A-80BE-9715F682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0E014F-8A07-49AE-8D12-51EC940E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37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79277-EC13-4D2A-BBE8-F5215419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6D9447-1CD9-408F-B70D-297CE2996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9B1E04-8397-4A55-B439-98F2F707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E2432-CE48-4157-879B-F839F3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2662CE-53B6-4B73-A2DB-B4F2167A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0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299E-A4EB-408A-B284-7CAC2E2EC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CED760-A2EE-496D-96D5-943064EC3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14C438-7867-42A2-9773-6A6F1496B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A6AAA8-3CFC-492C-97EC-8E713E85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12BB84-F819-456B-BDCF-438F5116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89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23002-DAF2-442A-92F1-145A315F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BC6BA-DD1C-4823-BF25-138321BEF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765EC0-DB35-4687-8763-A1F69600F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C0B13F-6CE3-4271-B230-20CE86ED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D7EDB7-1BB6-4BFA-B41C-7C2AA231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D806F7-0701-44FC-8CB9-B3C93EF0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13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A38AC-84C3-4A9F-839C-3EDAF845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352552-08E6-4CF2-AFF2-4A390C9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6D043-283F-4E7E-99D4-421F2F2D3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F9B2B-16F2-4472-817E-163399D7C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8E1349-9197-4782-A0E0-43F996C20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A12BB7-D77C-48B6-B1AC-38442C541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9D38E6-98A8-4BCA-A3F4-3CAD3449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920B64-D388-46C0-BAFC-0FC378BA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85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F0560-B5BD-4AFF-8E09-0D37C9BB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1D45D1-8CAE-4454-B480-37B012EB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E83D4E-E04D-47E6-91BE-42FB1659F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8DCEE9A-0829-4B0A-BB93-A75372D1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5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3E7776-A774-4596-B574-53457A2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D35F8B-EB55-4714-BAB9-1778DC96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43EF23-65D4-47B5-90A6-45BDB8F3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959C-3035-4E97-87A0-0AE20344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BC11A-297E-4A68-A912-3368E7274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B22191-E2E0-44C4-8D69-A3741187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C7B6E3E-BDFB-4638-8866-3A1F5013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6ED6335-7FD3-4CA8-B177-3EC0D810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FF2015-FDAA-4AEF-A1E0-865CC690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95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1261E-F35E-4511-8A2D-0345D498B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5AB3CA-7801-4A7C-9E6A-F24CA350E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E2564C-2E60-4EA5-8479-DDDDFD0E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5D7B25-9CD0-4B61-897C-D8D11F1E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6135EC-2290-4316-9A4F-25F32A31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A82673-E24D-47AC-A538-0C6A8F58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96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7725427-8500-49FC-AB45-67EE80D0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E88166-1D02-4B73-B0E6-EB690D2A6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23B4B-C23F-4746-AA46-961963295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EBCCF-8C1D-4EA3-A92B-470A929EE71C}" type="datetimeFigureOut">
              <a:rPr lang="pt-BR" smtClean="0"/>
              <a:t>11/05/2023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F68CF-403D-4C18-B35D-1D5B5099F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4ECCFA-1B8D-4ED1-8B3B-CB184569F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7379-A2C5-4F57-BBC6-43E82A6AB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0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259388" y="415925"/>
            <a:ext cx="186690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  <p:sp>
        <p:nvSpPr>
          <p:cNvPr id="87" name="Google Shape;87;p13"/>
          <p:cNvSpPr/>
          <p:nvPr/>
        </p:nvSpPr>
        <p:spPr>
          <a:xfrm>
            <a:off x="588010" y="1927225"/>
            <a:ext cx="1106297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CENTRO FEDERAL DE EDUCAÇÃO TECNOLÓGICA DE MINAS GERAIS DIRETORIA DE EDUCAÇÃO PROFISSIONAL E TECNOLÓGICA </a:t>
            </a:r>
            <a:endParaRPr dirty="0">
              <a:solidFill>
                <a:srgbClr val="002060"/>
              </a:solidFill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400"/>
              <a:buFont typeface="Calibri"/>
              <a:buNone/>
            </a:pPr>
            <a:r>
              <a:rPr lang="pt-BR" sz="2400" b="1" i="1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CÂMPUS </a:t>
            </a:r>
            <a:r>
              <a:rPr lang="pt-BR" sz="2400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DIVINÓPOLIS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588010" y="6436857"/>
            <a:ext cx="3550285" cy="28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Prof. Márcio Alves de Aguiar</a:t>
            </a:r>
            <a:endParaRPr sz="1400" b="1" dirty="0"/>
          </a:p>
        </p:txBody>
      </p:sp>
      <p:sp>
        <p:nvSpPr>
          <p:cNvPr id="9" name="Google Shape;84;p13">
            <a:extLst>
              <a:ext uri="{FF2B5EF4-FFF2-40B4-BE49-F238E27FC236}">
                <a16:creationId xmlns:a16="http://schemas.microsoft.com/office/drawing/2014/main" id="{A9229100-47AF-4273-9882-235358ADBDAA}"/>
              </a:ext>
            </a:extLst>
          </p:cNvPr>
          <p:cNvSpPr txBox="1">
            <a:spLocks/>
          </p:cNvSpPr>
          <p:nvPr/>
        </p:nvSpPr>
        <p:spPr>
          <a:xfrm>
            <a:off x="788504" y="4192905"/>
            <a:ext cx="10614991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Ensino Remoto Emergencial (ERE) – Aula Assíncrona </a:t>
            </a:r>
            <a:b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 Pneumáticos</a:t>
            </a:r>
            <a:br>
              <a:rPr lang="pt-BR" sz="2400" b="1" dirty="0">
                <a:solidFill>
                  <a:srgbClr val="002060"/>
                </a:solidFill>
              </a:rPr>
            </a:b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09 – Elaboração de Circuitos Pneumáticos </a:t>
            </a:r>
          </a:p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2160"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  <a:b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todos os elementos de trabalho do circuito ligado às suas respectivas válvulas de comando de duplo piloto. </a:t>
            </a:r>
          </a:p>
          <a:p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5D5BE498-4A2F-4991-A886-83123B3CD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76" y="3036611"/>
            <a:ext cx="8188847" cy="2635320"/>
          </a:xfrm>
          <a:prstGeom prst="rect">
            <a:avLst/>
          </a:prstGeom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E260F3BE-79AE-49F1-AEB8-4B5BD32656B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617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179"/>
            <a:ext cx="10515600" cy="48958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a cascata com tantos grupos de alimentação de ar quantos foram encontrados na divisão de sequência (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3ª fase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O número de válvulas necessárias para controlar as linhas de alimentação de ar é igual ao número de grupos menos um (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 válvulas = nº de grupos – 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grupos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alimentação de ar: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sz="18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BA8CB16-90DB-4C7E-9983-BBF0A77D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046" y="3303580"/>
            <a:ext cx="5728851" cy="302356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7998FC41-6599-4CC1-8C6D-18DD08FCB016}"/>
              </a:ext>
            </a:extLst>
          </p:cNvPr>
          <p:cNvSpPr txBox="1"/>
          <p:nvPr/>
        </p:nvSpPr>
        <p:spPr>
          <a:xfrm>
            <a:off x="838200" y="3594161"/>
            <a:ext cx="4098315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pilotando-se a válvula distribuidora do lado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direito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linha 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será pressurizada e a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linha II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descarregada.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pilotando-se a válvula do lado esquerdo, a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linha II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será pressurizada e a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linha 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descarregada.</a:t>
            </a:r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4B4F95F9-3996-46FC-996A-13707FBBBE3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346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939" y="1694180"/>
            <a:ext cx="4302042" cy="32356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grupos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alimentação de ar: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pilotando-se a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válvula 0.1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do lado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esquerdo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linha III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será pressurizada ao mesmo tempo em que a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válvula 0.2 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será pilotada do lado direito, descarregando para a atmosfera as </a:t>
            </a:r>
            <a:r>
              <a:rPr lang="pt-BR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linhas I e II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pt-BR" sz="1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07199661-7A28-4840-9762-F30257BEC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252" y="1707432"/>
            <a:ext cx="4695230" cy="4046640"/>
          </a:xfrm>
          <a:prstGeom prst="rect">
            <a:avLst/>
          </a:prstGeom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2253CFE5-2165-4DAD-B47A-DD4BD42EC4D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8894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2" y="2542997"/>
            <a:ext cx="4432853" cy="72823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pilotando-se a cascata para pressurizar uma determinada linha de alimentação, a linha anterior é automaticamente descarregada para a atmosfera por meio de inversão simultânea da válvula seguinte.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3FC0CE3-06C2-459B-B74B-E9A3306DB124}"/>
              </a:ext>
            </a:extLst>
          </p:cNvPr>
          <p:cNvSpPr txBox="1"/>
          <p:nvPr/>
        </p:nvSpPr>
        <p:spPr>
          <a:xfrm>
            <a:off x="655982" y="1705174"/>
            <a:ext cx="6096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grupos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de alimentação de ar: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37C1ADB-1947-4082-B4B2-B456DA19B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705173"/>
            <a:ext cx="3633677" cy="4713655"/>
          </a:xfrm>
          <a:prstGeom prst="rect">
            <a:avLst/>
          </a:prstGeom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A4CC2CAC-4810-4D5B-BF2B-B0E67AB7019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471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Funcionamento de uma cascata com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4 grupos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 alimentação de ar, seguindo as etapas da sequência: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 pressurizada e linhas II, III, IV descarregadas: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II pressurizada e linhas I, III, IV descarregadas: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III pressurizada e linhas I, II, IV descarregadas: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IV pressurizada e linhas I, II, III descarregadas: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a cascata deve ser desenhada alimentando-se sempre o grupo em que ocorreu o ultimo movimento da sequencia. </a:t>
            </a: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endParaRPr lang="pt-BR" sz="1800" dirty="0">
              <a:solidFill>
                <a:srgbClr val="0070C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1F9CE843-4E41-42A5-AF09-029EC7EDE60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702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4F825C75-86BB-4CBD-93E8-0F75E1A2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991" y="2162143"/>
            <a:ext cx="3484018" cy="4559332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387" y="1648345"/>
            <a:ext cx="7855226" cy="5137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 pressurizada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linhas II, III, IV descarregadas:</a:t>
            </a:r>
          </a:p>
          <a:p>
            <a:pPr algn="just">
              <a:lnSpc>
                <a:spcPct val="150000"/>
              </a:lnSpc>
            </a:pP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274DDDB-C2FF-48A8-8428-D9D782F15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327" y="5891767"/>
            <a:ext cx="620541" cy="393009"/>
          </a:xfrm>
          <a:prstGeom prst="rect">
            <a:avLst/>
          </a:prstGeom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4CCFA315-A6C1-4924-88DD-DB5D460275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776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9960" y="1653347"/>
            <a:ext cx="5946913" cy="56252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II pressurizada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linhas I, III, IV descarregadas:</a:t>
            </a:r>
            <a:endParaRPr lang="pt-BR" sz="1600" dirty="0">
              <a:solidFill>
                <a:srgbClr val="0070C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E92B2D-70A6-4EF9-8771-515F90DE9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923" y="2142341"/>
            <a:ext cx="3322154" cy="456256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C2032B-F1F6-48FA-8C95-42ABB7FA3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513" y="3693637"/>
            <a:ext cx="710028" cy="344871"/>
          </a:xfrm>
          <a:prstGeom prst="rect">
            <a:avLst/>
          </a:prstGeom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228076A7-96A5-4CAA-8C80-67F5ECEE25D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976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665" y="1674617"/>
            <a:ext cx="5986670" cy="5625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III pressurizada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linhas I, II, IV descarregadas: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6EFCCA2-2A74-4B84-96F2-3341E66E2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5496" y="2125148"/>
            <a:ext cx="3444529" cy="45963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1E6BA38-6094-4DBF-AADA-4E7DB101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5496" y="4740559"/>
            <a:ext cx="710028" cy="344871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675C7970-4A1A-4EA5-A2A6-3500077EB64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599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8235" y="1628988"/>
            <a:ext cx="6066183" cy="562527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Linha IV pressurizada 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linhas I, II, III descarregadas: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55BA07-7A48-42E8-B24F-E797EF440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053" y="2018688"/>
            <a:ext cx="3432313" cy="45943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B344636-323C-4754-8051-694DD9E4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0661" y="5721220"/>
            <a:ext cx="710028" cy="344871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84B9311C-C993-4563-9CAA-93CA7A44653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2881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desenhar os elementos de sinal respeitando-se rigorosamente a sequência de acionamento do circuito determinada na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4ª fase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quando, num passo de acionamento, um cilindro tiver de se movimentar, o elemento de sinal receberá ar da linha da cascata correspondente ao grupo em que deverá ocorrer esse movimento e pilotará a válvula de comando do referido cilindro.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entretanto, num passo de acionamento, for necessário mudar a alimentação de ar de um grupo para outro imediatamente posterior, o elemento de sinal receberá ar da linha da cascata que estiver pressurizada (referente ao grupo anterior) e pilotará a válvula da cascata que alimenta o grupo seguinte.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EBA3129E-3977-4573-B402-8F444546C21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9771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9396" y="2866473"/>
            <a:ext cx="9034670" cy="562527"/>
          </a:xfrm>
        </p:spPr>
        <p:txBody>
          <a:bodyPr>
            <a:noAutofit/>
          </a:bodyPr>
          <a:lstStyle/>
          <a:p>
            <a:pPr algn="ctr"/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  <a:br>
              <a:rPr lang="pt-BR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99F97E7A-5F4B-44EA-9817-E9F0ECB7C6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1363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todos os elementos de sinal devem ter 3/2 vias com acionamento por rolete mecânico e retorno por mola, com exceção daqueles que são responsáveis pela partida, geralmente acionados  por botão.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as válvulas de comando dos cilindros, assim com a primeira válvula de cascata, recebem alimentação direta da rede. Os elementos de sinal, por sua vez, devem, com raras exceções, ser alimentados pelas linhas da cascata, obedecendo à sequencia de acionamento. Considerar a sequencia: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E025329-14D2-40D4-8A28-286245A0DEBA}"/>
              </a:ext>
            </a:extLst>
          </p:cNvPr>
          <p:cNvSpPr txBox="1"/>
          <p:nvPr/>
        </p:nvSpPr>
        <p:spPr>
          <a:xfrm>
            <a:off x="993913" y="4844534"/>
            <a:ext cx="10359887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 – A –                                   1º         2º         3º         4º        5º       6º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grupo I        grupo II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II → I      A +       B +     I → II     B –      A –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BF3712C-E0FF-4C68-BB68-86B95EC45773}"/>
              </a:ext>
            </a:extLst>
          </p:cNvPr>
          <p:cNvCxnSpPr/>
          <p:nvPr/>
        </p:nvCxnSpPr>
        <p:spPr>
          <a:xfrm>
            <a:off x="5673586" y="5014202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88B851C-A836-4B0B-B2C8-E5D80D02C93B}"/>
              </a:ext>
            </a:extLst>
          </p:cNvPr>
          <p:cNvCxnSpPr/>
          <p:nvPr/>
        </p:nvCxnSpPr>
        <p:spPr>
          <a:xfrm>
            <a:off x="6468717" y="5014202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AA980BD-431D-4FA5-B6E0-AFD2CBD352AC}"/>
              </a:ext>
            </a:extLst>
          </p:cNvPr>
          <p:cNvCxnSpPr/>
          <p:nvPr/>
        </p:nvCxnSpPr>
        <p:spPr>
          <a:xfrm>
            <a:off x="7301948" y="5014202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5395D031-5EF2-4D1D-8C7D-7DAE61108C82}"/>
              </a:ext>
            </a:extLst>
          </p:cNvPr>
          <p:cNvCxnSpPr/>
          <p:nvPr/>
        </p:nvCxnSpPr>
        <p:spPr>
          <a:xfrm>
            <a:off x="8085483" y="5014202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6EFB9FD-6862-4D73-8BAF-B324C7CC0611}"/>
              </a:ext>
            </a:extLst>
          </p:cNvPr>
          <p:cNvCxnSpPr/>
          <p:nvPr/>
        </p:nvCxnSpPr>
        <p:spPr>
          <a:xfrm>
            <a:off x="8748091" y="5014202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Google Shape;86;p13">
            <a:extLst>
              <a:ext uri="{FF2B5EF4-FFF2-40B4-BE49-F238E27FC236}">
                <a16:creationId xmlns:a16="http://schemas.microsoft.com/office/drawing/2014/main" id="{CC41F7FF-0263-4ED5-853A-8A3F5108352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520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688"/>
            <a:ext cx="10515600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mudança de alimentação de ar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 → 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506966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E66BC5-610C-40C4-BDA2-0197019D8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918" y="3929044"/>
            <a:ext cx="3638550" cy="21145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B5A1AB3-4231-455B-8E5A-A44E087CC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83" y="5488585"/>
            <a:ext cx="491367" cy="23866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92D409-FE53-4698-AB52-16F1721760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243" y="1779758"/>
            <a:ext cx="3771900" cy="1905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4C6BCAFF-A694-49B0-8DFB-064B0C046036}"/>
              </a:ext>
            </a:extLst>
          </p:cNvPr>
          <p:cNvSpPr txBox="1"/>
          <p:nvPr/>
        </p:nvSpPr>
        <p:spPr>
          <a:xfrm>
            <a:off x="838200" y="2161986"/>
            <a:ext cx="4415913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Acionando-se o botão de partida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ocorre a mudança de alimentação de ar da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linha II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a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linha 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da cascata. Observe que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recebe alimentação da linha II para pilotar a cascata para o grupo I.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83A5A37-10F5-4647-99C5-3EB039AA1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3650" y="5790846"/>
            <a:ext cx="904875" cy="733425"/>
          </a:xfrm>
          <a:prstGeom prst="rect">
            <a:avLst/>
          </a:prstGeom>
        </p:spPr>
      </p:pic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5349AFAE-6EA1-4350-870B-717D67746F0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0718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75" y="2048445"/>
            <a:ext cx="3975212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Assim que a cascata é pilotada para alimentar o grupo I, ocorre o primeiro movimento do circuito (“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A válvula de comando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recebe pilotagem direta da linha I. Mesmo que deixe de acionar 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permanece avançando, pois a válvula que comandam o cilindro são válvulas de impulso.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38A92BF-5BF6-4059-9BF5-01CE85192833}"/>
              </a:ext>
            </a:extLst>
          </p:cNvPr>
          <p:cNvSpPr txBox="1"/>
          <p:nvPr/>
        </p:nvSpPr>
        <p:spPr>
          <a:xfrm>
            <a:off x="822075" y="1440696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cilindro A avança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A+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AC68CE6-8F46-413A-9F66-24A27326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930" y="1440695"/>
            <a:ext cx="5811079" cy="50846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EFA8277-6A22-49E4-BD9A-677ACB324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2235" y="1809781"/>
            <a:ext cx="491367" cy="238664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FCD5B612-39BC-4453-A6BB-70107EC1B10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02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6E5D72E0-8149-46E3-AFA0-63C01DD2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18418"/>
            <a:ext cx="5123677" cy="544191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18" y="2205756"/>
            <a:ext cx="4011682" cy="41484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 alcança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final do curso de avanço, aciona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qual dar início ao terceiro passo (“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avança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Como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deverá avançar dentro do grupo I da sequencia de movimentos do circuito, observe que 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é alimentada pela linha I da cascata.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9B9B8F-CF54-4674-BC3F-EE9EA43EE99D}"/>
              </a:ext>
            </a:extLst>
          </p:cNvPr>
          <p:cNvSpPr txBox="1"/>
          <p:nvPr/>
        </p:nvSpPr>
        <p:spPr>
          <a:xfrm>
            <a:off x="865118" y="1482665"/>
            <a:ext cx="376030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cilindro B avança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DBD2768D-D36D-4F2C-89BB-25B14FF40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6471" y="3190336"/>
            <a:ext cx="491367" cy="238664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F3EFE030-888A-45E7-8B53-1C37B56C8C1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885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0BFA416-481E-4E39-9119-7D74A0AC1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209" y="1330200"/>
            <a:ext cx="5976757" cy="5374781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87" y="2059285"/>
            <a:ext cx="4709698" cy="456192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avanço, aciona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qual dar início ao 4º passo (mudança da cascata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→ II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A mudança de grupo deve ser feita para cortar a alimentação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Se isso não ocorrer, como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mantem o rolete de tal válvula acionado, 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provocará uma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contra-pressão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no piloto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impedindo o movimento seguinte (retorno do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1D236C9-7ACD-4629-BA08-60A72021B49E}"/>
              </a:ext>
            </a:extLst>
          </p:cNvPr>
          <p:cNvSpPr txBox="1"/>
          <p:nvPr/>
        </p:nvSpPr>
        <p:spPr>
          <a:xfrm>
            <a:off x="655982" y="1464009"/>
            <a:ext cx="533270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mudança de alimentação de ar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→ II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436BC1B-ECD4-477F-A56F-2458A4914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581" y="5463724"/>
            <a:ext cx="491367" cy="238664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3844FB24-684C-4592-964A-459F47A2502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2155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950A135F-F82A-46DC-B81A-DE64B57C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92" y="1439624"/>
            <a:ext cx="5264390" cy="5029838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275" y="2240210"/>
            <a:ext cx="4128273" cy="42160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Assim que a cascata é pilotada pelo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alimentando o grupo II,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retorna, pois a válvula de comando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recebe pilotagem direta II. Com o retorno do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pt-BR" sz="1800" dirty="0" err="1">
                <a:latin typeface="Arial" panose="020B0604020202020204" pitchFamily="34" charset="0"/>
                <a:cs typeface="Arial" panose="020B0604020202020204" pitchFamily="34" charset="0"/>
              </a:rPr>
              <a:t>desacionado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mas, como a válvula eu comanda a cascata é de impulso, a linha correspondente ao grupo II permanece alimentada.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46CC511-F88B-46E0-B7EF-51C627A57AEC}"/>
              </a:ext>
            </a:extLst>
          </p:cNvPr>
          <p:cNvSpPr txBox="1"/>
          <p:nvPr/>
        </p:nvSpPr>
        <p:spPr>
          <a:xfrm>
            <a:off x="735275" y="1600828"/>
            <a:ext cx="3843131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cilindro B retorna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FD4A2F2-73E4-476E-AC4A-D4E41AE56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816" y="1825404"/>
            <a:ext cx="546909" cy="262890"/>
          </a:xfrm>
          <a:prstGeom prst="rect">
            <a:avLst/>
          </a:prstGeom>
        </p:spPr>
      </p:pic>
      <p:sp>
        <p:nvSpPr>
          <p:cNvPr id="10" name="Google Shape;86;p13">
            <a:extLst>
              <a:ext uri="{FF2B5EF4-FFF2-40B4-BE49-F238E27FC236}">
                <a16:creationId xmlns:a16="http://schemas.microsoft.com/office/drawing/2014/main" id="{0E1B2CF6-CC41-4EB6-B7BA-92A38D7AAED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9893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8">
            <a:extLst>
              <a:ext uri="{FF2B5EF4-FFF2-40B4-BE49-F238E27FC236}">
                <a16:creationId xmlns:a16="http://schemas.microsoft.com/office/drawing/2014/main" id="{BDFCCB7A-4435-426D-AA9E-66D2D12C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471" y="1388952"/>
            <a:ext cx="5954988" cy="510617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379" y="2188513"/>
            <a:ext cx="4288925" cy="38014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retorno, aciona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qual deverá dar início ao 6º passo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retorna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). Como o retorno deverá ocorrer dentro do grupo II da sequencia de movimentos do circuito, observe que 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recebe alimentação de ar da linha II da cascata.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D0784A-BC1A-47CF-8A29-7612E7FFB17B}"/>
              </a:ext>
            </a:extLst>
          </p:cNvPr>
          <p:cNvSpPr txBox="1"/>
          <p:nvPr/>
        </p:nvSpPr>
        <p:spPr>
          <a:xfrm>
            <a:off x="614379" y="1560651"/>
            <a:ext cx="381156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6º passo: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cilindro A retorna (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305DAC4-28D5-4B0B-95FF-63A9CA353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375" y="3262271"/>
            <a:ext cx="491367" cy="166729"/>
          </a:xfrm>
          <a:prstGeom prst="rect">
            <a:avLst/>
          </a:prstGeom>
        </p:spPr>
      </p:pic>
      <p:sp>
        <p:nvSpPr>
          <p:cNvPr id="9" name="Google Shape;86;p13">
            <a:extLst>
              <a:ext uri="{FF2B5EF4-FFF2-40B4-BE49-F238E27FC236}">
                <a16:creationId xmlns:a16="http://schemas.microsoft.com/office/drawing/2014/main" id="{3AFC660A-0B25-4D1F-9326-0806F5C69C7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3575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F3400CE8-5EE5-4550-A09D-7E2F4BBCA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531" y="1285215"/>
            <a:ext cx="5700326" cy="5378274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1364727"/>
            <a:ext cx="5539408" cy="5164551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 do ciclo: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Quando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alcança o final do curso de retorno, encerra-se a sequencia de movimentos do circuito (fim do ciclo). Uma nova partida poderá ser dada acionando-se o botão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. observe que, com o circuito parado no final do ciclo, o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cilindro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está acionando 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o qual mantem uma contrapressão na pilotagem da válvula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, impedindo a partida direta do ciclo A. por esse motivo, a válvula de partida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pilota a cascata para o grupo I cortando a alimentação de ar do elemento de sinal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para garantir o início de um novo ciclo.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85A4781D-A4D4-4818-B6DF-A1F20789A73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11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4" y="1298479"/>
            <a:ext cx="10716096" cy="165211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eliminar as extremidades das linhas de alimentação de ar referentes a todos os grupos da cascata.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final: A + B + B – A –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29C46B1-CB61-4DBC-9DC5-32E5FC68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7" y="5889765"/>
            <a:ext cx="1423995" cy="6510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1FDC9AE-519F-43E9-9A68-B64AB48EF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240" y="2065710"/>
            <a:ext cx="4653404" cy="4390500"/>
          </a:xfrm>
          <a:prstGeom prst="rect">
            <a:avLst/>
          </a:prstGeom>
        </p:spPr>
      </p:pic>
      <p:sp>
        <p:nvSpPr>
          <p:cNvPr id="11" name="Google Shape;86;p13">
            <a:extLst>
              <a:ext uri="{FF2B5EF4-FFF2-40B4-BE49-F238E27FC236}">
                <a16:creationId xmlns:a16="http://schemas.microsoft.com/office/drawing/2014/main" id="{4446FC49-8FAC-4C08-AF64-A88412F322A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497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4" y="1497247"/>
            <a:ext cx="10716096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8ª fase: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Esquema final: A + B + B – A –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(OBSERVAÇÕES)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Todas os circuitos devem ser desenhados em posição final de ciclo, prontos para a partida.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elementos de sinal que permanecerem acionados no final do ciclo do circuito devem ter as linhas de alimentação, exaustão e trabalho desenhadas do lado do rolete mecânico de acionamento. Além disso, devem ser representados com seu respectivos cames de acionamento.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6;p13">
            <a:extLst>
              <a:ext uri="{FF2B5EF4-FFF2-40B4-BE49-F238E27FC236}">
                <a16:creationId xmlns:a16="http://schemas.microsoft.com/office/drawing/2014/main" id="{8CEF85AF-6726-45DA-83EA-2CBE4B081FB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32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55E2C-F82D-45DC-80C0-C1119A46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6032D15-8AB1-433A-9BD5-A1B1FD20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787" y="1912399"/>
            <a:ext cx="10807204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Consiste em cortar a alimentação do ar comprimido dos elementos de sinal que provocam contrapressão na pilotagem de válvulas de comando.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Todos os elementos de sinal devem receber alimentação de linhas secundárias, chamadas de grupos de alimentação de ar.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Os grupos de alimentação são controlados por válvulas 5/2 vias, montadas de forma a alimentar um grupo de cada vez, enquanto os demais grupos permanecem descarregados para atmosfera.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número de grupos de alimentação ou de linhas de alimentação utilizado em um circuito é determinado: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dividindo-se a sequência complexa em sequência mais simples, nas quais cada elemento deve aparecer apenas uma vez.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700B08D1-DE70-43B3-8323-2268A7C0FF5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42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4" y="1497247"/>
            <a:ext cx="10716096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Vamos considerar uma sequencia em que o último movimento ocorre já dentro do grupo I. observe que, neste caso, a válvula de partida pilotará diretamente o primeiro movimento dos cilindro ao invés de mudar a cascata de grupo, como ocorreu na sequencia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: A + B + B – A –.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Dada a sequencia: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– B +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I         II           I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Número de grupo = 2          Número de válvulas na cascata = 1           Passos de acionamento = 6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1º         2º         3º         4º        5º       6º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A +     II → I     A –       B +    II → I    B –     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05A133B4-ABA8-4B6F-A2BD-8E3B83AD4772}"/>
              </a:ext>
            </a:extLst>
          </p:cNvPr>
          <p:cNvCxnSpPr/>
          <p:nvPr/>
        </p:nvCxnSpPr>
        <p:spPr>
          <a:xfrm>
            <a:off x="4666421" y="4510619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2D68051-9C77-4805-B120-D615A4785B65}"/>
              </a:ext>
            </a:extLst>
          </p:cNvPr>
          <p:cNvCxnSpPr/>
          <p:nvPr/>
        </p:nvCxnSpPr>
        <p:spPr>
          <a:xfrm>
            <a:off x="5428421" y="4510619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06F839D-6BAF-49DB-85E4-F2C5182E8909}"/>
              </a:ext>
            </a:extLst>
          </p:cNvPr>
          <p:cNvCxnSpPr/>
          <p:nvPr/>
        </p:nvCxnSpPr>
        <p:spPr>
          <a:xfrm>
            <a:off x="6203673" y="4510619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5543BF-9DF8-4A8E-A0C5-BC3AF4023474}"/>
              </a:ext>
            </a:extLst>
          </p:cNvPr>
          <p:cNvCxnSpPr/>
          <p:nvPr/>
        </p:nvCxnSpPr>
        <p:spPr>
          <a:xfrm>
            <a:off x="6925916" y="4510619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A5AA4C0-E212-4C75-A79E-372C26F95BAF}"/>
              </a:ext>
            </a:extLst>
          </p:cNvPr>
          <p:cNvCxnSpPr/>
          <p:nvPr/>
        </p:nvCxnSpPr>
        <p:spPr>
          <a:xfrm>
            <a:off x="7661412" y="4510619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Google Shape;86;p13">
            <a:extLst>
              <a:ext uri="{FF2B5EF4-FFF2-40B4-BE49-F238E27FC236}">
                <a16:creationId xmlns:a16="http://schemas.microsoft.com/office/drawing/2014/main" id="{8956F6E0-F9B9-4136-AE80-FE1DCF7A69C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30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434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94" y="1460085"/>
            <a:ext cx="10716096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Esquema de comando da cascata: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736C897-4190-409F-85A7-F8A7EE14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4271341"/>
            <a:ext cx="4016528" cy="79860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B985380-0A8B-4BFF-9226-9EFD6EFED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42" y="2796870"/>
            <a:ext cx="1983642" cy="79860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FB437328-6942-4A90-AA95-545323EA1BFF}"/>
              </a:ext>
            </a:extLst>
          </p:cNvPr>
          <p:cNvSpPr txBox="1"/>
          <p:nvPr/>
        </p:nvSpPr>
        <p:spPr>
          <a:xfrm>
            <a:off x="773824" y="2321197"/>
            <a:ext cx="23058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AF5A874-11A4-4A22-B9DC-380AE652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903" y="1507460"/>
            <a:ext cx="4732242" cy="4948750"/>
          </a:xfrm>
          <a:prstGeom prst="rect">
            <a:avLst/>
          </a:prstGeom>
        </p:spPr>
      </p:pic>
      <p:sp>
        <p:nvSpPr>
          <p:cNvPr id="18" name="Google Shape;86;p13">
            <a:extLst>
              <a:ext uri="{FF2B5EF4-FFF2-40B4-BE49-F238E27FC236}">
                <a16:creationId xmlns:a16="http://schemas.microsoft.com/office/drawing/2014/main" id="{CD41EDA7-30C8-46A2-9739-061AD6FF7B8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31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710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027AD0B7-C424-4F50-A233-BE4F5583D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558" y="1432422"/>
            <a:ext cx="4733925" cy="5286375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A981DB-7573-4E17-8FEA-6885B111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007" y="1642344"/>
            <a:ext cx="6369381" cy="456192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Esquema de comando da cascata: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D16AAAC-77D0-447C-8250-5D4FE511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4017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 de Circuitos Pneumáticos – Método Cascata</a:t>
            </a:r>
          </a:p>
        </p:txBody>
      </p:sp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FE85B5E1-236E-45D6-992D-E0934BAF080A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03DD05-28FD-4965-B0AE-E9C63652AFC6}"/>
              </a:ext>
            </a:extLst>
          </p:cNvPr>
          <p:cNvSpPr txBox="1"/>
          <p:nvPr/>
        </p:nvSpPr>
        <p:spPr>
          <a:xfrm>
            <a:off x="260998" y="4362293"/>
            <a:ext cx="4430272" cy="12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1º             2º            3º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+ B +     I → </a:t>
            </a: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     A – B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719161A-890F-4A4D-9CD0-EDE82C1AB906}"/>
              </a:ext>
            </a:extLst>
          </p:cNvPr>
          <p:cNvSpPr txBox="1"/>
          <p:nvPr/>
        </p:nvSpPr>
        <p:spPr>
          <a:xfrm>
            <a:off x="490331" y="2237223"/>
            <a:ext cx="1908312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B –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I           II        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7AC6AEB1-633E-42C5-A2C5-D21B171E70C2}"/>
              </a:ext>
            </a:extLst>
          </p:cNvPr>
          <p:cNvCxnSpPr>
            <a:cxnSpLocks/>
          </p:cNvCxnSpPr>
          <p:nvPr/>
        </p:nvCxnSpPr>
        <p:spPr>
          <a:xfrm>
            <a:off x="1285517" y="4537019"/>
            <a:ext cx="0" cy="618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55D6F097-1F6A-4DA5-BBBF-3FCA424C1937}"/>
              </a:ext>
            </a:extLst>
          </p:cNvPr>
          <p:cNvCxnSpPr>
            <a:cxnSpLocks/>
          </p:cNvCxnSpPr>
          <p:nvPr/>
        </p:nvCxnSpPr>
        <p:spPr>
          <a:xfrm>
            <a:off x="2272803" y="4537019"/>
            <a:ext cx="0" cy="618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676F949-BBC2-47E0-A73B-0E54C69D4E36}"/>
              </a:ext>
            </a:extLst>
          </p:cNvPr>
          <p:cNvCxnSpPr>
            <a:cxnSpLocks/>
          </p:cNvCxnSpPr>
          <p:nvPr/>
        </p:nvCxnSpPr>
        <p:spPr>
          <a:xfrm>
            <a:off x="3286595" y="4537019"/>
            <a:ext cx="0" cy="61807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Google Shape;86;p13">
            <a:extLst>
              <a:ext uri="{FF2B5EF4-FFF2-40B4-BE49-F238E27FC236}">
                <a16:creationId xmlns:a16="http://schemas.microsoft.com/office/drawing/2014/main" id="{E3AABBAB-EE11-4258-93AC-6495D73ED56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32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60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A6584B2-DC6C-48D7-B3F5-AF9103C8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B4D7BAE-5208-4AB7-9535-BEFC05160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Procedimentos para elaboração de esquemas de comando pelo método cascata: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escrever de forma abreviada a sequência de movimentos do circuito elaborado.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A – B –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B – A –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C + B – A – C – B + 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C + A – D + B – D – C – 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– B + A – B – B + 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B + B –  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59A53471-6297-4D40-8314-F6DDE4B8F6E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520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A6584B2-DC6C-48D7-B3F5-AF9103C8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B4D7BAE-5208-4AB7-9535-BEFC051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774"/>
            <a:ext cx="10515600" cy="50517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verificar se a sequência é direta ou indireta.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– B –                             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 sequência direta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– A –                              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C + B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– C – B +                 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direta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C + A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D + B – D – C –    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– B +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– B – B +                     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endParaRPr lang="pt-BR" sz="18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A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 + B –                                   </a:t>
            </a:r>
            <a:r>
              <a:rPr lang="pt-BR" sz="1800" u="sng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nos dois últimos exemplos, embora as leras apareçam dispostas na mesma ordem nas duas metades da sequência,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um mesmo cilindro executa dois movimentos em uma mesma metade de sequência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 Quando isto ocorre, trata-se também de uma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pt-BR" sz="1800" dirty="0"/>
          </a:p>
        </p:txBody>
      </p:sp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E75DE883-60EA-4120-9287-F62338A2BFD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507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A6584B2-DC6C-48D7-B3F5-AF9103C8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B4D7BAE-5208-4AB7-9535-BEFC051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672"/>
            <a:ext cx="10515600" cy="46179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 + B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 + A –)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direta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–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– B +)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indireta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(A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 +) B – C – </a:t>
            </a: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sequência direta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(C +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–) B – C –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em sequências de movimentos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simultâneos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de dois ou mais cilindros, pode-se inverter a ordem dos cilindros dentro dos parênteses sem alterar a sequência original. Desta forma, sequências que aparentemente são indiretas podem ser constituídas em sequências diretas.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circuitos com sequências diretas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há necessidade de utilizar o método cascata para elaboração do esquema de comando (método intuitivo é mais simples ou mais indicado).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Obs.: </a:t>
            </a:r>
            <a:r>
              <a:rPr lang="pt-BR" sz="1800" i="1" u="sng" dirty="0">
                <a:latin typeface="Arial" panose="020B0604020202020204" pitchFamily="34" charset="0"/>
                <a:cs typeface="Arial" panose="020B0604020202020204" pitchFamily="34" charset="0"/>
              </a:rPr>
              <a:t>circuitos com sequências indiretas</a:t>
            </a: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: seguir as instruções das fases seguintes para elaboração pelo método cascata, evitando as contrapressões na pilotagem das válvulas de comando.</a:t>
            </a:r>
          </a:p>
        </p:txBody>
      </p:sp>
      <p:sp>
        <p:nvSpPr>
          <p:cNvPr id="6" name="Google Shape;86;p13">
            <a:extLst>
              <a:ext uri="{FF2B5EF4-FFF2-40B4-BE49-F238E27FC236}">
                <a16:creationId xmlns:a16="http://schemas.microsoft.com/office/drawing/2014/main" id="{68555417-C19D-4775-A54C-02F9D311C2A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4143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32026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A6584B2-DC6C-48D7-B3F5-AF9103C8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B4D7BAE-5208-4AB7-9535-BEFC05160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1441" y="1875561"/>
            <a:ext cx="10844453" cy="228503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dividir a sequência em grupos, efetuando a leitura da esquerda para a direita. Cada letra poderá aparecer uma única vez cada segmento, considerando-se que cada cilindro poderá movimentar-se apenas uma vez em cada um dos grupos. Exemplos: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 + B + A – B –                      A + B + C + A – D + B – D – C –                    A + B – B + A – B – B +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+ B + 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B – A –             A + B + C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 – D + B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D – C –          A + B –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+ A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B+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    I               II                           I                       II                 III                      I                II             III         IV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 + A – B + B –                            </a:t>
            </a: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 – B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–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I           II             III </a:t>
            </a:r>
          </a:p>
          <a:p>
            <a:pPr algn="just">
              <a:lnSpc>
                <a:spcPct val="150000"/>
              </a:lnSpc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pt-BR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E25F3512-CBC4-426F-ACE7-DBB0B925C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12789" y="4797941"/>
            <a:ext cx="8343105" cy="4090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neste último, 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grupo III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da divisão da sequência possui um único movimento (</a:t>
            </a:r>
            <a:r>
              <a:rPr lang="pt-B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). Como 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cilindro B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não aparece no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grupo 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, podemos considerar o ultimo movimento da sequência como pertencente ao grupo I. Este recurso faz com que economize um grupo de alimentação de ar, reduzindo o número de válvulas a serem utilizadas no circuito.</a:t>
            </a:r>
          </a:p>
        </p:txBody>
      </p:sp>
      <p:sp>
        <p:nvSpPr>
          <p:cNvPr id="8" name="Google Shape;86;p13">
            <a:extLst>
              <a:ext uri="{FF2B5EF4-FFF2-40B4-BE49-F238E27FC236}">
                <a16:creationId xmlns:a16="http://schemas.microsoft.com/office/drawing/2014/main" id="{30BCA610-054E-4FEE-B971-F5D4A5CC24B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19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A6584B2-DC6C-48D7-B3F5-AF9103C8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B4D7BAE-5208-4AB7-9535-BEFC051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3348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BR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4ª fase: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determinar a sequência de acionamento do circuito, considerando as mudanças de grupo como passos no funcionamento do circuito.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Ex.1: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B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–  A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           I                 II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1º         2º        3º        4º         5º       6º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II → I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 +      B + 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 → II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 –      A –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3DC95A9-9B80-470F-A89C-B01B2754CFBC}"/>
              </a:ext>
            </a:extLst>
          </p:cNvPr>
          <p:cNvCxnSpPr/>
          <p:nvPr/>
        </p:nvCxnSpPr>
        <p:spPr>
          <a:xfrm>
            <a:off x="1578665" y="3909391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654326-0B67-43D1-A534-F2B34088E97C}"/>
              </a:ext>
            </a:extLst>
          </p:cNvPr>
          <p:cNvCxnSpPr/>
          <p:nvPr/>
        </p:nvCxnSpPr>
        <p:spPr>
          <a:xfrm>
            <a:off x="2279374" y="3909391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359B0E7-5CB8-45B7-85D6-84CBF72D1704}"/>
              </a:ext>
            </a:extLst>
          </p:cNvPr>
          <p:cNvCxnSpPr/>
          <p:nvPr/>
        </p:nvCxnSpPr>
        <p:spPr>
          <a:xfrm>
            <a:off x="3021496" y="3909391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2868604-C25D-4D50-8BCE-9A5B06F2E310}"/>
              </a:ext>
            </a:extLst>
          </p:cNvPr>
          <p:cNvCxnSpPr/>
          <p:nvPr/>
        </p:nvCxnSpPr>
        <p:spPr>
          <a:xfrm>
            <a:off x="3803374" y="3909391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5756ECA-6626-4BAC-9E1F-9BD854E38881}"/>
              </a:ext>
            </a:extLst>
          </p:cNvPr>
          <p:cNvCxnSpPr/>
          <p:nvPr/>
        </p:nvCxnSpPr>
        <p:spPr>
          <a:xfrm>
            <a:off x="4518991" y="3909391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36A1D78B-6A1F-48DC-AA1C-7AD1E1C3DEB8}"/>
              </a:ext>
            </a:extLst>
          </p:cNvPr>
          <p:cNvSpPr txBox="1">
            <a:spLocks/>
          </p:cNvSpPr>
          <p:nvPr/>
        </p:nvSpPr>
        <p:spPr>
          <a:xfrm>
            <a:off x="5403576" y="3429000"/>
            <a:ext cx="6506813" cy="2811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1º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mudança da alimentação de ar do grupo II para o grupo I (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II → 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2º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A avança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      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3º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B avança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+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4º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mudança da alimentação de ar do grupo I para o grupo II (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 → II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5º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B retorna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6º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A retorna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); fim do ciclo.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1400" dirty="0"/>
          </a:p>
        </p:txBody>
      </p:sp>
      <p:sp>
        <p:nvSpPr>
          <p:cNvPr id="14" name="Google Shape;86;p13">
            <a:extLst>
              <a:ext uri="{FF2B5EF4-FFF2-40B4-BE49-F238E27FC236}">
                <a16:creationId xmlns:a16="http://schemas.microsoft.com/office/drawing/2014/main" id="{B93C5A26-0E71-4D83-B43D-48FE04C4CF9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8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410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85;p13">
            <a:extLst>
              <a:ext uri="{FF2B5EF4-FFF2-40B4-BE49-F238E27FC236}">
                <a16:creationId xmlns:a16="http://schemas.microsoft.com/office/drawing/2014/main" id="{93E2DB7D-0867-48B1-9611-57503D038C7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252" y="-7730"/>
            <a:ext cx="1285461" cy="10016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7A6584B2-DC6C-48D7-B3F5-AF9103C8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665" y="665990"/>
            <a:ext cx="10025325" cy="562527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pt-BR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Cascata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8B4D7BAE-5208-4AB7-9535-BEFC05160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652" y="1706357"/>
            <a:ext cx="10426147" cy="48958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Ex.2: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B +  </a:t>
            </a:r>
            <a:r>
              <a:rPr lang="pt-BR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 –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i="1" dirty="0">
                <a:latin typeface="Arial" panose="020B0604020202020204" pitchFamily="34" charset="0"/>
                <a:cs typeface="Arial" panose="020B0604020202020204" pitchFamily="34" charset="0"/>
              </a:rPr>
              <a:t>          I           II             III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1º         2º        3º        4º         5º       6º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 +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 → II     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       B +   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II → I</a:t>
            </a:r>
            <a:r>
              <a:rPr lang="pt-BR" sz="1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 –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pt-BR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Obs.: como o último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passo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do ciclo ocorreu com a alimentação de ar no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grupo 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 e o primeiro movimento ocorrerá dentro do mesmo grupo, na hora da partida não haverá necessidade de se mudar a cascata de grupo, bastando, apenas, pilotar o avanço do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cilindro A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 Dessa forma, a válvula piloto, acionada pelo botão de partida, deverá ser montada acima das linhas dos grupos, recebendo alimentação do </a:t>
            </a:r>
            <a:r>
              <a:rPr lang="pt-BR" sz="1600" i="1" u="sng" dirty="0">
                <a:latin typeface="Arial" panose="020B0604020202020204" pitchFamily="34" charset="0"/>
                <a:cs typeface="Arial" panose="020B0604020202020204" pitchFamily="34" charset="0"/>
              </a:rPr>
              <a:t>grupo I</a:t>
            </a:r>
            <a:r>
              <a:rPr lang="pt-BR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BR" sz="1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E3DC95A9-9B80-470F-A89C-B01B2754CFBC}"/>
              </a:ext>
            </a:extLst>
          </p:cNvPr>
          <p:cNvCxnSpPr/>
          <p:nvPr/>
        </p:nvCxnSpPr>
        <p:spPr>
          <a:xfrm>
            <a:off x="1578665" y="2715526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0654326-0B67-43D1-A534-F2B34088E97C}"/>
              </a:ext>
            </a:extLst>
          </p:cNvPr>
          <p:cNvCxnSpPr/>
          <p:nvPr/>
        </p:nvCxnSpPr>
        <p:spPr>
          <a:xfrm>
            <a:off x="2398643" y="2726634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359B0E7-5CB8-45B7-85D6-84CBF72D1704}"/>
              </a:ext>
            </a:extLst>
          </p:cNvPr>
          <p:cNvCxnSpPr/>
          <p:nvPr/>
        </p:nvCxnSpPr>
        <p:spPr>
          <a:xfrm>
            <a:off x="3087757" y="2726634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2868604-C25D-4D50-8BCE-9A5B06F2E310}"/>
              </a:ext>
            </a:extLst>
          </p:cNvPr>
          <p:cNvCxnSpPr/>
          <p:nvPr/>
        </p:nvCxnSpPr>
        <p:spPr>
          <a:xfrm>
            <a:off x="3816626" y="2726634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5756ECA-6626-4BAC-9E1F-9BD854E38881}"/>
              </a:ext>
            </a:extLst>
          </p:cNvPr>
          <p:cNvCxnSpPr/>
          <p:nvPr/>
        </p:nvCxnSpPr>
        <p:spPr>
          <a:xfrm>
            <a:off x="4638261" y="2726634"/>
            <a:ext cx="0" cy="70236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AE2D6B4-9E11-4B8A-B072-C0381C67721D}"/>
              </a:ext>
            </a:extLst>
          </p:cNvPr>
          <p:cNvSpPr txBox="1">
            <a:spLocks/>
          </p:cNvSpPr>
          <p:nvPr/>
        </p:nvSpPr>
        <p:spPr>
          <a:xfrm>
            <a:off x="5467321" y="1818723"/>
            <a:ext cx="6250912" cy="23355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1º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A avança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+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2º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mudança da alimentação de ar do grupo I para o grupo II (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 → II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3º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A retorna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–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4º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B avança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+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5º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mudança da alimentação de ar do grupo II para o grupo I (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II → I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6º passo: 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o cilindro B retorna (</a:t>
            </a:r>
            <a:r>
              <a:rPr lang="pt-BR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–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); fim do ciclo.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pt-BR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400" dirty="0"/>
          </a:p>
        </p:txBody>
      </p:sp>
      <p:sp>
        <p:nvSpPr>
          <p:cNvPr id="14" name="Google Shape;86;p13">
            <a:extLst>
              <a:ext uri="{FF2B5EF4-FFF2-40B4-BE49-F238E27FC236}">
                <a16:creationId xmlns:a16="http://schemas.microsoft.com/office/drawing/2014/main" id="{DCBF1681-933F-42FD-9BD3-2A86B541CA1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7301948" y="6455907"/>
            <a:ext cx="4302042" cy="26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</a:pPr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Sistemas Hidráulicos e Pneumáticos (slide </a:t>
            </a: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9</a:t>
            </a:fld>
            <a:r>
              <a:rPr lang="pt-BR" sz="12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/32)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6493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8866</TotalTime>
  <Words>2941</Words>
  <Application>Microsoft Office PowerPoint</Application>
  <PresentationFormat>Widescreen</PresentationFormat>
  <Paragraphs>215</Paragraphs>
  <Slides>32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Tahoma</vt:lpstr>
      <vt:lpstr>Tema do Office</vt:lpstr>
      <vt:lpstr>Apresentação do PowerPoint</vt:lpstr>
      <vt:lpstr>Elaboração de Circuitos Pneumáticos   Método Cascata 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Método Cascata</vt:lpstr>
      <vt:lpstr>Elaboração de Circuitos Pneumáticos – Método Cascata</vt:lpstr>
      <vt:lpstr>Elaboração de Circuitos Pneumáticos – Método Cascata</vt:lpstr>
      <vt:lpstr>Elaboração de Circuitos Pneumáticos – Método Cascata</vt:lpstr>
      <vt:lpstr>Elaboração de Circuitos Pneumáticos – Método Cascata</vt:lpstr>
      <vt:lpstr>Elaboração de Circuitos Pneumáticos – Método Cascata</vt:lpstr>
      <vt:lpstr>Elaboração de Circuitos Pneumáticos – Método Cascata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Simbologias de Válvulas Pneumáticas</dc:title>
  <dc:creator>Henrique de SA</dc:creator>
  <cp:lastModifiedBy>Márcio Alves</cp:lastModifiedBy>
  <cp:revision>297</cp:revision>
  <dcterms:created xsi:type="dcterms:W3CDTF">2020-08-04T12:12:46Z</dcterms:created>
  <dcterms:modified xsi:type="dcterms:W3CDTF">2023-05-11T14:11:39Z</dcterms:modified>
</cp:coreProperties>
</file>